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0"/>
  </p:notesMasterIdLst>
  <p:sldIdLst>
    <p:sldId id="3938" r:id="rId5"/>
    <p:sldId id="1114" r:id="rId6"/>
    <p:sldId id="1116" r:id="rId7"/>
    <p:sldId id="1068" r:id="rId8"/>
    <p:sldId id="3921" r:id="rId9"/>
    <p:sldId id="3933" r:id="rId10"/>
    <p:sldId id="3879" r:id="rId11"/>
    <p:sldId id="3931" r:id="rId12"/>
    <p:sldId id="3934" r:id="rId13"/>
    <p:sldId id="1118" r:id="rId14"/>
    <p:sldId id="1107" r:id="rId15"/>
    <p:sldId id="472" r:id="rId16"/>
    <p:sldId id="352" r:id="rId17"/>
    <p:sldId id="267" r:id="rId18"/>
    <p:sldId id="1104" r:id="rId19"/>
    <p:sldId id="1121" r:id="rId20"/>
    <p:sldId id="3937" r:id="rId21"/>
    <p:sldId id="1108" r:id="rId22"/>
    <p:sldId id="3936" r:id="rId23"/>
    <p:sldId id="1109" r:id="rId24"/>
    <p:sldId id="3935" r:id="rId25"/>
    <p:sldId id="473" r:id="rId26"/>
    <p:sldId id="1081" r:id="rId27"/>
    <p:sldId id="476" r:id="rId28"/>
    <p:sldId id="475" r:id="rId2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6B730D-9D55-31DB-BB1E-0EC5386C8FA0}" name="Katy Horgan" initials="KH" userId="S::horgkat@MFCGD.COM::a02b0235-c49b-4318-956f-3cf390184934" providerId="AD"/>
  <p188:author id="{7EA4B028-A8AA-9694-0675-4621E3FE510B}" name="Amanda Pereira" initials="AP" userId="S::pereiam@MFCGD.COM::80cc4280-a7b2-41eb-a2bf-9c4e9133c388" providerId="AD"/>
  <p188:author id="{703C9F30-1F76-8A30-DF1A-1D7EC926C519}" name="Kathleen Nordgren" initials="KN" userId="S::nothdka@MFCGD.COM::50fb4c34-c853-4326-9d70-bd9a0d98f957" providerId="AD"/>
  <p188:author id="{77319D62-4AE2-0191-B9F8-2141A0CB923C}" name="Carla Conway" initials="CC" userId="S::conwaca@MFCGD.COM::f6f0c01a-44e1-45d2-b033-af4bfe8a917a" providerId="AD"/>
  <p188:author id="{4001C96F-C4EE-1BEB-5B10-B60448DBDC81}" name="Ren Zarsuelo" initials="RZ" userId="S::zarsunh@MFCGD.COM::80eaf99d-3f33-429b-9644-32278b1a16ca" providerId="AD"/>
  <p188:author id="{8AF9717D-E839-456E-D891-01DA2BBA6671}" name="Caitlyn Halloran" initials="CH" userId="S::halcait@MFCGD.COM::2ce2179a-b00a-47a8-9368-95fa702d24da" providerId="AD"/>
  <p188:author id="{5F004BA3-DB84-0C69-E34B-1D23ADAD83E1}" name="Daniel Alexander" initials="DA" userId="S::alexdan@MFCGD.COM::bd06b4d8-43ae-44d8-b1fa-eea69c30c14a" providerId="AD"/>
  <p188:author id="{F18438BC-4445-E41C-F861-5E4A6D0D5843}" name="Linda Trinh" initials="LT" userId="S::trinlin@MFCGD.COM::0626d21e-a8e0-4a32-9f04-17a1264b03a2" providerId="AD"/>
  <p188:author id="{A5EB84D2-AC6A-9781-0D58-1331494A9893}" name="Jubs Cardenas" initials="JC" userId="S::cardeju@MFCGD.COM::93994ece-3897-4145-b7b6-fdf84367a193" providerId="AD"/>
  <p188:author id="{5040DCDB-437B-A42B-3D82-593F3012B40F}" name="Christine Creamer" initials="CC" userId="S::creamerc@MFCGD.COM::9698b4c3-39f2-416b-aec0-23b6f51dcfd0" providerId="AD"/>
  <p188:author id="{D649F7FD-EF14-BA21-90EE-1FA6DC21A348}" name="Eleanor Jan" initials="EJ" userId="S::janelea@MFCGD.COM::331eda0f-1df8-4f14-90f0-b792c405a6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1E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7C4D9F-CBC0-A848-94DF-416ED6088755}" v="1" dt="2025-06-11T16:52:16.8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25" autoAdjust="0"/>
    <p:restoredTop sz="66138" autoAdjust="0"/>
  </p:normalViewPr>
  <p:slideViewPr>
    <p:cSldViewPr snapToGrid="0">
      <p:cViewPr varScale="1">
        <p:scale>
          <a:sx n="62" d="100"/>
          <a:sy n="62" d="100"/>
        </p:scale>
        <p:origin x="1877" y="58"/>
      </p:cViewPr>
      <p:guideLst/>
    </p:cSldViewPr>
  </p:slideViewPr>
  <p:notesTextViewPr>
    <p:cViewPr>
      <p:scale>
        <a:sx n="100" d="100"/>
        <a:sy n="100" d="100"/>
      </p:scale>
      <p:origin x="0" y="0"/>
    </p:cViewPr>
  </p:notesTextViewPr>
  <p:notesViewPr>
    <p:cSldViewPr snapToGrid="0">
      <p:cViewPr varScale="1">
        <p:scale>
          <a:sx n="94" d="100"/>
          <a:sy n="94" d="100"/>
        </p:scale>
        <p:origin x="43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bs Cardenas" userId="93994ece-3897-4145-b7b6-fdf84367a193" providerId="ADAL" clId="{317C4D9F-CBC0-A848-94DF-416ED6088755}"/>
    <pc:docChg chg="modSld">
      <pc:chgData name="Jubs Cardenas" userId="93994ece-3897-4145-b7b6-fdf84367a193" providerId="ADAL" clId="{317C4D9F-CBC0-A848-94DF-416ED6088755}" dt="2025-06-11T16:52:16.822" v="0" actId="14826"/>
      <pc:docMkLst>
        <pc:docMk/>
      </pc:docMkLst>
      <pc:sldChg chg="modSp">
        <pc:chgData name="Jubs Cardenas" userId="93994ece-3897-4145-b7b6-fdf84367a193" providerId="ADAL" clId="{317C4D9F-CBC0-A848-94DF-416ED6088755}" dt="2025-06-11T16:52:16.822" v="0" actId="14826"/>
        <pc:sldMkLst>
          <pc:docMk/>
          <pc:sldMk cId="2666736307" sldId="267"/>
        </pc:sldMkLst>
        <pc:picChg chg="mod">
          <ac:chgData name="Jubs Cardenas" userId="93994ece-3897-4145-b7b6-fdf84367a193" providerId="ADAL" clId="{317C4D9F-CBC0-A848-94DF-416ED6088755}" dt="2025-06-11T16:52:16.822" v="0" actId="14826"/>
          <ac:picMkLst>
            <pc:docMk/>
            <pc:sldMk cId="2666736307" sldId="267"/>
            <ac:picMk id="15" creationId="{80BE603E-48AD-FF40-A075-854FF071BAB3}"/>
          </ac:picMkLst>
        </pc:picChg>
      </pc:sldChg>
    </pc:docChg>
  </pc:docChgLst>
  <pc:docChgLst>
    <pc:chgData name="Jubs Cardenas" userId="93994ece-3897-4145-b7b6-fdf84367a193" providerId="ADAL" clId="{104D75CE-9CB5-7647-9F12-29438C4A3672}"/>
    <pc:docChg chg="custSel modSld">
      <pc:chgData name="Jubs Cardenas" userId="93994ece-3897-4145-b7b6-fdf84367a193" providerId="ADAL" clId="{104D75CE-9CB5-7647-9F12-29438C4A3672}" dt="2025-05-23T16:45:01.566" v="17" actId="478"/>
      <pc:docMkLst>
        <pc:docMk/>
      </pc:docMkLst>
      <pc:sldChg chg="delSp mod">
        <pc:chgData name="Jubs Cardenas" userId="93994ece-3897-4145-b7b6-fdf84367a193" providerId="ADAL" clId="{104D75CE-9CB5-7647-9F12-29438C4A3672}" dt="2025-05-23T16:43:55.494" v="15" actId="478"/>
        <pc:sldMkLst>
          <pc:docMk/>
          <pc:sldMk cId="2018006934" sldId="1081"/>
        </pc:sldMkLst>
      </pc:sldChg>
      <pc:sldChg chg="delSp mod">
        <pc:chgData name="Jubs Cardenas" userId="93994ece-3897-4145-b7b6-fdf84367a193" providerId="ADAL" clId="{104D75CE-9CB5-7647-9F12-29438C4A3672}" dt="2025-05-23T16:45:01.566" v="17" actId="478"/>
        <pc:sldMkLst>
          <pc:docMk/>
          <pc:sldMk cId="4078301886" sldId="1104"/>
        </pc:sldMkLst>
      </pc:sldChg>
      <pc:sldChg chg="delSp mod">
        <pc:chgData name="Jubs Cardenas" userId="93994ece-3897-4145-b7b6-fdf84367a193" providerId="ADAL" clId="{104D75CE-9CB5-7647-9F12-29438C4A3672}" dt="2025-05-23T16:44:48.209" v="16" actId="478"/>
        <pc:sldMkLst>
          <pc:docMk/>
          <pc:sldMk cId="2936674928" sldId="1107"/>
        </pc:sldMkLst>
      </pc:sldChg>
      <pc:sldChg chg="delSp modSp mod">
        <pc:chgData name="Jubs Cardenas" userId="93994ece-3897-4145-b7b6-fdf84367a193" providerId="ADAL" clId="{104D75CE-9CB5-7647-9F12-29438C4A3672}" dt="2025-05-23T16:43:09.988" v="12" actId="478"/>
        <pc:sldMkLst>
          <pc:docMk/>
          <pc:sldMk cId="1508562644" sldId="1108"/>
        </pc:sldMkLst>
      </pc:sldChg>
      <pc:sldChg chg="delSp mod">
        <pc:chgData name="Jubs Cardenas" userId="93994ece-3897-4145-b7b6-fdf84367a193" providerId="ADAL" clId="{104D75CE-9CB5-7647-9F12-29438C4A3672}" dt="2025-05-23T16:43:17.888" v="14" actId="478"/>
        <pc:sldMkLst>
          <pc:docMk/>
          <pc:sldMk cId="1074393419" sldId="1109"/>
        </pc:sldMkLst>
      </pc:sldChg>
      <pc:sldChg chg="delSp mod">
        <pc:chgData name="Jubs Cardenas" userId="93994ece-3897-4145-b7b6-fdf84367a193" providerId="ADAL" clId="{104D75CE-9CB5-7647-9F12-29438C4A3672}" dt="2025-05-23T16:43:14.343" v="13" actId="478"/>
        <pc:sldMkLst>
          <pc:docMk/>
          <pc:sldMk cId="2275255139" sldId="3936"/>
        </pc:sldMkLst>
      </pc:sldChg>
      <pc:sldChg chg="delSp modSp mod">
        <pc:chgData name="Jubs Cardenas" userId="93994ece-3897-4145-b7b6-fdf84367a193" providerId="ADAL" clId="{104D75CE-9CB5-7647-9F12-29438C4A3672}" dt="2025-05-23T16:42:45.018" v="6" actId="478"/>
        <pc:sldMkLst>
          <pc:docMk/>
          <pc:sldMk cId="1334364095" sldId="393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06461630640106E-2"/>
          <c:y val="3.2403986084610356E-2"/>
          <c:w val="0.85209989945901532"/>
          <c:h val="0.82344350688602097"/>
        </c:manualLayout>
      </c:layout>
      <c:barChart>
        <c:barDir val="col"/>
        <c:grouping val="stacked"/>
        <c:varyColors val="0"/>
        <c:ser>
          <c:idx val="0"/>
          <c:order val="0"/>
          <c:tx>
            <c:strRef>
              <c:f>Sheet1!$B$1</c:f>
              <c:strCache>
                <c:ptCount val="1"/>
                <c:pt idx="0">
                  <c:v>Your contribution </c:v>
                </c:pt>
              </c:strCache>
            </c:strRef>
          </c:tx>
          <c:spPr>
            <a:solidFill>
              <a:schemeClr val="accent2"/>
            </a:solidFill>
            <a:ln>
              <a:noFill/>
            </a:ln>
            <a:effectLst/>
          </c:spPr>
          <c:invertIfNegative val="0"/>
          <c:dLbls>
            <c:dLbl>
              <c:idx val="2"/>
              <c:layout>
                <c:manualLayout>
                  <c:x val="-5.558465280016806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58-A848-9F96-2F5556C0D597}"/>
                </c:ext>
              </c:extLst>
            </c:dLbl>
            <c:numFmt formatCode="[$$-409]#,##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Year 10</c:v>
                </c:pt>
                <c:pt idx="1">
                  <c:v>Year 20</c:v>
                </c:pt>
                <c:pt idx="2">
                  <c:v>Year 30</c:v>
                </c:pt>
              </c:strCache>
            </c:strRef>
          </c:cat>
          <c:val>
            <c:numRef>
              <c:f>Sheet1!$B$2:$B$4</c:f>
              <c:numCache>
                <c:formatCode>#,##0</c:formatCode>
                <c:ptCount val="3"/>
                <c:pt idx="0">
                  <c:v>32040</c:v>
                </c:pt>
                <c:pt idx="1">
                  <c:v>64080</c:v>
                </c:pt>
                <c:pt idx="2">
                  <c:v>96120</c:v>
                </c:pt>
              </c:numCache>
            </c:numRef>
          </c:val>
          <c:extLst>
            <c:ext xmlns:c16="http://schemas.microsoft.com/office/drawing/2014/chart" uri="{C3380CC4-5D6E-409C-BE32-E72D297353CC}">
              <c16:uniqueId val="{00000000-3CC4-224E-9469-980FA22E38D7}"/>
            </c:ext>
          </c:extLst>
        </c:ser>
        <c:ser>
          <c:idx val="1"/>
          <c:order val="1"/>
          <c:tx>
            <c:strRef>
              <c:f>Sheet1!$C$1</c:f>
              <c:strCache>
                <c:ptCount val="1"/>
                <c:pt idx="0">
                  <c:v>Compound earnings </c:v>
                </c:pt>
              </c:strCache>
            </c:strRef>
          </c:tx>
          <c:spPr>
            <a:solidFill>
              <a:schemeClr val="accent1"/>
            </a:solidFill>
            <a:ln>
              <a:noFill/>
            </a:ln>
            <a:effectLst/>
          </c:spPr>
          <c:invertIfNegative val="0"/>
          <c:dLbls>
            <c:dLbl>
              <c:idx val="2"/>
              <c:layout>
                <c:manualLayout>
                  <c:x val="-9.264108800028010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B58-A848-9F96-2F5556C0D597}"/>
                </c:ext>
              </c:extLst>
            </c:dLbl>
            <c:numFmt formatCode="[$$-409]#,##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Year 10</c:v>
                </c:pt>
                <c:pt idx="1">
                  <c:v>Year 20</c:v>
                </c:pt>
                <c:pt idx="2">
                  <c:v>Year 30</c:v>
                </c:pt>
              </c:strCache>
            </c:strRef>
          </c:cat>
          <c:val>
            <c:numRef>
              <c:f>Sheet1!$C$2:$C$4</c:f>
              <c:numCache>
                <c:formatCode>#,##0</c:formatCode>
                <c:ptCount val="3"/>
                <c:pt idx="0">
                  <c:v>9421</c:v>
                </c:pt>
                <c:pt idx="1">
                  <c:v>45671</c:v>
                </c:pt>
                <c:pt idx="2">
                  <c:v>126109</c:v>
                </c:pt>
              </c:numCache>
            </c:numRef>
          </c:val>
          <c:extLst>
            <c:ext xmlns:c16="http://schemas.microsoft.com/office/drawing/2014/chart" uri="{C3380CC4-5D6E-409C-BE32-E72D297353CC}">
              <c16:uniqueId val="{00000001-3CC4-224E-9469-980FA22E38D7}"/>
            </c:ext>
          </c:extLst>
        </c:ser>
        <c:dLbls>
          <c:showLegendKey val="0"/>
          <c:showVal val="0"/>
          <c:showCatName val="0"/>
          <c:showSerName val="0"/>
          <c:showPercent val="0"/>
          <c:showBubbleSize val="0"/>
        </c:dLbls>
        <c:gapWidth val="70"/>
        <c:overlap val="100"/>
        <c:axId val="1625854031"/>
        <c:axId val="1625876719"/>
      </c:barChart>
      <c:catAx>
        <c:axId val="1625854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25876719"/>
        <c:crosses val="autoZero"/>
        <c:auto val="1"/>
        <c:lblAlgn val="ctr"/>
        <c:lblOffset val="100"/>
        <c:noMultiLvlLbl val="0"/>
      </c:catAx>
      <c:valAx>
        <c:axId val="1625876719"/>
        <c:scaling>
          <c:orientation val="minMax"/>
          <c:max val="2500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25854031"/>
        <c:crosses val="autoZero"/>
        <c:crossBetween val="between"/>
        <c:majorUnit val="50000"/>
        <c:min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dirty="0">
                <a:solidFill>
                  <a:schemeClr val="tx1"/>
                </a:solidFill>
              </a:rPr>
              <a:t>Savings at age 67</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Savings</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4-D0FE-0E43-8702-90453020ABD3}"/>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4-E22C-B144-990B-35CAFB68E261}"/>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D0FE-0E43-8702-90453020ABD3}"/>
              </c:ext>
            </c:extLst>
          </c:dPt>
          <c:cat>
            <c:strRef>
              <c:f>Sheet1!$A$2:$A$4</c:f>
              <c:strCache>
                <c:ptCount val="3"/>
                <c:pt idx="0">
                  <c:v>Started age 25</c:v>
                </c:pt>
                <c:pt idx="1">
                  <c:v>Started age 35</c:v>
                </c:pt>
                <c:pt idx="2">
                  <c:v>Started age 45</c:v>
                </c:pt>
              </c:strCache>
            </c:strRef>
          </c:cat>
          <c:val>
            <c:numRef>
              <c:f>Sheet1!$B$2:$B$4</c:f>
              <c:numCache>
                <c:formatCode>"$"#,##0_);[Red]\("$"#,##0\)</c:formatCode>
                <c:ptCount val="3"/>
                <c:pt idx="0">
                  <c:v>456981</c:v>
                </c:pt>
                <c:pt idx="1">
                  <c:v>252277</c:v>
                </c:pt>
                <c:pt idx="2">
                  <c:v>127994</c:v>
                </c:pt>
              </c:numCache>
            </c:numRef>
          </c:val>
          <c:extLst>
            <c:ext xmlns:c16="http://schemas.microsoft.com/office/drawing/2014/chart" uri="{C3380CC4-5D6E-409C-BE32-E72D297353CC}">
              <c16:uniqueId val="{00000000-8D4B-428B-B7F5-F52CCE5A0F1B}"/>
            </c:ext>
          </c:extLst>
        </c:ser>
        <c:dLbls>
          <c:showLegendKey val="0"/>
          <c:showVal val="0"/>
          <c:showCatName val="0"/>
          <c:showSerName val="0"/>
          <c:showPercent val="0"/>
          <c:showBubbleSize val="0"/>
        </c:dLbls>
        <c:gapWidth val="74"/>
        <c:overlap val="100"/>
        <c:axId val="1108649184"/>
        <c:axId val="1108641312"/>
      </c:barChart>
      <c:catAx>
        <c:axId val="1108649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108641312"/>
        <c:crosses val="autoZero"/>
        <c:auto val="1"/>
        <c:lblAlgn val="ctr"/>
        <c:lblOffset val="100"/>
        <c:noMultiLvlLbl val="0"/>
      </c:catAx>
      <c:valAx>
        <c:axId val="1108641312"/>
        <c:scaling>
          <c:orientation val="minMax"/>
        </c:scaling>
        <c:delete val="0"/>
        <c:axPos val="b"/>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50000"/>
                    <a:lumOff val="50000"/>
                  </a:schemeClr>
                </a:solidFill>
                <a:latin typeface="+mn-lt"/>
                <a:ea typeface="+mn-ea"/>
                <a:cs typeface="+mn-cs"/>
              </a:defRPr>
            </a:pPr>
            <a:endParaRPr lang="en-US"/>
          </a:p>
        </c:txPr>
        <c:crossAx val="1108649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B81CB7B-9727-4476-971C-79DC4AE62AD1}" type="datetimeFigureOut">
              <a:rPr lang="en-US" smtClean="0"/>
              <a:t>6/18/2025</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C98CE96-4B2E-4889-80DA-F33627376443}" type="slidenum">
              <a:rPr lang="en-US" smtClean="0"/>
              <a:t>‹#›</a:t>
            </a:fld>
            <a:endParaRPr lang="en-US"/>
          </a:p>
        </p:txBody>
      </p:sp>
    </p:spTree>
    <p:extLst>
      <p:ext uri="{BB962C8B-B14F-4D97-AF65-F5344CB8AC3E}">
        <p14:creationId xmlns:p14="http://schemas.microsoft.com/office/powerpoint/2010/main" val="3592469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FBDB0-6A9B-BC0F-3231-AC58FFAE5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B4F5A-1525-24F7-7DD8-1BDEECE63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FD971-CD54-7DEC-AC5A-17A5EB152007}"/>
              </a:ext>
            </a:extLst>
          </p:cNvPr>
          <p:cNvSpPr>
            <a:spLocks noGrp="1"/>
          </p:cNvSpPr>
          <p:nvPr>
            <p:ph type="body" idx="1"/>
          </p:nvPr>
        </p:nvSpPr>
        <p:spPr/>
        <p:txBody>
          <a:bodyPr/>
          <a:lstStyle/>
          <a:p>
            <a:r>
              <a:rPr lang="en-US" b="1" i="1" dirty="0">
                <a:latin typeface="Arial" panose="020B0604020202020204" pitchFamily="34" charset="0"/>
                <a:cs typeface="Arial" panose="020B0604020202020204" pitchFamily="34" charset="0"/>
              </a:rPr>
              <a:t>[PRESENTER: All notes to the presenter are set in bold, italic, and within brackets throughout the presentation.]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Hi, everyone,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I’m </a:t>
            </a:r>
            <a:r>
              <a:rPr lang="en-US" b="1" i="1" dirty="0">
                <a:latin typeface="Arial" panose="020B0604020202020204" pitchFamily="34" charset="0"/>
                <a:cs typeface="Arial" panose="020B0604020202020204" pitchFamily="34" charset="0"/>
              </a:rPr>
              <a:t>[host name]</a:t>
            </a:r>
            <a:r>
              <a:rPr lang="en-US" b="0" i="0" dirty="0">
                <a:latin typeface="Arial" panose="020B0604020202020204" pitchFamily="34" charset="0"/>
                <a:cs typeface="Arial" panose="020B0604020202020204" pitchFamily="34" charset="0"/>
              </a:rPr>
              <a:t>. T</a:t>
            </a:r>
            <a:r>
              <a:rPr lang="en-US" dirty="0">
                <a:latin typeface="Arial" panose="020B0604020202020204" pitchFamily="34" charset="0"/>
                <a:cs typeface="Arial" panose="020B0604020202020204" pitchFamily="34" charset="0"/>
              </a:rPr>
              <a:t>hanks for finding the time to join 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Let’s jump in: When the markets fluctuate, it’s natural for people to feel anxious about their savings. I’m here to help explain why you may want to stay the course in any market conditions.</a:t>
            </a:r>
            <a:endParaRPr lang="en-US" b="0" i="0" dirty="0">
              <a:latin typeface="Arial" panose="020B0604020202020204" pitchFamily="34" charset="0"/>
              <a:cs typeface="Arial" panose="020B0604020202020204" pitchFamily="34" charset="0"/>
            </a:endParaRPr>
          </a:p>
          <a:p>
            <a:endParaRPr lang="en-US" dirty="0"/>
          </a:p>
          <a:p>
            <a:endParaRPr lang="en-US" dirty="0">
              <a:cs typeface="Calibri"/>
            </a:endParaRPr>
          </a:p>
        </p:txBody>
      </p:sp>
      <p:sp>
        <p:nvSpPr>
          <p:cNvPr id="4" name="Slide Number Placeholder 3">
            <a:extLst>
              <a:ext uri="{FF2B5EF4-FFF2-40B4-BE49-F238E27FC236}">
                <a16:creationId xmlns:a16="http://schemas.microsoft.com/office/drawing/2014/main" id="{1D28C140-4137-8BE5-6B1C-36BC64602258}"/>
              </a:ext>
            </a:extLst>
          </p:cNvPr>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1</a:t>
            </a:fld>
            <a:endParaRPr lang="en-CA" sz="1400">
              <a:solidFill>
                <a:prstClr val="black"/>
              </a:solidFill>
              <a:latin typeface="Arial"/>
            </a:endParaRPr>
          </a:p>
        </p:txBody>
      </p:sp>
    </p:spTree>
    <p:extLst>
      <p:ext uri="{BB962C8B-B14F-4D97-AF65-F5344CB8AC3E}">
        <p14:creationId xmlns:p14="http://schemas.microsoft.com/office/powerpoint/2010/main" val="219182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The next </a:t>
            </a:r>
            <a:r>
              <a:rPr lang="en-US">
                <a:latin typeface="Arial" panose="020B0604020202020204" pitchFamily="34" charset="0"/>
                <a:cs typeface="Arial" panose="020B0604020202020204" pitchFamily="34" charset="0"/>
              </a:rPr>
              <a:t>topic </a:t>
            </a:r>
            <a:r>
              <a:rPr lang="en-US" b="0">
                <a:latin typeface="Arial" panose="020B0604020202020204" pitchFamily="34" charset="0"/>
                <a:cs typeface="Arial" panose="020B0604020202020204" pitchFamily="34" charset="0"/>
              </a:rPr>
              <a:t>I’d </a:t>
            </a:r>
            <a:r>
              <a:rPr lang="en-US" b="0" dirty="0">
                <a:latin typeface="Arial" panose="020B0604020202020204" pitchFamily="34" charset="0"/>
                <a:cs typeface="Arial" panose="020B0604020202020204" pitchFamily="34" charset="0"/>
              </a:rPr>
              <a:t>like to discuss is ways </a:t>
            </a:r>
            <a:r>
              <a:rPr lang="en-US" dirty="0">
                <a:latin typeface="Arial" panose="020B0604020202020204" pitchFamily="34" charset="0"/>
                <a:cs typeface="Arial" panose="020B0604020202020204" pitchFamily="34" charset="0"/>
              </a:rPr>
              <a:t>you can</a:t>
            </a:r>
            <a:r>
              <a:rPr lang="en-US" b="0" dirty="0">
                <a:latin typeface="Arial" panose="020B0604020202020204" pitchFamily="34" charset="0"/>
                <a:cs typeface="Arial" panose="020B0604020202020204" pitchFamily="34" charset="0"/>
              </a:rPr>
              <a:t> stay focused on your long-term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Let’s face it, market fluctuations can be stressful, but understanding typical market behavior and managing your emotions can help you stay focused on your long-term retirement goals during uncertain times.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10</a:t>
            </a:fld>
            <a:endParaRPr lang="en-US"/>
          </a:p>
        </p:txBody>
      </p:sp>
    </p:spTree>
    <p:extLst>
      <p:ext uri="{BB962C8B-B14F-4D97-AF65-F5344CB8AC3E}">
        <p14:creationId xmlns:p14="http://schemas.microsoft.com/office/powerpoint/2010/main" val="4011484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b="0" dirty="0">
              <a:latin typeface="Arial" panose="020B0604020202020204" pitchFamily="34" charset="0"/>
              <a:cs typeface="Arial" panose="020B0604020202020204" pitchFamily="34" charset="0"/>
            </a:endParaRPr>
          </a:p>
          <a:p>
            <a:pPr fontAlgn="base"/>
            <a:r>
              <a:rPr lang="en-US" sz="1200" b="0" dirty="0">
                <a:latin typeface="Arial" panose="020B0604020202020204" pitchFamily="34" charset="0"/>
                <a:cs typeface="Arial" panose="020B0604020202020204" pitchFamily="34" charset="0"/>
              </a:rPr>
              <a:t>Let’s examine what defines a short-term </a:t>
            </a:r>
            <a:r>
              <a:rPr lang="en-US" dirty="0">
                <a:latin typeface="Arial" panose="020B0604020202020204" pitchFamily="34" charset="0"/>
                <a:cs typeface="Arial" panose="020B0604020202020204" pitchFamily="34" charset="0"/>
              </a:rPr>
              <a:t>and</a:t>
            </a:r>
            <a:r>
              <a:rPr lang="en-US" sz="1200" b="0" dirty="0">
                <a:latin typeface="Arial" panose="020B0604020202020204" pitchFamily="34" charset="0"/>
                <a:cs typeface="Arial" panose="020B0604020202020204" pitchFamily="34" charset="0"/>
              </a:rPr>
              <a:t> a long-term savings strategy so we can distinguish between them.</a:t>
            </a:r>
          </a:p>
          <a:p>
            <a:pPr fontAlgn="base"/>
            <a:endParaRPr lang="en-US" sz="1200" b="0" dirty="0">
              <a:latin typeface="Arial" panose="020B0604020202020204" pitchFamily="34" charset="0"/>
              <a:cs typeface="Arial" panose="020B0604020202020204" pitchFamily="34" charset="0"/>
            </a:endParaRPr>
          </a:p>
          <a:p>
            <a:pPr fontAlgn="base"/>
            <a:r>
              <a:rPr lang="en-US" sz="1200" b="0" dirty="0">
                <a:latin typeface="Arial" panose="020B0604020202020204" pitchFamily="34" charset="0"/>
                <a:cs typeface="Arial" panose="020B0604020202020204" pitchFamily="34" charset="0"/>
              </a:rPr>
              <a:t>Savings and investment strategies may vary depending on how far away your goals are.</a:t>
            </a:r>
          </a:p>
          <a:p>
            <a:pPr fontAlgn="base"/>
            <a:endParaRPr lang="en-US" dirty="0">
              <a:latin typeface="Arial" panose="020B0604020202020204" pitchFamily="34" charset="0"/>
              <a:cs typeface="Arial" panose="020B0604020202020204" pitchFamily="34" charset="0"/>
            </a:endParaRPr>
          </a:p>
          <a:p>
            <a:pPr fontAlgn="base"/>
            <a:r>
              <a:rPr lang="en-US" dirty="0">
                <a:latin typeface="Arial" panose="020B0604020202020204" pitchFamily="34" charset="0"/>
                <a:cs typeface="Arial" panose="020B0604020202020204" pitchFamily="34" charset="0"/>
              </a:rPr>
              <a:t>For example, if you need your money soon, typically in less than five years, then you may want to choose lower-risk investments that are more likely to maintain their value. If you won’t need your money for a while, then you should think about when you’ll need access to your savings</a:t>
            </a:r>
            <a:r>
              <a:rPr lang="en-US" b="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Generally, the longer your investment horizon, the more short-term volatility you can handle.</a:t>
            </a:r>
          </a:p>
          <a:p>
            <a:pPr fontAlgn="base"/>
            <a:endParaRPr lang="en-US" dirty="0">
              <a:latin typeface="Arial" panose="020B0604020202020204" pitchFamily="34" charset="0"/>
              <a:cs typeface="Arial" panose="020B0604020202020204" pitchFamily="34" charset="0"/>
            </a:endParaRPr>
          </a:p>
          <a:p>
            <a:pPr fontAlgn="base"/>
            <a:r>
              <a:rPr lang="en-US" dirty="0">
                <a:latin typeface="Arial" panose="020B0604020202020204" pitchFamily="34" charset="0"/>
                <a:cs typeface="Arial" panose="020B0604020202020204" pitchFamily="34" charset="0"/>
              </a:rPr>
              <a:t>​If you’re unsure about your risk tolerance, take a risk quiz to determine your risk profile, then align your strategy with your timeline and comfort level and review it regularly.</a:t>
            </a:r>
            <a:endParaRPr lang="en-US" b="0" dirty="0">
              <a:latin typeface="Arial" panose="020B0604020202020204" pitchFamily="34" charset="0"/>
              <a:cs typeface="Arial" panose="020B0604020202020204" pitchFamily="34" charset="0"/>
            </a:endParaRPr>
          </a:p>
          <a:p>
            <a:pPr defTabSz="933237">
              <a:defRPr/>
            </a:pPr>
            <a:endParaRPr lang="en-US" b="0" dirty="0">
              <a:latin typeface="Arial" panose="020B0604020202020204" pitchFamily="34" charset="0"/>
              <a:cs typeface="Arial" panose="020B0604020202020204" pitchFamily="34" charset="0"/>
            </a:endParaRPr>
          </a:p>
          <a:p>
            <a:pPr defTabSz="933237">
              <a:defRPr/>
            </a:pPr>
            <a:r>
              <a:rPr lang="en-US" b="0" dirty="0">
                <a:latin typeface="Arial" panose="020B0604020202020204" pitchFamily="34" charset="0"/>
                <a:cs typeface="Arial" panose="020B0604020202020204" pitchFamily="34" charset="0"/>
              </a:rPr>
              <a:t>Developing a long-term strategy that looks ahead five or more years can help ensure you save enough for the retirement you envision. For example, your long-term savings goal might be a down payment on your home or saving for retirement. However, with a longer time horizon, long-term investments might include taking some risks </a:t>
            </a:r>
            <a:r>
              <a:rPr lang="en-US" b="0" i="0" dirty="0">
                <a:solidFill>
                  <a:srgbClr val="000000"/>
                </a:solidFill>
                <a:effectLst/>
                <a:latin typeface="Arial" panose="020B0604020202020204" pitchFamily="34" charset="0"/>
                <a:cs typeface="Arial" panose="020B0604020202020204" pitchFamily="34" charset="0"/>
              </a:rPr>
              <a:t>in the hopes of achieving greater returns.</a:t>
            </a:r>
          </a:p>
          <a:p>
            <a:pPr defTabSz="933237">
              <a:defRPr/>
            </a:pPr>
            <a:endParaRPr lang="en-US" b="0" i="0" dirty="0">
              <a:solidFill>
                <a:srgbClr val="000000"/>
              </a:solidFill>
              <a:effectLst/>
              <a:latin typeface="Arial" panose="020B0604020202020204" pitchFamily="34" charset="0"/>
              <a:cs typeface="Arial" panose="020B0604020202020204" pitchFamily="34" charset="0"/>
            </a:endParaRPr>
          </a:p>
          <a:p>
            <a:pPr marL="0" indent="0" fontAlgn="base">
              <a:buFont typeface="Arial" panose="020B0604020202020204" pitchFamily="34" charset="0"/>
              <a:buNone/>
            </a:pPr>
            <a:r>
              <a:rPr lang="en-US" b="0" i="0" dirty="0">
                <a:solidFill>
                  <a:srgbClr val="000000"/>
                </a:solidFill>
                <a:effectLst/>
                <a:latin typeface="Arial" panose="020B0604020202020204" pitchFamily="34" charset="0"/>
                <a:cs typeface="Arial" panose="020B0604020202020204" pitchFamily="34" charset="0"/>
              </a:rPr>
              <a:t>For additional </a:t>
            </a:r>
            <a:r>
              <a:rPr lang="en-US" dirty="0">
                <a:latin typeface="Arial" panose="020B0604020202020204" pitchFamily="34" charset="0"/>
                <a:cs typeface="Arial" panose="020B0604020202020204" pitchFamily="34" charset="0"/>
              </a:rPr>
              <a:t>guidance, consider speaking to a licensed financial professional who can help you with your specific situation. </a:t>
            </a:r>
            <a:br>
              <a:rPr lang="en-US" b="0" dirty="0">
                <a:latin typeface="Arial" panose="020B0604020202020204" pitchFamily="34" charset="0"/>
                <a:cs typeface="Arial" panose="020B0604020202020204" pitchFamily="34" charset="0"/>
              </a:rPr>
            </a:br>
            <a:endParaRPr lang="en-US" b="0" dirty="0">
              <a:latin typeface="Arial" panose="020B0604020202020204" pitchFamily="34" charset="0"/>
              <a:cs typeface="Arial" panose="020B0604020202020204" pitchFamily="34" charset="0"/>
            </a:endParaRPr>
          </a:p>
          <a:p>
            <a:pPr marL="0" marR="0" lvl="0" indent="0" algn="l" defTabSz="93323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Let’s look at some </a:t>
            </a:r>
            <a:r>
              <a:rPr lang="en-US" dirty="0">
                <a:latin typeface="Arial" panose="020B0604020202020204" pitchFamily="34" charset="0"/>
                <a:cs typeface="Arial" panose="020B0604020202020204" pitchFamily="34" charset="0"/>
              </a:rPr>
              <a:t>ways</a:t>
            </a:r>
            <a:r>
              <a:rPr lang="en-US" b="0" dirty="0">
                <a:latin typeface="Arial" panose="020B0604020202020204" pitchFamily="34" charset="0"/>
                <a:cs typeface="Arial" panose="020B0604020202020204" pitchFamily="34" charset="0"/>
              </a:rPr>
              <a:t> to help you stay focused on your long-term retirement savings goals.</a:t>
            </a:r>
            <a:endParaRPr lang="en-US" dirty="0">
              <a:latin typeface="Arial" panose="020B0604020202020204" pitchFamily="34" charset="0"/>
              <a:cs typeface="Arial" panose="020B0604020202020204" pitchFamily="34" charset="0"/>
            </a:endParaRPr>
          </a:p>
          <a:p>
            <a:pPr defTabSz="933237">
              <a:defRPr/>
            </a:pP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FAC21A-BE1B-416A-AE5D-491DBA763B7F}" type="slidenum">
              <a:rPr lang="en-US" smtClean="0"/>
              <a:t>11</a:t>
            </a:fld>
            <a:endParaRPr lang="en-US"/>
          </a:p>
        </p:txBody>
      </p:sp>
    </p:spTree>
    <p:extLst>
      <p:ext uri="{BB962C8B-B14F-4D97-AF65-F5344CB8AC3E}">
        <p14:creationId xmlns:p14="http://schemas.microsoft.com/office/powerpoint/2010/main" val="1346841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latin typeface="Arial" panose="020B0604020202020204" pitchFamily="34" charset="0"/>
                <a:cs typeface="Arial" panose="020B0604020202020204" pitchFamily="34" charset="0"/>
              </a:rPr>
              <a:t>What causes volatile market conditions, anyway?</a:t>
            </a:r>
          </a:p>
          <a:p>
            <a:pPr fontAlgn="base"/>
            <a:endParaRPr lang="en-US" dirty="0">
              <a:latin typeface="Arial" panose="020B0604020202020204" pitchFamily="34" charset="0"/>
              <a:cs typeface="Arial" panose="020B0604020202020204" pitchFamily="34" charset="0"/>
            </a:endParaRPr>
          </a:p>
          <a:p>
            <a:pPr fontAlgn="base"/>
            <a:r>
              <a:rPr lang="en-US" dirty="0">
                <a:latin typeface="Arial" panose="020B0604020202020204" pitchFamily="34" charset="0"/>
                <a:cs typeface="Arial" panose="020B0604020202020204" pitchFamily="34" charset="0"/>
              </a:rPr>
              <a:t>The stock market can be quite complex, and there are many factors that move the stock markets every day.  ​</a:t>
            </a:r>
          </a:p>
          <a:p>
            <a:pPr fontAlgn="base"/>
            <a:endParaRPr lang="en-US" dirty="0">
              <a:latin typeface="Arial" panose="020B0604020202020204" pitchFamily="34" charset="0"/>
              <a:cs typeface="Arial" panose="020B0604020202020204" pitchFamily="34" charset="0"/>
            </a:endParaRPr>
          </a:p>
          <a:p>
            <a:pPr fontAlgn="base"/>
            <a:r>
              <a:rPr lang="en-US" dirty="0">
                <a:latin typeface="Arial" panose="020B0604020202020204" pitchFamily="34" charset="0"/>
                <a:cs typeface="Arial" panose="020B0604020202020204" pitchFamily="34" charset="0"/>
              </a:rPr>
              <a:t>In any stock market move, whether up or down, there’s a significant difference between supply and demand. Simply put, supply is the number of shares people want to sell, and demand is the number of shares people are looking to buy. After all, the stock market itself is just a collection of individual companies. If more people want to buy a stock (demand) than sell it (supply), the price moves up. On the other hand, if more people want to sell a stock than buy it, there would be greater supply than demand, and the price would fall. </a:t>
            </a:r>
          </a:p>
          <a:p>
            <a:pPr rtl="0" fontAlgn="base"/>
            <a:endParaRPr lang="en-US" dirty="0">
              <a:latin typeface="Arial" panose="020B0604020202020204" pitchFamily="34" charset="0"/>
              <a:cs typeface="Arial" panose="020B0604020202020204" pitchFamily="34" charset="0"/>
            </a:endParaRPr>
          </a:p>
          <a:p>
            <a:pPr fontAlgn="base"/>
            <a:r>
              <a:rPr lang="en-US" dirty="0">
                <a:latin typeface="Arial" panose="020B0604020202020204" pitchFamily="34" charset="0"/>
                <a:cs typeface="Arial" panose="020B0604020202020204" pitchFamily="34" charset="0"/>
              </a:rPr>
              <a:t>Other factors that determine whether stock prices rise or fall include the media, company profits, consumer confidence, natural disasters, political and social unrest, and unforeseen events such as the pandemic, </a:t>
            </a:r>
            <a:r>
              <a:rPr lang="en-US" b="0" dirty="0">
                <a:latin typeface="Arial" panose="020B0604020202020204" pitchFamily="34" charset="0"/>
                <a:cs typeface="Arial" panose="020B0604020202020204" pitchFamily="34" charset="0"/>
              </a:rPr>
              <a:t>inflation, </a:t>
            </a:r>
            <a:r>
              <a:rPr lang="en-US" dirty="0">
                <a:latin typeface="Arial" panose="020B0604020202020204" pitchFamily="34" charset="0"/>
                <a:cs typeface="Arial" panose="020B0604020202020204" pitchFamily="34" charset="0"/>
              </a:rPr>
              <a:t>and risk. The collection of these factors, plus all relevant information that’s been published, creates a certain type of sentiment. The sentiment may be </a:t>
            </a:r>
            <a:r>
              <a:rPr lang="en-US" i="0" dirty="0">
                <a:latin typeface="Arial" panose="020B0604020202020204" pitchFamily="34" charset="0"/>
                <a:cs typeface="Arial" panose="020B0604020202020204" pitchFamily="34" charset="0"/>
              </a:rPr>
              <a:t>bullish</a:t>
            </a:r>
            <a:r>
              <a:rPr lang="en-US" dirty="0">
                <a:latin typeface="Arial" panose="020B0604020202020204" pitchFamily="34" charset="0"/>
                <a:cs typeface="Arial" panose="020B0604020202020204" pitchFamily="34" charset="0"/>
              </a:rPr>
              <a:t>, meaning positive, or </a:t>
            </a:r>
            <a:r>
              <a:rPr lang="en-US" i="0" dirty="0">
                <a:latin typeface="Arial" panose="020B0604020202020204" pitchFamily="34" charset="0"/>
                <a:cs typeface="Arial" panose="020B0604020202020204" pitchFamily="34" charset="0"/>
              </a:rPr>
              <a:t>bearish</a:t>
            </a:r>
            <a:r>
              <a:rPr lang="en-US" dirty="0">
                <a:latin typeface="Arial" panose="020B0604020202020204" pitchFamily="34" charset="0"/>
                <a:cs typeface="Arial" panose="020B0604020202020204" pitchFamily="34" charset="0"/>
              </a:rPr>
              <a:t>, meaning negative.</a:t>
            </a:r>
          </a:p>
          <a:p>
            <a:pPr rtl="0" fontAlgn="base"/>
            <a:endParaRPr lang="en-US" b="1" dirty="0">
              <a:latin typeface="Arial" panose="020B0604020202020204" pitchFamily="34" charset="0"/>
              <a:cs typeface="Arial" panose="020B0604020202020204" pitchFamily="34" charset="0"/>
            </a:endParaRPr>
          </a:p>
          <a:p>
            <a:pPr marL="0" marR="0" lvl="0" indent="0" algn="l" defTabSz="933237" rtl="0" eaLnBrk="1" fontAlgn="base" latinLnBrk="0" hangingPunct="1">
              <a:lnSpc>
                <a:spcPct val="100000"/>
              </a:lnSpc>
              <a:spcBef>
                <a:spcPts val="612"/>
              </a:spcBef>
              <a:spcAft>
                <a:spcPts val="0"/>
              </a:spcAft>
              <a:buClr>
                <a:schemeClr val="tx1"/>
              </a:buClr>
              <a:buSzTx/>
              <a:buFontTx/>
              <a:buNone/>
              <a:tabLst/>
              <a:defRPr/>
            </a:pPr>
            <a:r>
              <a:rPr lang="en-CA" dirty="0">
                <a:latin typeface="Arial" panose="020B0604020202020204" pitchFamily="34" charset="0"/>
                <a:cs typeface="Arial" panose="020B0604020202020204" pitchFamily="34" charset="0"/>
              </a:rPr>
              <a:t>If we look back at what happened during the pandemic, </a:t>
            </a:r>
            <a:r>
              <a:rPr lang="en-CA" strike="noStrike" dirty="0">
                <a:latin typeface="Arial" panose="020B0604020202020204" pitchFamily="34" charset="0"/>
                <a:cs typeface="Arial" panose="020B0604020202020204" pitchFamily="34" charset="0"/>
              </a:rPr>
              <a:t>a lot of the </a:t>
            </a:r>
            <a:r>
              <a:rPr lang="en-CA" dirty="0">
                <a:latin typeface="Arial" panose="020B0604020202020204" pitchFamily="34" charset="0"/>
                <a:cs typeface="Arial" panose="020B0604020202020204" pitchFamily="34" charset="0"/>
              </a:rPr>
              <a:t>market activity was </a:t>
            </a:r>
            <a:r>
              <a:rPr lang="en-US" dirty="0">
                <a:latin typeface="Arial" panose="020B0604020202020204" pitchFamily="34" charset="0"/>
                <a:cs typeface="Arial" panose="020B0604020202020204" pitchFamily="34" charset="0"/>
              </a:rPr>
              <a:t>driven by the potential impact of COVID-19 on company profits, consumer confidence, and spending.</a:t>
            </a:r>
          </a:p>
          <a:p>
            <a:pPr marL="0" marR="0" lvl="0" indent="0" algn="l" defTabSz="933237" rtl="0" eaLnBrk="1" fontAlgn="base" latinLnBrk="0" hangingPunct="1">
              <a:lnSpc>
                <a:spcPct val="100000"/>
              </a:lnSpc>
              <a:spcBef>
                <a:spcPts val="612"/>
              </a:spcBef>
              <a:spcAft>
                <a:spcPts val="0"/>
              </a:spcAft>
              <a:buClr>
                <a:schemeClr val="tx1"/>
              </a:buClr>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33237" rtl="0" eaLnBrk="1" fontAlgn="base" latinLnBrk="0" hangingPunct="1">
              <a:lnSpc>
                <a:spcPct val="100000"/>
              </a:lnSpc>
              <a:spcBef>
                <a:spcPts val="612"/>
              </a:spcBef>
              <a:spcAft>
                <a:spcPts val="0"/>
              </a:spcAft>
              <a:buClr>
                <a:schemeClr val="tx1"/>
              </a:buClr>
              <a:buSzTx/>
              <a:buFontTx/>
              <a:buNone/>
              <a:tabLst/>
              <a:defRPr/>
            </a:pPr>
            <a:r>
              <a:rPr lang="en-US" dirty="0">
                <a:effectLst/>
                <a:latin typeface="Arial" panose="020B0604020202020204" pitchFamily="34" charset="0"/>
                <a:cs typeface="Arial" panose="020B0604020202020204" pitchFamily="34" charset="0"/>
              </a:rPr>
              <a:t>Understanding market fluctuations can help you take control of your financial future.</a:t>
            </a:r>
          </a:p>
          <a:p>
            <a:endParaRPr lang="en-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12</a:t>
            </a:fld>
            <a:endParaRPr lang="en-CA" sz="1400">
              <a:solidFill>
                <a:prstClr val="black"/>
              </a:solidFill>
              <a:latin typeface="Arial"/>
            </a:endParaRPr>
          </a:p>
        </p:txBody>
      </p:sp>
    </p:spTree>
    <p:extLst>
      <p:ext uri="{BB962C8B-B14F-4D97-AF65-F5344CB8AC3E}">
        <p14:creationId xmlns:p14="http://schemas.microsoft.com/office/powerpoint/2010/main" val="1136081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panose="020B0604020202020204" pitchFamily="34" charset="0"/>
                <a:cs typeface="Arial" panose="020B0604020202020204" pitchFamily="34" charset="0"/>
              </a:rPr>
              <a:t>Taking emotion out of the equation when markets fluctuate can also help you remain focused on your long-term retirement strategy.</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It’s natural for emotions to play a role in many of the decisions we make—and investing is no exception. This graph shows the emotional highs and lows the average investor can experience over the course of a typical market cycle. </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Think about how you feel when financial markets are rising. Investors who make decisions based mainly on their emotions are often tempted to buy in these situations, when prices are higher.</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Now consider how your emotions change when you’re surrounded by negative stories and headlines about how poorly the financial markets are doing. At this point, it’s not uncommon for investors to begin to question whether they should be in the market and often sell when prices are falling.</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These emotion-based decisions can cause you to buy and sell at </a:t>
            </a:r>
            <a:r>
              <a:rPr lang="en-US" b="0" dirty="0">
                <a:latin typeface="Arial" panose="020B0604020202020204" pitchFamily="34" charset="0"/>
                <a:cs typeface="Arial" panose="020B0604020202020204" pitchFamily="34" charset="0"/>
              </a:rPr>
              <a:t>inopportune times</a:t>
            </a:r>
            <a:r>
              <a:rPr lang="en-US" dirty="0">
                <a:latin typeface="Arial" panose="020B0604020202020204" pitchFamily="34" charset="0"/>
                <a:cs typeface="Arial" panose="020B0604020202020204" pitchFamily="34" charset="0"/>
              </a:rPr>
              <a:t>, leading to setbacks in your retirement savings.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more you understand market cycles, the easier it is to stay calm.  </a:t>
            </a:r>
          </a:p>
          <a:p>
            <a:pPr marL="0" indent="0">
              <a:buNone/>
            </a:pPr>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4FF0573C-F130-4D1E-A886-85FBB65D3A1B}" type="slidenum">
              <a:rPr lang="en-CA" smtClean="0"/>
              <a:pPr/>
              <a:t>13</a:t>
            </a:fld>
            <a:endParaRPr lang="en-CA" dirty="0"/>
          </a:p>
        </p:txBody>
      </p:sp>
    </p:spTree>
    <p:extLst>
      <p:ext uri="{BB962C8B-B14F-4D97-AF65-F5344CB8AC3E}">
        <p14:creationId xmlns:p14="http://schemas.microsoft.com/office/powerpoint/2010/main" val="566315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B83105F-1722-004C-A25D-87062AD024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58403" indent="-291694">
              <a:spcBef>
                <a:spcPct val="30000"/>
              </a:spcBef>
              <a:defRPr sz="1200">
                <a:solidFill>
                  <a:schemeClr val="tx1"/>
                </a:solidFill>
                <a:latin typeface="Arial" panose="020B0604020202020204" pitchFamily="34" charset="0"/>
                <a:ea typeface="MS PGothic" panose="020B0600070205080204" pitchFamily="34" charset="-128"/>
              </a:defRPr>
            </a:lvl2pPr>
            <a:lvl3pPr marL="1166774" indent="-233355">
              <a:spcBef>
                <a:spcPct val="30000"/>
              </a:spcBef>
              <a:defRPr sz="1200">
                <a:solidFill>
                  <a:schemeClr val="tx1"/>
                </a:solidFill>
                <a:latin typeface="Arial" panose="020B0604020202020204" pitchFamily="34" charset="0"/>
                <a:ea typeface="MS PGothic" panose="020B0600070205080204" pitchFamily="34" charset="-128"/>
              </a:defRPr>
            </a:lvl3pPr>
            <a:lvl4pPr marL="1633484" indent="-233355">
              <a:spcBef>
                <a:spcPct val="30000"/>
              </a:spcBef>
              <a:defRPr sz="1200">
                <a:solidFill>
                  <a:schemeClr val="tx1"/>
                </a:solidFill>
                <a:latin typeface="Arial" panose="020B0604020202020204" pitchFamily="34" charset="0"/>
                <a:ea typeface="MS PGothic" panose="020B0600070205080204" pitchFamily="34" charset="-128"/>
              </a:defRPr>
            </a:lvl4pPr>
            <a:lvl5pPr marL="2100194" indent="-233355">
              <a:spcBef>
                <a:spcPct val="30000"/>
              </a:spcBef>
              <a:defRPr sz="1200">
                <a:solidFill>
                  <a:schemeClr val="tx1"/>
                </a:solidFill>
                <a:latin typeface="Arial" panose="020B0604020202020204" pitchFamily="34" charset="0"/>
                <a:ea typeface="MS PGothic" panose="020B0600070205080204" pitchFamily="34" charset="-128"/>
              </a:defRPr>
            </a:lvl5pPr>
            <a:lvl6pPr marL="2566904"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3361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0032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6703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FC57930-1F23-6540-BC08-118292B02350}" type="slidenum">
              <a:rPr lang="en-US" altLang="en-US" smtClean="0"/>
              <a:pPr>
                <a:spcBef>
                  <a:spcPct val="0"/>
                </a:spcBef>
              </a:pPr>
              <a:t>14</a:t>
            </a:fld>
            <a:endParaRPr lang="en-US" altLang="en-US"/>
          </a:p>
        </p:txBody>
      </p:sp>
      <p:sp>
        <p:nvSpPr>
          <p:cNvPr id="26627" name="Rectangle 2">
            <a:extLst>
              <a:ext uri="{FF2B5EF4-FFF2-40B4-BE49-F238E27FC236}">
                <a16:creationId xmlns:a16="http://schemas.microsoft.com/office/drawing/2014/main" id="{9B568119-1339-AA43-B730-952659BC94BD}"/>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C1C2716D-70D1-A146-94E9-985D50A6E3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sz="1800" dirty="0">
                <a:effectLst/>
                <a:latin typeface="Aptos" panose="020B0004020202020204" pitchFamily="34" charset="0"/>
                <a:ea typeface="Calibri" panose="020F0502020204030204" pitchFamily="34" charset="0"/>
                <a:cs typeface="Aptos" panose="020B0004020202020204" pitchFamily="34" charset="0"/>
              </a:rPr>
              <a:t>Assume two investors had $100,000 invested at the market peak on October 9, 2007. After the market fell on March 9, 2009, their investments would’ve been worth $44,749.</a:t>
            </a:r>
          </a:p>
          <a:p>
            <a:pPr marL="0" indent="0">
              <a:buNone/>
            </a:pPr>
            <a:endParaRPr lang="en-US" sz="18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r>
              <a:rPr lang="en-US" sz="1800" b="1" dirty="0">
                <a:effectLst/>
                <a:latin typeface="Aptos" panose="020B0004020202020204" pitchFamily="34" charset="0"/>
                <a:ea typeface="Calibri" panose="020F0502020204030204" pitchFamily="34" charset="0"/>
                <a:cs typeface="Aptos" panose="020B0004020202020204" pitchFamily="34" charset="0"/>
              </a:rPr>
              <a:t>Investor A </a:t>
            </a:r>
            <a:r>
              <a:rPr lang="en-US" sz="1800" dirty="0">
                <a:effectLst/>
                <a:latin typeface="Aptos" panose="020B0004020202020204" pitchFamily="34" charset="0"/>
                <a:ea typeface="Calibri" panose="020F0502020204030204" pitchFamily="34" charset="0"/>
                <a:cs typeface="Aptos" panose="020B0004020202020204" pitchFamily="34" charset="0"/>
              </a:rPr>
              <a:t>stayed calm and remained fully invested. Five years after the market fell, the investment recovered and was worth $138,176.60. </a:t>
            </a:r>
          </a:p>
          <a:p>
            <a:pPr marL="0" indent="0">
              <a:buNone/>
            </a:pPr>
            <a:endParaRPr lang="en-US" sz="18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r>
              <a:rPr lang="en-US" sz="1800" b="1" dirty="0">
                <a:effectLst/>
                <a:latin typeface="Aptos" panose="020B0004020202020204" pitchFamily="34" charset="0"/>
                <a:ea typeface="Calibri" panose="020F0502020204030204" pitchFamily="34" charset="0"/>
                <a:cs typeface="Aptos" panose="020B0004020202020204" pitchFamily="34" charset="0"/>
              </a:rPr>
              <a:t>Investor B </a:t>
            </a:r>
            <a:r>
              <a:rPr lang="en-US" sz="1800" dirty="0">
                <a:effectLst/>
                <a:latin typeface="Aptos" panose="020B0004020202020204" pitchFamily="34" charset="0"/>
                <a:ea typeface="Calibri" panose="020F0502020204030204" pitchFamily="34" charset="0"/>
                <a:cs typeface="Aptos" panose="020B0004020202020204" pitchFamily="34" charset="0"/>
              </a:rPr>
              <a:t>got scared and moved money into fixed income, thinking that would be safer. Five years after the market fell, the investment recovered only 9.7% of its loss.</a:t>
            </a:r>
          </a:p>
          <a:p>
            <a:pPr marL="0" indent="0">
              <a:buNone/>
            </a:pPr>
            <a:endParaRPr lang="en-US" sz="18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3888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Arial" panose="020B0604020202020204" pitchFamily="34" charset="0"/>
                <a:ea typeface="Times New Roman" panose="02020603050405020304" pitchFamily="18" charset="0"/>
                <a:cs typeface="Arial" panose="020B0604020202020204" pitchFamily="34" charset="0"/>
              </a:rPr>
              <a:t>So, to sum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Arial" panose="020B0604020202020204" pitchFamily="34" charset="0"/>
                <a:ea typeface="Times New Roman" panose="02020603050405020304" pitchFamily="18" charset="0"/>
                <a:cs typeface="Arial" panose="020B0604020202020204" pitchFamily="34" charset="0"/>
              </a:rPr>
              <a:t>Investing in your retirement plan uses a long-term savings strategy, so you need to understand what investing looks like in all market conditions—whether it’s inflationary, recessionary, or volatile.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Focus on making short-term decisions that don’t put your long-term retirement strategy at risk. </a:t>
            </a: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Arial" panose="020B0604020202020204" pitchFamily="34" charset="0"/>
                <a:ea typeface="Times New Roman" panose="02020603050405020304" pitchFamily="18" charset="0"/>
                <a:cs typeface="Arial" panose="020B0604020202020204" pitchFamily="34" charset="0"/>
              </a:rPr>
              <a:t>And remember, don’t </a:t>
            </a:r>
            <a:r>
              <a:rPr lang="en-US" b="0" dirty="0">
                <a:latin typeface="Arial" panose="020B0604020202020204" pitchFamily="34" charset="0"/>
                <a:cs typeface="Arial" panose="020B0604020202020204" pitchFamily="34" charset="0"/>
              </a:rPr>
              <a:t>add emotion into your investing. Instead, stay calm, and remember that your savings are invested for the long term.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FAC21A-BE1B-416A-AE5D-491DBA763B7F}" type="slidenum">
              <a:rPr lang="en-US" smtClean="0"/>
              <a:t>15</a:t>
            </a:fld>
            <a:endParaRPr lang="en-US"/>
          </a:p>
        </p:txBody>
      </p:sp>
    </p:spTree>
    <p:extLst>
      <p:ext uri="{BB962C8B-B14F-4D97-AF65-F5344CB8AC3E}">
        <p14:creationId xmlns:p14="http://schemas.microsoft.com/office/powerpoint/2010/main" val="646026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latin typeface="Arial" panose="020B0604020202020204" pitchFamily="34" charset="0"/>
                <a:cs typeface="Arial" panose="020B0604020202020204" pitchFamily="34" charset="0"/>
              </a:rPr>
              <a:t>Change is inevitable, so you need to be prepared. </a:t>
            </a:r>
          </a:p>
          <a:p>
            <a:endParaRPr lang="en-US" b="0" dirty="0">
              <a:effectLst/>
              <a:latin typeface="Arial" panose="020B0604020202020204" pitchFamily="34" charset="0"/>
              <a:cs typeface="Arial" panose="020B0604020202020204" pitchFamily="34" charset="0"/>
            </a:endParaRPr>
          </a:p>
          <a:p>
            <a:r>
              <a:rPr lang="en-US" b="0" dirty="0">
                <a:effectLst/>
                <a:latin typeface="Arial" panose="020B0604020202020204" pitchFamily="34" charset="0"/>
                <a:cs typeface="Arial" panose="020B0604020202020204" pitchFamily="34" charset="0"/>
              </a:rPr>
              <a:t>Let’s look at some ways that can help you stay on top of your account and stay focused on your goals. </a:t>
            </a:r>
          </a:p>
          <a:p>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16</a:t>
            </a:fld>
            <a:endParaRPr lang="en-US"/>
          </a:p>
        </p:txBody>
      </p:sp>
    </p:spTree>
    <p:extLst>
      <p:ext uri="{BB962C8B-B14F-4D97-AF65-F5344CB8AC3E}">
        <p14:creationId xmlns:p14="http://schemas.microsoft.com/office/powerpoint/2010/main" val="3908291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4DE66-BFFF-9B16-DAAC-FDFC240DC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A7A41-603A-1981-604B-2BCAAE4BA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E5CB1-A069-B813-3A45-4B9D1C6FDC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A good habit for you to start is reviewing your retirement account each year, much like how you routinely change the batteries in your smoke detector.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You can add a yearly reminder to your calendar to r</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eview your contact information, including your email address and mobile number. This helps make sure you stay informed and don’t miss out on </a:t>
            </a:r>
            <a:r>
              <a:rPr lang="en-US" b="0" dirty="0">
                <a:effectLst/>
                <a:latin typeface="Arial" panose="020B0604020202020204" pitchFamily="34" charset="0"/>
                <a:cs typeface="Arial" panose="020B0604020202020204" pitchFamily="34" charset="0"/>
              </a:rPr>
              <a:t>important information </a:t>
            </a:r>
            <a:r>
              <a:rPr lang="en-US" b="0" dirty="0">
                <a:solidFill>
                  <a:srgbClr val="000000"/>
                </a:solidFill>
                <a:effectLst/>
                <a:latin typeface="Arial" panose="020B0604020202020204" pitchFamily="34" charset="0"/>
                <a:ea typeface="Calibri" panose="020F0502020204030204" pitchFamily="34" charset="0"/>
                <a:cs typeface="Arial" panose="020B0604020202020204" pitchFamily="34" charset="0"/>
              </a:rPr>
              <a:t>such as</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transaction confirmations and plan updates.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Also, </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be</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sure to look at your beneficiary information and make sure it’s current. </a:t>
            </a:r>
            <a:r>
              <a:rPr lang="en-US" kern="100" dirty="0">
                <a:effectLst/>
                <a:latin typeface="Arial" panose="020B0604020202020204" pitchFamily="34" charset="0"/>
                <a:ea typeface="Aptos" panose="020B0004020202020204" pitchFamily="34" charset="0"/>
                <a:cs typeface="Arial" panose="020B0604020202020204" pitchFamily="34" charset="0"/>
              </a:rPr>
              <a:t>If something happens to you and you didn’t name your beneficiary, the legal system may decide where your assets go for you. Keep in mind that beneficiaries for other benefits, such as your pension, life insurance, and medical plan, don’t carry over to your retirement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DE3F42A-6F00-295C-8961-78BE727F0D54}"/>
              </a:ext>
            </a:extLst>
          </p:cNvPr>
          <p:cNvSpPr>
            <a:spLocks noGrp="1"/>
          </p:cNvSpPr>
          <p:nvPr>
            <p:ph type="sldNum" sz="quarter" idx="5"/>
          </p:nvPr>
        </p:nvSpPr>
        <p:spPr/>
        <p:txBody>
          <a:bodyPr/>
          <a:lstStyle/>
          <a:p>
            <a:fld id="{A5FAC21A-BE1B-416A-AE5D-491DBA763B7F}" type="slidenum">
              <a:rPr lang="en-US" smtClean="0"/>
              <a:t>17</a:t>
            </a:fld>
            <a:endParaRPr lang="en-US"/>
          </a:p>
        </p:txBody>
      </p:sp>
    </p:spTree>
    <p:extLst>
      <p:ext uri="{BB962C8B-B14F-4D97-AF65-F5344CB8AC3E}">
        <p14:creationId xmlns:p14="http://schemas.microsoft.com/office/powerpoint/2010/main" val="1624159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cs typeface="Arial" panose="020B0604020202020204" pitchFamily="34" charset="0"/>
              </a:rPr>
              <a:t>Your retirement account is easy to forget about—you make contributions with every paycheck, and it can seem like that’s all you need to do. But take some time to t</a:t>
            </a:r>
            <a:r>
              <a:rPr lang="en-US" b="0" strike="noStrike" dirty="0">
                <a:effectLst/>
                <a:latin typeface="Arial" panose="020B0604020202020204" pitchFamily="34" charset="0"/>
                <a:cs typeface="Arial" panose="020B0604020202020204" pitchFamily="34" charset="0"/>
              </a:rPr>
              <a:t>hink about your contribution rate and whether you can save more. </a:t>
            </a:r>
            <a:r>
              <a:rPr lang="en-US" dirty="0">
                <a:latin typeface="Arial" panose="020B0604020202020204" pitchFamily="34" charset="0"/>
                <a:cs typeface="Arial" panose="020B0604020202020204" pitchFamily="34" charset="0"/>
              </a:rPr>
              <a:t>How much are you saving from each paycheck? </a:t>
            </a:r>
            <a:r>
              <a:rPr lang="en-US" b="0" strike="noStrike" dirty="0">
                <a:effectLst/>
                <a:latin typeface="Arial" panose="020B0604020202020204" pitchFamily="34" charset="0"/>
                <a:cs typeface="Arial" panose="020B0604020202020204" pitchFamily="34" charset="0"/>
              </a:rPr>
              <a:t>Did you get a bonus this year? How can contributing more help you with minimizing your current taxes?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cs typeface="Arial" panose="020B0604020202020204" pitchFamily="34" charset="0"/>
              </a:rPr>
              <a:t>Things in your life can change. Are you saving enough right now to reach your goals? If you can, consider increasing your contributions for the next year—maybe right after you get a raise, so you won’t miss the extra money being taken from your paycheck. Saving even a little more can really add up over time.</a:t>
            </a:r>
            <a:endParaRPr lang="en-US"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effectLst/>
                <a:latin typeface="Arial" panose="020B0604020202020204" pitchFamily="34" charset="0"/>
                <a:cs typeface="Arial" panose="020B0604020202020204" pitchFamily="34" charset="0"/>
              </a:rPr>
              <a:t>As I mentioned earlier, understanding the tax impact of your RRSPs can help reduce your taxes and optimize your savings. Evaluate</a:t>
            </a:r>
            <a:r>
              <a:rPr lang="en-US" dirty="0">
                <a:latin typeface="Arial" panose="020B0604020202020204" pitchFamily="34" charset="0"/>
                <a:cs typeface="Arial" panose="020B0604020202020204" pitchFamily="34" charset="0"/>
              </a:rPr>
              <a:t> your current financial situation to see if increasing your contributions this year might place you in a lower tax bracket.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FAC21A-BE1B-416A-AE5D-491DBA763B7F}" type="slidenum">
              <a:rPr lang="en-US" smtClean="0"/>
              <a:t>18</a:t>
            </a:fld>
            <a:endParaRPr lang="en-US"/>
          </a:p>
        </p:txBody>
      </p:sp>
    </p:spTree>
    <p:extLst>
      <p:ext uri="{BB962C8B-B14F-4D97-AF65-F5344CB8AC3E}">
        <p14:creationId xmlns:p14="http://schemas.microsoft.com/office/powerpoint/2010/main" val="803917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0DC22-4545-E7AA-C414-1B80BE2FE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3B88C-CA21-E680-5F90-F4D7D31CA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ECC0D-27DF-1D96-7EAF-52AB20336D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latin typeface="Arial" panose="020B0604020202020204" pitchFamily="34" charset="0"/>
                <a:cs typeface="Arial" panose="020B0604020202020204" pitchFamily="34" charset="0"/>
              </a:rPr>
              <a:t>When reviewing your account, evaluate your current investments. Are your investments diversified? Do they make sense for your strategy?</a:t>
            </a:r>
            <a:endParaRPr lang="en-US" b="0"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Your retirement program gives you a range of investments to choose from, including mutual funds, stocks, bonds, and target-date funds. Looking at how your investments did over the past year can help you decide if you need to make any changes so you can stay on track to meet your retirement goals. </a:t>
            </a:r>
            <a:r>
              <a:rPr lang="en-US" b="0" dirty="0">
                <a:effectLst/>
                <a:latin typeface="Arial" panose="020B0604020202020204" pitchFamily="34" charset="0"/>
                <a:cs typeface="Arial" panose="020B0604020202020204" pitchFamily="34" charset="0"/>
              </a:rPr>
              <a:t>Major life events such as marriage, having children, or changing jobs can affect your retirement plan. </a:t>
            </a:r>
            <a:endParaRPr lang="en-US" dirty="0">
              <a:latin typeface="Arial" panose="020B0604020202020204" pitchFamily="34" charset="0"/>
              <a:cs typeface="Arial" panose="020B0604020202020204" pitchFamily="34" charset="0"/>
            </a:endParaRPr>
          </a:p>
          <a:p>
            <a:pPr>
              <a:buNone/>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investments you choose depend on how much risk you’re comfortable taking and how long you have until retirement. Generally, the more time you have until you retire, the more risk—and potential reward—you can take on. Market conditions can change over time, so your investment performance may not match your original plan. You can review your investments to adjust the amount you invested in each fund or change your investments based on how much risk you want to take, when you want to retire, and the performance of your investment options.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latin typeface="Arial" panose="020B0604020202020204" pitchFamily="34" charset="0"/>
                <a:cs typeface="Arial" panose="020B0604020202020204" pitchFamily="34" charset="0"/>
              </a:rPr>
              <a:t>All these reasons are why it’s important to check in on your investment choices. By doing this, you can ensure that your retirement </a:t>
            </a:r>
            <a:r>
              <a:rPr lang="en-US" b="0" strike="noStrike" dirty="0">
                <a:latin typeface="Arial" panose="020B0604020202020204" pitchFamily="34" charset="0"/>
                <a:cs typeface="Arial" panose="020B0604020202020204" pitchFamily="34" charset="0"/>
              </a:rPr>
              <a:t>plan is </a:t>
            </a:r>
            <a:r>
              <a:rPr lang="en-US" b="0" dirty="0">
                <a:latin typeface="Arial" panose="020B0604020202020204" pitchFamily="34" charset="0"/>
                <a:cs typeface="Arial" panose="020B0604020202020204" pitchFamily="34" charset="0"/>
              </a:rPr>
              <a:t>personalized and reflects your unique financial journey and priorities. </a:t>
            </a:r>
            <a:r>
              <a:rPr lang="en-US" b="0" dirty="0">
                <a:effectLst/>
                <a:latin typeface="Arial" panose="020B0604020202020204" pitchFamily="34" charset="0"/>
                <a:cs typeface="Arial" panose="020B0604020202020204" pitchFamily="34" charset="0"/>
              </a:rPr>
              <a:t>You can use the retirement planner on your retirement plan website to </a:t>
            </a:r>
            <a:r>
              <a:rPr lang="en-US" b="0" dirty="0">
                <a:effectLst/>
                <a:latin typeface="Arial" panose="020B0604020202020204" pitchFamily="34" charset="0"/>
                <a:ea typeface="Calibri" panose="020F0502020204030204" pitchFamily="34" charset="0"/>
                <a:cs typeface="Arial" panose="020B0604020202020204" pitchFamily="34" charset="0"/>
              </a:rPr>
              <a:t>p</a:t>
            </a:r>
            <a:r>
              <a:rPr lang="en-US" b="0" dirty="0">
                <a:effectLst/>
                <a:latin typeface="Arial" panose="020B0604020202020204" pitchFamily="34" charset="0"/>
                <a:cs typeface="Arial" panose="020B0604020202020204" pitchFamily="34" charset="0"/>
              </a:rPr>
              <a:t>ersonalize your plan and understand how much you’ll need to save today to cover your expenses and the lifestyle you want in retirement.  </a:t>
            </a:r>
            <a:endParaRPr lang="en-US" b="0" dirty="0">
              <a:latin typeface="Arial" panose="020B0604020202020204" pitchFamily="34" charset="0"/>
              <a:cs typeface="Arial" panose="020B0604020202020204" pitchFamily="34" charset="0"/>
            </a:endParaRPr>
          </a:p>
          <a:p>
            <a:pPr>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AE89FE0-8C8A-CF37-058D-ECC4BC065390}"/>
              </a:ext>
            </a:extLst>
          </p:cNvPr>
          <p:cNvSpPr>
            <a:spLocks noGrp="1"/>
          </p:cNvSpPr>
          <p:nvPr>
            <p:ph type="sldNum" sz="quarter" idx="5"/>
          </p:nvPr>
        </p:nvSpPr>
        <p:spPr/>
        <p:txBody>
          <a:bodyPr/>
          <a:lstStyle/>
          <a:p>
            <a:fld id="{A5FAC21A-BE1B-416A-AE5D-491DBA763B7F}" type="slidenum">
              <a:rPr lang="en-US" smtClean="0"/>
              <a:t>19</a:t>
            </a:fld>
            <a:endParaRPr lang="en-US"/>
          </a:p>
        </p:txBody>
      </p:sp>
    </p:spTree>
    <p:extLst>
      <p:ext uri="{BB962C8B-B14F-4D97-AF65-F5344CB8AC3E}">
        <p14:creationId xmlns:p14="http://schemas.microsoft.com/office/powerpoint/2010/main" val="477461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Today, we’ll explore reasons behind market fluctuations and discuss strategies to help keep you focused on your goals.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strategies include:</a:t>
            </a:r>
          </a:p>
          <a:p>
            <a:endParaRPr lang="en-US" dirty="0">
              <a:latin typeface="Arial" panose="020B0604020202020204" pitchFamily="34" charset="0"/>
              <a:cs typeface="Arial" panose="020B0604020202020204" pitchFamily="34" charset="0"/>
            </a:endParaRPr>
          </a:p>
          <a:p>
            <a:pPr marL="174982" indent="-174982">
              <a:buFont typeface="Arial" panose="020B0604020202020204" pitchFamily="34" charset="0"/>
              <a:buChar char="•"/>
            </a:pPr>
            <a:r>
              <a:rPr lang="en-US" dirty="0">
                <a:latin typeface="Arial" panose="020B0604020202020204" pitchFamily="34" charset="0"/>
                <a:cs typeface="Arial" panose="020B0604020202020204" pitchFamily="34" charset="0"/>
              </a:rPr>
              <a:t>Regularly contributing to your retirement account</a:t>
            </a:r>
          </a:p>
          <a:p>
            <a:pPr marL="174982" indent="-17498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4982" indent="-174982">
              <a:buFont typeface="Arial" panose="020B0604020202020204" pitchFamily="34" charset="0"/>
              <a:buChar char="•"/>
            </a:pPr>
            <a:r>
              <a:rPr lang="en-US" dirty="0">
                <a:latin typeface="Arial" panose="020B0604020202020204" pitchFamily="34" charset="0"/>
                <a:cs typeface="Arial" panose="020B0604020202020204" pitchFamily="34" charset="0"/>
              </a:rPr>
              <a:t>Focusing on your long-term strategy</a:t>
            </a:r>
          </a:p>
          <a:p>
            <a:pPr marL="174982" indent="-17498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4982" indent="-174982">
              <a:buFont typeface="Arial" panose="020B0604020202020204" pitchFamily="34" charset="0"/>
              <a:buChar char="•"/>
            </a:pPr>
            <a:r>
              <a:rPr lang="en-US" dirty="0">
                <a:latin typeface="Arial" panose="020B0604020202020204" pitchFamily="34" charset="0"/>
                <a:cs typeface="Arial" panose="020B0604020202020204" pitchFamily="34" charset="0"/>
              </a:rPr>
              <a:t>The importance of keeping your account up to date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2</a:t>
            </a:fld>
            <a:endParaRPr lang="en-US"/>
          </a:p>
        </p:txBody>
      </p:sp>
    </p:spTree>
    <p:extLst>
      <p:ext uri="{BB962C8B-B14F-4D97-AF65-F5344CB8AC3E}">
        <p14:creationId xmlns:p14="http://schemas.microsoft.com/office/powerpoint/2010/main" val="3261239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F3E74-F519-916E-30A4-81103C583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3D2BD-F399-36A2-14CA-D7229270D6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2EDDB-BB03-9681-B350-8D288A0D65B2}"/>
              </a:ext>
            </a:extLst>
          </p:cNvPr>
          <p:cNvSpPr>
            <a:spLocks noGrp="1"/>
          </p:cNvSpPr>
          <p:nvPr>
            <p:ph type="body" idx="1"/>
          </p:nvPr>
        </p:nvSpPr>
        <p:spPr/>
        <p:txBody>
          <a:bodyPr/>
          <a:lstStyle/>
          <a:p>
            <a:pPr marL="0" indent="0">
              <a:buNone/>
            </a:pPr>
            <a:endParaRPr lang="en-US" dirty="0">
              <a:effectLst/>
              <a:latin typeface="Arial" panose="020B0604020202020204" pitchFamily="34" charset="0"/>
              <a:cs typeface="Arial" panose="020B0604020202020204" pitchFamily="34" charset="0"/>
            </a:endParaRPr>
          </a:p>
          <a:p>
            <a:pPr marL="0" indent="0">
              <a:buNone/>
            </a:pPr>
            <a:r>
              <a:rPr lang="en-US" b="0" dirty="0">
                <a:latin typeface="Arial" panose="020B0604020202020204" pitchFamily="34" charset="0"/>
                <a:cs typeface="Arial" panose="020B0604020202020204" pitchFamily="34" charset="0"/>
              </a:rPr>
              <a:t>Did you know that y</a:t>
            </a:r>
            <a:r>
              <a:rPr lang="en-US" b="0" dirty="0">
                <a:effectLst/>
                <a:latin typeface="Arial" panose="020B0604020202020204" pitchFamily="34" charset="0"/>
                <a:cs typeface="Arial" panose="020B0604020202020204" pitchFamily="34" charset="0"/>
              </a:rPr>
              <a:t>ou can explore market volatility and learn how to manage your investments?</a:t>
            </a:r>
          </a:p>
          <a:p>
            <a:pPr marL="0" indent="0">
              <a:buNone/>
            </a:pPr>
            <a:endParaRPr lang="en-US" b="0" dirty="0">
              <a:effectLst/>
              <a:latin typeface="Arial" panose="020B0604020202020204" pitchFamily="34" charset="0"/>
              <a:cs typeface="Arial" panose="020B0604020202020204" pitchFamily="34" charset="0"/>
            </a:endParaRPr>
          </a:p>
          <a:p>
            <a:pPr marL="0" indent="0">
              <a:buNone/>
            </a:pPr>
            <a:r>
              <a:rPr lang="en-US" b="0" dirty="0">
                <a:effectLst/>
                <a:latin typeface="Arial" panose="020B0604020202020204" pitchFamily="34" charset="0"/>
                <a:cs typeface="Arial" panose="020B0604020202020204" pitchFamily="34" charset="0"/>
              </a:rPr>
              <a:t>Our market volatility page offers a range of resources, including articles, videos, and webinars, to help you understand the stock market, investment fundamentals, and strategies for maintaining your long-term retirement goals.</a:t>
            </a:r>
          </a:p>
          <a:p>
            <a:pPr marL="0" indent="0">
              <a:buNone/>
            </a:pPr>
            <a:endParaRPr lang="en-US" b="0" dirty="0">
              <a:effectLst/>
              <a:latin typeface="Arial" panose="020B0604020202020204" pitchFamily="34" charset="0"/>
              <a:cs typeface="Arial" panose="020B0604020202020204" pitchFamily="34" charset="0"/>
            </a:endParaRPr>
          </a:p>
          <a:p>
            <a:pPr marL="0" indent="0">
              <a:buNone/>
            </a:pPr>
            <a:r>
              <a:rPr lang="en-US" b="0" dirty="0">
                <a:effectLst/>
                <a:latin typeface="Arial" panose="020B0604020202020204" pitchFamily="34" charset="0"/>
                <a:cs typeface="Arial" panose="020B0604020202020204" pitchFamily="34" charset="0"/>
              </a:rPr>
              <a:t>Additionally, you can visit your retirement plan website or our mobile app to access education tools and calculators designed to keep you on track.</a:t>
            </a:r>
            <a:endParaRPr lang="en-US"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2E6816B-4C71-1E3E-5D62-588E5E9504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24083-F9A9-46CB-91CE-888DB8560D90}" type="slidenum">
              <a:rPr kumimoji="0" lang="en-US" altLang="en-US"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81368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As we reach the end of our discussion today, here are a couple of things to keep in mind when you’re investing in the market.</a:t>
            </a:r>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21</a:t>
            </a:fld>
            <a:endParaRPr lang="en-US"/>
          </a:p>
        </p:txBody>
      </p:sp>
    </p:spTree>
    <p:extLst>
      <p:ext uri="{BB962C8B-B14F-4D97-AF65-F5344CB8AC3E}">
        <p14:creationId xmlns:p14="http://schemas.microsoft.com/office/powerpoint/2010/main" val="3859224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pPr marL="174982" indent="-174982" fontAlgn="base">
              <a:buFont typeface="Arial" panose="020B0604020202020204" pitchFamily="34" charset="0"/>
              <a:buChar char="•"/>
            </a:pPr>
            <a:r>
              <a:rPr lang="en-US" dirty="0">
                <a:latin typeface="Arial" panose="020B0604020202020204" pitchFamily="34" charset="0"/>
                <a:cs typeface="Arial" panose="020B0604020202020204" pitchFamily="34" charset="0"/>
              </a:rPr>
              <a:t>First, review your goals and stay disciplined and committed to your investment plan. If your goals and time frame haven’t changed, your investment strategy shouldn’t either. </a:t>
            </a:r>
          </a:p>
          <a:p>
            <a:pPr marL="174982" indent="-174982" fontAlgn="base">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Turn market volatility into your advantage by continuing your regular contributions. </a:t>
            </a: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4982" indent="-174982" fontAlgn="base">
              <a:buFont typeface="Arial" panose="020B0604020202020204" pitchFamily="34" charset="0"/>
              <a:buChar char="•"/>
              <a:defRPr/>
            </a:pPr>
            <a:r>
              <a:rPr lang="en-US" dirty="0">
                <a:latin typeface="Arial" panose="020B0604020202020204" pitchFamily="34" charset="0"/>
                <a:cs typeface="Arial" panose="020B0604020202020204" pitchFamily="34" charset="0"/>
              </a:rPr>
              <a:t>Take a long-term perspective. Markets will rise and fall but, over time, markets have always moved higher. In the past, markets have recovered within a year or two of a correction. </a:t>
            </a:r>
          </a:p>
          <a:p>
            <a:pPr marL="174982" indent="-174982" fontAlgn="base">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If you think you need additional guidance, consider speaking to a licensed financial professional who can help you with your specific situation. Access to a Manulife Wealth advisor is included in many plans. </a:t>
            </a: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Finally, check in on your account to make sure your information is current and review your retirement account as you reach major milestones or as your personal financial situation changes.</a:t>
            </a:r>
          </a:p>
          <a:p>
            <a:pPr marL="174982" indent="-174982" fontAlgn="base"/>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22</a:t>
            </a:fld>
            <a:endParaRPr lang="en-CA" sz="1400">
              <a:solidFill>
                <a:prstClr val="black"/>
              </a:solidFill>
              <a:latin typeface="Arial"/>
            </a:endParaRPr>
          </a:p>
        </p:txBody>
      </p:sp>
    </p:spTree>
    <p:extLst>
      <p:ext uri="{BB962C8B-B14F-4D97-AF65-F5344CB8AC3E}">
        <p14:creationId xmlns:p14="http://schemas.microsoft.com/office/powerpoint/2010/main" val="2714607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spcBef>
                <a:spcPts val="612"/>
              </a:spcBef>
              <a:buClr>
                <a:schemeClr val="tx1"/>
              </a:buClr>
              <a:defRPr/>
            </a:pPr>
            <a:r>
              <a:rPr lang="en-US" b="0" dirty="0">
                <a:latin typeface="Arial" panose="020B0604020202020204" pitchFamily="34" charset="0"/>
                <a:cs typeface="Arial" panose="020B0604020202020204" pitchFamily="34" charset="0"/>
              </a:rPr>
              <a:t>Thank you for attending this session. </a:t>
            </a:r>
          </a:p>
          <a:p>
            <a:pPr defTabSz="933237">
              <a:spcBef>
                <a:spcPts val="612"/>
              </a:spcBef>
              <a:buClr>
                <a:schemeClr val="tx1"/>
              </a:buClr>
              <a:defRPr/>
            </a:pPr>
            <a:endParaRPr lang="en-US" b="0" dirty="0">
              <a:latin typeface="Arial" panose="020B0604020202020204" pitchFamily="34" charset="0"/>
              <a:cs typeface="Arial" panose="020B0604020202020204" pitchFamily="34" charset="0"/>
            </a:endParaRPr>
          </a:p>
          <a:p>
            <a:pPr defTabSz="933237">
              <a:spcBef>
                <a:spcPts val="612"/>
              </a:spcBef>
              <a:buClr>
                <a:schemeClr val="tx1"/>
              </a:buClr>
              <a:defRPr/>
            </a:pPr>
            <a:r>
              <a:rPr lang="en-US" b="0" dirty="0">
                <a:latin typeface="Arial" panose="020B0604020202020204" pitchFamily="34" charset="0"/>
                <a:cs typeface="Arial" panose="020B0604020202020204" pitchFamily="34" charset="0"/>
              </a:rPr>
              <a:t>I hope you’ll leave feeling more confident about saving for your future—especially during market fluctuations.</a:t>
            </a:r>
          </a:p>
          <a:p>
            <a:pPr defTabSz="933237">
              <a:spcBef>
                <a:spcPts val="612"/>
              </a:spcBef>
              <a:buClr>
                <a:schemeClr val="tx1"/>
              </a:buClr>
              <a:defRPr/>
            </a:pPr>
            <a:endParaRPr lang="en-US" b="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3237">
              <a:defRPr/>
            </a:pPr>
            <a:fld id="{B2F24083-F9A9-46CB-91CE-888DB8560D90}" type="slidenum">
              <a:rPr lang="en-US" altLang="en-US" sz="1400">
                <a:solidFill>
                  <a:prstClr val="black"/>
                </a:solidFill>
                <a:latin typeface="Arial"/>
              </a:rPr>
              <a:pPr defTabSz="933237">
                <a:defRPr/>
              </a:pPr>
              <a:t>23</a:t>
            </a:fld>
            <a:endParaRPr lang="en-US" altLang="en-US" sz="1400">
              <a:solidFill>
                <a:prstClr val="black"/>
              </a:solidFill>
              <a:latin typeface="Arial"/>
            </a:endParaRPr>
          </a:p>
        </p:txBody>
      </p:sp>
    </p:spTree>
    <p:extLst>
      <p:ext uri="{BB962C8B-B14F-4D97-AF65-F5344CB8AC3E}">
        <p14:creationId xmlns:p14="http://schemas.microsoft.com/office/powerpoint/2010/main" val="446891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24</a:t>
            </a:fld>
            <a:endParaRPr lang="en-CA" sz="1400" dirty="0">
              <a:solidFill>
                <a:prstClr val="black"/>
              </a:solidFill>
              <a:latin typeface="Arial"/>
            </a:endParaRPr>
          </a:p>
        </p:txBody>
      </p:sp>
    </p:spTree>
    <p:extLst>
      <p:ext uri="{BB962C8B-B14F-4D97-AF65-F5344CB8AC3E}">
        <p14:creationId xmlns:p14="http://schemas.microsoft.com/office/powerpoint/2010/main" val="344370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25</a:t>
            </a:fld>
            <a:endParaRPr lang="en-CA" sz="1400">
              <a:solidFill>
                <a:prstClr val="black"/>
              </a:solidFill>
              <a:latin typeface="Arial"/>
            </a:endParaRPr>
          </a:p>
        </p:txBody>
      </p:sp>
    </p:spTree>
    <p:extLst>
      <p:ext uri="{BB962C8B-B14F-4D97-AF65-F5344CB8AC3E}">
        <p14:creationId xmlns:p14="http://schemas.microsoft.com/office/powerpoint/2010/main" val="2647723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endParaRPr lang="en-US" b="1"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33237" rtl="0" eaLnBrk="1" fontAlgn="auto" latinLnBrk="0" hangingPunct="1">
              <a:lnSpc>
                <a:spcPct val="107000"/>
              </a:lnSpc>
              <a:spcBef>
                <a:spcPts val="0"/>
              </a:spcBef>
              <a:spcAft>
                <a:spcPts val="816"/>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Your retirement plan is designed to make saving for retirement as easy and convenient as possible. Making r</a:t>
            </a:r>
            <a:r>
              <a:rPr lang="en-US" dirty="0">
                <a:latin typeface="Arial" panose="020B0604020202020204" pitchFamily="34" charset="0"/>
                <a:cs typeface="Arial" panose="020B0604020202020204" pitchFamily="34" charset="0"/>
              </a:rPr>
              <a:t>egular contributions to your retirement plan is an investment strategy that can help you take advantage of market fluctuations. </a:t>
            </a:r>
            <a:endParaRPr lang="en-US" b="1"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16"/>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16"/>
              </a:spcAft>
            </a:pPr>
            <a:r>
              <a:rPr lang="en-US" dirty="0">
                <a:latin typeface="Arial" panose="020B0604020202020204" pitchFamily="34" charset="0"/>
                <a:ea typeface="Calibri" panose="020F0502020204030204" pitchFamily="34" charset="0"/>
                <a:cs typeface="Arial" panose="020B0604020202020204" pitchFamily="34" charset="0"/>
              </a:rPr>
              <a:t>How, you may ask?</a:t>
            </a:r>
          </a:p>
          <a:p>
            <a:pPr>
              <a:lnSpc>
                <a:spcPct val="107000"/>
              </a:lnSpc>
              <a:spcAft>
                <a:spcPts val="816"/>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16"/>
              </a:spcAft>
            </a:pPr>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C98CE96-4B2E-4889-80DA-F33627376443}" type="slidenum">
              <a:rPr lang="en-US" smtClean="0"/>
              <a:t>3</a:t>
            </a:fld>
            <a:endParaRPr lang="en-US"/>
          </a:p>
        </p:txBody>
      </p:sp>
    </p:spTree>
    <p:extLst>
      <p:ext uri="{BB962C8B-B14F-4D97-AF65-F5344CB8AC3E}">
        <p14:creationId xmlns:p14="http://schemas.microsoft.com/office/powerpoint/2010/main" val="1853807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Bef>
                <a:spcPts val="0"/>
              </a:spcBef>
              <a:spcAft>
                <a:spcPts val="814"/>
              </a:spcAft>
              <a:buNone/>
            </a:pPr>
            <a:r>
              <a:rPr lang="en-US" b="0" dirty="0">
                <a:latin typeface="Arial" panose="020B0604020202020204" pitchFamily="34" charset="0"/>
                <a:ea typeface="Calibri" panose="020F0502020204030204" pitchFamily="34" charset="0"/>
                <a:cs typeface="Arial" panose="020B0604020202020204" pitchFamily="34" charset="0"/>
              </a:rPr>
              <a:t>Contributing regularly has many benefits.</a:t>
            </a:r>
          </a:p>
          <a:p>
            <a:pPr marL="0" indent="0">
              <a:lnSpc>
                <a:spcPct val="107000"/>
              </a:lnSpc>
              <a:spcBef>
                <a:spcPts val="0"/>
              </a:spcBef>
              <a:spcAft>
                <a:spcPts val="814"/>
              </a:spcAft>
              <a:buNone/>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Saving through your retirement plan is easy because the money comes out of your paycheck automatically and goes directly into the plan. Plus, you may be able to make pretax contributions, which can help lower your taxable income and reduce the taxes you pay today. </a:t>
            </a:r>
          </a:p>
          <a:p>
            <a:pPr marL="171450" indent="-171450">
              <a:lnSpc>
                <a:spcPct val="107000"/>
              </a:lnSpc>
              <a:spcBef>
                <a:spcPts val="0"/>
              </a:spcBef>
              <a:spcAft>
                <a:spcPts val="814"/>
              </a:spcAft>
              <a:buFont typeface="Arial" panose="020B0604020202020204" pitchFamily="34" charset="0"/>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Dollar cost averaging is a fancy way of saying that you invest a certain amount on a schedule. For example, you could invest $500 every month, no matter what. In this way, you can take advantage of dollar cost averaging, which can</a:t>
            </a:r>
            <a:r>
              <a:rPr lang="en-US" sz="1200" dirty="0">
                <a:effectLst/>
                <a:latin typeface="Arial" panose="020B0604020202020204" pitchFamily="34" charset="0"/>
                <a:ea typeface="Calibri" panose="020F0502020204030204" pitchFamily="34" charset="0"/>
                <a:cs typeface="Arial" panose="020B0604020202020204" pitchFamily="34" charset="0"/>
              </a:rPr>
              <a:t> help smooth out market fluctuations </a:t>
            </a:r>
            <a:r>
              <a:rPr lang="en-US" dirty="0">
                <a:latin typeface="Arial" panose="020B0604020202020204" pitchFamily="34" charset="0"/>
                <a:ea typeface="Calibri" panose="020F0502020204030204" pitchFamily="34" charset="0"/>
                <a:cs typeface="Arial" panose="020B0604020202020204" pitchFamily="34" charset="0"/>
              </a:rPr>
              <a:t>and</a:t>
            </a:r>
            <a:r>
              <a:rPr lang="en-US" sz="1200" dirty="0">
                <a:effectLst/>
                <a:latin typeface="Arial" panose="020B0604020202020204" pitchFamily="34" charset="0"/>
                <a:ea typeface="Calibri" panose="020F0502020204030204" pitchFamily="34" charset="0"/>
                <a:cs typeface="Arial" panose="020B0604020202020204" pitchFamily="34" charset="0"/>
              </a:rPr>
              <a:t> help you build your retirement savings. That way, you’re not trying to time the market and figure out when to buy low and sell high. </a:t>
            </a:r>
          </a:p>
          <a:p>
            <a:pPr marL="171450" indent="-171450">
              <a:lnSpc>
                <a:spcPct val="107000"/>
              </a:lnSpc>
              <a:spcBef>
                <a:spcPts val="0"/>
              </a:spcBef>
              <a:spcAft>
                <a:spcPts val="814"/>
              </a:spcAft>
              <a:buFont typeface="Arial" panose="020B0604020202020204" pitchFamily="34" charset="0"/>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Another benefit is that your money has the potential to generate investment earnings, which compound, or go back into your account. This can give you more money to generate more earnings, which are also added to your account. Although not guaranteed, over time, compounding can have a significant impact on your savings.</a:t>
            </a:r>
          </a:p>
          <a:p>
            <a:pPr marL="0" indent="0">
              <a:lnSpc>
                <a:spcPct val="107000"/>
              </a:lnSpc>
              <a:spcBef>
                <a:spcPts val="0"/>
              </a:spcBef>
              <a:spcAft>
                <a:spcPts val="814"/>
              </a:spcAft>
              <a:buFont typeface="Arial" panose="020B0604020202020204" pitchFamily="34" charset="0"/>
              <a:buNone/>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And remember, when it comes to your retirement account, </a:t>
            </a:r>
            <a:r>
              <a:rPr lang="en-US" i="1" dirty="0">
                <a:latin typeface="Arial" panose="020B0604020202020204" pitchFamily="34" charset="0"/>
                <a:ea typeface="Calibri" panose="020F0502020204030204" pitchFamily="34" charset="0"/>
                <a:cs typeface="Arial" panose="020B0604020202020204" pitchFamily="34" charset="0"/>
              </a:rPr>
              <a:t>you </a:t>
            </a:r>
            <a:r>
              <a:rPr lang="en-US" i="0" dirty="0">
                <a:latin typeface="Arial" panose="020B0604020202020204" pitchFamily="34" charset="0"/>
                <a:ea typeface="Calibri" panose="020F0502020204030204" pitchFamily="34" charset="0"/>
                <a:cs typeface="Arial" panose="020B0604020202020204" pitchFamily="34" charset="0"/>
              </a:rPr>
              <a:t>are </a:t>
            </a:r>
            <a:r>
              <a:rPr lang="en-US" dirty="0">
                <a:latin typeface="Arial" panose="020B0604020202020204" pitchFamily="34" charset="0"/>
                <a:ea typeface="Calibri" panose="020F0502020204030204" pitchFamily="34" charset="0"/>
                <a:cs typeface="Arial" panose="020B0604020202020204" pitchFamily="34" charset="0"/>
              </a:rPr>
              <a:t>always in control. Even if you change jobs, your contributions and earnings belong to </a:t>
            </a:r>
            <a:r>
              <a:rPr lang="en-US" i="1" dirty="0">
                <a:latin typeface="Arial" panose="020B0604020202020204" pitchFamily="34" charset="0"/>
                <a:ea typeface="Calibri" panose="020F0502020204030204" pitchFamily="34" charset="0"/>
                <a:cs typeface="Arial" panose="020B0604020202020204" pitchFamily="34" charset="0"/>
              </a:rPr>
              <a:t>you</a:t>
            </a:r>
            <a:r>
              <a:rPr lang="en-US" dirty="0">
                <a:latin typeface="Arial" panose="020B0604020202020204" pitchFamily="34" charset="0"/>
                <a:ea typeface="Calibri" panose="020F0502020204030204" pitchFamily="34" charset="0"/>
                <a:cs typeface="Arial" panose="020B0604020202020204" pitchFamily="34" charset="0"/>
              </a:rPr>
              <a:t>.</a:t>
            </a:r>
          </a:p>
          <a:p>
            <a:pPr marL="0" indent="0">
              <a:lnSpc>
                <a:spcPct val="107000"/>
              </a:lnSpc>
              <a:spcBef>
                <a:spcPts val="0"/>
              </a:spcBef>
              <a:spcAft>
                <a:spcPts val="814"/>
              </a:spcAft>
              <a:buNone/>
            </a:pPr>
            <a:endParaRPr lang="en-US"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814"/>
              </a:spcAft>
              <a:buNone/>
            </a:pPr>
            <a:r>
              <a:rPr lang="en-US" dirty="0">
                <a:latin typeface="Arial" panose="020B0604020202020204" pitchFamily="34" charset="0"/>
                <a:ea typeface="Calibri" panose="020F0502020204030204" pitchFamily="34" charset="0"/>
                <a:cs typeface="Arial" panose="020B0604020202020204" pitchFamily="34" charset="0"/>
              </a:rPr>
              <a:t>Let’s look at each of these benefits more closely.</a:t>
            </a:r>
          </a:p>
        </p:txBody>
      </p:sp>
      <p:sp>
        <p:nvSpPr>
          <p:cNvPr id="4" name="Slide Number Placeholder 3"/>
          <p:cNvSpPr>
            <a:spLocks noGrp="1"/>
          </p:cNvSpPr>
          <p:nvPr>
            <p:ph type="sldNum" sz="quarter" idx="5"/>
          </p:nvPr>
        </p:nvSpPr>
        <p:spPr/>
        <p:txBody>
          <a:bodyPr/>
          <a:lstStyle/>
          <a:p>
            <a:fld id="{4FF0573C-F130-4D1E-A886-85FBB65D3A1B}" type="slidenum">
              <a:rPr lang="en-CA" smtClean="0"/>
              <a:pPr/>
              <a:t>4</a:t>
            </a:fld>
            <a:endParaRPr lang="en-CA" dirty="0"/>
          </a:p>
        </p:txBody>
      </p:sp>
    </p:spTree>
    <p:extLst>
      <p:ext uri="{BB962C8B-B14F-4D97-AF65-F5344CB8AC3E}">
        <p14:creationId xmlns:p14="http://schemas.microsoft.com/office/powerpoint/2010/main" val="185845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kern="1200" dirty="0">
                <a:solidFill>
                  <a:schemeClr val="tx1"/>
                </a:solidFill>
                <a:effectLst/>
                <a:latin typeface="Arial" panose="020B0604020202020204" pitchFamily="34" charset="0"/>
                <a:cs typeface="Arial" panose="020B0604020202020204" pitchFamily="34" charset="0"/>
              </a:rPr>
              <a:t>Saving through your plan can help lower your taxes.</a:t>
            </a:r>
          </a:p>
          <a:p>
            <a:pPr marL="0" indent="0">
              <a:buNone/>
            </a:pPr>
            <a:endParaRPr lang="en-PH" sz="1200" b="0" kern="1200" dirty="0">
              <a:solidFill>
                <a:schemeClr val="tx1"/>
              </a:solidFill>
              <a:effectLst/>
              <a:latin typeface="Arial" panose="020B0604020202020204" pitchFamily="34" charset="0"/>
              <a:cs typeface="Arial" panose="020B0604020202020204" pitchFamily="34" charset="0"/>
            </a:endParaRPr>
          </a:p>
          <a:p>
            <a:pPr marL="0" indent="0">
              <a:buNone/>
            </a:pPr>
            <a:r>
              <a:rPr lang="en-US" sz="1200" b="0" kern="1200" dirty="0">
                <a:solidFill>
                  <a:schemeClr val="tx1"/>
                </a:solidFill>
                <a:effectLst/>
                <a:latin typeface="Arial" panose="020B0604020202020204" pitchFamily="34" charset="0"/>
                <a:cs typeface="Arial" panose="020B0604020202020204" pitchFamily="34" charset="0"/>
              </a:rPr>
              <a:t>Pretax contributions are deducted from your paycheck before taxes are taken out and may lower your annual income taxes. Your savings grow tax deferred, so your money and any earnings aren’t taxed until withdrawal, ideally at retirement, when your tax rate may be lower. </a:t>
            </a:r>
          </a:p>
          <a:p>
            <a:pPr marL="0" indent="0">
              <a:buNone/>
            </a:pPr>
            <a:endParaRPr lang="en-US" sz="1200" b="0" kern="1200" dirty="0">
              <a:solidFill>
                <a:schemeClr val="tx1"/>
              </a:solidFill>
              <a:effectLst/>
              <a:latin typeface="Arial" panose="020B0604020202020204" pitchFamily="34" charset="0"/>
              <a:cs typeface="Arial" panose="020B0604020202020204" pitchFamily="34" charset="0"/>
            </a:endParaRPr>
          </a:p>
          <a:p>
            <a:pPr marL="0" indent="0">
              <a:buNone/>
            </a:pPr>
            <a:r>
              <a:rPr lang="en-US" sz="1200" b="0" kern="1200" dirty="0">
                <a:solidFill>
                  <a:schemeClr val="tx1"/>
                </a:solidFill>
                <a:effectLst/>
                <a:latin typeface="Arial" panose="020B0604020202020204" pitchFamily="34" charset="0"/>
                <a:cs typeface="Arial" panose="020B0604020202020204" pitchFamily="34" charset="0"/>
              </a:rPr>
              <a:t>You can find your personal RRSP limit by calling the Canada Revenue Agency (CRA), signing in your online account, or checking your most recent notice of assessment. That’s the PDF or document you get after you file your taxes. </a:t>
            </a: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endParaRPr lang="en-US" sz="1200" b="0" i="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r>
              <a:rPr lang="en-US" sz="1200" b="0" i="0" dirty="0">
                <a:effectLst/>
                <a:latin typeface="Arial" panose="020B0604020202020204" pitchFamily="34" charset="0"/>
                <a:ea typeface="Calibri" panose="020F0502020204030204" pitchFamily="34" charset="0"/>
                <a:cs typeface="Arial" panose="020B0604020202020204" pitchFamily="34" charset="0"/>
              </a:rPr>
              <a:t>Keep in mind that your contributions can’t exceed your personal limit of contribution room. There’s a grace amount of $2,000, but if you add even more than that amount, you’re taxed 1% per month on the excess contribution. </a:t>
            </a:r>
          </a:p>
          <a:p>
            <a:pPr marL="0" indent="0">
              <a:buNone/>
            </a:pPr>
            <a:endParaRPr lang="en-US" sz="1200" b="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endParaRPr lang="en-US" sz="1200" b="0" dirty="0">
              <a:latin typeface="Arial" panose="020B0604020202020204" pitchFamily="34" charset="0"/>
              <a:cs typeface="Arial" panose="020B0604020202020204" pitchFamily="34" charset="0"/>
            </a:endParaRPr>
          </a:p>
          <a:p>
            <a:pPr marL="0" indent="0">
              <a:buNone/>
            </a:pPr>
            <a:r>
              <a:rPr lang="en-US" sz="1200" kern="1200" dirty="0">
                <a:solidFill>
                  <a:schemeClr val="tx1"/>
                </a:solidFill>
                <a:effectLst/>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7836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C486B-A07C-A764-7849-3432591EABE5}"/>
            </a:ext>
          </a:extLst>
        </p:cNvPr>
        <p:cNvGrpSpPr/>
        <p:nvPr/>
      </p:nvGrpSpPr>
      <p:grpSpPr>
        <a:xfrm>
          <a:off x="0" y="0"/>
          <a:ext cx="0" cy="0"/>
          <a:chOff x="0" y="0"/>
          <a:chExt cx="0" cy="0"/>
        </a:xfrm>
      </p:grpSpPr>
      <p:sp>
        <p:nvSpPr>
          <p:cNvPr id="30722" name="Rectangle 7">
            <a:extLst>
              <a:ext uri="{FF2B5EF4-FFF2-40B4-BE49-F238E27FC236}">
                <a16:creationId xmlns:a16="http://schemas.microsoft.com/office/drawing/2014/main" id="{642CB65A-5DBB-5BEA-CE36-48E139444F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58403" indent="-291694">
              <a:spcBef>
                <a:spcPct val="30000"/>
              </a:spcBef>
              <a:defRPr sz="1200">
                <a:solidFill>
                  <a:schemeClr val="tx1"/>
                </a:solidFill>
                <a:latin typeface="Arial" panose="020B0604020202020204" pitchFamily="34" charset="0"/>
                <a:ea typeface="MS PGothic" panose="020B0600070205080204" pitchFamily="34" charset="-128"/>
              </a:defRPr>
            </a:lvl2pPr>
            <a:lvl3pPr marL="1166774" indent="-233355">
              <a:spcBef>
                <a:spcPct val="30000"/>
              </a:spcBef>
              <a:defRPr sz="1200">
                <a:solidFill>
                  <a:schemeClr val="tx1"/>
                </a:solidFill>
                <a:latin typeface="Arial" panose="020B0604020202020204" pitchFamily="34" charset="0"/>
                <a:ea typeface="MS PGothic" panose="020B0600070205080204" pitchFamily="34" charset="-128"/>
              </a:defRPr>
            </a:lvl3pPr>
            <a:lvl4pPr marL="1633484" indent="-233355">
              <a:spcBef>
                <a:spcPct val="30000"/>
              </a:spcBef>
              <a:defRPr sz="1200">
                <a:solidFill>
                  <a:schemeClr val="tx1"/>
                </a:solidFill>
                <a:latin typeface="Arial" panose="020B0604020202020204" pitchFamily="34" charset="0"/>
                <a:ea typeface="MS PGothic" panose="020B0600070205080204" pitchFamily="34" charset="-128"/>
              </a:defRPr>
            </a:lvl4pPr>
            <a:lvl5pPr marL="2100194" indent="-233355">
              <a:spcBef>
                <a:spcPct val="30000"/>
              </a:spcBef>
              <a:defRPr sz="1200">
                <a:solidFill>
                  <a:schemeClr val="tx1"/>
                </a:solidFill>
                <a:latin typeface="Arial" panose="020B0604020202020204" pitchFamily="34" charset="0"/>
                <a:ea typeface="MS PGothic" panose="020B0600070205080204" pitchFamily="34" charset="-128"/>
              </a:defRPr>
            </a:lvl5pPr>
            <a:lvl6pPr marL="2566904"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3361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0032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6703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3D0A05D-0E35-4F41-A299-04C8DAD21F83}" type="slidenum">
              <a:rPr lang="en-US" altLang="en-US" smtClean="0"/>
              <a:pPr>
                <a:spcBef>
                  <a:spcPct val="0"/>
                </a:spcBef>
              </a:pPr>
              <a:t>6</a:t>
            </a:fld>
            <a:endParaRPr lang="en-US" altLang="en-US"/>
          </a:p>
        </p:txBody>
      </p:sp>
      <p:sp>
        <p:nvSpPr>
          <p:cNvPr id="30723" name="Rectangle 2">
            <a:extLst>
              <a:ext uri="{FF2B5EF4-FFF2-40B4-BE49-F238E27FC236}">
                <a16:creationId xmlns:a16="http://schemas.microsoft.com/office/drawing/2014/main" id="{63FA678A-303C-F4B8-D818-46BC7A4A5255}"/>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9EB1344B-8DFC-95CF-DE5E-4C089FECDB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baseline="0" dirty="0">
                <a:solidFill>
                  <a:srgbClr val="000000"/>
                </a:solidFill>
                <a:latin typeface="Arial" panose="020B0604020202020204" pitchFamily="34" charset="0"/>
                <a:cs typeface="Arial" panose="020B0604020202020204" pitchFamily="34" charset="0"/>
              </a:rPr>
              <a:t>Another benefit is the automated, consistent investing strategy. </a:t>
            </a:r>
          </a:p>
          <a:p>
            <a:endParaRPr lang="en-US" sz="1200" b="0" i="0" u="none" strike="noStrike" baseline="0" dirty="0">
              <a:solidFill>
                <a:srgbClr val="000000"/>
              </a:solidFill>
              <a:latin typeface="Arial" panose="020B0604020202020204" pitchFamily="34" charset="0"/>
              <a:cs typeface="Arial" panose="020B0604020202020204" pitchFamily="34" charset="0"/>
            </a:endParaRPr>
          </a:p>
          <a:p>
            <a:r>
              <a:rPr lang="en-US" sz="1200" b="0" i="0" u="none" strike="noStrike" baseline="0" dirty="0">
                <a:solidFill>
                  <a:srgbClr val="000000"/>
                </a:solidFill>
                <a:latin typeface="Arial" panose="020B0604020202020204" pitchFamily="34" charset="0"/>
                <a:cs typeface="Arial" panose="020B0604020202020204" pitchFamily="34" charset="0"/>
              </a:rPr>
              <a:t>You invest a set amount of money each pay period—regardless of whether your investments are moving up or down in value—which is known as dollar cost averaging. When you keep this strategy during market declines, you can reduce your average share</a:t>
            </a:r>
            <a:r>
              <a:rPr lang="en-US" sz="1200" b="0" i="0" u="none" strike="noStrike" baseline="3000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cost and accumulate more shares of each investment. </a:t>
            </a:r>
            <a:br>
              <a:rPr lang="en-US" b="0" i="0" dirty="0">
                <a:solidFill>
                  <a:srgbClr val="000000"/>
                </a:solidFill>
                <a:effectLst/>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As an example, let’s look at this graph. This hypothetical example shows that when the market value drops from, say, $50 to $10, you’re able to buy more shares at the lower price.</a:t>
            </a:r>
          </a:p>
          <a:p>
            <a:pPr marL="0" indent="0">
              <a:buNone/>
            </a:pPr>
            <a:endParaRPr lang="en-US" dirty="0">
              <a:latin typeface="Arial" panose="020B0604020202020204" pitchFamily="34" charset="0"/>
              <a:cs typeface="Arial" panose="020B0604020202020204" pitchFamily="34" charset="0"/>
            </a:endParaRPr>
          </a:p>
          <a:p>
            <a:pPr marL="0" indent="0">
              <a:buNone/>
            </a:pPr>
            <a:r>
              <a:rPr lang="en-US" b="0" i="0" dirty="0">
                <a:solidFill>
                  <a:srgbClr val="000000"/>
                </a:solidFill>
                <a:effectLst/>
                <a:latin typeface="Arial" panose="020B0604020202020204" pitchFamily="34" charset="0"/>
                <a:cs typeface="Arial" panose="020B0604020202020204" pitchFamily="34" charset="0"/>
              </a:rPr>
              <a:t>As the price increases, you get fewer shares for your $100. Over time, the high and low prices average out, which can help smooth market fluctuations, helping you make progress on your retirement goals.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This systematic approach to investing is known as dollar cost averaging.</a:t>
            </a:r>
          </a:p>
        </p:txBody>
      </p:sp>
    </p:spTree>
    <p:extLst>
      <p:ext uri="{BB962C8B-B14F-4D97-AF65-F5344CB8AC3E}">
        <p14:creationId xmlns:p14="http://schemas.microsoft.com/office/powerpoint/2010/main" val="3036409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r>
              <a:rPr lang="en-US" sz="1200" b="0" i="0" u="none" strike="noStrike" kern="1200" baseline="0" dirty="0">
                <a:solidFill>
                  <a:schemeClr val="tx1"/>
                </a:solidFill>
                <a:latin typeface="Arial" panose="020B0604020202020204" pitchFamily="34" charset="0"/>
                <a:cs typeface="Arial" panose="020B0604020202020204" pitchFamily="34" charset="0"/>
              </a:rPr>
              <a:t>When you save through your retirement plan, your deposits can generate earnings, </a:t>
            </a:r>
            <a:r>
              <a:rPr lang="en-US" sz="1200" dirty="0">
                <a:latin typeface="Arial" panose="020B0604020202020204" pitchFamily="34" charset="0"/>
                <a:cs typeface="Arial" panose="020B0604020202020204" pitchFamily="34" charset="0"/>
              </a:rPr>
              <a:t>which go back into your account, giving you more money to generate more earnings, which are also added to your account. This is called compounding, and although it’s not guaranteed, it may have a significant impact on your retirement savings. </a:t>
            </a:r>
            <a:r>
              <a:rPr lang="en-US" sz="1200" b="0" i="0" u="none" strike="noStrike" kern="1200" baseline="0" dirty="0">
                <a:solidFill>
                  <a:schemeClr val="tx1"/>
                </a:solidFill>
                <a:latin typeface="Arial" panose="020B0604020202020204" pitchFamily="34" charset="0"/>
                <a:cs typeface="Arial" panose="020B0604020202020204" pitchFamily="34" charset="0"/>
              </a:rPr>
              <a:t>The more time you give your savings to grow, the greater potential your savings have to accumulate additional earnings and the better prepared you’ll be for the future.</a:t>
            </a:r>
            <a:endParaRPr lang="en-US" sz="1200" dirty="0">
              <a:latin typeface="Arial" panose="020B0604020202020204" pitchFamily="34" charset="0"/>
              <a:cs typeface="Arial" panose="020B0604020202020204" pitchFamily="34" charset="0"/>
            </a:endParaRPr>
          </a:p>
          <a:p>
            <a:pPr marL="0" indent="0">
              <a:buNone/>
            </a:pPr>
            <a:endParaRPr lang="en-US" sz="1200" kern="1200" dirty="0">
              <a:solidFill>
                <a:schemeClr val="tx1"/>
              </a:solidFill>
              <a:effectLst/>
              <a:latin typeface="Arial" panose="020B0604020202020204" pitchFamily="34" charset="0"/>
              <a:cs typeface="Arial" panose="020B0604020202020204" pitchFamily="34" charset="0"/>
            </a:endParaRPr>
          </a:p>
          <a:p>
            <a:pPr marL="0" indent="0">
              <a:buNone/>
            </a:pPr>
            <a:r>
              <a:rPr lang="en-US" sz="1200" kern="1200" dirty="0">
                <a:solidFill>
                  <a:schemeClr val="tx1"/>
                </a:solidFill>
                <a:effectLst/>
                <a:latin typeface="Arial" panose="020B0604020202020204" pitchFamily="34" charset="0"/>
                <a:cs typeface="Arial" panose="020B0604020202020204" pitchFamily="34" charset="0"/>
              </a:rPr>
              <a:t>Look at what happens to an investment of $3,200 per year: In 10 years, it becomes approximately $41,000, in 20 it’s over $109,000, and in 30, it’s more than $220,000.</a:t>
            </a:r>
            <a:endParaRPr lang="en-PH" sz="1200" kern="1200" dirty="0">
              <a:solidFill>
                <a:schemeClr val="tx1"/>
              </a:solidFill>
              <a:effectLst/>
              <a:latin typeface="Arial" panose="020B0604020202020204" pitchFamily="34" charset="0"/>
              <a:cs typeface="Arial" panose="020B0604020202020204" pitchFamily="34" charset="0"/>
            </a:endParaRPr>
          </a:p>
          <a:p>
            <a:pPr marL="0" indent="0">
              <a:buNone/>
            </a:pPr>
            <a:endParaRPr lang="en-US" sz="1200" kern="1200" dirty="0">
              <a:solidFill>
                <a:schemeClr val="tx1"/>
              </a:solidFill>
              <a:effectLst/>
              <a:latin typeface="Arial" panose="020B0604020202020204" pitchFamily="34" charset="0"/>
              <a:cs typeface="Arial" panose="020B0604020202020204" pitchFamily="34" charset="0"/>
            </a:endParaRPr>
          </a:p>
          <a:p>
            <a:pPr marL="0" indent="0">
              <a:buNone/>
            </a:pPr>
            <a:r>
              <a:rPr lang="en-US" sz="1200" kern="1200" dirty="0">
                <a:solidFill>
                  <a:schemeClr val="tx1"/>
                </a:solidFill>
                <a:effectLst/>
                <a:latin typeface="Arial" panose="020B0604020202020204" pitchFamily="34" charset="0"/>
                <a:cs typeface="Arial" panose="020B0604020202020204" pitchFamily="34" charset="0"/>
              </a:rPr>
              <a:t>The earlier you start saving, the more powerful the effect of compounding may be. Although the power of compounding is most dramatic over a long period of time, it also helps in the short term, so it’s never too late to start saving for retirement.  </a:t>
            </a:r>
            <a:endParaRPr lang="en-PH" sz="1200" kern="1200" dirty="0">
              <a:solidFill>
                <a:schemeClr val="tx1"/>
              </a:solidFill>
              <a:effectLst/>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7</a:t>
            </a:fld>
            <a:endParaRPr lang="en-CA" dirty="0"/>
          </a:p>
        </p:txBody>
      </p:sp>
    </p:spTree>
    <p:extLst>
      <p:ext uri="{BB962C8B-B14F-4D97-AF65-F5344CB8AC3E}">
        <p14:creationId xmlns:p14="http://schemas.microsoft.com/office/powerpoint/2010/main" val="83022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7376" y="4711699"/>
            <a:ext cx="5948348" cy="4993641"/>
          </a:xfrm>
        </p:spPr>
        <p:txBody>
          <a:bodyPr/>
          <a:lstStyle/>
          <a:p>
            <a:pPr marL="0" indent="0">
              <a:buNone/>
            </a:pPr>
            <a:r>
              <a:rPr lang="en-US" dirty="0">
                <a:latin typeface="Arial" panose="020B0604020202020204" pitchFamily="34" charset="0"/>
                <a:cs typeface="Arial" panose="020B0604020202020204" pitchFamily="34" charset="0"/>
              </a:rPr>
              <a:t>While it’s never too late to start saving, the earlier you start, the more time your savings has </a:t>
            </a:r>
            <a:r>
              <a:rPr lang="en-US" b="0" dirty="0">
                <a:latin typeface="Arial" panose="020B0604020202020204" pitchFamily="34" charset="0"/>
                <a:cs typeface="Arial" panose="020B0604020202020204" pitchFamily="34" charset="0"/>
              </a:rPr>
              <a:t>the potential </a:t>
            </a:r>
            <a:r>
              <a:rPr lang="en-US" dirty="0">
                <a:latin typeface="Arial" panose="020B0604020202020204" pitchFamily="34" charset="0"/>
                <a:cs typeface="Arial" panose="020B0604020202020204" pitchFamily="34" charset="0"/>
              </a:rPr>
              <a:t>to compound and</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accumulate additional earnings, and the better prepared </a:t>
            </a:r>
            <a:r>
              <a:rPr lang="en-US" b="0" dirty="0">
                <a:latin typeface="Arial" panose="020B0604020202020204" pitchFamily="34" charset="0"/>
                <a:cs typeface="Arial" panose="020B0604020202020204" pitchFamily="34" charset="0"/>
              </a:rPr>
              <a:t>you can </a:t>
            </a:r>
            <a:r>
              <a:rPr lang="en-US" dirty="0">
                <a:latin typeface="Arial" panose="020B0604020202020204" pitchFamily="34" charset="0"/>
                <a:cs typeface="Arial" panose="020B0604020202020204" pitchFamily="34" charset="0"/>
              </a:rPr>
              <a:t>be for the future.</a:t>
            </a:r>
          </a:p>
          <a:p>
            <a:pPr marL="0" indent="0">
              <a:buNone/>
            </a:pPr>
            <a:endParaRPr lang="en-US" dirty="0">
              <a:latin typeface="Arial" panose="020B0604020202020204" pitchFamily="34" charset="0"/>
              <a:cs typeface="Arial" panose="020B0604020202020204" pitchFamily="34" charset="0"/>
            </a:endParaRPr>
          </a:p>
          <a:p>
            <a:pPr marL="0" indent="0">
              <a:buNone/>
            </a:pPr>
            <a:r>
              <a:rPr lang="en-US" b="1" i="1" dirty="0">
                <a:latin typeface="Arial" panose="020B0604020202020204" pitchFamily="34" charset="0"/>
                <a:cs typeface="Arial" panose="020B0604020202020204" pitchFamily="34" charset="0"/>
              </a:rPr>
              <a:t>[Walk through the numbers on the screen.]</a:t>
            </a:r>
            <a:r>
              <a:rPr lang="en-US" dirty="0">
                <a:latin typeface="Arial" panose="020B0604020202020204" pitchFamily="34" charset="0"/>
                <a:cs typeface="Arial" panose="020B0604020202020204" pitchFamily="34" charset="0"/>
              </a:rPr>
              <a:t> </a:t>
            </a:r>
          </a:p>
          <a:p>
            <a:pPr marL="0" indent="0">
              <a:buNone/>
            </a:pPr>
            <a:endParaRPr lang="en-US" dirty="0">
              <a:latin typeface="Arial" panose="020B0604020202020204" pitchFamily="34" charset="0"/>
              <a:cs typeface="Arial" panose="020B0604020202020204" pitchFamily="34" charset="0"/>
            </a:endParaRPr>
          </a:p>
          <a:p>
            <a:pPr marL="171450" indent="-171450"/>
            <a:r>
              <a:rPr lang="en-US" dirty="0">
                <a:latin typeface="Arial" panose="020B0604020202020204" pitchFamily="34" charset="0"/>
                <a:cs typeface="Arial" panose="020B0604020202020204" pitchFamily="34" charset="0"/>
              </a:rPr>
              <a:t>Save $3,200 a year until age 67</a:t>
            </a:r>
          </a:p>
          <a:p>
            <a:pPr marL="171450" indent="-171450"/>
            <a:r>
              <a:rPr lang="en-US" dirty="0">
                <a:latin typeface="Arial" panose="020B0604020202020204" pitchFamily="34" charset="0"/>
                <a:cs typeface="Arial" panose="020B0604020202020204" pitchFamily="34" charset="0"/>
              </a:rPr>
              <a:t>Earn 5% rate of return</a:t>
            </a:r>
          </a:p>
          <a:p>
            <a:pPr marL="171450" indent="-171450"/>
            <a:r>
              <a:rPr lang="en-US" dirty="0">
                <a:latin typeface="Arial" panose="020B0604020202020204" pitchFamily="34" charset="0"/>
                <a:cs typeface="Arial" panose="020B0604020202020204" pitchFamily="34" charset="0"/>
              </a:rPr>
              <a:t>Savings at retirement:</a:t>
            </a:r>
          </a:p>
          <a:p>
            <a:pPr lvl="1"/>
            <a:r>
              <a:rPr lang="en-US" b="0" dirty="0">
                <a:latin typeface="Arial" panose="020B0604020202020204" pitchFamily="34" charset="0"/>
                <a:cs typeface="Arial" panose="020B0604020202020204" pitchFamily="34" charset="0"/>
              </a:rPr>
              <a:t>Age 25 = $456,981</a:t>
            </a:r>
          </a:p>
          <a:p>
            <a:pPr lvl="1"/>
            <a:r>
              <a:rPr lang="en-US" b="0" dirty="0">
                <a:latin typeface="Arial" panose="020B0604020202020204" pitchFamily="34" charset="0"/>
                <a:cs typeface="Arial" panose="020B0604020202020204" pitchFamily="34" charset="0"/>
              </a:rPr>
              <a:t>Age 35 = $252,277</a:t>
            </a:r>
          </a:p>
          <a:p>
            <a:pPr lvl="1"/>
            <a:r>
              <a:rPr lang="en-US" b="0" dirty="0">
                <a:latin typeface="Arial" panose="020B0604020202020204" pitchFamily="34" charset="0"/>
                <a:cs typeface="Arial" panose="020B0604020202020204" pitchFamily="34" charset="0"/>
              </a:rPr>
              <a:t>Age 45 = $127,994</a:t>
            </a:r>
          </a:p>
          <a:p>
            <a:pPr marL="457200" lvl="1" indent="-171450"/>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8</a:t>
            </a:fld>
            <a:endParaRPr lang="en-CA" dirty="0"/>
          </a:p>
        </p:txBody>
      </p:sp>
    </p:spTree>
    <p:extLst>
      <p:ext uri="{BB962C8B-B14F-4D97-AF65-F5344CB8AC3E}">
        <p14:creationId xmlns:p14="http://schemas.microsoft.com/office/powerpoint/2010/main" val="3131635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B89-807D-DB49-B16E-3D71B9F47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AE234-2F01-FE6F-F84F-C4EB00A92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AC7F0-A820-991A-3D9B-C2431220A3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You can control your financial future by building your savings. </a:t>
            </a:r>
            <a:r>
              <a:rPr lang="en-US" dirty="0">
                <a:latin typeface="Arial" panose="020B0604020202020204" pitchFamily="34" charset="0"/>
                <a:cs typeface="Arial" panose="020B0604020202020204" pitchFamily="34" charset="0"/>
              </a:rPr>
              <a:t>By consistently adding to your account, you ensure that you’re steadily increasing your savings, which </a:t>
            </a:r>
            <a:r>
              <a:rPr lang="en-US" b="0" dirty="0">
                <a:latin typeface="Arial" panose="020B0604020202020204" pitchFamily="34" charset="0"/>
                <a:cs typeface="Arial" panose="020B0604020202020204" pitchFamily="34" charset="0"/>
              </a:rPr>
              <a:t>may</a:t>
            </a:r>
            <a:r>
              <a:rPr lang="en-US" dirty="0">
                <a:latin typeface="Arial" panose="020B0604020202020204" pitchFamily="34" charset="0"/>
                <a:cs typeface="Arial" panose="020B0604020202020204" pitchFamily="34" charset="0"/>
              </a:rPr>
              <a:t> lead to greater financial </a:t>
            </a:r>
            <a:r>
              <a:rPr lang="en-US" b="0" dirty="0">
                <a:latin typeface="Arial" panose="020B0604020202020204" pitchFamily="34" charset="0"/>
                <a:cs typeface="Arial" panose="020B0604020202020204" pitchFamily="34" charset="0"/>
              </a:rPr>
              <a:t>wellness</a:t>
            </a:r>
            <a:r>
              <a:rPr lang="en-US" dirty="0">
                <a:latin typeface="Arial" panose="020B0604020202020204" pitchFamily="34" charset="0"/>
                <a:cs typeface="Arial" panose="020B0604020202020204" pitchFamily="34" charset="0"/>
              </a:rPr>
              <a:t> in retirement.</a:t>
            </a:r>
          </a:p>
          <a:p>
            <a:pPr>
              <a:buNone/>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You can adjust your contributions at any time—move up or down based on what’s going on in your life. Just remember to adjust upward whenever possible. </a:t>
            </a:r>
            <a:r>
              <a:rPr lang="en-US" dirty="0">
                <a:latin typeface="Arial" panose="020B0604020202020204" pitchFamily="34" charset="0"/>
                <a:cs typeface="Arial" panose="020B0604020202020204" pitchFamily="34" charset="0"/>
              </a:rPr>
              <a:t>By contributing regularly, you can adjust your savings rate as your financial situation changes. This flexibility allows you to increase contributions when possible or reduce them if needed, helping </a:t>
            </a:r>
            <a:r>
              <a:rPr lang="en-US" i="1" dirty="0">
                <a:latin typeface="Arial" panose="020B0604020202020204" pitchFamily="34" charset="0"/>
                <a:cs typeface="Arial" panose="020B0604020202020204" pitchFamily="34" charset="0"/>
              </a:rPr>
              <a:t>you</a:t>
            </a:r>
            <a:r>
              <a:rPr lang="en-US" dirty="0">
                <a:latin typeface="Arial" panose="020B0604020202020204" pitchFamily="34" charset="0"/>
                <a:cs typeface="Arial" panose="020B0604020202020204" pitchFamily="34" charset="0"/>
              </a:rPr>
              <a:t> stay in control of your retirement planning.</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effectLst/>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Regular contributions encourage disciplined saving and help you prioritize retirement savings in your budget. This habit can lead to better financial management. </a:t>
            </a:r>
            <a:r>
              <a:rPr lang="en-US" b="0" dirty="0">
                <a:latin typeface="Arial" panose="020B0604020202020204" pitchFamily="34" charset="0"/>
                <a:cs typeface="Arial" panose="020B0604020202020204" pitchFamily="34" charset="0"/>
              </a:rPr>
              <a:t>Contributing regularly, regardless of whether investment prices are high or low, means that you buy more shares when prices are low and less when prices are high. Doing this over time can help smooth out market fluctuations and helping build your retirement savings.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And saving regularly also empowers you to actively manage your retirement savings, make informed decisions, and adapt to changing circumstances, giving you more control over your financial future.</a:t>
            </a:r>
          </a:p>
          <a:p>
            <a:pPr>
              <a:buNone/>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B9EB79E2-11CE-46C4-E96C-8A55283C7D9A}"/>
              </a:ext>
            </a:extLst>
          </p:cNvPr>
          <p:cNvSpPr>
            <a:spLocks noGrp="1"/>
          </p:cNvSpPr>
          <p:nvPr>
            <p:ph type="sldNum" sz="quarter" idx="5"/>
          </p:nvPr>
        </p:nvSpPr>
        <p:spPr/>
        <p:txBody>
          <a:bodyPr/>
          <a:lstStyle/>
          <a:p>
            <a:fld id="{A5FAC21A-BE1B-416A-AE5D-491DBA763B7F}" type="slidenum">
              <a:rPr lang="en-US" smtClean="0"/>
              <a:t>9</a:t>
            </a:fld>
            <a:endParaRPr lang="en-US"/>
          </a:p>
        </p:txBody>
      </p:sp>
    </p:spTree>
    <p:extLst>
      <p:ext uri="{BB962C8B-B14F-4D97-AF65-F5344CB8AC3E}">
        <p14:creationId xmlns:p14="http://schemas.microsoft.com/office/powerpoint/2010/main" val="1185398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A close up of a wall&#10;&#10;AI-generated content may be incorrect.">
            <a:extLst>
              <a:ext uri="{FF2B5EF4-FFF2-40B4-BE49-F238E27FC236}">
                <a16:creationId xmlns:a16="http://schemas.microsoft.com/office/drawing/2014/main" id="{54CC383A-C0DF-AEB6-082B-90DF33CC2178}"/>
              </a:ext>
            </a:extLst>
          </p:cNvPr>
          <p:cNvPicPr>
            <a:picLocks noChangeAspect="1"/>
          </p:cNvPicPr>
          <p:nvPr userDrawn="1"/>
        </p:nvPicPr>
        <p:blipFill>
          <a:blip r:embed="rId2">
            <a:extLst>
              <a:ext uri="{28A0092B-C50C-407E-A947-70E740481C1C}">
                <a14:useLocalDpi xmlns:a14="http://schemas.microsoft.com/office/drawing/2010/main" val="0"/>
              </a:ext>
            </a:extLst>
          </a:blip>
          <a:srcRect l="20767" t="23295" r="11076"/>
          <a:stretch/>
        </p:blipFill>
        <p:spPr>
          <a:xfrm>
            <a:off x="0" y="0"/>
            <a:ext cx="9144001" cy="6858000"/>
          </a:xfrm>
          <a:prstGeom prst="rect">
            <a:avLst/>
          </a:prstGeom>
        </p:spPr>
      </p:pic>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398463" y="737668"/>
            <a:ext cx="6053612" cy="3438682"/>
          </a:xfrm>
        </p:spPr>
        <p:txBody>
          <a:bodyPr anchor="ctr">
            <a:normAutofit/>
          </a:bodyPr>
          <a:lstStyle>
            <a:lvl1pPr algn="l">
              <a:lnSpc>
                <a:spcPct val="95000"/>
              </a:lnSpc>
              <a:defRPr sz="7200">
                <a:solidFill>
                  <a:schemeClr val="bg1"/>
                </a:solidFill>
              </a:defRPr>
            </a:lvl1pPr>
          </a:lstStyle>
          <a:p>
            <a:r>
              <a:rPr lang="en-US" noProof="0"/>
              <a:t>Title of </a:t>
            </a:r>
            <a:br>
              <a:rPr lang="en-US" noProof="0"/>
            </a:br>
            <a:r>
              <a:rPr lang="en-US" noProof="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398463" y="4789255"/>
            <a:ext cx="6053611" cy="407584"/>
          </a:xfrm>
        </p:spPr>
        <p:txBody>
          <a:bodyPr anchor="b"/>
          <a:lstStyle>
            <a:lvl1pPr marL="0" indent="0" algn="l">
              <a:buNone/>
              <a:defRPr sz="1400">
                <a:solidFill>
                  <a:schemeClr val="bg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US" noProof="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398465" y="5459994"/>
            <a:ext cx="6053610" cy="267194"/>
          </a:xfrm>
        </p:spPr>
        <p:txBody>
          <a:bodyPr anchor="t"/>
          <a:lstStyle>
            <a:lvl1pPr algn="l">
              <a:defRPr sz="1400">
                <a:solidFill>
                  <a:schemeClr val="bg1"/>
                </a:solidFill>
                <a:latin typeface="+mn-lt"/>
              </a:defRPr>
            </a:lvl1pPr>
          </a:lstStyle>
          <a:p>
            <a:fld id="{ED3FA57E-F3C9-4422-B7DF-F56B8E1A49EB}" type="datetime4">
              <a:rPr lang="en-US" smtClean="0"/>
              <a:pPr/>
              <a:t>June 18, 2025</a:t>
            </a:fld>
            <a:endParaRPr lang="en-US"/>
          </a:p>
        </p:txBody>
      </p:sp>
      <p:sp>
        <p:nvSpPr>
          <p:cNvPr id="5" name="Footer Placeholder 4">
            <a:extLst>
              <a:ext uri="{FF2B5EF4-FFF2-40B4-BE49-F238E27FC236}">
                <a16:creationId xmlns:a16="http://schemas.microsoft.com/office/drawing/2014/main" id="{AFBA3F65-764D-4A7E-A10B-5BE344887127}"/>
              </a:ext>
            </a:extLst>
          </p:cNvPr>
          <p:cNvSpPr>
            <a:spLocks noGrp="1"/>
          </p:cNvSpPr>
          <p:nvPr>
            <p:ph type="ftr" sz="quarter" idx="11"/>
          </p:nvPr>
        </p:nvSpPr>
        <p:spPr>
          <a:xfrm>
            <a:off x="341799" y="7010401"/>
            <a:ext cx="8462696" cy="45719"/>
          </a:xfrm>
        </p:spPr>
        <p:txBody>
          <a:bodyPr/>
          <a:lstStyle>
            <a:lvl1pPr>
              <a:defRPr>
                <a:solidFill>
                  <a:schemeClr val="bg1"/>
                </a:solidFill>
              </a:defRPr>
            </a:lvl1pPr>
          </a:lstStyle>
          <a:p>
            <a:endParaRPr lang="en-CA" dirty="0"/>
          </a:p>
        </p:txBody>
      </p:sp>
      <p:sp>
        <p:nvSpPr>
          <p:cNvPr id="6" name="Slide Number Placeholder 5">
            <a:extLst>
              <a:ext uri="{FF2B5EF4-FFF2-40B4-BE49-F238E27FC236}">
                <a16:creationId xmlns:a16="http://schemas.microsoft.com/office/drawing/2014/main" id="{9C867EB5-B07A-46BB-AD80-255361B7A403}"/>
              </a:ext>
            </a:extLst>
          </p:cNvPr>
          <p:cNvSpPr>
            <a:spLocks noGrp="1"/>
          </p:cNvSpPr>
          <p:nvPr>
            <p:ph type="sldNum" sz="quarter" idx="12"/>
          </p:nvPr>
        </p:nvSpPr>
        <p:spPr bwMode="white">
          <a:xfrm>
            <a:off x="8807965" y="7010398"/>
            <a:ext cx="336035" cy="45720"/>
          </a:xfrm>
        </p:spPr>
        <p:txBody>
          <a:bodyPr/>
          <a:lstStyle>
            <a:lvl1pPr>
              <a:defRPr sz="100">
                <a:solidFill>
                  <a:schemeClr val="bg1"/>
                </a:solidFill>
              </a:defRPr>
            </a:lvl1pPr>
          </a:lstStyle>
          <a:p>
            <a:fld id="{63CCAC63-48FA-4D87-8511-FFBEA58AD00F}" type="slidenum">
              <a:rPr lang="en-CA" smtClean="0"/>
              <a:pPr/>
              <a:t>‹#›</a:t>
            </a:fld>
            <a:endParaRPr lang="en-CA" dirty="0"/>
          </a:p>
        </p:txBody>
      </p:sp>
      <p:pic>
        <p:nvPicPr>
          <p:cNvPr id="7" name="Graphic 6">
            <a:extLst>
              <a:ext uri="{FF2B5EF4-FFF2-40B4-BE49-F238E27FC236}">
                <a16:creationId xmlns:a16="http://schemas.microsoft.com/office/drawing/2014/main" id="{EB7811E7-2ABB-207A-FF91-FBB7216CB0D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black">
          <a:xfrm>
            <a:off x="188040" y="6111080"/>
            <a:ext cx="1715570" cy="666045"/>
          </a:xfrm>
          <a:prstGeom prst="rect">
            <a:avLst/>
          </a:prstGeom>
        </p:spPr>
      </p:pic>
    </p:spTree>
    <p:extLst>
      <p:ext uri="{BB962C8B-B14F-4D97-AF65-F5344CB8AC3E}">
        <p14:creationId xmlns:p14="http://schemas.microsoft.com/office/powerpoint/2010/main" val="378555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hapter">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00571" y="780239"/>
            <a:ext cx="8356356" cy="4771958"/>
          </a:xfrm>
        </p:spPr>
        <p:txBody>
          <a:bodyPr anchor="ctr">
            <a:normAutofit/>
          </a:bodyPr>
          <a:lstStyle>
            <a:lvl1pPr>
              <a:defRPr sz="7200">
                <a:solidFill>
                  <a:schemeClr val="bg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664D86A9-B95A-42FA-8B03-2725FDB90EC5}" type="datetime4">
              <a:rPr lang="en-CA" smtClean="0"/>
              <a:t>June 18, 2025</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a:xfrm>
            <a:off x="8533067" y="6399283"/>
            <a:ext cx="212470" cy="175694"/>
          </a:xfrm>
        </p:spPr>
        <p:txBody>
          <a:bodyPr/>
          <a:lstStyle>
            <a:lvl1pPr>
              <a:defRPr>
                <a:solidFill>
                  <a:schemeClr val="bg1"/>
                </a:solidFill>
              </a:defRPr>
            </a:lvl1pPr>
          </a:lstStyle>
          <a:p>
            <a:fld id="{BB333B34-C87C-402E-ABB0-13B7C9DEBBC4}" type="slidenum">
              <a:rPr lang="en-CA" smtClean="0"/>
              <a:pPr/>
              <a:t>‹#›</a:t>
            </a:fld>
            <a:endParaRPr lang="en-CA"/>
          </a:p>
        </p:txBody>
      </p:sp>
      <p:pic>
        <p:nvPicPr>
          <p:cNvPr id="6" name="Graphic 5">
            <a:extLst>
              <a:ext uri="{FF2B5EF4-FFF2-40B4-BE49-F238E27FC236}">
                <a16:creationId xmlns:a16="http://schemas.microsoft.com/office/drawing/2014/main" id="{C80A289A-8231-5CFA-C5E2-2EDE63EA4E5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black">
          <a:xfrm>
            <a:off x="188040" y="6111080"/>
            <a:ext cx="1715570" cy="666045"/>
          </a:xfrm>
          <a:prstGeom prst="rect">
            <a:avLst/>
          </a:prstGeom>
        </p:spPr>
      </p:pic>
    </p:spTree>
    <p:extLst>
      <p:ext uri="{BB962C8B-B14F-4D97-AF65-F5344CB8AC3E}">
        <p14:creationId xmlns:p14="http://schemas.microsoft.com/office/powerpoint/2010/main" val="330486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00571" y="780239"/>
            <a:ext cx="8356356" cy="4771958"/>
          </a:xfrm>
        </p:spPr>
        <p:txBody>
          <a:bodyPr anchor="ctr">
            <a:normAutofit/>
          </a:bodyPr>
          <a:lstStyle>
            <a:lvl1pPr>
              <a:defRPr sz="7200">
                <a:solidFill>
                  <a:schemeClr val="bg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June 18, 2025</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pic>
        <p:nvPicPr>
          <p:cNvPr id="6" name="Graphic 5">
            <a:extLst>
              <a:ext uri="{FF2B5EF4-FFF2-40B4-BE49-F238E27FC236}">
                <a16:creationId xmlns:a16="http://schemas.microsoft.com/office/drawing/2014/main" id="{0298E544-C8A7-383C-5D5D-B74A623984E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black">
          <a:xfrm>
            <a:off x="188040" y="6111080"/>
            <a:ext cx="1715570" cy="666045"/>
          </a:xfrm>
          <a:prstGeom prst="rect">
            <a:avLst/>
          </a:prstGeom>
        </p:spPr>
      </p:pic>
    </p:spTree>
    <p:extLst>
      <p:ext uri="{BB962C8B-B14F-4D97-AF65-F5344CB8AC3E}">
        <p14:creationId xmlns:p14="http://schemas.microsoft.com/office/powerpoint/2010/main" val="282137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hapter 3">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98463" y="780239"/>
            <a:ext cx="8360572" cy="4771958"/>
          </a:xfrm>
        </p:spPr>
        <p:txBody>
          <a:bodyPr anchor="ctr">
            <a:normAutofit/>
          </a:bodyPr>
          <a:lstStyle>
            <a:lvl1pPr>
              <a:defRPr sz="7200">
                <a:solidFill>
                  <a:schemeClr val="tx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June 18, 2025</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spTree>
    <p:extLst>
      <p:ext uri="{BB962C8B-B14F-4D97-AF65-F5344CB8AC3E}">
        <p14:creationId xmlns:p14="http://schemas.microsoft.com/office/powerpoint/2010/main" val="15867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p>
            <a:r>
              <a:rPr lang="en-US" noProof="0"/>
              <a:t>Slide title</a:t>
            </a:r>
          </a:p>
        </p:txBody>
      </p:sp>
      <p:sp>
        <p:nvSpPr>
          <p:cNvPr id="3" name="Date Placeholder 2"/>
          <p:cNvSpPr>
            <a:spLocks noGrp="1"/>
          </p:cNvSpPr>
          <p:nvPr>
            <p:ph type="dt" sz="half" idx="10"/>
          </p:nvPr>
        </p:nvSpPr>
        <p:spPr/>
        <p:txBody>
          <a:bodyPr/>
          <a:lstStyle/>
          <a:p>
            <a:fld id="{A37F1619-AA93-4060-BD60-C576B19528E8}" type="datetime4">
              <a:rPr lang="en-CA" smtClean="0"/>
              <a:t>June 18, 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233122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4" y="472438"/>
            <a:ext cx="8356240" cy="792167"/>
          </a:xfrm>
        </p:spPr>
        <p:txBody>
          <a:bodyPr/>
          <a:lstStyle/>
          <a:p>
            <a:r>
              <a:rPr lang="en-US" noProof="0"/>
              <a:t>Slide title</a:t>
            </a:r>
          </a:p>
        </p:txBody>
      </p:sp>
      <p:sp>
        <p:nvSpPr>
          <p:cNvPr id="3" name="Date Placeholder 2"/>
          <p:cNvSpPr>
            <a:spLocks noGrp="1"/>
          </p:cNvSpPr>
          <p:nvPr>
            <p:ph type="dt" sz="half" idx="10"/>
          </p:nvPr>
        </p:nvSpPr>
        <p:spPr/>
        <p:txBody>
          <a:bodyPr/>
          <a:lstStyle/>
          <a:p>
            <a:fld id="{E8B94599-B0CF-427C-90FA-8448CA06BC9E}" type="datetime4">
              <a:rPr lang="en-CA" smtClean="0"/>
              <a:t>June 18, 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
        <p:nvSpPr>
          <p:cNvPr id="6" name="Text Placeholder 8">
            <a:extLst>
              <a:ext uri="{FF2B5EF4-FFF2-40B4-BE49-F238E27FC236}">
                <a16:creationId xmlns:a16="http://schemas.microsoft.com/office/drawing/2014/main" id="{CCA64D4B-F13B-4926-B9D7-FE0892242567}"/>
              </a:ext>
            </a:extLst>
          </p:cNvPr>
          <p:cNvSpPr>
            <a:spLocks noGrp="1"/>
          </p:cNvSpPr>
          <p:nvPr>
            <p:ph type="body" sz="quarter" idx="15" hasCustomPrompt="1"/>
          </p:nvPr>
        </p:nvSpPr>
        <p:spPr>
          <a:xfrm>
            <a:off x="2886635" y="6087933"/>
            <a:ext cx="5466343" cy="482642"/>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166193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98464" y="472438"/>
            <a:ext cx="8356240" cy="792167"/>
          </a:xfrm>
        </p:spPr>
        <p:txBody>
          <a:bodyPr/>
          <a:lstStyle/>
          <a:p>
            <a:r>
              <a:rPr lang="en-US" noProof="0"/>
              <a:t>Slide title</a:t>
            </a:r>
          </a:p>
        </p:txBody>
      </p:sp>
      <p:sp>
        <p:nvSpPr>
          <p:cNvPr id="3" name="Content Placeholder 2"/>
          <p:cNvSpPr>
            <a:spLocks noGrp="1"/>
          </p:cNvSpPr>
          <p:nvPr>
            <p:ph sz="half" idx="1" hasCustomPrompt="1"/>
          </p:nvPr>
        </p:nvSpPr>
        <p:spPr>
          <a:xfrm>
            <a:off x="398464" y="1434588"/>
            <a:ext cx="4049680" cy="4576536"/>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hasCustomPrompt="1"/>
          </p:nvPr>
        </p:nvSpPr>
        <p:spPr>
          <a:xfrm>
            <a:off x="4708048" y="1434191"/>
            <a:ext cx="4046656" cy="4580885"/>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85EE892-DA9C-470A-9EFD-1F1333ED0846}" type="datetime4">
              <a:rPr lang="en-CA" smtClean="0"/>
              <a:t>June 18, 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198563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a:lvl1pPr>
          </a:lstStyle>
          <a:p>
            <a:r>
              <a:rPr lang="en-US" noProof="0"/>
              <a:t>Slide title</a:t>
            </a:r>
          </a:p>
        </p:txBody>
      </p:sp>
      <p:sp>
        <p:nvSpPr>
          <p:cNvPr id="3" name="Text Placeholder 2"/>
          <p:cNvSpPr>
            <a:spLocks noGrp="1"/>
          </p:cNvSpPr>
          <p:nvPr>
            <p:ph type="body" idx="1" hasCustomPrompt="1"/>
          </p:nvPr>
        </p:nvSpPr>
        <p:spPr>
          <a:xfrm>
            <a:off x="398463" y="1435608"/>
            <a:ext cx="4050792"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add heading</a:t>
            </a:r>
          </a:p>
        </p:txBody>
      </p:sp>
      <p:sp>
        <p:nvSpPr>
          <p:cNvPr id="4" name="Content Placeholder 3"/>
          <p:cNvSpPr>
            <a:spLocks noGrp="1"/>
          </p:cNvSpPr>
          <p:nvPr>
            <p:ph sz="half" idx="2" hasCustomPrompt="1"/>
          </p:nvPr>
        </p:nvSpPr>
        <p:spPr>
          <a:xfrm>
            <a:off x="398463" y="2126107"/>
            <a:ext cx="4050792" cy="3886200"/>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hasCustomPrompt="1"/>
          </p:nvPr>
        </p:nvSpPr>
        <p:spPr>
          <a:xfrm>
            <a:off x="4695952" y="1435608"/>
            <a:ext cx="4049587"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add heading</a:t>
            </a:r>
          </a:p>
        </p:txBody>
      </p:sp>
      <p:sp>
        <p:nvSpPr>
          <p:cNvPr id="6" name="Content Placeholder 5"/>
          <p:cNvSpPr>
            <a:spLocks noGrp="1"/>
          </p:cNvSpPr>
          <p:nvPr>
            <p:ph sz="quarter" idx="4" hasCustomPrompt="1"/>
          </p:nvPr>
        </p:nvSpPr>
        <p:spPr>
          <a:xfrm>
            <a:off x="4695952" y="2126107"/>
            <a:ext cx="4049587" cy="3886200"/>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00A4CB11-CC29-45DE-86FE-3B5E9B18E485}" type="datetime4">
              <a:rPr lang="en-CA" smtClean="0"/>
              <a:t>June 18, 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400625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2" name="Title 1"/>
          <p:cNvSpPr>
            <a:spLocks noGrp="1"/>
          </p:cNvSpPr>
          <p:nvPr>
            <p:ph type="title" hasCustomPrompt="1"/>
          </p:nvPr>
        </p:nvSpPr>
        <p:spPr>
          <a:xfrm>
            <a:off x="398463" y="463844"/>
            <a:ext cx="2469787"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FF132DD1-ED70-4BDF-9A73-CA79C3A1B7D9}"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2" y="6170281"/>
            <a:ext cx="508207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pic>
        <p:nvPicPr>
          <p:cNvPr id="3" name="Graphic 2">
            <a:extLst>
              <a:ext uri="{FF2B5EF4-FFF2-40B4-BE49-F238E27FC236}">
                <a16:creationId xmlns:a16="http://schemas.microsoft.com/office/drawing/2014/main" id="{0B954518-E50D-B5DE-88A6-781116CDA86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black">
          <a:xfrm>
            <a:off x="188040" y="6111080"/>
            <a:ext cx="1715570" cy="666045"/>
          </a:xfrm>
          <a:prstGeom prst="rect">
            <a:avLst/>
          </a:prstGeom>
        </p:spPr>
      </p:pic>
    </p:spTree>
    <p:extLst>
      <p:ext uri="{BB962C8B-B14F-4D97-AF65-F5344CB8AC3E}">
        <p14:creationId xmlns:p14="http://schemas.microsoft.com/office/powerpoint/2010/main" val="47644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 name="Title 1"/>
          <p:cNvSpPr>
            <a:spLocks noGrp="1"/>
          </p:cNvSpPr>
          <p:nvPr>
            <p:ph type="title" hasCustomPrompt="1"/>
          </p:nvPr>
        </p:nvSpPr>
        <p:spPr>
          <a:xfrm>
            <a:off x="400572" y="463844"/>
            <a:ext cx="2467680"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2225BEF7-362C-47A2-99CE-F92BC52601A4}"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1" y="6170281"/>
            <a:ext cx="508207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pic>
        <p:nvPicPr>
          <p:cNvPr id="7" name="Graphic 6">
            <a:extLst>
              <a:ext uri="{FF2B5EF4-FFF2-40B4-BE49-F238E27FC236}">
                <a16:creationId xmlns:a16="http://schemas.microsoft.com/office/drawing/2014/main" id="{8CA86309-1E68-E983-5919-4E7866A9607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black">
          <a:xfrm>
            <a:off x="188040" y="6111080"/>
            <a:ext cx="1715570" cy="666045"/>
          </a:xfrm>
          <a:prstGeom prst="rect">
            <a:avLst/>
          </a:prstGeom>
        </p:spPr>
      </p:pic>
    </p:spTree>
    <p:extLst>
      <p:ext uri="{BB962C8B-B14F-4D97-AF65-F5344CB8AC3E}">
        <p14:creationId xmlns:p14="http://schemas.microsoft.com/office/powerpoint/2010/main" val="280445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270901" y="475488"/>
            <a:ext cx="5474189"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Title here</a:t>
            </a:r>
          </a:p>
        </p:txBody>
      </p:sp>
      <p:sp>
        <p:nvSpPr>
          <p:cNvPr id="2" name="Title 1"/>
          <p:cNvSpPr>
            <a:spLocks noGrp="1"/>
          </p:cNvSpPr>
          <p:nvPr>
            <p:ph type="title" hasCustomPrompt="1"/>
          </p:nvPr>
        </p:nvSpPr>
        <p:spPr>
          <a:xfrm>
            <a:off x="400572" y="463844"/>
            <a:ext cx="2467680"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FF132DD1-ED70-4BDF-9A73-CA79C3A1B7D9}"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1" y="6170281"/>
            <a:ext cx="508207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hasCustomPrompt="1"/>
          </p:nvPr>
        </p:nvSpPr>
        <p:spPr>
          <a:xfrm>
            <a:off x="3270900" y="1434190"/>
            <a:ext cx="5472527" cy="4584841"/>
          </a:xfrm>
        </p:spPr>
        <p:txBody>
          <a:bodyPr/>
          <a:lstStyle>
            <a:lvl1pPr>
              <a:defRPr/>
            </a:lvl1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3" name="Graphic 2">
            <a:extLst>
              <a:ext uri="{FF2B5EF4-FFF2-40B4-BE49-F238E27FC236}">
                <a16:creationId xmlns:a16="http://schemas.microsoft.com/office/drawing/2014/main" id="{77F7B8C6-1629-C501-8A44-9CF03C61D1E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black">
          <a:xfrm>
            <a:off x="188040" y="6111080"/>
            <a:ext cx="1715570" cy="666045"/>
          </a:xfrm>
          <a:prstGeom prst="rect">
            <a:avLst/>
          </a:prstGeom>
        </p:spPr>
      </p:pic>
    </p:spTree>
    <p:extLst>
      <p:ext uri="{BB962C8B-B14F-4D97-AF65-F5344CB8AC3E}">
        <p14:creationId xmlns:p14="http://schemas.microsoft.com/office/powerpoint/2010/main" val="270784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CC383A-C0DF-AEB6-082B-90DF33CC2178}"/>
              </a:ext>
            </a:extLst>
          </p:cNvPr>
          <p:cNvPicPr>
            <a:picLocks noChangeAspect="1"/>
          </p:cNvPicPr>
          <p:nvPr userDrawn="1"/>
        </p:nvPicPr>
        <p:blipFill>
          <a:blip r:embed="rId2">
            <a:extLst>
              <a:ext uri="{28A0092B-C50C-407E-A947-70E740481C1C}">
                <a14:useLocalDpi xmlns:a14="http://schemas.microsoft.com/office/drawing/2010/main" val="0"/>
              </a:ext>
            </a:extLst>
          </a:blip>
          <a:srcRect l="5501" r="5501"/>
          <a:stretch/>
        </p:blipFill>
        <p:spPr>
          <a:xfrm>
            <a:off x="-1" y="0"/>
            <a:ext cx="9144001" cy="6858000"/>
          </a:xfrm>
          <a:prstGeom prst="rect">
            <a:avLst/>
          </a:prstGeom>
        </p:spPr>
      </p:pic>
      <p:sp>
        <p:nvSpPr>
          <p:cNvPr id="7" name="Rectangle 6">
            <a:extLst>
              <a:ext uri="{FF2B5EF4-FFF2-40B4-BE49-F238E27FC236}">
                <a16:creationId xmlns:a16="http://schemas.microsoft.com/office/drawing/2014/main" id="{B45B3363-069B-70F0-A8EA-E839ACD77840}"/>
              </a:ext>
            </a:extLst>
          </p:cNvPr>
          <p:cNvSpPr/>
          <p:nvPr userDrawn="1"/>
        </p:nvSpPr>
        <p:spPr>
          <a:xfrm>
            <a:off x="-1" y="0"/>
            <a:ext cx="9182101" cy="6858000"/>
          </a:xfrm>
          <a:prstGeom prst="rect">
            <a:avLst/>
          </a:prstGeom>
          <a:gradFill>
            <a:gsLst>
              <a:gs pos="0">
                <a:schemeClr val="accent1">
                  <a:lumMod val="5000"/>
                  <a:lumOff val="95000"/>
                  <a:alpha val="0"/>
                </a:schemeClr>
              </a:gs>
              <a:gs pos="74000">
                <a:schemeClr val="accent2">
                  <a:lumMod val="50000"/>
                  <a:alpha val="70512"/>
                </a:schemeClr>
              </a:gs>
              <a:gs pos="83000">
                <a:schemeClr val="accent2">
                  <a:lumMod val="50000"/>
                  <a:alpha val="78261"/>
                </a:schemeClr>
              </a:gs>
              <a:gs pos="100000">
                <a:schemeClr val="accent2">
                  <a:lumMod val="50000"/>
                  <a:alpha val="88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err="1"/>
          </a:p>
        </p:txBody>
      </p:sp>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398463" y="737668"/>
            <a:ext cx="6053612" cy="3438682"/>
          </a:xfrm>
        </p:spPr>
        <p:txBody>
          <a:bodyPr anchor="ctr">
            <a:normAutofit/>
          </a:bodyPr>
          <a:lstStyle>
            <a:lvl1pPr algn="l">
              <a:lnSpc>
                <a:spcPct val="95000"/>
              </a:lnSpc>
              <a:defRPr sz="7200">
                <a:solidFill>
                  <a:schemeClr val="bg1"/>
                </a:solidFill>
              </a:defRPr>
            </a:lvl1pPr>
          </a:lstStyle>
          <a:p>
            <a:r>
              <a:rPr lang="en-US" noProof="0"/>
              <a:t>Title of </a:t>
            </a:r>
            <a:br>
              <a:rPr lang="en-US" noProof="0"/>
            </a:br>
            <a:r>
              <a:rPr lang="en-US" noProof="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398463" y="4789255"/>
            <a:ext cx="6053611" cy="407584"/>
          </a:xfrm>
        </p:spPr>
        <p:txBody>
          <a:bodyPr anchor="b"/>
          <a:lstStyle>
            <a:lvl1pPr marL="0" indent="0" algn="l">
              <a:buNone/>
              <a:defRPr sz="1400">
                <a:solidFill>
                  <a:schemeClr val="bg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US" noProof="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398465" y="5459994"/>
            <a:ext cx="6053610" cy="267194"/>
          </a:xfrm>
        </p:spPr>
        <p:txBody>
          <a:bodyPr anchor="t"/>
          <a:lstStyle>
            <a:lvl1pPr algn="l">
              <a:defRPr sz="1400">
                <a:solidFill>
                  <a:schemeClr val="bg1"/>
                </a:solidFill>
                <a:latin typeface="+mn-lt"/>
              </a:defRPr>
            </a:lvl1pPr>
          </a:lstStyle>
          <a:p>
            <a:fld id="{ED3FA57E-F3C9-4422-B7DF-F56B8E1A49EB}" type="datetime4">
              <a:rPr lang="en-US" smtClean="0"/>
              <a:pPr/>
              <a:t>June 18, 2025</a:t>
            </a:fld>
            <a:endParaRPr lang="en-US"/>
          </a:p>
        </p:txBody>
      </p:sp>
      <p:sp>
        <p:nvSpPr>
          <p:cNvPr id="5" name="Footer Placeholder 4">
            <a:extLst>
              <a:ext uri="{FF2B5EF4-FFF2-40B4-BE49-F238E27FC236}">
                <a16:creationId xmlns:a16="http://schemas.microsoft.com/office/drawing/2014/main" id="{AFBA3F65-764D-4A7E-A10B-5BE344887127}"/>
              </a:ext>
            </a:extLst>
          </p:cNvPr>
          <p:cNvSpPr>
            <a:spLocks noGrp="1"/>
          </p:cNvSpPr>
          <p:nvPr>
            <p:ph type="ftr" sz="quarter" idx="11"/>
          </p:nvPr>
        </p:nvSpPr>
        <p:spPr>
          <a:xfrm>
            <a:off x="341799" y="7010401"/>
            <a:ext cx="8462696" cy="45719"/>
          </a:xfrm>
        </p:spPr>
        <p:txBody>
          <a:bodyPr/>
          <a:lstStyle>
            <a:lvl1pPr>
              <a:defRPr>
                <a:solidFill>
                  <a:schemeClr val="bg1"/>
                </a:solidFill>
              </a:defRPr>
            </a:lvl1pPr>
          </a:lstStyle>
          <a:p>
            <a:endParaRPr lang="en-CA" dirty="0"/>
          </a:p>
        </p:txBody>
      </p:sp>
      <p:sp>
        <p:nvSpPr>
          <p:cNvPr id="6" name="Slide Number Placeholder 5">
            <a:extLst>
              <a:ext uri="{FF2B5EF4-FFF2-40B4-BE49-F238E27FC236}">
                <a16:creationId xmlns:a16="http://schemas.microsoft.com/office/drawing/2014/main" id="{9C867EB5-B07A-46BB-AD80-255361B7A403}"/>
              </a:ext>
            </a:extLst>
          </p:cNvPr>
          <p:cNvSpPr>
            <a:spLocks noGrp="1"/>
          </p:cNvSpPr>
          <p:nvPr>
            <p:ph type="sldNum" sz="quarter" idx="12"/>
          </p:nvPr>
        </p:nvSpPr>
        <p:spPr bwMode="white">
          <a:xfrm>
            <a:off x="8807965" y="7010398"/>
            <a:ext cx="336035" cy="45720"/>
          </a:xfrm>
        </p:spPr>
        <p:txBody>
          <a:bodyPr/>
          <a:lstStyle>
            <a:lvl1pPr>
              <a:defRPr sz="100">
                <a:solidFill>
                  <a:schemeClr val="bg1"/>
                </a:solidFill>
              </a:defRPr>
            </a:lvl1pPr>
          </a:lstStyle>
          <a:p>
            <a:fld id="{63CCAC63-48FA-4D87-8511-FFBEA58AD00F}" type="slidenum">
              <a:rPr lang="en-CA" smtClean="0"/>
              <a:pPr/>
              <a:t>‹#›</a:t>
            </a:fld>
            <a:endParaRPr lang="en-CA" dirty="0"/>
          </a:p>
        </p:txBody>
      </p:sp>
      <p:pic>
        <p:nvPicPr>
          <p:cNvPr id="8" name="Graphic 7">
            <a:extLst>
              <a:ext uri="{FF2B5EF4-FFF2-40B4-BE49-F238E27FC236}">
                <a16:creationId xmlns:a16="http://schemas.microsoft.com/office/drawing/2014/main" id="{CB205B35-8E22-7E0A-9BD5-5F0CE17D5A3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black">
          <a:xfrm>
            <a:off x="188040" y="6111080"/>
            <a:ext cx="1715570" cy="666045"/>
          </a:xfrm>
          <a:prstGeom prst="rect">
            <a:avLst/>
          </a:prstGeom>
        </p:spPr>
      </p:pic>
    </p:spTree>
    <p:extLst>
      <p:ext uri="{BB962C8B-B14F-4D97-AF65-F5344CB8AC3E}">
        <p14:creationId xmlns:p14="http://schemas.microsoft.com/office/powerpoint/2010/main" val="187230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270901" y="475488"/>
            <a:ext cx="1904958"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Title here</a:t>
            </a:r>
          </a:p>
        </p:txBody>
      </p:sp>
      <p:sp>
        <p:nvSpPr>
          <p:cNvPr id="2" name="Title 1"/>
          <p:cNvSpPr>
            <a:spLocks noGrp="1"/>
          </p:cNvSpPr>
          <p:nvPr>
            <p:ph type="title" hasCustomPrompt="1"/>
          </p:nvPr>
        </p:nvSpPr>
        <p:spPr>
          <a:xfrm>
            <a:off x="400572" y="463844"/>
            <a:ext cx="2467680"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2225BEF7-362C-47A2-99CE-F92BC52601A4}"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hasCustomPrompt="1"/>
          </p:nvPr>
        </p:nvSpPr>
        <p:spPr>
          <a:xfrm>
            <a:off x="5576424" y="475488"/>
            <a:ext cx="3166686" cy="792162"/>
          </a:xfrm>
        </p:spPr>
        <p:txBody>
          <a:bodyPr anchor="t"/>
          <a:lstStyle>
            <a:lvl1pPr marL="0" indent="0">
              <a:lnSpc>
                <a:spcPct val="95000"/>
              </a:lnSpc>
              <a:spcBef>
                <a:spcPts val="0"/>
              </a:spcBef>
              <a:buNone/>
              <a:defRPr sz="2400" b="0">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Optional title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1" y="6170281"/>
            <a:ext cx="508207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hasCustomPrompt="1"/>
          </p:nvPr>
        </p:nvSpPr>
        <p:spPr>
          <a:xfrm>
            <a:off x="3270901" y="1435609"/>
            <a:ext cx="1904958" cy="4583424"/>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Click to add body copy</a:t>
            </a:r>
          </a:p>
          <a:p>
            <a:pPr lvl="1"/>
            <a:r>
              <a:rPr lang="en-US" noProof="0"/>
              <a:t>Second level</a:t>
            </a:r>
          </a:p>
          <a:p>
            <a:pPr lvl="2"/>
            <a:r>
              <a:rPr lang="en-US" noProof="0"/>
              <a:t>Third level</a:t>
            </a:r>
          </a:p>
          <a:p>
            <a:pPr lvl="3"/>
            <a:r>
              <a:rPr lang="en-US" noProof="0"/>
              <a:t>Fourth level</a:t>
            </a:r>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hasCustomPrompt="1"/>
          </p:nvPr>
        </p:nvSpPr>
        <p:spPr>
          <a:xfrm>
            <a:off x="5576432" y="1435609"/>
            <a:ext cx="3166996" cy="4583424"/>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Add body copy or click icon for other content options</a:t>
            </a:r>
          </a:p>
          <a:p>
            <a:pPr lvl="1"/>
            <a:r>
              <a:rPr lang="en-US" noProof="0"/>
              <a:t>Second level</a:t>
            </a:r>
          </a:p>
          <a:p>
            <a:pPr lvl="2"/>
            <a:r>
              <a:rPr lang="en-US" noProof="0"/>
              <a:t>Third level</a:t>
            </a:r>
          </a:p>
          <a:p>
            <a:pPr lvl="3"/>
            <a:r>
              <a:rPr lang="en-US" noProof="0"/>
              <a:t>Fourth level</a:t>
            </a:r>
          </a:p>
        </p:txBody>
      </p:sp>
      <p:pic>
        <p:nvPicPr>
          <p:cNvPr id="3" name="Graphic 2">
            <a:extLst>
              <a:ext uri="{FF2B5EF4-FFF2-40B4-BE49-F238E27FC236}">
                <a16:creationId xmlns:a16="http://schemas.microsoft.com/office/drawing/2014/main" id="{33AA2F0E-F7B0-F3CB-08BD-1065BF9902D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black">
          <a:xfrm>
            <a:off x="188040" y="6111080"/>
            <a:ext cx="1715570" cy="666045"/>
          </a:xfrm>
          <a:prstGeom prst="rect">
            <a:avLst/>
          </a:prstGeom>
        </p:spPr>
      </p:pic>
    </p:spTree>
    <p:extLst>
      <p:ext uri="{BB962C8B-B14F-4D97-AF65-F5344CB8AC3E}">
        <p14:creationId xmlns:p14="http://schemas.microsoft.com/office/powerpoint/2010/main" val="13228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66896-6C98-4CA5-8352-966F1C5B8B94}" type="datetime4">
              <a:rPr lang="en-CA" smtClean="0"/>
              <a:t>June 18, 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156886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B2C3B442-1249-4FC3-83EE-3BA61C9623C1}" type="datetime4">
              <a:rPr lang="en-CA" smtClean="0"/>
              <a:t>June 18, 2025</a:t>
            </a:fld>
            <a:endParaRPr lang="en-US"/>
          </a:p>
        </p:txBody>
      </p:sp>
      <p:sp>
        <p:nvSpPr>
          <p:cNvPr id="4" name="Footer Placeholder 3"/>
          <p:cNvSpPr>
            <a:spLocks noGrp="1"/>
          </p:cNvSpPr>
          <p:nvPr>
            <p:ph type="ftr" sz="quarter" idx="11"/>
          </p:nvPr>
        </p:nvSpPr>
        <p:spPr/>
        <p:txBody>
          <a:bodyPr/>
          <a:lstStyle/>
          <a:p>
            <a:endParaRPr/>
          </a:p>
        </p:txBody>
      </p:sp>
      <p:pic>
        <p:nvPicPr>
          <p:cNvPr id="7" name="Graphic 6">
            <a:extLst>
              <a:ext uri="{FF2B5EF4-FFF2-40B4-BE49-F238E27FC236}">
                <a16:creationId xmlns:a16="http://schemas.microsoft.com/office/drawing/2014/main" id="{27F38A0E-5411-47D3-C293-18F51BC148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166575" y="2108836"/>
            <a:ext cx="6810849" cy="2640329"/>
          </a:xfrm>
          <a:prstGeom prst="rect">
            <a:avLst/>
          </a:prstGeom>
        </p:spPr>
      </p:pic>
    </p:spTree>
    <p:extLst>
      <p:ext uri="{BB962C8B-B14F-4D97-AF65-F5344CB8AC3E}">
        <p14:creationId xmlns:p14="http://schemas.microsoft.com/office/powerpoint/2010/main" val="167298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tting starte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6EE143-EB87-471C-91CF-23C49A52C549}"/>
              </a:ext>
            </a:extLst>
          </p:cNvPr>
          <p:cNvGrpSpPr/>
          <p:nvPr userDrawn="1"/>
        </p:nvGrpSpPr>
        <p:grpSpPr>
          <a:xfrm>
            <a:off x="4572000" y="3600268"/>
            <a:ext cx="3297536" cy="2606292"/>
            <a:chOff x="4572000" y="3600268"/>
            <a:chExt cx="3297536" cy="2606292"/>
          </a:xfrm>
        </p:grpSpPr>
        <p:pic>
          <p:nvPicPr>
            <p:cNvPr id="37" name="Picture 36">
              <a:extLst>
                <a:ext uri="{FF2B5EF4-FFF2-40B4-BE49-F238E27FC236}">
                  <a16:creationId xmlns:a16="http://schemas.microsoft.com/office/drawing/2014/main" id="{0D450ACE-782B-4A0B-A17C-5E028134720C}"/>
                </a:ext>
              </a:extLst>
            </p:cNvPr>
            <p:cNvPicPr>
              <a:picLocks noChangeAspect="1"/>
            </p:cNvPicPr>
            <p:nvPr userDrawn="1"/>
          </p:nvPicPr>
          <p:blipFill>
            <a:blip r:embed="rId2"/>
            <a:stretch>
              <a:fillRect/>
            </a:stretch>
          </p:blipFill>
          <p:spPr>
            <a:xfrm>
              <a:off x="6743598" y="4582736"/>
              <a:ext cx="1125938" cy="840950"/>
            </a:xfrm>
            <a:prstGeom prst="rect">
              <a:avLst/>
            </a:prstGeom>
            <a:ln w="3175">
              <a:solidFill>
                <a:schemeClr val="bg2">
                  <a:lumMod val="60000"/>
                  <a:lumOff val="40000"/>
                </a:schemeClr>
              </a:solidFill>
            </a:ln>
          </p:spPr>
        </p:pic>
        <p:pic>
          <p:nvPicPr>
            <p:cNvPr id="16" name="Picture 15">
              <a:extLst>
                <a:ext uri="{FF2B5EF4-FFF2-40B4-BE49-F238E27FC236}">
                  <a16:creationId xmlns:a16="http://schemas.microsoft.com/office/drawing/2014/main" id="{C418E61B-E836-4B25-B78F-FE2DDFDACDE8}"/>
                </a:ext>
              </a:extLst>
            </p:cNvPr>
            <p:cNvPicPr>
              <a:picLocks noChangeAspect="1"/>
            </p:cNvPicPr>
            <p:nvPr userDrawn="1"/>
          </p:nvPicPr>
          <p:blipFill>
            <a:blip r:embed="rId3"/>
            <a:stretch>
              <a:fillRect/>
            </a:stretch>
          </p:blipFill>
          <p:spPr>
            <a:xfrm>
              <a:off x="6202043" y="4843694"/>
              <a:ext cx="1125938" cy="840950"/>
            </a:xfrm>
            <a:prstGeom prst="rect">
              <a:avLst/>
            </a:prstGeom>
            <a:ln w="3175">
              <a:solidFill>
                <a:schemeClr val="bg2">
                  <a:lumMod val="60000"/>
                  <a:lumOff val="40000"/>
                </a:schemeClr>
              </a:solidFill>
            </a:ln>
          </p:spPr>
        </p:pic>
        <p:pic>
          <p:nvPicPr>
            <p:cNvPr id="13" name="Picture 12">
              <a:extLst>
                <a:ext uri="{FF2B5EF4-FFF2-40B4-BE49-F238E27FC236}">
                  <a16:creationId xmlns:a16="http://schemas.microsoft.com/office/drawing/2014/main" id="{5C0D2228-1797-4F29-9D99-E6D2BAF434C0}"/>
                </a:ext>
              </a:extLst>
            </p:cNvPr>
            <p:cNvPicPr>
              <a:picLocks noChangeAspect="1"/>
            </p:cNvPicPr>
            <p:nvPr userDrawn="1"/>
          </p:nvPicPr>
          <p:blipFill>
            <a:blip r:embed="rId4"/>
            <a:stretch>
              <a:fillRect/>
            </a:stretch>
          </p:blipFill>
          <p:spPr>
            <a:xfrm>
              <a:off x="5660487" y="5104652"/>
              <a:ext cx="1125938" cy="840950"/>
            </a:xfrm>
            <a:prstGeom prst="rect">
              <a:avLst/>
            </a:prstGeom>
            <a:ln w="3175">
              <a:solidFill>
                <a:schemeClr val="bg2">
                  <a:lumMod val="60000"/>
                  <a:lumOff val="40000"/>
                </a:schemeClr>
              </a:solidFill>
            </a:ln>
          </p:spPr>
        </p:pic>
        <p:pic>
          <p:nvPicPr>
            <p:cNvPr id="10" name="Picture 9">
              <a:extLst>
                <a:ext uri="{FF2B5EF4-FFF2-40B4-BE49-F238E27FC236}">
                  <a16:creationId xmlns:a16="http://schemas.microsoft.com/office/drawing/2014/main" id="{66116310-8C63-4AF1-83FE-B31B01F95448}"/>
                </a:ext>
              </a:extLst>
            </p:cNvPr>
            <p:cNvPicPr>
              <a:picLocks noChangeAspect="1"/>
            </p:cNvPicPr>
            <p:nvPr userDrawn="1"/>
          </p:nvPicPr>
          <p:blipFill>
            <a:blip r:embed="rId5"/>
            <a:stretch>
              <a:fillRect/>
            </a:stretch>
          </p:blipFill>
          <p:spPr>
            <a:xfrm>
              <a:off x="6196667" y="3600268"/>
              <a:ext cx="1125938" cy="840950"/>
            </a:xfrm>
            <a:prstGeom prst="rect">
              <a:avLst/>
            </a:prstGeom>
            <a:ln w="3175">
              <a:solidFill>
                <a:schemeClr val="bg2">
                  <a:lumMod val="60000"/>
                  <a:lumOff val="40000"/>
                </a:schemeClr>
              </a:solidFill>
            </a:ln>
          </p:spPr>
        </p:pic>
        <p:pic>
          <p:nvPicPr>
            <p:cNvPr id="8" name="Picture 7">
              <a:extLst>
                <a:ext uri="{FF2B5EF4-FFF2-40B4-BE49-F238E27FC236}">
                  <a16:creationId xmlns:a16="http://schemas.microsoft.com/office/drawing/2014/main" id="{992AA53A-93A7-4134-9E19-8332D0EB4A91}"/>
                </a:ext>
              </a:extLst>
            </p:cNvPr>
            <p:cNvPicPr>
              <a:picLocks noChangeAspect="1"/>
            </p:cNvPicPr>
            <p:nvPr userDrawn="1"/>
          </p:nvPicPr>
          <p:blipFill>
            <a:blip r:embed="rId6"/>
            <a:stretch>
              <a:fillRect/>
            </a:stretch>
          </p:blipFill>
          <p:spPr>
            <a:xfrm>
              <a:off x="5655112" y="3861226"/>
              <a:ext cx="1125938" cy="840950"/>
            </a:xfrm>
            <a:prstGeom prst="rect">
              <a:avLst/>
            </a:prstGeom>
            <a:ln w="3175">
              <a:solidFill>
                <a:schemeClr val="bg2">
                  <a:lumMod val="60000"/>
                  <a:lumOff val="40000"/>
                </a:schemeClr>
              </a:solidFill>
            </a:ln>
          </p:spPr>
        </p:pic>
        <p:pic>
          <p:nvPicPr>
            <p:cNvPr id="29" name="Picture 28">
              <a:extLst>
                <a:ext uri="{FF2B5EF4-FFF2-40B4-BE49-F238E27FC236}">
                  <a16:creationId xmlns:a16="http://schemas.microsoft.com/office/drawing/2014/main" id="{5640F6FF-A85B-4D28-89B0-890BC1C8A562}"/>
                </a:ext>
              </a:extLst>
            </p:cNvPr>
            <p:cNvPicPr>
              <a:picLocks noChangeAspect="1"/>
            </p:cNvPicPr>
            <p:nvPr userDrawn="1"/>
          </p:nvPicPr>
          <p:blipFill>
            <a:blip r:embed="rId7"/>
            <a:stretch>
              <a:fillRect/>
            </a:stretch>
          </p:blipFill>
          <p:spPr>
            <a:xfrm>
              <a:off x="5113556" y="4122184"/>
              <a:ext cx="1125938" cy="840950"/>
            </a:xfrm>
            <a:prstGeom prst="rect">
              <a:avLst/>
            </a:prstGeom>
            <a:ln w="3175">
              <a:solidFill>
                <a:schemeClr val="bg2">
                  <a:lumMod val="60000"/>
                  <a:lumOff val="40000"/>
                </a:schemeClr>
              </a:solidFill>
            </a:ln>
          </p:spPr>
        </p:pic>
        <p:pic>
          <p:nvPicPr>
            <p:cNvPr id="7" name="Picture 6">
              <a:extLst>
                <a:ext uri="{FF2B5EF4-FFF2-40B4-BE49-F238E27FC236}">
                  <a16:creationId xmlns:a16="http://schemas.microsoft.com/office/drawing/2014/main" id="{5E1A218E-CEF9-4733-A6EC-2CDB1CA3BF46}"/>
                </a:ext>
              </a:extLst>
            </p:cNvPr>
            <p:cNvPicPr>
              <a:picLocks noChangeAspect="1"/>
            </p:cNvPicPr>
            <p:nvPr userDrawn="1"/>
          </p:nvPicPr>
          <p:blipFill>
            <a:blip r:embed="rId8"/>
            <a:stretch>
              <a:fillRect/>
            </a:stretch>
          </p:blipFill>
          <p:spPr>
            <a:xfrm>
              <a:off x="5118931" y="5365610"/>
              <a:ext cx="1125938" cy="840950"/>
            </a:xfrm>
            <a:prstGeom prst="rect">
              <a:avLst/>
            </a:prstGeom>
            <a:ln w="3175">
              <a:solidFill>
                <a:schemeClr val="bg2">
                  <a:lumMod val="60000"/>
                  <a:lumOff val="40000"/>
                </a:schemeClr>
              </a:solidFill>
            </a:ln>
          </p:spPr>
        </p:pic>
        <p:pic>
          <p:nvPicPr>
            <p:cNvPr id="11" name="Picture 10">
              <a:extLst>
                <a:ext uri="{FF2B5EF4-FFF2-40B4-BE49-F238E27FC236}">
                  <a16:creationId xmlns:a16="http://schemas.microsoft.com/office/drawing/2014/main" id="{B5F09C80-18F1-468C-A367-3899746ED0ED}"/>
                </a:ext>
              </a:extLst>
            </p:cNvPr>
            <p:cNvPicPr>
              <a:picLocks noChangeAspect="1"/>
            </p:cNvPicPr>
            <p:nvPr userDrawn="1"/>
          </p:nvPicPr>
          <p:blipFill>
            <a:blip r:embed="rId9"/>
            <a:stretch>
              <a:fillRect/>
            </a:stretch>
          </p:blipFill>
          <p:spPr>
            <a:xfrm>
              <a:off x="4572000" y="4383143"/>
              <a:ext cx="1125938" cy="840950"/>
            </a:xfrm>
            <a:prstGeom prst="rect">
              <a:avLst/>
            </a:prstGeom>
            <a:ln w="3175">
              <a:solidFill>
                <a:schemeClr val="bg2">
                  <a:lumMod val="60000"/>
                  <a:lumOff val="40000"/>
                </a:schemeClr>
              </a:solidFill>
            </a:ln>
          </p:spPr>
        </p:pic>
      </p:grpSp>
      <p:sp>
        <p:nvSpPr>
          <p:cNvPr id="17" name="Rectangle 16">
            <a:extLst>
              <a:ext uri="{FF2B5EF4-FFF2-40B4-BE49-F238E27FC236}">
                <a16:creationId xmlns:a16="http://schemas.microsoft.com/office/drawing/2014/main" id="{99911C52-8BD4-4F0D-866B-C996C90A70C0}"/>
              </a:ext>
            </a:extLst>
          </p:cNvPr>
          <p:cNvSpPr/>
          <p:nvPr userDrawn="1"/>
        </p:nvSpPr>
        <p:spPr>
          <a:xfrm>
            <a:off x="405925" y="1584823"/>
            <a:ext cx="8229600" cy="3874907"/>
          </a:xfrm>
          <a:prstGeom prst="rect">
            <a:avLst/>
          </a:prstGeom>
        </p:spPr>
        <p:txBody>
          <a:bodyPr wrap="square" lIns="0" rIns="0">
            <a:spAutoFit/>
          </a:bodyPr>
          <a:lstStyle/>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mn-lt"/>
                <a:ea typeface="+mn-ea"/>
                <a:cs typeface="+mn-cs"/>
              </a:rPr>
              <a:t>A few recommendations: </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Sample slides are included to help you get started. You can edit these sample slides or insert new slides, however it is recommended you maintain a consistent title and finishing slide.</a:t>
            </a:r>
            <a:endParaRPr kumimoji="0" lang="en-US" sz="1400" b="0" i="0" u="none" strike="noStrike" kern="1200" cap="none" spc="0" normalizeH="0" baseline="0" noProof="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Maintain the integrity of the key template features: Ensure consistency in locations and space around the logo, leverage the Manulife JH color palette and Arial font, and use the icons and images that have been provided for you.</a:t>
            </a:r>
            <a:endParaRPr kumimoji="0" lang="en-US" sz="1400" b="0" i="0" u="none" strike="noStrike" kern="1200" cap="none" spc="0" normalizeH="0" baseline="0" noProof="0">
              <a:ln>
                <a:noFill/>
              </a:ln>
              <a:solidFill>
                <a:schemeClr val="bg1"/>
              </a:solidFill>
              <a:effectLst/>
              <a:uLnTx/>
              <a:uFillTx/>
              <a:latin typeface="Arial" panose="02020503040401060103" pitchFamily="18" charset="0"/>
              <a:ea typeface="+mn-ea"/>
              <a:cs typeface="+mn-cs"/>
            </a:endParaRPr>
          </a:p>
          <a:p>
            <a:pPr marL="228600" marR="0" lvl="0" indent="-22860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endParaRPr kumimoji="0" lang="en-US" sz="36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mn-lt"/>
                <a:ea typeface="+mn-ea"/>
                <a:cs typeface="+mn-cs"/>
              </a:rPr>
              <a:t>If you have any questions or concerns, </a:t>
            </a:r>
            <a:br>
              <a:rPr kumimoji="0" lang="en-US" sz="1400" b="1" i="0" u="none" strike="noStrike" kern="1200" cap="none" spc="0" normalizeH="0" baseline="0" noProof="0">
                <a:ln>
                  <a:noFill/>
                </a:ln>
                <a:solidFill>
                  <a:prstClr val="black"/>
                </a:solidFill>
                <a:effectLst/>
                <a:uLnTx/>
                <a:uFillTx/>
                <a:latin typeface="+mn-lt"/>
                <a:ea typeface="+mn-ea"/>
                <a:cs typeface="+mn-cs"/>
              </a:rPr>
            </a:br>
            <a:r>
              <a:rPr kumimoji="0" lang="en-US" sz="1400" b="1" i="0" u="none" strike="noStrike" kern="1200" cap="none" spc="0" normalizeH="0" baseline="0" noProof="0">
                <a:ln>
                  <a:noFill/>
                </a:ln>
                <a:solidFill>
                  <a:prstClr val="black"/>
                </a:solidFill>
                <a:effectLst/>
                <a:uLnTx/>
                <a:uFillTx/>
                <a:latin typeface="+mn-lt"/>
                <a:ea typeface="+mn-ea"/>
                <a:cs typeface="+mn-cs"/>
              </a:rPr>
              <a:t>please email us at brand@manulife.com.</a:t>
            </a:r>
          </a:p>
          <a:p>
            <a:pPr marL="228600" marR="0" lvl="0" indent="-22860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8832" y="950979"/>
            <a:ext cx="8359312" cy="400110"/>
          </a:xfrm>
          <a:prstGeom prst="rect">
            <a:avLst/>
          </a:prstGeom>
        </p:spPr>
        <p:txBody>
          <a:bodyPr wrap="square" lIns="0" rIns="0">
            <a:spAutoFit/>
          </a:bodyPr>
          <a:lstStyle/>
          <a:p>
            <a:r>
              <a:rPr kumimoji="0" lang="en-US" sz="2000" b="1" i="0" u="none" strike="noStrike" kern="1200" cap="none" spc="0" normalizeH="0" baseline="0" noProof="0">
                <a:ln>
                  <a:noFill/>
                </a:ln>
                <a:solidFill>
                  <a:prstClr val="black"/>
                </a:solidFill>
                <a:effectLst/>
                <a:uLnTx/>
                <a:uFillTx/>
                <a:latin typeface="+mn-lt"/>
                <a:ea typeface="+mj-ea"/>
                <a:cs typeface="+mj-cs"/>
              </a:rPr>
              <a:t>Getting Started – </a:t>
            </a:r>
            <a:r>
              <a:rPr kumimoji="0" lang="en-US" sz="2000" b="1" i="0" u="none" strike="noStrike" kern="1200" cap="none" spc="0" normalizeH="0" baseline="0" noProof="0">
                <a:ln>
                  <a:noFill/>
                </a:ln>
                <a:solidFill>
                  <a:prstClr val="black"/>
                </a:solidFill>
                <a:effectLst/>
                <a:uLnTx/>
                <a:uFillTx/>
                <a:latin typeface="+mn-lt"/>
                <a:ea typeface="+mn-ea"/>
                <a:cs typeface="+mn-cs"/>
              </a:rPr>
              <a:t>Official John Hancock Template</a:t>
            </a:r>
            <a:endParaRPr lang="en-US" sz="1600" noProof="0"/>
          </a:p>
        </p:txBody>
      </p:sp>
      <p:sp>
        <p:nvSpPr>
          <p:cNvPr id="2" name="Date Placeholder 1"/>
          <p:cNvSpPr>
            <a:spLocks noGrp="1"/>
          </p:cNvSpPr>
          <p:nvPr userDrawn="1">
            <p:ph type="dt" sz="half" idx="10"/>
          </p:nvPr>
        </p:nvSpPr>
        <p:spPr/>
        <p:txBody>
          <a:bodyPr/>
          <a:lstStyle/>
          <a:p>
            <a:fld id="{61A4BEF5-9A05-4D20-83E5-233E87403DC0}" type="datetime4">
              <a:rPr lang="en-CA" smtClean="0"/>
              <a:t>June 18, 2025</a:t>
            </a:fld>
            <a:endParaRPr/>
          </a:p>
        </p:txBody>
      </p:sp>
      <p:sp>
        <p:nvSpPr>
          <p:cNvPr id="3" name="Footer Placeholder 2"/>
          <p:cNvSpPr>
            <a:spLocks noGrp="1"/>
          </p:cNvSpPr>
          <p:nvPr userDrawn="1">
            <p:ph type="ftr" sz="quarter" idx="11"/>
          </p:nvPr>
        </p:nvSpPr>
        <p:spPr/>
        <p:txBody>
          <a:bodyPr/>
          <a:lstStyle/>
          <a:p>
            <a:endParaRPr/>
          </a:p>
        </p:txBody>
      </p:sp>
      <p:sp>
        <p:nvSpPr>
          <p:cNvPr id="4" name="Slide Number Placeholder 3"/>
          <p:cNvSpPr>
            <a:spLocks noGrp="1"/>
          </p:cNvSpPr>
          <p:nvPr userDrawn="1">
            <p:ph type="sldNum" sz="quarter" idx="12"/>
          </p:nvPr>
        </p:nvSpPr>
        <p:spPr/>
        <p:txBody>
          <a:bodyPr/>
          <a:lstStyle/>
          <a:p>
            <a:fld id="{BB333B34-C87C-402E-ABB0-13B7C9DEBBC4}" type="slidenum">
              <a:rPr/>
              <a:t>‹#›</a:t>
            </a:fld>
            <a:endParaRPr/>
          </a:p>
        </p:txBody>
      </p:sp>
      <p:sp>
        <p:nvSpPr>
          <p:cNvPr id="9" name="Rectangle 8">
            <a:extLst>
              <a:ext uri="{FF2B5EF4-FFF2-40B4-BE49-F238E27FC236}">
                <a16:creationId xmlns:a16="http://schemas.microsoft.com/office/drawing/2014/main" id="{A153B09A-151F-464A-973F-FF30F816F5E8}"/>
              </a:ext>
            </a:extLst>
          </p:cNvPr>
          <p:cNvSpPr/>
          <p:nvPr userDrawn="1"/>
        </p:nvSpPr>
        <p:spPr>
          <a:xfrm>
            <a:off x="397379" y="359681"/>
            <a:ext cx="2630528" cy="246221"/>
          </a:xfrm>
          <a:prstGeom prst="rect">
            <a:avLst/>
          </a:prstGeom>
        </p:spPr>
        <p:txBody>
          <a:bodyPr wrap="none" lIns="0" rIns="0">
            <a:spAutoFit/>
          </a:bodyPr>
          <a:lstStyle/>
          <a:p>
            <a:r>
              <a:rPr lang="en-US" sz="1000" noProof="0">
                <a:latin typeface="+mn-lt"/>
              </a:rPr>
              <a:t>For use with Microsoft Office PowerPoint 365</a:t>
            </a:r>
            <a:endParaRPr lang="en-US" sz="1000" noProof="0">
              <a:solidFill>
                <a:schemeClr val="bg1"/>
              </a:solidFill>
              <a:latin typeface="+mn-lt"/>
            </a:endParaRPr>
          </a:p>
        </p:txBody>
      </p:sp>
    </p:spTree>
    <p:extLst>
      <p:ext uri="{BB962C8B-B14F-4D97-AF65-F5344CB8AC3E}">
        <p14:creationId xmlns:p14="http://schemas.microsoft.com/office/powerpoint/2010/main" val="166747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tting started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94F895-8B88-421D-93F3-57E8B4A8318F}"/>
              </a:ext>
            </a:extLst>
          </p:cNvPr>
          <p:cNvPicPr>
            <a:picLocks noChangeAspect="1"/>
          </p:cNvPicPr>
          <p:nvPr userDrawn="1"/>
        </p:nvPicPr>
        <p:blipFill>
          <a:blip r:embed="rId2"/>
          <a:stretch>
            <a:fillRect/>
          </a:stretch>
        </p:blipFill>
        <p:spPr>
          <a:xfrm>
            <a:off x="4809145" y="3722382"/>
            <a:ext cx="2787445" cy="1645920"/>
          </a:xfrm>
          <a:prstGeom prst="rect">
            <a:avLst/>
          </a:prstGeom>
          <a:ln w="3175">
            <a:solidFill>
              <a:schemeClr val="bg2">
                <a:lumMod val="60000"/>
                <a:lumOff val="40000"/>
              </a:schemeClr>
            </a:solidFill>
          </a:ln>
        </p:spPr>
      </p:pic>
      <p:pic>
        <p:nvPicPr>
          <p:cNvPr id="7" name="Picture 6">
            <a:extLst>
              <a:ext uri="{FF2B5EF4-FFF2-40B4-BE49-F238E27FC236}">
                <a16:creationId xmlns:a16="http://schemas.microsoft.com/office/drawing/2014/main" id="{C66C4313-D871-4A7D-8B08-C2837D8D1A37}"/>
              </a:ext>
            </a:extLst>
          </p:cNvPr>
          <p:cNvPicPr>
            <a:picLocks noChangeAspect="1"/>
          </p:cNvPicPr>
          <p:nvPr userDrawn="1"/>
        </p:nvPicPr>
        <p:blipFill>
          <a:blip r:embed="rId3"/>
          <a:stretch>
            <a:fillRect/>
          </a:stretch>
        </p:blipFill>
        <p:spPr>
          <a:xfrm>
            <a:off x="423017" y="3722382"/>
            <a:ext cx="2538848" cy="1645920"/>
          </a:xfrm>
          <a:prstGeom prst="rect">
            <a:avLst/>
          </a:prstGeom>
          <a:ln w="3175">
            <a:solidFill>
              <a:schemeClr val="bg2">
                <a:lumMod val="60000"/>
                <a:lumOff val="40000"/>
              </a:schemeClr>
            </a:solidFill>
          </a:ln>
        </p:spPr>
      </p:pic>
      <p:sp>
        <p:nvSpPr>
          <p:cNvPr id="17" name="Rectangle 16">
            <a:extLst>
              <a:ext uri="{FF2B5EF4-FFF2-40B4-BE49-F238E27FC236}">
                <a16:creationId xmlns:a16="http://schemas.microsoft.com/office/drawing/2014/main" id="{99911C52-8BD4-4F0D-866B-C996C90A70C0}"/>
              </a:ext>
            </a:extLst>
          </p:cNvPr>
          <p:cNvSpPr/>
          <p:nvPr userDrawn="1"/>
        </p:nvSpPr>
        <p:spPr>
          <a:xfrm>
            <a:off x="307561" y="1576406"/>
            <a:ext cx="4065715" cy="1577355"/>
          </a:xfrm>
          <a:prstGeom prst="rect">
            <a:avLst/>
          </a:prstGeom>
        </p:spPr>
        <p:txBody>
          <a:bodyPr wrap="square">
            <a:spAutoFit/>
          </a:bodyPr>
          <a:lstStyle/>
          <a:p>
            <a:pPr marL="0" indent="0">
              <a:lnSpc>
                <a:spcPct val="95000"/>
              </a:lnSpc>
              <a:spcBef>
                <a:spcPts val="1200"/>
              </a:spcBef>
              <a:buNone/>
            </a:pPr>
            <a:r>
              <a:rPr lang="en-US" sz="1400" b="1" noProof="0"/>
              <a:t>To insert a new slide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Click the bottom of the New Slide button on the Home tab.</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Choose a layout from the gallery.</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Add content using </a:t>
            </a:r>
            <a:r>
              <a:rPr lang="en-US" sz="1400" noProof="0"/>
              <a:t>the default boxes provided.</a:t>
            </a: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07562" y="950979"/>
            <a:ext cx="5836649" cy="400110"/>
          </a:xfrm>
          <a:prstGeom prst="rect">
            <a:avLst/>
          </a:prstGeom>
        </p:spPr>
        <p:txBody>
          <a:bodyPr wrap="square">
            <a:spAutoFit/>
          </a:bodyPr>
          <a:lstStyle/>
          <a:p>
            <a:r>
              <a:rPr kumimoji="0" lang="en-US" sz="2000" b="1" i="0" u="none" strike="noStrike" kern="1200" cap="none" spc="0" normalizeH="0" baseline="0" noProof="0">
                <a:ln>
                  <a:noFill/>
                </a:ln>
                <a:solidFill>
                  <a:prstClr val="black"/>
                </a:solidFill>
                <a:effectLst/>
                <a:uLnTx/>
                <a:uFillTx/>
                <a:latin typeface="+mn-lt"/>
                <a:ea typeface="+mj-ea"/>
                <a:cs typeface="+mj-cs"/>
              </a:rPr>
              <a:t>To Insert or Change a Slide</a:t>
            </a:r>
            <a:endParaRPr lang="en-US" sz="1600" noProof="0"/>
          </a:p>
        </p:txBody>
      </p:sp>
      <p:sp>
        <p:nvSpPr>
          <p:cNvPr id="2" name="Date Placeholder 1"/>
          <p:cNvSpPr>
            <a:spLocks noGrp="1"/>
          </p:cNvSpPr>
          <p:nvPr>
            <p:ph type="dt" sz="half" idx="10"/>
          </p:nvPr>
        </p:nvSpPr>
        <p:spPr/>
        <p:txBody>
          <a:bodyPr/>
          <a:lstStyle/>
          <a:p>
            <a:fld id="{9C607C0D-E009-46A8-9602-4C9F4E3543F3}" type="datetime4">
              <a:rPr lang="en-CA" smtClean="0"/>
              <a:t>June 18, 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16" name="Rectangle 15">
            <a:extLst>
              <a:ext uri="{FF2B5EF4-FFF2-40B4-BE49-F238E27FC236}">
                <a16:creationId xmlns:a16="http://schemas.microsoft.com/office/drawing/2014/main" id="{F1C17CB5-F2BE-4A24-9128-54B915A02C7D}"/>
              </a:ext>
            </a:extLst>
          </p:cNvPr>
          <p:cNvSpPr/>
          <p:nvPr userDrawn="1"/>
        </p:nvSpPr>
        <p:spPr>
          <a:xfrm>
            <a:off x="397379" y="359681"/>
            <a:ext cx="2630528" cy="246221"/>
          </a:xfrm>
          <a:prstGeom prst="rect">
            <a:avLst/>
          </a:prstGeom>
        </p:spPr>
        <p:txBody>
          <a:bodyPr wrap="none" lIns="0" rIns="0">
            <a:spAutoFit/>
          </a:bodyPr>
          <a:lstStyle/>
          <a:p>
            <a:r>
              <a:rPr lang="en-US" sz="1000" noProof="0">
                <a:latin typeface="+mn-lt"/>
              </a:rPr>
              <a:t>For use with Microsoft Office PowerPoint 365</a:t>
            </a:r>
            <a:endParaRPr lang="en-US" sz="1000" noProof="0">
              <a:solidFill>
                <a:schemeClr val="bg1"/>
              </a:solidFill>
              <a:latin typeface="+mn-lt"/>
            </a:endParaRPr>
          </a:p>
        </p:txBody>
      </p:sp>
      <p:sp>
        <p:nvSpPr>
          <p:cNvPr id="19" name="Rectangle 18">
            <a:extLst>
              <a:ext uri="{FF2B5EF4-FFF2-40B4-BE49-F238E27FC236}">
                <a16:creationId xmlns:a16="http://schemas.microsoft.com/office/drawing/2014/main" id="{F013F073-27F8-44C6-86F2-1BFB52DCC02D}"/>
              </a:ext>
            </a:extLst>
          </p:cNvPr>
          <p:cNvSpPr/>
          <p:nvPr userDrawn="1"/>
        </p:nvSpPr>
        <p:spPr>
          <a:xfrm>
            <a:off x="4710896" y="1576406"/>
            <a:ext cx="4065720" cy="1731243"/>
          </a:xfrm>
          <a:prstGeom prst="rect">
            <a:avLst/>
          </a:prstGeom>
        </p:spPr>
        <p:txBody>
          <a:bodyPr wrap="square">
            <a:spAutoFit/>
          </a:bodyPr>
          <a:lstStyle/>
          <a:p>
            <a:pPr marL="0" indent="0">
              <a:lnSpc>
                <a:spcPct val="95000"/>
              </a:lnSpc>
              <a:spcBef>
                <a:spcPts val="1200"/>
              </a:spcBef>
              <a:buNone/>
            </a:pPr>
            <a:r>
              <a:rPr lang="en-US" sz="1400" b="1" noProof="0"/>
              <a:t>To change the layout of an existing slide </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lang="en-US" sz="1400" noProof="0"/>
              <a:t>Go </a:t>
            </a:r>
            <a:r>
              <a:rPr kumimoji="0" lang="en-US" sz="1400" b="0" i="0" u="none" strike="noStrike" kern="1200" cap="none" spc="0" normalizeH="0" baseline="0" noProof="0">
                <a:ln>
                  <a:noFill/>
                </a:ln>
                <a:solidFill>
                  <a:prstClr val="black"/>
                </a:solidFill>
                <a:effectLst/>
                <a:uLnTx/>
                <a:uFillTx/>
                <a:latin typeface="+mn-lt"/>
                <a:ea typeface="+mn-ea"/>
                <a:cs typeface="+mn-cs"/>
              </a:rPr>
              <a:t>to the slide you want to change.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Select Layout on the Home tab.</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Choose a new layout from the gallery.</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Add content </a:t>
            </a:r>
            <a:r>
              <a:rPr lang="en-US" sz="1400" noProof="0"/>
              <a:t>using the default boxes provided.</a:t>
            </a:r>
          </a:p>
        </p:txBody>
      </p:sp>
      <p:cxnSp>
        <p:nvCxnSpPr>
          <p:cNvPr id="13" name="Straight Connector 12">
            <a:extLst>
              <a:ext uri="{FF2B5EF4-FFF2-40B4-BE49-F238E27FC236}">
                <a16:creationId xmlns:a16="http://schemas.microsoft.com/office/drawing/2014/main" id="{D881C36F-DB11-4377-82A5-7916E869C5A2}"/>
              </a:ext>
            </a:extLst>
          </p:cNvPr>
          <p:cNvCxnSpPr>
            <a:cxnSpLocks/>
          </p:cNvCxnSpPr>
          <p:nvPr userDrawn="1"/>
        </p:nvCxnSpPr>
        <p:spPr>
          <a:xfrm>
            <a:off x="4572000" y="1655840"/>
            <a:ext cx="0" cy="389283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4387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tting started 3">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4626888A-73DE-45DE-9955-57BDD438A06F}"/>
              </a:ext>
            </a:extLst>
          </p:cNvPr>
          <p:cNvGraphicFramePr>
            <a:graphicFrameLocks noGrp="1"/>
          </p:cNvGraphicFramePr>
          <p:nvPr userDrawn="1">
            <p:extLst>
              <p:ext uri="{D42A27DB-BD31-4B8C-83A1-F6EECF244321}">
                <p14:modId xmlns:p14="http://schemas.microsoft.com/office/powerpoint/2010/main" val="1943390978"/>
              </p:ext>
            </p:extLst>
          </p:nvPr>
        </p:nvGraphicFramePr>
        <p:xfrm>
          <a:off x="405072" y="1547447"/>
          <a:ext cx="3882690" cy="3944994"/>
        </p:xfrm>
        <a:graphic>
          <a:graphicData uri="http://schemas.openxmlformats.org/drawingml/2006/table">
            <a:tbl>
              <a:tblPr firstRow="1" bandRow="1">
                <a:tableStyleId>{5940675A-B579-460E-94D1-54222C63F5DA}</a:tableStyleId>
              </a:tblPr>
              <a:tblGrid>
                <a:gridCol w="776538">
                  <a:extLst>
                    <a:ext uri="{9D8B030D-6E8A-4147-A177-3AD203B41FA5}">
                      <a16:colId xmlns:a16="http://schemas.microsoft.com/office/drawing/2014/main" val="1797523732"/>
                    </a:ext>
                  </a:extLst>
                </a:gridCol>
                <a:gridCol w="776538">
                  <a:extLst>
                    <a:ext uri="{9D8B030D-6E8A-4147-A177-3AD203B41FA5}">
                      <a16:colId xmlns:a16="http://schemas.microsoft.com/office/drawing/2014/main" val="2173720451"/>
                    </a:ext>
                  </a:extLst>
                </a:gridCol>
                <a:gridCol w="776538">
                  <a:extLst>
                    <a:ext uri="{9D8B030D-6E8A-4147-A177-3AD203B41FA5}">
                      <a16:colId xmlns:a16="http://schemas.microsoft.com/office/drawing/2014/main" val="1029007346"/>
                    </a:ext>
                  </a:extLst>
                </a:gridCol>
                <a:gridCol w="776538">
                  <a:extLst>
                    <a:ext uri="{9D8B030D-6E8A-4147-A177-3AD203B41FA5}">
                      <a16:colId xmlns:a16="http://schemas.microsoft.com/office/drawing/2014/main" val="713328310"/>
                    </a:ext>
                  </a:extLst>
                </a:gridCol>
                <a:gridCol w="776538">
                  <a:extLst>
                    <a:ext uri="{9D8B030D-6E8A-4147-A177-3AD203B41FA5}">
                      <a16:colId xmlns:a16="http://schemas.microsoft.com/office/drawing/2014/main" val="2205100299"/>
                    </a:ext>
                  </a:extLst>
                </a:gridCol>
              </a:tblGrid>
              <a:tr h="425925">
                <a:tc gridSpan="5">
                  <a:txBody>
                    <a:bodyPr/>
                    <a:lstStyle/>
                    <a:p>
                      <a:pPr>
                        <a:lnSpc>
                          <a:spcPct val="100000"/>
                        </a:lnSpc>
                      </a:pPr>
                      <a:r>
                        <a:rPr lang="en-US" sz="1000" b="1" noProof="0">
                          <a:latin typeface="Arial" panose="020B0604020202020204" pitchFamily="34" charset="0"/>
                          <a:cs typeface="Arial" panose="020B0604020202020204" pitchFamily="34" charset="0"/>
                        </a:rPr>
                        <a:t>Primary colors – </a:t>
                      </a:r>
                      <a:br>
                        <a:rPr lang="en-US" sz="1000" b="1" noProof="0">
                          <a:latin typeface="Arial" panose="020B0604020202020204" pitchFamily="34" charset="0"/>
                          <a:cs typeface="Arial" panose="020B0604020202020204" pitchFamily="34" charset="0"/>
                        </a:rPr>
                      </a:br>
                      <a:r>
                        <a:rPr lang="en-US" sz="1000" b="1" noProof="0">
                          <a:latin typeface="Arial" panose="020B0604020202020204" pitchFamily="34" charset="0"/>
                          <a:cs typeface="Arial" panose="020B0604020202020204" pitchFamily="34" charset="0"/>
                        </a:rPr>
                        <a:t>RGB values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1536449648"/>
                  </a:ext>
                </a:extLst>
              </a:tr>
              <a:tr h="486579">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Green</a:t>
                      </a:r>
                    </a:p>
                    <a:p>
                      <a:pPr>
                        <a:lnSpc>
                          <a:spcPct val="130000"/>
                        </a:lnSpc>
                      </a:pPr>
                      <a:r>
                        <a:rPr lang="en-US" sz="800" noProof="0">
                          <a:solidFill>
                            <a:schemeClr val="bg1"/>
                          </a:solidFill>
                          <a:latin typeface="Arial" panose="020B0604020202020204" pitchFamily="34" charset="0"/>
                          <a:cs typeface="Arial" panose="020B0604020202020204" pitchFamily="34" charset="0"/>
                        </a:rPr>
                        <a:t>0  167  88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Blue</a:t>
                      </a:r>
                    </a:p>
                    <a:p>
                      <a:pPr>
                        <a:lnSpc>
                          <a:spcPct val="130000"/>
                        </a:lnSpc>
                      </a:pPr>
                      <a:r>
                        <a:rPr lang="en-US" sz="800" noProof="0">
                          <a:solidFill>
                            <a:schemeClr val="bg1"/>
                          </a:solidFill>
                          <a:latin typeface="Arial" panose="020B0604020202020204" pitchFamily="34" charset="0"/>
                          <a:cs typeface="Arial" panose="020B0604020202020204" pitchFamily="34" charset="0"/>
                        </a:rPr>
                        <a:t>0  0  193</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5217441"/>
                  </a:ext>
                </a:extLst>
              </a:tr>
              <a:tr h="486579">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Dark 2</a:t>
                      </a:r>
                    </a:p>
                    <a:p>
                      <a:pPr>
                        <a:lnSpc>
                          <a:spcPct val="130000"/>
                        </a:lnSpc>
                      </a:pPr>
                      <a:r>
                        <a:rPr lang="en-US" sz="800" noProof="0">
                          <a:solidFill>
                            <a:schemeClr val="bg1"/>
                          </a:solidFill>
                          <a:latin typeface="Arial" panose="020B0604020202020204" pitchFamily="34" charset="0"/>
                          <a:cs typeface="Arial" panose="020B0604020202020204" pitchFamily="34" charset="0"/>
                        </a:rPr>
                        <a:t>4  97  56</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6138"/>
                    </a:solidFill>
                  </a:tcPr>
                </a:tc>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Dark 2 </a:t>
                      </a:r>
                    </a:p>
                    <a:p>
                      <a:pPr>
                        <a:lnSpc>
                          <a:spcPct val="130000"/>
                        </a:lnSpc>
                      </a:pPr>
                      <a:r>
                        <a:rPr lang="en-US" sz="800" noProof="0">
                          <a:solidFill>
                            <a:schemeClr val="bg1"/>
                          </a:solidFill>
                          <a:latin typeface="Arial" panose="020B0604020202020204" pitchFamily="34" charset="0"/>
                          <a:cs typeface="Arial" panose="020B0604020202020204" pitchFamily="34" charset="0"/>
                        </a:rPr>
                        <a:t>0  0  130</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82"/>
                    </a:solidFill>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8347594"/>
                  </a:ext>
                </a:extLst>
              </a:tr>
              <a:tr h="491452">
                <a:tc>
                  <a:txBody>
                    <a:bodyPr/>
                    <a:lstStyle/>
                    <a:p>
                      <a:pPr>
                        <a:lnSpc>
                          <a:spcPct val="130000"/>
                        </a:lnSpc>
                      </a:pPr>
                      <a:r>
                        <a:rPr lang="en-US" sz="800" noProof="0">
                          <a:solidFill>
                            <a:schemeClr val="tx1"/>
                          </a:solidFill>
                          <a:latin typeface="Arial" panose="020B0604020202020204" pitchFamily="34" charset="0"/>
                          <a:cs typeface="Arial" panose="020B0604020202020204" pitchFamily="34" charset="0"/>
                        </a:rPr>
                        <a:t>Light 3 </a:t>
                      </a:r>
                    </a:p>
                    <a:p>
                      <a:pPr>
                        <a:lnSpc>
                          <a:spcPct val="130000"/>
                        </a:lnSpc>
                      </a:pPr>
                      <a:r>
                        <a:rPr lang="en-US" sz="800" noProof="0">
                          <a:solidFill>
                            <a:schemeClr val="tx1"/>
                          </a:solidFill>
                          <a:latin typeface="Arial" panose="020B0604020202020204" pitchFamily="34" charset="0"/>
                          <a:cs typeface="Arial" panose="020B0604020202020204" pitchFamily="34" charset="0"/>
                        </a:rPr>
                        <a:t>172  229  196</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CE5C4"/>
                    </a:solidFill>
                  </a:tcPr>
                </a:tc>
                <a:tc>
                  <a:txBody>
                    <a:bodyPr/>
                    <a:lstStyle/>
                    <a:p>
                      <a:pPr>
                        <a:lnSpc>
                          <a:spcPct val="130000"/>
                        </a:lnSpc>
                      </a:pPr>
                      <a:r>
                        <a:rPr lang="en-US" sz="800" noProof="0">
                          <a:solidFill>
                            <a:schemeClr val="tx1"/>
                          </a:solidFill>
                          <a:latin typeface="Arial" panose="020B0604020202020204" pitchFamily="34" charset="0"/>
                          <a:cs typeface="Arial" panose="020B0604020202020204" pitchFamily="34" charset="0"/>
                        </a:rPr>
                        <a:t>Light 4</a:t>
                      </a:r>
                    </a:p>
                    <a:p>
                      <a:pPr>
                        <a:lnSpc>
                          <a:spcPct val="130000"/>
                        </a:lnSpc>
                      </a:pPr>
                      <a:r>
                        <a:rPr lang="en-US" sz="800" noProof="0">
                          <a:solidFill>
                            <a:schemeClr val="tx1"/>
                          </a:solidFill>
                          <a:latin typeface="Arial" panose="020B0604020202020204" pitchFamily="34" charset="0"/>
                          <a:cs typeface="Arial" panose="020B0604020202020204" pitchFamily="34" charset="0"/>
                        </a:rPr>
                        <a:t>193  216  247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8F7"/>
                    </a:solidFill>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2122771"/>
                  </a:ext>
                </a:extLst>
              </a:tr>
              <a:tr h="580103">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Secondary colors – </a:t>
                      </a:r>
                      <a:b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RGB values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CA" sz="1000" dirty="0"/>
                    </a:p>
                  </a:txBody>
                  <a:tcPr anchor="ctr"/>
                </a:tc>
                <a:tc hMerge="1">
                  <a:txBody>
                    <a:bodyPr/>
                    <a:lstStyle/>
                    <a:p>
                      <a:endParaRPr lang="en-CA" sz="1000" dirty="0"/>
                    </a:p>
                  </a:txBody>
                  <a:tcPr anchor="ctr"/>
                </a:tc>
                <a:tc hMerge="1">
                  <a:txBody>
                    <a:bodyPr/>
                    <a:lstStyle/>
                    <a:p>
                      <a:endParaRPr lang="en-CA" sz="1000" dirty="0"/>
                    </a:p>
                  </a:txBody>
                  <a:tcPr anchor="ctr"/>
                </a:tc>
                <a:tc hMerge="1">
                  <a:txBody>
                    <a:bodyPr/>
                    <a:lstStyle/>
                    <a:p>
                      <a:endParaRPr lang="en-CA" sz="1000" dirty="0"/>
                    </a:p>
                  </a:txBody>
                  <a:tcPr anchor="ctr"/>
                </a:tc>
                <a:extLst>
                  <a:ext uri="{0D108BD9-81ED-4DB2-BD59-A6C34878D82A}">
                    <a16:rowId xmlns:a16="http://schemas.microsoft.com/office/drawing/2014/main" val="3797564763"/>
                  </a:ext>
                </a:extLst>
              </a:tr>
              <a:tr h="491452">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Coral</a:t>
                      </a:r>
                    </a:p>
                    <a:p>
                      <a:pPr>
                        <a:lnSpc>
                          <a:spcPct val="130000"/>
                        </a:lnSpc>
                      </a:pPr>
                      <a:r>
                        <a:rPr lang="en-US" sz="800" noProof="0">
                          <a:solidFill>
                            <a:schemeClr val="bg1"/>
                          </a:solidFill>
                          <a:latin typeface="Arial" panose="020B0604020202020204" pitchFamily="34" charset="0"/>
                          <a:cs typeface="Arial" panose="020B0604020202020204" pitchFamily="34" charset="0"/>
                        </a:rPr>
                        <a:t>255  119  105</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Violet</a:t>
                      </a:r>
                    </a:p>
                    <a:p>
                      <a:pPr>
                        <a:lnSpc>
                          <a:spcPct val="130000"/>
                        </a:lnSpc>
                      </a:pPr>
                      <a:r>
                        <a:rPr lang="en-US" sz="800" noProof="0">
                          <a:solidFill>
                            <a:schemeClr val="bg1"/>
                          </a:solidFill>
                          <a:latin typeface="Arial" panose="020B0604020202020204" pitchFamily="34" charset="0"/>
                          <a:cs typeface="Arial" panose="020B0604020202020204" pitchFamily="34" charset="0"/>
                        </a:rPr>
                        <a:t>54  21  88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Gold</a:t>
                      </a:r>
                    </a:p>
                    <a:p>
                      <a:pPr>
                        <a:lnSpc>
                          <a:spcPct val="130000"/>
                        </a:lnSpc>
                      </a:pPr>
                      <a:r>
                        <a:rPr lang="en-US" sz="800" noProof="0">
                          <a:solidFill>
                            <a:schemeClr val="bg1"/>
                          </a:solidFill>
                          <a:latin typeface="Arial" panose="020B0604020202020204" pitchFamily="34" charset="0"/>
                          <a:cs typeface="Arial" panose="020B0604020202020204" pitchFamily="34" charset="0"/>
                        </a:rPr>
                        <a:t>244  150  0</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Turquoise</a:t>
                      </a:r>
                    </a:p>
                    <a:p>
                      <a:pPr>
                        <a:lnSpc>
                          <a:spcPct val="130000"/>
                        </a:lnSpc>
                      </a:pPr>
                      <a:r>
                        <a:rPr lang="en-US" sz="800" noProof="0">
                          <a:solidFill>
                            <a:schemeClr val="bg1"/>
                          </a:solidFill>
                          <a:latin typeface="Arial" panose="020B0604020202020204" pitchFamily="34" charset="0"/>
                          <a:cs typeface="Arial" panose="020B0604020202020204" pitchFamily="34" charset="0"/>
                        </a:rPr>
                        <a:t>6  199  186</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6C7BA"/>
                    </a:solidFill>
                  </a:tcPr>
                </a:tc>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Dark Navy</a:t>
                      </a:r>
                    </a:p>
                    <a:p>
                      <a:pPr>
                        <a:lnSpc>
                          <a:spcPct val="130000"/>
                        </a:lnSpc>
                      </a:pPr>
                      <a:r>
                        <a:rPr lang="en-US" sz="800" noProof="0">
                          <a:solidFill>
                            <a:schemeClr val="bg1"/>
                          </a:solidFill>
                          <a:latin typeface="Arial" panose="020B0604020202020204" pitchFamily="34" charset="0"/>
                          <a:cs typeface="Arial" panose="020B0604020202020204" pitchFamily="34" charset="0"/>
                        </a:rPr>
                        <a:t>40  43  62</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648342461"/>
                  </a:ext>
                </a:extLst>
              </a:tr>
              <a:tr h="491452">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Dark 3 </a:t>
                      </a:r>
                    </a:p>
                    <a:p>
                      <a:pPr>
                        <a:lnSpc>
                          <a:spcPct val="130000"/>
                        </a:lnSpc>
                      </a:pPr>
                      <a:r>
                        <a:rPr lang="en-US" sz="800" noProof="0">
                          <a:solidFill>
                            <a:schemeClr val="bg1"/>
                          </a:solidFill>
                          <a:latin typeface="Arial" panose="020B0604020202020204" pitchFamily="34" charset="0"/>
                          <a:cs typeface="Arial" panose="020B0604020202020204" pitchFamily="34" charset="0"/>
                        </a:rPr>
                        <a:t>193  74  54</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4A36"/>
                    </a:solidFill>
                  </a:tcPr>
                </a:tc>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Light 1</a:t>
                      </a:r>
                    </a:p>
                    <a:p>
                      <a:pPr>
                        <a:lnSpc>
                          <a:spcPct val="130000"/>
                        </a:lnSpc>
                      </a:pPr>
                      <a:r>
                        <a:rPr lang="en-US" sz="800" noProof="0">
                          <a:solidFill>
                            <a:schemeClr val="bg1"/>
                          </a:solidFill>
                          <a:latin typeface="Arial" panose="020B0604020202020204" pitchFamily="34" charset="0"/>
                          <a:cs typeface="Arial" panose="020B0604020202020204" pitchFamily="34" charset="0"/>
                        </a:rPr>
                        <a:t>83  53  115</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33573"/>
                    </a:solidFill>
                  </a:tcPr>
                </a:tc>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Dark 2</a:t>
                      </a:r>
                    </a:p>
                    <a:p>
                      <a:pPr>
                        <a:lnSpc>
                          <a:spcPct val="130000"/>
                        </a:lnSpc>
                      </a:pPr>
                      <a:r>
                        <a:rPr lang="en-US" sz="800" noProof="0">
                          <a:solidFill>
                            <a:schemeClr val="bg1"/>
                          </a:solidFill>
                          <a:latin typeface="Arial" panose="020B0604020202020204" pitchFamily="34" charset="0"/>
                          <a:cs typeface="Arial" panose="020B0604020202020204" pitchFamily="34" charset="0"/>
                        </a:rPr>
                        <a:t>206  118  18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7612"/>
                    </a:solidFill>
                  </a:tcPr>
                </a:tc>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Dark 1</a:t>
                      </a:r>
                    </a:p>
                    <a:p>
                      <a:pPr>
                        <a:lnSpc>
                          <a:spcPct val="130000"/>
                        </a:lnSpc>
                      </a:pPr>
                      <a:r>
                        <a:rPr lang="en-US" sz="800" noProof="0">
                          <a:solidFill>
                            <a:schemeClr val="bg1"/>
                          </a:solidFill>
                          <a:latin typeface="Arial" panose="020B0604020202020204" pitchFamily="34" charset="0"/>
                          <a:cs typeface="Arial" panose="020B0604020202020204" pitchFamily="34" charset="0"/>
                        </a:rPr>
                        <a:t>5  178  167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Light 4</a:t>
                      </a:r>
                    </a:p>
                    <a:p>
                      <a:pPr>
                        <a:lnSpc>
                          <a:spcPct val="130000"/>
                        </a:lnSpc>
                      </a:pPr>
                      <a:r>
                        <a:rPr lang="en-US" sz="800" noProof="0">
                          <a:solidFill>
                            <a:schemeClr val="bg1"/>
                          </a:solidFill>
                          <a:latin typeface="Arial" panose="020B0604020202020204" pitchFamily="34" charset="0"/>
                          <a:cs typeface="Arial" panose="020B0604020202020204" pitchFamily="34" charset="0"/>
                        </a:rPr>
                        <a:t>142  144  162</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E90A2"/>
                    </a:solidFill>
                  </a:tcPr>
                </a:tc>
                <a:extLst>
                  <a:ext uri="{0D108BD9-81ED-4DB2-BD59-A6C34878D82A}">
                    <a16:rowId xmlns:a16="http://schemas.microsoft.com/office/drawing/2014/main" val="3301112420"/>
                  </a:ext>
                </a:extLst>
              </a:tr>
              <a:tr h="491452">
                <a:tc>
                  <a:txBody>
                    <a:bodyPr/>
                    <a:lstStyle/>
                    <a:p>
                      <a:pPr>
                        <a:lnSpc>
                          <a:spcPct val="130000"/>
                        </a:lnSpc>
                      </a:pPr>
                      <a:r>
                        <a:rPr lang="en-US" sz="800" noProof="0">
                          <a:solidFill>
                            <a:schemeClr val="tx1"/>
                          </a:solidFill>
                          <a:latin typeface="Arial" panose="020B0604020202020204" pitchFamily="34" charset="0"/>
                          <a:cs typeface="Arial" panose="020B0604020202020204" pitchFamily="34" charset="0"/>
                        </a:rPr>
                        <a:t>Light 3</a:t>
                      </a:r>
                    </a:p>
                    <a:p>
                      <a:pPr>
                        <a:lnSpc>
                          <a:spcPct val="130000"/>
                        </a:lnSpc>
                      </a:pPr>
                      <a:r>
                        <a:rPr lang="en-US" sz="800" noProof="0">
                          <a:solidFill>
                            <a:schemeClr val="tx1"/>
                          </a:solidFill>
                          <a:latin typeface="Arial" panose="020B0604020202020204" pitchFamily="34" charset="0"/>
                          <a:cs typeface="Arial" panose="020B0604020202020204" pitchFamily="34" charset="0"/>
                        </a:rPr>
                        <a:t>246  204  199</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CCC7"/>
                    </a:solidFill>
                  </a:tcPr>
                </a:tc>
                <a:tc>
                  <a:txBody>
                    <a:bodyPr/>
                    <a:lstStyle/>
                    <a:p>
                      <a:pPr>
                        <a:lnSpc>
                          <a:spcPct val="130000"/>
                        </a:lnSpc>
                      </a:pPr>
                      <a:r>
                        <a:rPr lang="en-US" sz="800" noProof="0">
                          <a:solidFill>
                            <a:schemeClr val="tx1"/>
                          </a:solidFill>
                          <a:latin typeface="Arial" panose="020B0604020202020204" pitchFamily="34" charset="0"/>
                          <a:cs typeface="Arial" panose="020B0604020202020204" pitchFamily="34" charset="0"/>
                        </a:rPr>
                        <a:t>Light 3</a:t>
                      </a:r>
                    </a:p>
                    <a:p>
                      <a:pPr>
                        <a:lnSpc>
                          <a:spcPct val="130000"/>
                        </a:lnSpc>
                      </a:pPr>
                      <a:r>
                        <a:rPr lang="en-US" sz="800" noProof="0">
                          <a:solidFill>
                            <a:schemeClr val="tx1"/>
                          </a:solidFill>
                          <a:latin typeface="Arial" panose="020B0604020202020204" pitchFamily="34" charset="0"/>
                          <a:cs typeface="Arial" panose="020B0604020202020204" pitchFamily="34" charset="0"/>
                        </a:rPr>
                        <a:t>190  180  211</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EB4D3"/>
                    </a:solidFill>
                  </a:tcPr>
                </a:tc>
                <a:tc>
                  <a:txBody>
                    <a:bodyPr/>
                    <a:lstStyle/>
                    <a:p>
                      <a:pPr>
                        <a:lnSpc>
                          <a:spcPct val="130000"/>
                        </a:lnSpc>
                      </a:pPr>
                      <a:r>
                        <a:rPr lang="en-US" sz="800" noProof="0">
                          <a:solidFill>
                            <a:sysClr val="windowText" lastClr="000000"/>
                          </a:solidFill>
                          <a:latin typeface="Arial" panose="020B0604020202020204" pitchFamily="34" charset="0"/>
                          <a:cs typeface="Arial" panose="020B0604020202020204" pitchFamily="34" charset="0"/>
                        </a:rPr>
                        <a:t>Light 3</a:t>
                      </a:r>
                    </a:p>
                    <a:p>
                      <a:pPr>
                        <a:lnSpc>
                          <a:spcPct val="130000"/>
                        </a:lnSpc>
                      </a:pPr>
                      <a:r>
                        <a:rPr lang="en-US" sz="800" noProof="0">
                          <a:solidFill>
                            <a:sysClr val="windowText" lastClr="000000"/>
                          </a:solidFill>
                          <a:latin typeface="Arial" panose="020B0604020202020204" pitchFamily="34" charset="0"/>
                          <a:cs typeface="Arial" panose="020B0604020202020204" pitchFamily="34" charset="0"/>
                        </a:rPr>
                        <a:t>248  211  138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38A"/>
                    </a:solidFill>
                  </a:tcPr>
                </a:tc>
                <a:tc>
                  <a:txBody>
                    <a:bodyPr/>
                    <a:lstStyle/>
                    <a:p>
                      <a:pPr>
                        <a:lnSpc>
                          <a:spcPct val="130000"/>
                        </a:lnSpc>
                      </a:pPr>
                      <a:r>
                        <a:rPr lang="en-US" sz="800" noProof="0">
                          <a:solidFill>
                            <a:schemeClr val="tx1"/>
                          </a:solidFill>
                          <a:latin typeface="Arial" panose="020B0604020202020204" pitchFamily="34" charset="0"/>
                          <a:cs typeface="Arial" panose="020B0604020202020204" pitchFamily="34" charset="0"/>
                        </a:rPr>
                        <a:t>Light 3</a:t>
                      </a:r>
                    </a:p>
                    <a:p>
                      <a:pPr>
                        <a:lnSpc>
                          <a:spcPct val="130000"/>
                        </a:lnSpc>
                      </a:pPr>
                      <a:r>
                        <a:rPr lang="en-US" sz="800" noProof="0">
                          <a:solidFill>
                            <a:schemeClr val="tx1"/>
                          </a:solidFill>
                          <a:latin typeface="Arial" panose="020B0604020202020204" pitchFamily="34" charset="0"/>
                          <a:cs typeface="Arial" panose="020B0604020202020204" pitchFamily="34" charset="0"/>
                        </a:rPr>
                        <a:t>157  243  237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DF3ED"/>
                    </a:solidFill>
                  </a:tcPr>
                </a:tc>
                <a:tc>
                  <a:txBody>
                    <a:bodyPr/>
                    <a:lstStyle/>
                    <a:p>
                      <a:pPr>
                        <a:lnSpc>
                          <a:spcPct val="130000"/>
                        </a:lnSpc>
                      </a:pPr>
                      <a:r>
                        <a:rPr lang="en-US" sz="800" noProof="0" dirty="0">
                          <a:solidFill>
                            <a:sysClr val="windowText" lastClr="000000"/>
                          </a:solidFill>
                          <a:latin typeface="Arial" panose="020B0604020202020204" pitchFamily="34" charset="0"/>
                          <a:cs typeface="Arial" panose="020B0604020202020204" pitchFamily="34" charset="0"/>
                        </a:rPr>
                        <a:t>Light Grey</a:t>
                      </a:r>
                    </a:p>
                    <a:p>
                      <a:pPr>
                        <a:lnSpc>
                          <a:spcPct val="130000"/>
                        </a:lnSpc>
                      </a:pPr>
                      <a:r>
                        <a:rPr lang="en-US" sz="800" noProof="0" dirty="0">
                          <a:solidFill>
                            <a:sysClr val="windowText" lastClr="000000"/>
                          </a:solidFill>
                          <a:latin typeface="Arial" panose="020B0604020202020204" pitchFamily="34" charset="0"/>
                          <a:cs typeface="Arial" panose="020B0604020202020204" pitchFamily="34" charset="0"/>
                        </a:rPr>
                        <a:t>237  237  237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3739986321"/>
                  </a:ext>
                </a:extLst>
              </a:tr>
            </a:tbl>
          </a:graphicData>
        </a:graphic>
      </p:graphicFrame>
      <p:sp>
        <p:nvSpPr>
          <p:cNvPr id="26" name="Content Placeholder 3">
            <a:extLst>
              <a:ext uri="{FF2B5EF4-FFF2-40B4-BE49-F238E27FC236}">
                <a16:creationId xmlns:a16="http://schemas.microsoft.com/office/drawing/2014/main" id="{C414DEA0-13FF-4DE4-9D76-9E6417F4FE5D}"/>
              </a:ext>
            </a:extLst>
          </p:cNvPr>
          <p:cNvSpPr txBox="1">
            <a:spLocks/>
          </p:cNvSpPr>
          <p:nvPr userDrawn="1"/>
        </p:nvSpPr>
        <p:spPr>
          <a:xfrm>
            <a:off x="2156892" y="1634939"/>
            <a:ext cx="2139415" cy="2175701"/>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a:lnSpc>
                <a:spcPct val="95000"/>
              </a:lnSpc>
              <a:spcBef>
                <a:spcPts val="1200"/>
              </a:spcBef>
              <a:buSzPct val="115000"/>
            </a:pPr>
            <a:r>
              <a:rPr lang="en-US" sz="1200" noProof="0"/>
              <a:t>Primary colors Green </a:t>
            </a:r>
            <a:br>
              <a:rPr lang="en-US" sz="1200" noProof="0"/>
            </a:br>
            <a:r>
              <a:rPr lang="en-US" sz="1200" noProof="0"/>
              <a:t>and Blue may be used interchangeably across </a:t>
            </a:r>
            <a:br>
              <a:rPr lang="en-US" sz="1200" noProof="0"/>
            </a:br>
            <a:r>
              <a:rPr lang="en-US" sz="1200" noProof="0"/>
              <a:t>the organization.</a:t>
            </a:r>
          </a:p>
          <a:p>
            <a:pPr>
              <a:lnSpc>
                <a:spcPct val="95000"/>
              </a:lnSpc>
              <a:spcBef>
                <a:spcPts val="1200"/>
              </a:spcBef>
              <a:buSzPct val="115000"/>
            </a:pPr>
            <a:r>
              <a:rPr lang="en-US" sz="1200" noProof="0"/>
              <a:t>Text color: use black </a:t>
            </a:r>
            <a:br>
              <a:rPr lang="en-US" sz="1200" noProof="0"/>
            </a:br>
            <a:r>
              <a:rPr lang="en-US" sz="1200" noProof="0"/>
              <a:t>or white reverse text.</a:t>
            </a:r>
          </a:p>
          <a:p>
            <a:pPr>
              <a:lnSpc>
                <a:spcPct val="95000"/>
              </a:lnSpc>
              <a:spcBef>
                <a:spcPts val="1200"/>
              </a:spcBef>
              <a:buSzPct val="115000"/>
            </a:pPr>
            <a:r>
              <a:rPr lang="en-US" sz="1200" noProof="0"/>
              <a:t>Charts and graphics only: use any of the primary or secondary colors provided.</a:t>
            </a:r>
          </a:p>
        </p:txBody>
      </p:sp>
      <p:cxnSp>
        <p:nvCxnSpPr>
          <p:cNvPr id="25" name="Straight Connector 24">
            <a:extLst>
              <a:ext uri="{FF2B5EF4-FFF2-40B4-BE49-F238E27FC236}">
                <a16:creationId xmlns:a16="http://schemas.microsoft.com/office/drawing/2014/main" id="{0EE1E742-A967-4A3E-9F77-DA40A8E46B45}"/>
              </a:ext>
            </a:extLst>
          </p:cNvPr>
          <p:cNvCxnSpPr>
            <a:cxnSpLocks/>
          </p:cNvCxnSpPr>
          <p:nvPr userDrawn="1"/>
        </p:nvCxnSpPr>
        <p:spPr>
          <a:xfrm>
            <a:off x="4572000" y="1655840"/>
            <a:ext cx="0" cy="389283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 name="Date Placeholder 1"/>
          <p:cNvSpPr>
            <a:spLocks noGrp="1"/>
          </p:cNvSpPr>
          <p:nvPr>
            <p:ph type="dt" sz="half" idx="10"/>
          </p:nvPr>
        </p:nvSpPr>
        <p:spPr/>
        <p:txBody>
          <a:bodyPr/>
          <a:lstStyle/>
          <a:p>
            <a:fld id="{CF2A9D3C-3137-4F15-BA72-B988755605E7}" type="datetime4">
              <a:rPr lang="en-CA" smtClean="0"/>
              <a:t>June 18, 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27" name="Title 5">
            <a:extLst>
              <a:ext uri="{FF2B5EF4-FFF2-40B4-BE49-F238E27FC236}">
                <a16:creationId xmlns:a16="http://schemas.microsoft.com/office/drawing/2014/main" id="{AEA8B13C-3D00-4B76-989C-A1F6F0840923}"/>
              </a:ext>
            </a:extLst>
          </p:cNvPr>
          <p:cNvSpPr txBox="1">
            <a:spLocks/>
          </p:cNvSpPr>
          <p:nvPr userDrawn="1"/>
        </p:nvSpPr>
        <p:spPr>
          <a:xfrm>
            <a:off x="397380" y="1032065"/>
            <a:ext cx="3891038" cy="4931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baseline="0">
                <a:solidFill>
                  <a:schemeClr val="tx1"/>
                </a:solidFill>
                <a:latin typeface="+mj-lt"/>
                <a:ea typeface="+mj-ea"/>
                <a:cs typeface="+mj-cs"/>
              </a:defRPr>
            </a:lvl1pPr>
          </a:lstStyle>
          <a:p>
            <a:r>
              <a:rPr lang="en-US" sz="2000" b="1" noProof="0"/>
              <a:t>Colors &amp; Images</a:t>
            </a:r>
          </a:p>
        </p:txBody>
      </p:sp>
      <p:sp>
        <p:nvSpPr>
          <p:cNvPr id="20" name="Content Placeholder 3">
            <a:extLst>
              <a:ext uri="{FF2B5EF4-FFF2-40B4-BE49-F238E27FC236}">
                <a16:creationId xmlns:a16="http://schemas.microsoft.com/office/drawing/2014/main" id="{3F1EF2E9-1005-4071-B482-10D7F95E3EF3}"/>
              </a:ext>
            </a:extLst>
          </p:cNvPr>
          <p:cNvSpPr txBox="1">
            <a:spLocks/>
          </p:cNvSpPr>
          <p:nvPr userDrawn="1"/>
        </p:nvSpPr>
        <p:spPr>
          <a:xfrm>
            <a:off x="4796419" y="1622706"/>
            <a:ext cx="3890382" cy="1935914"/>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Tx/>
              <a:buSzPct val="100000"/>
              <a:buFont typeface="Arial" panose="020B0604020202020204" pitchFamily="34" charset="0"/>
              <a:buNone/>
              <a:tabLst/>
              <a:defRPr/>
            </a:pPr>
            <a:r>
              <a:rPr lang="en-US" sz="1400" b="1" noProof="0"/>
              <a:t>Embedded Color Palette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Branded colors are embedded in the </a:t>
            </a:r>
            <a:br>
              <a:rPr kumimoji="0" lang="en-US" sz="1400" b="0" i="0" u="none" strike="noStrike" kern="1200" cap="none" spc="0" normalizeH="0" baseline="0" noProof="0">
                <a:ln>
                  <a:noFill/>
                </a:ln>
                <a:solidFill>
                  <a:prstClr val="black"/>
                </a:solidFill>
                <a:effectLst/>
                <a:uLnTx/>
                <a:uFillTx/>
                <a:latin typeface="+mn-lt"/>
                <a:ea typeface="+mn-ea"/>
                <a:cs typeface="+mn-cs"/>
              </a:rPr>
            </a:br>
            <a:r>
              <a:rPr kumimoji="0" lang="en-US" sz="1400" b="0" i="0" u="none" strike="noStrike" kern="1200" cap="none" spc="0" normalizeH="0" baseline="0" noProof="0">
                <a:ln>
                  <a:noFill/>
                </a:ln>
                <a:solidFill>
                  <a:prstClr val="black"/>
                </a:solidFill>
                <a:effectLst/>
                <a:uLnTx/>
                <a:uFillTx/>
                <a:latin typeface="+mn-lt"/>
                <a:ea typeface="+mn-ea"/>
                <a:cs typeface="+mn-cs"/>
              </a:rPr>
              <a:t>template for your immediate use.</a:t>
            </a: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8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00" b="0" i="0" u="none" strike="noStrike" kern="1200" cap="none" spc="0" normalizeH="0" baseline="0" noProof="0">
              <a:ln>
                <a:noFill/>
              </a:ln>
              <a:solidFill>
                <a:prstClr val="black"/>
              </a:solidFill>
              <a:effectLst/>
              <a:uLnTx/>
              <a:uFillTx/>
              <a:latin typeface="+mn-lt"/>
              <a:ea typeface="+mn-ea"/>
              <a:cs typeface="+mn-cs"/>
            </a:endParaRPr>
          </a:p>
          <a:p>
            <a:pPr marL="0" indent="0">
              <a:lnSpc>
                <a:spcPct val="95000"/>
              </a:lnSpc>
              <a:spcBef>
                <a:spcPts val="1200"/>
              </a:spcBef>
              <a:buNone/>
            </a:pPr>
            <a:endParaRPr lang="en-US" sz="100" b="1" noProof="0"/>
          </a:p>
          <a:p>
            <a:pPr marL="0" indent="0">
              <a:lnSpc>
                <a:spcPct val="95000"/>
              </a:lnSpc>
              <a:spcBef>
                <a:spcPts val="1200"/>
              </a:spcBef>
              <a:buNone/>
            </a:pPr>
            <a:r>
              <a:rPr lang="en-US" sz="1400" b="1" noProof="0"/>
              <a:t>Images</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You can add your own copyright free photos</a:t>
            </a:r>
            <a:br>
              <a:rPr kumimoji="0" lang="en-US" sz="1400" b="0" i="0" u="none" strike="noStrike" kern="1200" cap="none" spc="0" normalizeH="0" baseline="0" noProof="0">
                <a:ln>
                  <a:noFill/>
                </a:ln>
                <a:solidFill>
                  <a:prstClr val="black"/>
                </a:solidFill>
                <a:effectLst/>
                <a:uLnTx/>
                <a:uFillTx/>
                <a:latin typeface="+mn-lt"/>
                <a:ea typeface="+mn-ea"/>
                <a:cs typeface="+mn-cs"/>
              </a:rPr>
            </a:br>
            <a:r>
              <a:rPr kumimoji="0" lang="en-US" sz="1400" b="0" i="0" u="none" strike="noStrike" kern="1200" cap="none" spc="0" normalizeH="0" baseline="0" noProof="0">
                <a:ln>
                  <a:noFill/>
                </a:ln>
                <a:solidFill>
                  <a:prstClr val="black"/>
                </a:solidFill>
                <a:effectLst/>
                <a:uLnTx/>
                <a:uFillTx/>
                <a:latin typeface="+mn-lt"/>
                <a:ea typeface="+mn-ea"/>
                <a:cs typeface="+mn-cs"/>
              </a:rPr>
              <a:t>to customize your content slides.</a:t>
            </a:r>
          </a:p>
        </p:txBody>
      </p:sp>
      <p:sp>
        <p:nvSpPr>
          <p:cNvPr id="14" name="Rectangle 13">
            <a:extLst>
              <a:ext uri="{FF2B5EF4-FFF2-40B4-BE49-F238E27FC236}">
                <a16:creationId xmlns:a16="http://schemas.microsoft.com/office/drawing/2014/main" id="{A38F2055-4983-4560-A35F-C2AD8B91C608}"/>
              </a:ext>
            </a:extLst>
          </p:cNvPr>
          <p:cNvSpPr/>
          <p:nvPr userDrawn="1"/>
        </p:nvSpPr>
        <p:spPr>
          <a:xfrm>
            <a:off x="397379" y="359681"/>
            <a:ext cx="2630528" cy="246221"/>
          </a:xfrm>
          <a:prstGeom prst="rect">
            <a:avLst/>
          </a:prstGeom>
        </p:spPr>
        <p:txBody>
          <a:bodyPr wrap="none" lIns="0" rIns="0">
            <a:spAutoFit/>
          </a:bodyPr>
          <a:lstStyle/>
          <a:p>
            <a:r>
              <a:rPr lang="en-US" sz="1000" noProof="0">
                <a:latin typeface="+mn-lt"/>
              </a:rPr>
              <a:t>For use with Microsoft Office PowerPoint 365</a:t>
            </a:r>
            <a:endParaRPr lang="en-US" sz="1000" noProof="0">
              <a:solidFill>
                <a:schemeClr val="bg1"/>
              </a:solidFill>
              <a:latin typeface="+mn-lt"/>
            </a:endParaRPr>
          </a:p>
        </p:txBody>
      </p:sp>
      <p:grpSp>
        <p:nvGrpSpPr>
          <p:cNvPr id="18" name="Group 17">
            <a:extLst>
              <a:ext uri="{FF2B5EF4-FFF2-40B4-BE49-F238E27FC236}">
                <a16:creationId xmlns:a16="http://schemas.microsoft.com/office/drawing/2014/main" id="{10A5EA6A-5CC2-4014-B857-5851599C6A3A}"/>
              </a:ext>
            </a:extLst>
          </p:cNvPr>
          <p:cNvGrpSpPr/>
          <p:nvPr userDrawn="1"/>
        </p:nvGrpSpPr>
        <p:grpSpPr>
          <a:xfrm>
            <a:off x="5036048" y="2520055"/>
            <a:ext cx="1626433" cy="1817208"/>
            <a:chOff x="6808033" y="2485869"/>
            <a:chExt cx="1626433" cy="1817208"/>
          </a:xfrm>
        </p:grpSpPr>
        <p:pic>
          <p:nvPicPr>
            <p:cNvPr id="19" name="Picture 18">
              <a:extLst>
                <a:ext uri="{FF2B5EF4-FFF2-40B4-BE49-F238E27FC236}">
                  <a16:creationId xmlns:a16="http://schemas.microsoft.com/office/drawing/2014/main" id="{7A8B07CF-694E-4DE7-BFB8-2BE0B43DA1DA}"/>
                </a:ext>
              </a:extLst>
            </p:cNvPr>
            <p:cNvPicPr>
              <a:picLocks noChangeAspect="1"/>
            </p:cNvPicPr>
            <p:nvPr userDrawn="1"/>
          </p:nvPicPr>
          <p:blipFill rotWithShape="1">
            <a:blip r:embed="rId2"/>
            <a:srcRect l="796" t="1136" r="1057"/>
            <a:stretch/>
          </p:blipFill>
          <p:spPr>
            <a:xfrm>
              <a:off x="6808033" y="2485869"/>
              <a:ext cx="1626433" cy="1817208"/>
            </a:xfrm>
            <a:prstGeom prst="rect">
              <a:avLst/>
            </a:prstGeom>
            <a:ln w="3175">
              <a:solidFill>
                <a:schemeClr val="bg2">
                  <a:lumMod val="60000"/>
                  <a:lumOff val="40000"/>
                </a:schemeClr>
              </a:solidFill>
            </a:ln>
          </p:spPr>
        </p:pic>
        <p:sp>
          <p:nvSpPr>
            <p:cNvPr id="21" name="Rectangle 20">
              <a:extLst>
                <a:ext uri="{FF2B5EF4-FFF2-40B4-BE49-F238E27FC236}">
                  <a16:creationId xmlns:a16="http://schemas.microsoft.com/office/drawing/2014/main" id="{7B9DCF80-5759-4134-AFB0-6E099B6BC2C4}"/>
                </a:ext>
              </a:extLst>
            </p:cNvPr>
            <p:cNvSpPr/>
            <p:nvPr userDrawn="1"/>
          </p:nvSpPr>
          <p:spPr>
            <a:xfrm>
              <a:off x="6808033" y="2485869"/>
              <a:ext cx="1626433" cy="394064"/>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l"/>
              <a:endParaRPr lang="en-CA" dirty="0" err="1"/>
            </a:p>
          </p:txBody>
        </p:sp>
      </p:grpSp>
    </p:spTree>
    <p:extLst>
      <p:ext uri="{BB962C8B-B14F-4D97-AF65-F5344CB8AC3E}">
        <p14:creationId xmlns:p14="http://schemas.microsoft.com/office/powerpoint/2010/main" val="233011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9852" y="1434190"/>
            <a:ext cx="845811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6" y="7010398"/>
            <a:ext cx="336034" cy="45720"/>
          </a:xfrm>
        </p:spPr>
        <p:txBody>
          <a:bodyPr/>
          <a:lstStyle/>
          <a:p>
            <a:fld id="{00AC8BC0-4B7F-45B2-9F9D-C2C3E01E876C}" type="datetime4">
              <a:rPr lang="en-CA" smtClean="0"/>
              <a:t>June 18, 2025</a:t>
            </a:fld>
            <a:endParaRPr/>
          </a:p>
        </p:txBody>
      </p:sp>
      <p:sp>
        <p:nvSpPr>
          <p:cNvPr id="5" name="Footer Placeholder 4"/>
          <p:cNvSpPr>
            <a:spLocks noGrp="1"/>
          </p:cNvSpPr>
          <p:nvPr>
            <p:ph type="ftr" sz="quarter" idx="11"/>
          </p:nvPr>
        </p:nvSpPr>
        <p:spPr>
          <a:xfrm>
            <a:off x="341799" y="7010404"/>
            <a:ext cx="8462697" cy="45719"/>
          </a:xfrm>
          <a:prstGeom prst="rect">
            <a:avLst/>
          </a:prstGeom>
        </p:spPr>
        <p:txBody>
          <a:bodyPr/>
          <a:lstStyle/>
          <a:p>
            <a:endParaRPr/>
          </a:p>
        </p:txBody>
      </p:sp>
      <p:sp>
        <p:nvSpPr>
          <p:cNvPr id="6" name="Slide Number Placeholder 5"/>
          <p:cNvSpPr>
            <a:spLocks noGrp="1"/>
          </p:cNvSpPr>
          <p:nvPr>
            <p:ph type="sldNum" sz="quarter" idx="12"/>
          </p:nvPr>
        </p:nvSpPr>
        <p:spPr>
          <a:xfrm>
            <a:off x="8589733" y="6399283"/>
            <a:ext cx="212470" cy="175694"/>
          </a:xfrm>
        </p:spPr>
        <p:txBody>
          <a:bodyPr/>
          <a:lstStyle/>
          <a:p>
            <a:fld id="{BB333B34-C87C-402E-ABB0-13B7C9DEBBC4}" type="slidenum">
              <a:rPr/>
              <a:t>‹#›</a:t>
            </a:fld>
            <a:endParaRPr/>
          </a:p>
        </p:txBody>
      </p:sp>
      <p:sp>
        <p:nvSpPr>
          <p:cNvPr id="7" name="Rectangle 6">
            <a:extLst>
              <a:ext uri="{FF2B5EF4-FFF2-40B4-BE49-F238E27FC236}">
                <a16:creationId xmlns:a16="http://schemas.microsoft.com/office/drawing/2014/main" id="{7EA07198-4F83-AFC6-F4C7-51F888E46D0E}"/>
              </a:ext>
            </a:extLst>
          </p:cNvPr>
          <p:cNvSpPr/>
          <p:nvPr userDrawn="1"/>
        </p:nvSpPr>
        <p:spPr>
          <a:xfrm>
            <a:off x="0" y="0"/>
            <a:ext cx="9144000" cy="1162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algn="l"/>
            <a:endParaRPr lang="en-US" sz="1350" dirty="0" err="1"/>
          </a:p>
        </p:txBody>
      </p:sp>
    </p:spTree>
    <p:extLst>
      <p:ext uri="{BB962C8B-B14F-4D97-AF65-F5344CB8AC3E}">
        <p14:creationId xmlns:p14="http://schemas.microsoft.com/office/powerpoint/2010/main" val="65166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9852" y="1434190"/>
            <a:ext cx="845811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6" y="7010398"/>
            <a:ext cx="336034" cy="45720"/>
          </a:xfrm>
        </p:spPr>
        <p:txBody>
          <a:bodyPr/>
          <a:lstStyle/>
          <a:p>
            <a:fld id="{00AC8BC0-4B7F-45B2-9F9D-C2C3E01E876C}" type="datetime4">
              <a:rPr lang="en-CA" smtClean="0"/>
              <a:t>June 18, 2025</a:t>
            </a:fld>
            <a:endParaRPr/>
          </a:p>
        </p:txBody>
      </p:sp>
      <p:sp>
        <p:nvSpPr>
          <p:cNvPr id="5" name="Footer Placeholder 4"/>
          <p:cNvSpPr>
            <a:spLocks noGrp="1"/>
          </p:cNvSpPr>
          <p:nvPr>
            <p:ph type="ftr" sz="quarter" idx="11"/>
          </p:nvPr>
        </p:nvSpPr>
        <p:spPr>
          <a:xfrm>
            <a:off x="341799" y="7010404"/>
            <a:ext cx="8462697" cy="45719"/>
          </a:xfrm>
          <a:prstGeom prst="rect">
            <a:avLst/>
          </a:prstGeom>
        </p:spPr>
        <p:txBody>
          <a:bodyPr/>
          <a:lstStyle/>
          <a:p>
            <a:endParaRPr/>
          </a:p>
        </p:txBody>
      </p:sp>
      <p:sp>
        <p:nvSpPr>
          <p:cNvPr id="6" name="Slide Number Placeholder 5"/>
          <p:cNvSpPr>
            <a:spLocks noGrp="1"/>
          </p:cNvSpPr>
          <p:nvPr>
            <p:ph type="sldNum" sz="quarter" idx="12"/>
          </p:nvPr>
        </p:nvSpPr>
        <p:spPr>
          <a:xfrm>
            <a:off x="8589733" y="6399283"/>
            <a:ext cx="212470" cy="175694"/>
          </a:xfrm>
        </p:spPr>
        <p:txBody>
          <a:bodyPr/>
          <a:lstStyle/>
          <a:p>
            <a:fld id="{BB333B34-C87C-402E-ABB0-13B7C9DEBBC4}" type="slidenum">
              <a:rPr/>
              <a:t>‹#›</a:t>
            </a:fld>
            <a:endParaRPr/>
          </a:p>
        </p:txBody>
      </p:sp>
      <p:sp>
        <p:nvSpPr>
          <p:cNvPr id="7" name="Rectangle 6">
            <a:extLst>
              <a:ext uri="{FF2B5EF4-FFF2-40B4-BE49-F238E27FC236}">
                <a16:creationId xmlns:a16="http://schemas.microsoft.com/office/drawing/2014/main" id="{7EA07198-4F83-AFC6-F4C7-51F888E46D0E}"/>
              </a:ext>
            </a:extLst>
          </p:cNvPr>
          <p:cNvSpPr/>
          <p:nvPr userDrawn="1"/>
        </p:nvSpPr>
        <p:spPr>
          <a:xfrm>
            <a:off x="0" y="0"/>
            <a:ext cx="9144000" cy="1162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algn="l"/>
            <a:endParaRPr lang="en-US" sz="1350" dirty="0" err="1"/>
          </a:p>
        </p:txBody>
      </p:sp>
    </p:spTree>
    <p:extLst>
      <p:ext uri="{BB962C8B-B14F-4D97-AF65-F5344CB8AC3E}">
        <p14:creationId xmlns:p14="http://schemas.microsoft.com/office/powerpoint/2010/main" val="151754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434190"/>
            <a:ext cx="834707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5" y="7010398"/>
            <a:ext cx="336035" cy="45720"/>
          </a:xfrm>
        </p:spPr>
        <p:txBody>
          <a:bodyPr/>
          <a:lstStyle/>
          <a:p>
            <a:fld id="{00AC8BC0-4B7F-45B2-9F9D-C2C3E01E876C}"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Tree>
    <p:extLst>
      <p:ext uri="{BB962C8B-B14F-4D97-AF65-F5344CB8AC3E}">
        <p14:creationId xmlns:p14="http://schemas.microsoft.com/office/powerpoint/2010/main" val="385510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4173537"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434190"/>
            <a:ext cx="4173537" cy="4584842"/>
          </a:xfrm>
        </p:spPr>
        <p:txBody>
          <a:bodyPr/>
          <a:lstStyle>
            <a:lvl1pPr>
              <a:defRPr/>
            </a:lvl1pPr>
            <a:lvl5pPr>
              <a:defRPr/>
            </a:lvl5pPr>
          </a:lstStyle>
          <a:p>
            <a:pPr lvl="0"/>
            <a:r>
              <a:rPr lang="en-US" noProof="0" dirty="0"/>
              <a:t>Click to add main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a:xfrm>
            <a:off x="8807965" y="7010398"/>
            <a:ext cx="336035" cy="45720"/>
          </a:xfrm>
        </p:spPr>
        <p:txBody>
          <a:bodyPr/>
          <a:lstStyle/>
          <a:p>
            <a:fld id="{00AC8BC0-4B7F-45B2-9F9D-C2C3E01E876C}"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Tree>
    <p:extLst>
      <p:ext uri="{BB962C8B-B14F-4D97-AF65-F5344CB8AC3E}">
        <p14:creationId xmlns:p14="http://schemas.microsoft.com/office/powerpoint/2010/main" val="318428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5B9365-D846-4E2A-8103-10734CAB52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581" r="11840"/>
          <a:stretch/>
        </p:blipFill>
        <p:spPr>
          <a:xfrm rot="10800000">
            <a:off x="6039003" y="-7"/>
            <a:ext cx="3104997" cy="6858003"/>
          </a:xfrm>
          <a:prstGeom prst="rect">
            <a:avLst/>
          </a:prstGeom>
        </p:spPr>
      </p:pic>
      <p:sp>
        <p:nvSpPr>
          <p:cNvPr id="2" name="Title 1"/>
          <p:cNvSpPr>
            <a:spLocks noGrp="1"/>
          </p:cNvSpPr>
          <p:nvPr>
            <p:ph type="ctrTitle" hasCustomPrompt="1"/>
          </p:nvPr>
        </p:nvSpPr>
        <p:spPr>
          <a:xfrm>
            <a:off x="398463" y="554780"/>
            <a:ext cx="6053611" cy="3036178"/>
          </a:xfrm>
        </p:spPr>
        <p:txBody>
          <a:bodyPr anchor="b">
            <a:normAutofit/>
          </a:bodyPr>
          <a:lstStyle>
            <a:lvl1pPr>
              <a:lnSpc>
                <a:spcPct val="95000"/>
              </a:lnSpc>
              <a:defRPr sz="7200" b="1" baseline="0">
                <a:solidFill>
                  <a:schemeClr val="tx1"/>
                </a:solidFill>
              </a:defRPr>
            </a:lvl1pPr>
          </a:lstStyle>
          <a:p>
            <a:r>
              <a:rPr lang="en-US" noProof="0"/>
              <a:t>Title of </a:t>
            </a:r>
            <a:br>
              <a:rPr lang="en-US" noProof="0"/>
            </a:br>
            <a:r>
              <a:rPr lang="en-US" noProof="0"/>
              <a:t>presentation</a:t>
            </a:r>
          </a:p>
        </p:txBody>
      </p:sp>
      <p:sp>
        <p:nvSpPr>
          <p:cNvPr id="3" name="Subtitle 2"/>
          <p:cNvSpPr>
            <a:spLocks noGrp="1"/>
          </p:cNvSpPr>
          <p:nvPr>
            <p:ph type="subTitle" idx="1" hasCustomPrompt="1"/>
          </p:nvPr>
        </p:nvSpPr>
        <p:spPr>
          <a:xfrm>
            <a:off x="398463" y="4789255"/>
            <a:ext cx="6053612" cy="407584"/>
          </a:xfrm>
        </p:spPr>
        <p:txBody>
          <a:bodyPr anchor="b">
            <a:noAutofit/>
          </a:bodyPr>
          <a:lstStyle>
            <a:lvl1pPr marL="0" indent="0" algn="l">
              <a:lnSpc>
                <a:spcPct val="95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US" noProof="0"/>
              <a:t>Presenter Full Name</a:t>
            </a:r>
          </a:p>
        </p:txBody>
      </p:sp>
      <p:sp>
        <p:nvSpPr>
          <p:cNvPr id="13" name="Date Placeholder 12"/>
          <p:cNvSpPr>
            <a:spLocks noGrp="1"/>
          </p:cNvSpPr>
          <p:nvPr>
            <p:ph type="dt" sz="half" idx="10"/>
          </p:nvPr>
        </p:nvSpPr>
        <p:spPr bwMode="black">
          <a:xfrm>
            <a:off x="398463" y="5459994"/>
            <a:ext cx="6053611" cy="267194"/>
          </a:xfrm>
        </p:spPr>
        <p:txBody>
          <a:bodyPr anchor="t"/>
          <a:lstStyle>
            <a:lvl1pPr algn="l">
              <a:defRPr sz="1400">
                <a:solidFill>
                  <a:schemeClr val="tx1"/>
                </a:solidFill>
              </a:defRPr>
            </a:lvl1pPr>
          </a:lstStyle>
          <a:p>
            <a:fld id="{EE08E108-527B-4B52-98A7-35210C16A695}" type="datetime4">
              <a:rPr lang="en-US" noProof="0" smtClean="0"/>
              <a:t>June 18, 2025</a:t>
            </a:fld>
            <a:endParaRPr lang="en-US" noProof="0"/>
          </a:p>
        </p:txBody>
      </p:sp>
      <p:sp>
        <p:nvSpPr>
          <p:cNvPr id="14" name="Footer Placeholder 13"/>
          <p:cNvSpPr>
            <a:spLocks noGrp="1"/>
          </p:cNvSpPr>
          <p:nvPr>
            <p:ph type="ftr" sz="quarter" idx="11"/>
          </p:nvPr>
        </p:nvSpPr>
        <p:spPr>
          <a:xfrm>
            <a:off x="341799" y="7010401"/>
            <a:ext cx="8462696" cy="45719"/>
          </a:xfrm>
        </p:spPr>
        <p:txBody>
          <a:bodyPr/>
          <a:lstStyle/>
          <a:p>
            <a:endParaRPr dirty="0"/>
          </a:p>
        </p:txBody>
      </p:sp>
      <p:sp>
        <p:nvSpPr>
          <p:cNvPr id="15" name="Slide Number Placeholder 14"/>
          <p:cNvSpPr>
            <a:spLocks noGrp="1"/>
          </p:cNvSpPr>
          <p:nvPr>
            <p:ph type="sldNum" sz="quarter" idx="12"/>
          </p:nvPr>
        </p:nvSpPr>
        <p:spPr bwMode="white">
          <a:xfrm>
            <a:off x="8807965" y="7010398"/>
            <a:ext cx="336035" cy="45720"/>
          </a:xfrm>
        </p:spPr>
        <p:txBody>
          <a:bodyPr/>
          <a:lstStyle>
            <a:lvl1pPr>
              <a:defRPr sz="100">
                <a:solidFill>
                  <a:srgbClr val="E6E6E6"/>
                </a:solidFill>
              </a:defRPr>
            </a:lvl1pPr>
          </a:lstStyle>
          <a:p>
            <a:fld id="{BB333B34-C87C-402E-ABB0-13B7C9DEBBC4}" type="slidenum">
              <a:rPr lang="en-CA" smtClean="0"/>
              <a:pPr/>
              <a:t>‹#›</a:t>
            </a:fld>
            <a:endParaRPr lang="en-CA" dirty="0"/>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hasCustomPrompt="1"/>
          </p:nvPr>
        </p:nvSpPr>
        <p:spPr>
          <a:xfrm>
            <a:off x="398463" y="3773691"/>
            <a:ext cx="6053612" cy="749823"/>
          </a:xfrm>
        </p:spPr>
        <p:txBody>
          <a:bodyPr/>
          <a:lstStyle>
            <a:lvl1pPr marL="0" indent="0">
              <a:lnSpc>
                <a:spcPct val="95000"/>
              </a:lnSpc>
              <a:buNone/>
              <a:defRPr sz="1800">
                <a:solidFill>
                  <a:schemeClr val="tx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US" noProof="0"/>
              <a:t>Subtitle of presentation goes here</a:t>
            </a:r>
          </a:p>
        </p:txBody>
      </p:sp>
    </p:spTree>
    <p:extLst>
      <p:ext uri="{BB962C8B-B14F-4D97-AF65-F5344CB8AC3E}">
        <p14:creationId xmlns:p14="http://schemas.microsoft.com/office/powerpoint/2010/main" val="226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434190"/>
            <a:ext cx="834707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5" y="7010398"/>
            <a:ext cx="336035" cy="45720"/>
          </a:xfrm>
        </p:spPr>
        <p:txBody>
          <a:bodyPr/>
          <a:lstStyle/>
          <a:p>
            <a:fld id="{A2E7EEF7-2239-440B-8A6E-F3B93774E491}" type="datetime4">
              <a:rPr lang="en-CA" smtClean="0"/>
              <a:t>June 18, 2025</a:t>
            </a:fld>
            <a:endParaRPr/>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a:p>
        </p:txBody>
      </p:sp>
      <p:sp>
        <p:nvSpPr>
          <p:cNvPr id="9" name="Text Placeholder 8">
            <a:extLst>
              <a:ext uri="{FF2B5EF4-FFF2-40B4-BE49-F238E27FC236}">
                <a16:creationId xmlns:a16="http://schemas.microsoft.com/office/drawing/2014/main" id="{9DE9F8E0-BCC7-4049-9B66-CBD41765F7B5}"/>
              </a:ext>
            </a:extLst>
          </p:cNvPr>
          <p:cNvSpPr>
            <a:spLocks noGrp="1"/>
          </p:cNvSpPr>
          <p:nvPr>
            <p:ph type="body" sz="quarter" idx="13" hasCustomPrompt="1"/>
          </p:nvPr>
        </p:nvSpPr>
        <p:spPr>
          <a:xfrm>
            <a:off x="1876885" y="6168124"/>
            <a:ext cx="6476093"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endParaRPr lang="en-US" noProof="0"/>
          </a:p>
        </p:txBody>
      </p:sp>
    </p:spTree>
    <p:extLst>
      <p:ext uri="{BB962C8B-B14F-4D97-AF65-F5344CB8AC3E}">
        <p14:creationId xmlns:p14="http://schemas.microsoft.com/office/powerpoint/2010/main" val="63238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374D89-5166-4AF5-8567-B47BB135CC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7116227" y="0"/>
            <a:ext cx="2027772" cy="6858000"/>
          </a:xfrm>
          <a:prstGeom prst="rect">
            <a:avLst/>
          </a:prstGeom>
        </p:spPr>
      </p:pic>
      <p:sp>
        <p:nvSpPr>
          <p:cNvPr id="2" name="Title 1">
            <a:extLst>
              <a:ext uri="{FF2B5EF4-FFF2-40B4-BE49-F238E27FC236}">
                <a16:creationId xmlns:a16="http://schemas.microsoft.com/office/drawing/2014/main" id="{404932F7-6B32-4C34-AD3E-BF597CA11209}"/>
              </a:ext>
            </a:extLst>
          </p:cNvPr>
          <p:cNvSpPr>
            <a:spLocks noGrp="1"/>
          </p:cNvSpPr>
          <p:nvPr>
            <p:ph type="title" hasCustomPrompt="1"/>
          </p:nvPr>
        </p:nvSpPr>
        <p:spPr>
          <a:xfrm>
            <a:off x="398463" y="472438"/>
            <a:ext cx="6762156" cy="792167"/>
          </a:xfrm>
        </p:spPr>
        <p:txBody>
          <a:bodyPr/>
          <a:lstStyle>
            <a:lvl1pPr>
              <a:defRPr/>
            </a:lvl1pPr>
          </a:lstStyle>
          <a:p>
            <a:r>
              <a:rPr lang="en-US" noProof="0"/>
              <a:t>Agenda slide title</a:t>
            </a:r>
          </a:p>
        </p:txBody>
      </p:sp>
      <p:sp>
        <p:nvSpPr>
          <p:cNvPr id="3" name="Date Placeholder 2">
            <a:extLst>
              <a:ext uri="{FF2B5EF4-FFF2-40B4-BE49-F238E27FC236}">
                <a16:creationId xmlns:a16="http://schemas.microsoft.com/office/drawing/2014/main" id="{5194783F-45F3-432B-A08E-B5187165F08F}"/>
              </a:ext>
            </a:extLst>
          </p:cNvPr>
          <p:cNvSpPr>
            <a:spLocks noGrp="1"/>
          </p:cNvSpPr>
          <p:nvPr>
            <p:ph type="dt" sz="half" idx="10"/>
          </p:nvPr>
        </p:nvSpPr>
        <p:spPr/>
        <p:txBody>
          <a:bodyPr/>
          <a:lstStyle/>
          <a:p>
            <a:fld id="{B2679580-1DE4-4AED-B4F0-F01E2D77314B}" type="datetime4">
              <a:rPr lang="en-CA" smtClean="0"/>
              <a:t>June 18, 2025</a:t>
            </a:fld>
            <a:endParaRPr lang="en-US" dirty="0"/>
          </a:p>
        </p:txBody>
      </p:sp>
      <p:sp>
        <p:nvSpPr>
          <p:cNvPr id="4" name="Footer Placeholder 3">
            <a:extLst>
              <a:ext uri="{FF2B5EF4-FFF2-40B4-BE49-F238E27FC236}">
                <a16:creationId xmlns:a16="http://schemas.microsoft.com/office/drawing/2014/main" id="{5484AD97-4B30-4713-8D26-04AAD8A60468}"/>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4151261F-A43F-4893-A9BE-991C000EBEE7}"/>
              </a:ext>
            </a:extLst>
          </p:cNvPr>
          <p:cNvSpPr>
            <a:spLocks noGrp="1"/>
          </p:cNvSpPr>
          <p:nvPr>
            <p:ph type="sldNum" sz="quarter" idx="12"/>
          </p:nvPr>
        </p:nvSpPr>
        <p:spPr>
          <a:xfrm>
            <a:off x="8333977" y="6399283"/>
            <a:ext cx="212470" cy="175694"/>
          </a:xfrm>
        </p:spPr>
        <p:txBody>
          <a:bodyPr/>
          <a:lstStyle/>
          <a:p>
            <a:fld id="{BB333B34-C87C-402E-ABB0-13B7C9DEBBC4}" type="slidenum">
              <a:rPr lang="en-CA" smtClean="0"/>
              <a:pPr/>
              <a:t>‹#›</a:t>
            </a:fld>
            <a:endParaRPr lang="en-CA" dirty="0"/>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hasCustomPrompt="1"/>
          </p:nvPr>
        </p:nvSpPr>
        <p:spPr>
          <a:xfrm>
            <a:off x="398463" y="1434190"/>
            <a:ext cx="3178345" cy="4575436"/>
          </a:xfrm>
        </p:spPr>
        <p:txBody>
          <a:bodyPr/>
          <a:lstStyle>
            <a:lvl1pPr>
              <a:buSzPct val="115000"/>
              <a:defRPr/>
            </a:lvl1pPr>
            <a:lvl2pPr>
              <a:buSzPct val="115000"/>
              <a:defRPr/>
            </a:lvl2pPr>
            <a:lvl3pPr>
              <a:buSzPct val="115000"/>
              <a:defRPr/>
            </a:lvl3pPr>
            <a:lvl4pPr>
              <a:buSzPct val="115000"/>
              <a:defRPr/>
            </a:lvl4pPr>
            <a:lvl5pPr marL="1609344" indent="-228600">
              <a:buSzPct val="1150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buSzPct val="115000"/>
              <a:defRPr lang="en-US" sz="1400" kern="1200" dirty="0">
                <a:solidFill>
                  <a:schemeClr val="tx1"/>
                </a:solidFill>
                <a:latin typeface="+mn-lt"/>
                <a:ea typeface="+mn-ea"/>
                <a:cs typeface="+mn-cs"/>
              </a:defRPr>
            </a:lvl7pPr>
            <a:lvl8pPr>
              <a:buSzPct val="115000"/>
              <a:defRPr/>
            </a:lvl8pPr>
            <a:lvl9pPr>
              <a:buSzPct val="115000"/>
              <a:defRPr/>
            </a:lvl9pPr>
          </a:lstStyle>
          <a:p>
            <a:pPr lvl="0"/>
            <a:r>
              <a:rPr lang="en-US" noProof="0"/>
              <a:t>Section headline or item 1</a:t>
            </a:r>
          </a:p>
          <a:p>
            <a:pPr lvl="1"/>
            <a:r>
              <a:rPr lang="en-US" noProof="0"/>
              <a:t>Item 2</a:t>
            </a:r>
          </a:p>
          <a:p>
            <a:pPr lvl="2"/>
            <a:r>
              <a:rPr lang="en-US" noProof="0"/>
              <a:t>Item 3</a:t>
            </a:r>
          </a:p>
          <a:p>
            <a:pPr lvl="3"/>
            <a:r>
              <a:rPr lang="en-US" noProof="0"/>
              <a:t>Item 4</a:t>
            </a:r>
          </a:p>
          <a:p>
            <a:pPr lvl="4"/>
            <a:r>
              <a:rPr lang="en-US"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US" noProof="0"/>
              <a:t>Item 6</a:t>
            </a:r>
          </a:p>
          <a:p>
            <a:pPr lvl="6"/>
            <a:r>
              <a:rPr lang="en-US" noProof="0"/>
              <a:t>Item 7</a:t>
            </a:r>
          </a:p>
          <a:p>
            <a:pPr lvl="7"/>
            <a:r>
              <a:rPr lang="en-US" noProof="0"/>
              <a:t>Item 8</a:t>
            </a:r>
          </a:p>
          <a:p>
            <a:pPr lvl="8"/>
            <a:r>
              <a:rPr lang="en-US" noProof="0"/>
              <a:t>Item 9</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hasCustomPrompt="1"/>
          </p:nvPr>
        </p:nvSpPr>
        <p:spPr>
          <a:xfrm>
            <a:off x="3982276" y="1434189"/>
            <a:ext cx="3178344" cy="4584843"/>
          </a:xfrm>
        </p:spPr>
        <p:txBody>
          <a:bodyPr/>
          <a:lstStyle>
            <a:lvl1pPr>
              <a:defRPr/>
            </a:lvl1pPr>
            <a:lvl2pPr>
              <a:defRPr/>
            </a:lvl2pPr>
            <a:lvl3pPr>
              <a:defRPr/>
            </a:lvl3pPr>
            <a:lvl4pPr>
              <a:defRPr/>
            </a:lvl4pPr>
            <a:lvl5pPr marL="1609344" indent="-2286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defRPr lang="en-US" sz="1400" kern="1200" dirty="0">
                <a:solidFill>
                  <a:schemeClr val="tx1"/>
                </a:solidFill>
                <a:latin typeface="+mn-lt"/>
                <a:ea typeface="+mn-ea"/>
                <a:cs typeface="+mn-cs"/>
              </a:defRPr>
            </a:lvl7pPr>
          </a:lstStyle>
          <a:p>
            <a:pPr lvl="0"/>
            <a:r>
              <a:rPr lang="en-US" noProof="0"/>
              <a:t>Section headline or item 1</a:t>
            </a:r>
          </a:p>
          <a:p>
            <a:pPr lvl="1"/>
            <a:r>
              <a:rPr lang="en-US" noProof="0"/>
              <a:t>Item 2</a:t>
            </a:r>
          </a:p>
          <a:p>
            <a:pPr lvl="2"/>
            <a:r>
              <a:rPr lang="en-US" noProof="0"/>
              <a:t>Item 3</a:t>
            </a:r>
          </a:p>
          <a:p>
            <a:pPr lvl="3"/>
            <a:r>
              <a:rPr lang="en-US" noProof="0"/>
              <a:t>Item 4</a:t>
            </a:r>
          </a:p>
          <a:p>
            <a:pPr lvl="4"/>
            <a:r>
              <a:rPr lang="en-US"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US" noProof="0"/>
              <a:t>Item 6</a:t>
            </a:r>
          </a:p>
          <a:p>
            <a:pPr lvl="6"/>
            <a:r>
              <a:rPr lang="en-US" noProof="0"/>
              <a:t>Item 7</a:t>
            </a:r>
          </a:p>
          <a:p>
            <a:pPr lvl="7"/>
            <a:r>
              <a:rPr lang="en-US" noProof="0"/>
              <a:t>Item 8</a:t>
            </a:r>
          </a:p>
          <a:p>
            <a:pPr lvl="8"/>
            <a:r>
              <a:rPr lang="en-US" noProof="0"/>
              <a:t>Item 9</a:t>
            </a:r>
          </a:p>
        </p:txBody>
      </p:sp>
    </p:spTree>
    <p:extLst>
      <p:ext uri="{BB962C8B-B14F-4D97-AF65-F5344CB8AC3E}">
        <p14:creationId xmlns:p14="http://schemas.microsoft.com/office/powerpoint/2010/main" val="319069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4" y="472438"/>
            <a:ext cx="8356240"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4" y="1454966"/>
            <a:ext cx="8356240" cy="4564066"/>
          </a:xfrm>
        </p:spPr>
        <p:txBody>
          <a:bodyPr/>
          <a:lstStyle>
            <a:lvl1pPr>
              <a:defRPr sz="1400"/>
            </a:lvl1pPr>
          </a:lstStyle>
          <a:p>
            <a:pPr lvl="0"/>
            <a:r>
              <a:rPr lang="en-US" noProof="0"/>
              <a:t>Click icon to add table or chart</a:t>
            </a:r>
          </a:p>
        </p:txBody>
      </p:sp>
      <p:sp>
        <p:nvSpPr>
          <p:cNvPr id="4" name="Date Placeholder 3"/>
          <p:cNvSpPr>
            <a:spLocks noGrp="1"/>
          </p:cNvSpPr>
          <p:nvPr>
            <p:ph type="dt" sz="half" idx="10"/>
          </p:nvPr>
        </p:nvSpPr>
        <p:spPr>
          <a:xfrm>
            <a:off x="8807965" y="7010398"/>
            <a:ext cx="336035" cy="45720"/>
          </a:xfrm>
        </p:spPr>
        <p:txBody>
          <a:bodyPr/>
          <a:lstStyle/>
          <a:p>
            <a:fld id="{516914B5-AEA6-47C1-80F7-C7FD18A22EA2}"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1876885" y="6168123"/>
            <a:ext cx="6476093"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288177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829560"/>
            <a:ext cx="8347076" cy="4184896"/>
          </a:xfrm>
        </p:spPr>
        <p:txBody>
          <a:bodyPr/>
          <a:lstStyle>
            <a:lvl1pPr>
              <a:defRPr sz="1400"/>
            </a:lvl1pPr>
          </a:lstStyle>
          <a:p>
            <a:pPr lvl="0"/>
            <a:r>
              <a:rPr lang="en-US" noProof="0"/>
              <a:t>Click icon to add table or chart</a:t>
            </a:r>
          </a:p>
        </p:txBody>
      </p:sp>
      <p:sp>
        <p:nvSpPr>
          <p:cNvPr id="4" name="Date Placeholder 3"/>
          <p:cNvSpPr>
            <a:spLocks noGrp="1"/>
          </p:cNvSpPr>
          <p:nvPr>
            <p:ph type="dt" sz="half" idx="10"/>
          </p:nvPr>
        </p:nvSpPr>
        <p:spPr>
          <a:xfrm>
            <a:off x="8807965" y="7010398"/>
            <a:ext cx="336035" cy="45720"/>
          </a:xfrm>
        </p:spPr>
        <p:txBody>
          <a:bodyPr/>
          <a:lstStyle/>
          <a:p>
            <a:fld id="{977C927B-EA5B-4D38-B63B-A75272FB7D5F}"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1876885" y="6168123"/>
            <a:ext cx="6476093"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hasCustomPrompt="1"/>
          </p:nvPr>
        </p:nvSpPr>
        <p:spPr>
          <a:xfrm>
            <a:off x="398462" y="1418190"/>
            <a:ext cx="8347076" cy="231242"/>
          </a:xfrm>
        </p:spPr>
        <p:txBody>
          <a:bodyPr anchor="b">
            <a:noAutofit/>
          </a:bodyPr>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US" noProof="0"/>
              <a:t>Subtitle</a:t>
            </a:r>
          </a:p>
        </p:txBody>
      </p:sp>
    </p:spTree>
    <p:extLst>
      <p:ext uri="{BB962C8B-B14F-4D97-AF65-F5344CB8AC3E}">
        <p14:creationId xmlns:p14="http://schemas.microsoft.com/office/powerpoint/2010/main" val="270274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462" y="472438"/>
            <a:ext cx="8347075" cy="792167"/>
          </a:xfrm>
          <a:prstGeom prst="rect">
            <a:avLst/>
          </a:prstGeom>
        </p:spPr>
        <p:txBody>
          <a:bodyPr vert="horz" lIns="0" tIns="0" rIns="0" bIns="0" rtlCol="0" anchor="t">
            <a:noAutofit/>
          </a:bodyPr>
          <a:lstStyle/>
          <a:p>
            <a:r>
              <a:rPr lang="en-US" noProof="0"/>
              <a:t>Slide title</a:t>
            </a:r>
          </a:p>
        </p:txBody>
      </p:sp>
      <p:sp>
        <p:nvSpPr>
          <p:cNvPr id="3" name="Text Placeholder 2"/>
          <p:cNvSpPr>
            <a:spLocks noGrp="1"/>
          </p:cNvSpPr>
          <p:nvPr>
            <p:ph type="body" idx="1"/>
          </p:nvPr>
        </p:nvSpPr>
        <p:spPr>
          <a:xfrm>
            <a:off x="398462" y="1434190"/>
            <a:ext cx="8347075" cy="4584842"/>
          </a:xfrm>
          <a:prstGeom prst="rect">
            <a:avLst/>
          </a:prstGeom>
        </p:spPr>
        <p:txBody>
          <a:bodyPr vert="horz" lIns="0" tIns="0" rIns="0" bIns="0" rtlCol="0">
            <a:noAutofit/>
          </a:body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4" name="Date Placeholder 3"/>
          <p:cNvSpPr>
            <a:spLocks noGrp="1"/>
          </p:cNvSpPr>
          <p:nvPr>
            <p:ph type="dt" sz="half" idx="2"/>
          </p:nvPr>
        </p:nvSpPr>
        <p:spPr>
          <a:xfrm>
            <a:off x="8807965" y="7010399"/>
            <a:ext cx="336035" cy="45720"/>
          </a:xfrm>
          <a:prstGeom prst="rect">
            <a:avLst/>
          </a:prstGeom>
        </p:spPr>
        <p:txBody>
          <a:bodyPr vert="horz" lIns="0" tIns="0" rIns="0" bIns="0" rtlCol="0" anchor="b">
            <a:noAutofit/>
          </a:bodyPr>
          <a:lstStyle>
            <a:lvl1pPr algn="r">
              <a:defRPr sz="100">
                <a:solidFill>
                  <a:srgbClr val="E6E6E6"/>
                </a:solidFill>
              </a:defRPr>
            </a:lvl1pPr>
          </a:lstStyle>
          <a:p>
            <a:fld id="{B2679580-1DE4-4AED-B4F0-F01E2D77314B}" type="datetime4">
              <a:rPr lang="en-CA" smtClean="0"/>
              <a:t>June 18, 2025</a:t>
            </a:fld>
            <a:endParaRPr lang="en-US" dirty="0"/>
          </a:p>
        </p:txBody>
      </p:sp>
      <p:sp>
        <p:nvSpPr>
          <p:cNvPr id="5" name="Footer Placeholder 4"/>
          <p:cNvSpPr>
            <a:spLocks noGrp="1"/>
          </p:cNvSpPr>
          <p:nvPr>
            <p:ph type="ftr" sz="quarter" idx="3"/>
          </p:nvPr>
        </p:nvSpPr>
        <p:spPr>
          <a:xfrm>
            <a:off x="341799" y="7010401"/>
            <a:ext cx="8462696" cy="45719"/>
          </a:xfrm>
          <a:prstGeom prst="rect">
            <a:avLst/>
          </a:prstGeom>
        </p:spPr>
        <p:txBody>
          <a:bodyPr vert="horz" lIns="91440" tIns="45720" rIns="91440" bIns="45720" rtlCol="0" anchor="b">
            <a:noAutofit/>
          </a:bodyPr>
          <a:lstStyle>
            <a:lvl1pPr algn="l">
              <a:defRPr sz="100">
                <a:solidFill>
                  <a:srgbClr val="E6E6E6"/>
                </a:solidFill>
              </a:defRPr>
            </a:lvl1pPr>
          </a:lstStyle>
          <a:p>
            <a:endParaRPr lang="en-CA" dirty="0"/>
          </a:p>
        </p:txBody>
      </p:sp>
      <p:sp>
        <p:nvSpPr>
          <p:cNvPr id="6" name="Slide Number Placeholder 5"/>
          <p:cNvSpPr>
            <a:spLocks noGrp="1"/>
          </p:cNvSpPr>
          <p:nvPr>
            <p:ph type="sldNum" sz="quarter" idx="4"/>
          </p:nvPr>
        </p:nvSpPr>
        <p:spPr>
          <a:xfrm>
            <a:off x="8533067" y="6399283"/>
            <a:ext cx="212470"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11" name="Graphic 10">
            <a:extLst>
              <a:ext uri="{FF2B5EF4-FFF2-40B4-BE49-F238E27FC236}">
                <a16:creationId xmlns:a16="http://schemas.microsoft.com/office/drawing/2014/main" id="{1D99BD85-8635-417A-DD49-480ECB7F4B7D}"/>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bwMode="black">
          <a:xfrm>
            <a:off x="186779" y="6111080"/>
            <a:ext cx="1718093" cy="666045"/>
          </a:xfrm>
          <a:prstGeom prst="rect">
            <a:avLst/>
          </a:prstGeom>
        </p:spPr>
      </p:pic>
    </p:spTree>
    <p:extLst>
      <p:ext uri="{BB962C8B-B14F-4D97-AF65-F5344CB8AC3E}">
        <p14:creationId xmlns:p14="http://schemas.microsoft.com/office/powerpoint/2010/main" val="4085825362"/>
      </p:ext>
    </p:extLst>
  </p:cSld>
  <p:clrMap bg1="lt1" tx1="dk1" bg2="lt2" tx2="dk2" accent1="accent1" accent2="accent2" accent3="accent3" accent4="accent4" accent5="accent5" accent6="accent6" hlink="hlink" folHlink="folHlink"/>
  <p:sldLayoutIdLst>
    <p:sldLayoutId id="2147483673" r:id="rId1"/>
    <p:sldLayoutId id="2147483700" r:id="rId2"/>
    <p:sldLayoutId id="2147483674" r:id="rId3"/>
    <p:sldLayoutId id="2147483701"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9"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p:titleStyle>
    <p:body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51">
          <p15:clr>
            <a:srgbClr val="F26B43"/>
          </p15:clr>
        </p15:guide>
        <p15:guide id="4" pos="5509">
          <p15:clr>
            <a:srgbClr val="F26B43"/>
          </p15:clr>
        </p15:guide>
        <p15:guide id="5" orient="horz" pos="41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51.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2.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31.jp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chart" Target="../charts/chart1.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6.sv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06ABF-CEBE-D261-456B-49603A55E7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547512-DF81-13E2-BE61-D64D0A276801}"/>
              </a:ext>
            </a:extLst>
          </p:cNvPr>
          <p:cNvSpPr>
            <a:spLocks noGrp="1"/>
          </p:cNvSpPr>
          <p:nvPr>
            <p:ph type="ctrTitle"/>
          </p:nvPr>
        </p:nvSpPr>
        <p:spPr/>
        <p:txBody>
          <a:bodyPr/>
          <a:lstStyle/>
          <a:p>
            <a:r>
              <a:rPr lang="en-CA" spc="-20" dirty="0">
                <a:solidFill>
                  <a:schemeClr val="bg1"/>
                </a:solidFill>
              </a:rPr>
              <a:t>Staying</a:t>
            </a:r>
            <a:br>
              <a:rPr lang="en-CA" spc="-20" dirty="0">
                <a:solidFill>
                  <a:schemeClr val="bg1"/>
                </a:solidFill>
              </a:rPr>
            </a:br>
            <a:r>
              <a:rPr lang="en-CA" spc="-20" dirty="0">
                <a:solidFill>
                  <a:schemeClr val="bg1"/>
                </a:solidFill>
              </a:rPr>
              <a:t>the course</a:t>
            </a:r>
            <a:endParaRPr lang="en-US" dirty="0"/>
          </a:p>
        </p:txBody>
      </p:sp>
      <p:sp>
        <p:nvSpPr>
          <p:cNvPr id="4" name="Subtitle 3">
            <a:extLst>
              <a:ext uri="{FF2B5EF4-FFF2-40B4-BE49-F238E27FC236}">
                <a16:creationId xmlns:a16="http://schemas.microsoft.com/office/drawing/2014/main" id="{D9B58AC4-2DA5-DDF6-AA22-0BD57CA8BA25}"/>
              </a:ext>
            </a:extLst>
          </p:cNvPr>
          <p:cNvSpPr>
            <a:spLocks noGrp="1"/>
          </p:cNvSpPr>
          <p:nvPr>
            <p:ph type="subTitle" idx="1"/>
          </p:nvPr>
        </p:nvSpPr>
        <p:spPr/>
        <p:txBody>
          <a:bodyPr/>
          <a:lstStyle/>
          <a:p>
            <a:endParaRPr lang="en-US" dirty="0"/>
          </a:p>
        </p:txBody>
      </p:sp>
      <p:sp>
        <p:nvSpPr>
          <p:cNvPr id="8" name="Slide Number Placeholder 7">
            <a:extLst>
              <a:ext uri="{FF2B5EF4-FFF2-40B4-BE49-F238E27FC236}">
                <a16:creationId xmlns:a16="http://schemas.microsoft.com/office/drawing/2014/main" id="{5E2024FA-CA27-3A4A-2CAC-9EAB09AA6E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33B34-C87C-402E-ABB0-13B7C9DEBBC4}" type="slidenum">
              <a:rPr kumimoji="0" lang="en-CA" sz="100" b="0" i="0" u="none" strike="noStrike" kern="1200" cap="none" spc="0" normalizeH="0" baseline="0" noProof="0" smtClean="0">
                <a:ln>
                  <a:noFill/>
                </a:ln>
                <a:solidFill>
                  <a:srgbClr val="E6E6E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00" b="0" i="0" u="none" strike="noStrike" kern="1200" cap="none" spc="0" normalizeH="0" baseline="0" noProof="0">
              <a:ln>
                <a:noFill/>
              </a:ln>
              <a:solidFill>
                <a:srgbClr val="E6E6E6"/>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58044C71-6A26-0832-2826-36AA08A7E8B5}"/>
              </a:ext>
            </a:extLst>
          </p:cNvPr>
          <p:cNvSpPr/>
          <p:nvPr/>
        </p:nvSpPr>
        <p:spPr>
          <a:xfrm>
            <a:off x="4481086" y="3290464"/>
            <a:ext cx="227948"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TextBox 3">
            <a:extLst>
              <a:ext uri="{FF2B5EF4-FFF2-40B4-BE49-F238E27FC236}">
                <a16:creationId xmlns:a16="http://schemas.microsoft.com/office/drawing/2014/main" id="{B3D4684E-AD33-E4D7-2676-2DB54AC9A9BB}"/>
              </a:ext>
            </a:extLst>
          </p:cNvPr>
          <p:cNvSpPr txBox="1"/>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Arial" panose="020B0604020202020204"/>
                <a:ea typeface="+mn-ea"/>
                <a:cs typeface="+mn-cs"/>
              </a:rPr>
              <a:t>ADMASTER-STAMP!MGR0330222101104</a:t>
            </a:r>
          </a:p>
        </p:txBody>
      </p:sp>
      <p:sp>
        <p:nvSpPr>
          <p:cNvPr id="16" name="CustomShape 1">
            <a:extLst>
              <a:ext uri="{FF2B5EF4-FFF2-40B4-BE49-F238E27FC236}">
                <a16:creationId xmlns:a16="http://schemas.microsoft.com/office/drawing/2014/main" id="{F90E994B-3909-6C98-9CBB-4E53C6ADE730}"/>
              </a:ext>
            </a:extLst>
          </p:cNvPr>
          <p:cNvSpPr>
            <a:spLocks/>
          </p:cNvSpPr>
          <p:nvPr/>
        </p:nvSpPr>
        <p:spPr bwMode="white">
          <a:xfrm>
            <a:off x="398464" y="3721887"/>
            <a:ext cx="4310570" cy="747365"/>
          </a:xfrm>
          <a:prstGeom prst="rect">
            <a:avLst/>
          </a:prstGeom>
          <a:noFill/>
          <a:ln>
            <a:noFill/>
            <a:headEnd type="none"/>
            <a:tailEnd type="none"/>
          </a:ln>
        </p:spPr>
        <p:style>
          <a:lnRef idx="0">
            <a:scrgbClr r="0" g="0" b="0"/>
          </a:lnRef>
          <a:fillRef idx="0">
            <a:scrgbClr r="0" g="0" b="0"/>
          </a:fillRef>
          <a:effectRef idx="0">
            <a:scrgbClr r="0" g="0" b="0"/>
          </a:effectRef>
          <a:fontRef idx="minor"/>
        </p:style>
        <p:txBody>
          <a:bodyPr wrap="square" lIns="0" tIns="0" rIns="0" bIns="0" anchor="ctr">
            <a:noAutofit/>
          </a:bodyPr>
          <a:lstStyle/>
          <a:p>
            <a:pPr defTabSz="914400">
              <a:lnSpc>
                <a:spcPct val="100000"/>
              </a:lnSpc>
            </a:pPr>
            <a:r>
              <a:rPr lang="en-CA" sz="2400" spc="-1" dirty="0">
                <a:solidFill>
                  <a:schemeClr val="bg1"/>
                </a:solidFill>
                <a:latin typeface="Arial"/>
                <a:ea typeface="DejaVu Sans"/>
              </a:rPr>
              <a:t>Retirement strategies for any market conditions</a:t>
            </a:r>
            <a:endParaRPr lang="en-CA" sz="2400" spc="-1" dirty="0">
              <a:solidFill>
                <a:schemeClr val="bg1"/>
              </a:solidFill>
              <a:latin typeface="Arial"/>
            </a:endParaRPr>
          </a:p>
        </p:txBody>
      </p:sp>
      <p:sp>
        <p:nvSpPr>
          <p:cNvPr id="17" name="TextBox 3">
            <a:extLst>
              <a:ext uri="{FF2B5EF4-FFF2-40B4-BE49-F238E27FC236}">
                <a16:creationId xmlns:a16="http://schemas.microsoft.com/office/drawing/2014/main" id="{FC213734-B253-5C12-4B8B-359AF7D8274B}"/>
              </a:ext>
            </a:extLst>
          </p:cNvPr>
          <p:cNvSpPr txBox="1">
            <a:spLocks noChangeArrowheads="1"/>
          </p:cNvSpPr>
          <p:nvPr/>
        </p:nvSpPr>
        <p:spPr bwMode="white">
          <a:xfrm>
            <a:off x="0" y="0"/>
            <a:ext cx="0" cy="0"/>
          </a:xfrm>
          <a:prstGeom prst="rect">
            <a:avLst/>
          </a:prstGeom>
          <a:ln>
            <a:headEnd type="none"/>
            <a:tailEnd type="none"/>
          </a:ln>
        </p:spPr>
        <p:txBody>
          <a:bodyPr wrap="square" anchor="t">
            <a:noAutofit/>
          </a:bodyPr>
          <a:lstStyle/>
          <a:p>
            <a:pPr algn="l" defTabSz="914400"/>
            <a:endParaRPr lang="en-US" sz="1100" dirty="0"/>
          </a:p>
          <a:p>
            <a:pPr defTabSz="914400"/>
            <a:r>
              <a:rPr lang="en-US" sz="100" dirty="0"/>
              <a:t>ADMASTER-STAMP!GA0110254145450</a:t>
            </a:r>
          </a:p>
        </p:txBody>
      </p:sp>
      <p:sp>
        <p:nvSpPr>
          <p:cNvPr id="6" name="TextBox 5">
            <a:extLst>
              <a:ext uri="{FF2B5EF4-FFF2-40B4-BE49-F238E27FC236}">
                <a16:creationId xmlns:a16="http://schemas.microsoft.com/office/drawing/2014/main" id="{7C0200E4-298D-B518-E05C-D27C6EB0506F}"/>
              </a:ext>
            </a:extLst>
          </p:cNvPr>
          <p:cNvSpPr txBox="1"/>
          <p:nvPr/>
        </p:nvSpPr>
        <p:spPr>
          <a:xfrm>
            <a:off x="5431996" y="6351373"/>
            <a:ext cx="3712004" cy="215444"/>
          </a:xfrm>
          <a:prstGeom prst="rect">
            <a:avLst/>
          </a:prstGeom>
          <a:noFill/>
        </p:spPr>
        <p:txBody>
          <a:bodyPr wrap="square" lIns="0" tIns="0" rIns="0" bIns="0" rtlCol="0">
            <a:spAutoFit/>
          </a:bodyPr>
          <a:lstStyle/>
          <a:p>
            <a:pPr algn="l">
              <a:spcBef>
                <a:spcPts val="600"/>
              </a:spcBef>
            </a:pPr>
            <a:r>
              <a:rPr lang="en-US" sz="1400" i="0" dirty="0">
                <a:solidFill>
                  <a:schemeClr val="bg1"/>
                </a:solidFill>
                <a:effectLst/>
              </a:rPr>
              <a:t>The Manufacturers Life Insurance Company  </a:t>
            </a:r>
            <a:endParaRPr lang="en-US" sz="1400" dirty="0">
              <a:solidFill>
                <a:schemeClr val="bg1"/>
              </a:solidFill>
            </a:endParaRPr>
          </a:p>
        </p:txBody>
      </p:sp>
    </p:spTree>
    <p:custDataLst>
      <p:tags r:id="rId1"/>
    </p:custDataLst>
    <p:extLst>
      <p:ext uri="{BB962C8B-B14F-4D97-AF65-F5344CB8AC3E}">
        <p14:creationId xmlns:p14="http://schemas.microsoft.com/office/powerpoint/2010/main" val="357163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645C2-7DC7-3FDA-8368-4B697495FE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2E3C39-8BD1-E8EF-9BB6-A054464F03DC}"/>
              </a:ext>
            </a:extLst>
          </p:cNvPr>
          <p:cNvSpPr>
            <a:spLocks noGrp="1"/>
          </p:cNvSpPr>
          <p:nvPr>
            <p:ph type="title"/>
          </p:nvPr>
        </p:nvSpPr>
        <p:spPr/>
        <p:txBody>
          <a:bodyPr/>
          <a:lstStyle/>
          <a:p>
            <a:r>
              <a:rPr lang="en-US" dirty="0"/>
              <a:t>Focus on your long-term strategy</a:t>
            </a:r>
          </a:p>
        </p:txBody>
      </p:sp>
    </p:spTree>
    <p:extLst>
      <p:ext uri="{BB962C8B-B14F-4D97-AF65-F5344CB8AC3E}">
        <p14:creationId xmlns:p14="http://schemas.microsoft.com/office/powerpoint/2010/main" val="285737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54C2BB-2A11-8308-F5AF-E9DBF4FD6195}"/>
              </a:ext>
            </a:extLst>
          </p:cNvPr>
          <p:cNvSpPr>
            <a:spLocks noGrp="1"/>
          </p:cNvSpPr>
          <p:nvPr>
            <p:ph type="title"/>
          </p:nvPr>
        </p:nvSpPr>
        <p:spPr/>
        <p:txBody>
          <a:bodyPr/>
          <a:lstStyle/>
          <a:p>
            <a:r>
              <a:rPr lang="en-US" sz="2400" dirty="0">
                <a:latin typeface="Arial" panose="020B0604020202020204" pitchFamily="34" charset="0"/>
                <a:cs typeface="Arial" panose="020B0604020202020204" pitchFamily="34" charset="0"/>
              </a:rPr>
              <a:t>Key aspects of a savings strategy</a:t>
            </a:r>
          </a:p>
        </p:txBody>
      </p:sp>
      <p:sp>
        <p:nvSpPr>
          <p:cNvPr id="18" name="Content Placeholder 2">
            <a:extLst>
              <a:ext uri="{FF2B5EF4-FFF2-40B4-BE49-F238E27FC236}">
                <a16:creationId xmlns:a16="http://schemas.microsoft.com/office/drawing/2014/main" id="{6834ACCD-3507-B6E0-BF89-6E95BA68EE7B}"/>
              </a:ext>
            </a:extLst>
          </p:cNvPr>
          <p:cNvSpPr>
            <a:spLocks noGrp="1"/>
          </p:cNvSpPr>
          <p:nvPr>
            <p:ph idx="1"/>
          </p:nvPr>
        </p:nvSpPr>
        <p:spPr>
          <a:xfrm>
            <a:off x="398463" y="1468547"/>
            <a:ext cx="8347076" cy="245218"/>
          </a:xfrm>
        </p:spPr>
        <p:txBody>
          <a:bodyPr/>
          <a:lstStyle/>
          <a:p>
            <a:pPr marL="0" indent="0" algn="ctr">
              <a:buNone/>
            </a:pPr>
            <a:r>
              <a:rPr lang="en-US" b="1" dirty="0"/>
              <a:t>Short-term versus long-term goals </a:t>
            </a:r>
          </a:p>
        </p:txBody>
      </p:sp>
      <p:graphicFrame>
        <p:nvGraphicFramePr>
          <p:cNvPr id="19" name="Table 19">
            <a:extLst>
              <a:ext uri="{FF2B5EF4-FFF2-40B4-BE49-F238E27FC236}">
                <a16:creationId xmlns:a16="http://schemas.microsoft.com/office/drawing/2014/main" id="{E7E31173-DF4F-5823-4503-EE398E87BA10}"/>
              </a:ext>
            </a:extLst>
          </p:cNvPr>
          <p:cNvGraphicFramePr>
            <a:graphicFrameLocks noGrp="1"/>
          </p:cNvGraphicFramePr>
          <p:nvPr>
            <p:extLst>
              <p:ext uri="{D42A27DB-BD31-4B8C-83A1-F6EECF244321}">
                <p14:modId xmlns:p14="http://schemas.microsoft.com/office/powerpoint/2010/main" val="4238978768"/>
              </p:ext>
            </p:extLst>
          </p:nvPr>
        </p:nvGraphicFramePr>
        <p:xfrm>
          <a:off x="430787" y="1883350"/>
          <a:ext cx="8299528" cy="3744000"/>
        </p:xfrm>
        <a:graphic>
          <a:graphicData uri="http://schemas.openxmlformats.org/drawingml/2006/table">
            <a:tbl>
              <a:tblPr firstRow="1" bandRow="1">
                <a:tableStyleId>{5940675A-B579-460E-94D1-54222C63F5DA}</a:tableStyleId>
              </a:tblPr>
              <a:tblGrid>
                <a:gridCol w="3068052">
                  <a:extLst>
                    <a:ext uri="{9D8B030D-6E8A-4147-A177-3AD203B41FA5}">
                      <a16:colId xmlns:a16="http://schemas.microsoft.com/office/drawing/2014/main" val="1751436470"/>
                    </a:ext>
                  </a:extLst>
                </a:gridCol>
                <a:gridCol w="2615738">
                  <a:extLst>
                    <a:ext uri="{9D8B030D-6E8A-4147-A177-3AD203B41FA5}">
                      <a16:colId xmlns:a16="http://schemas.microsoft.com/office/drawing/2014/main" val="3480821488"/>
                    </a:ext>
                  </a:extLst>
                </a:gridCol>
                <a:gridCol w="2615738">
                  <a:extLst>
                    <a:ext uri="{9D8B030D-6E8A-4147-A177-3AD203B41FA5}">
                      <a16:colId xmlns:a16="http://schemas.microsoft.com/office/drawing/2014/main" val="2897736156"/>
                    </a:ext>
                  </a:extLst>
                </a:gridCol>
              </a:tblGrid>
              <a:tr h="936000">
                <a:tc>
                  <a:txBody>
                    <a:bodyPr/>
                    <a:lstStyle/>
                    <a:p>
                      <a:r>
                        <a:rPr lang="en-US" sz="1800" b="1" i="0" dirty="0">
                          <a:latin typeface="Arial" panose="020B0604020202020204" pitchFamily="34" charset="0"/>
                          <a:cs typeface="Arial" panose="020B0604020202020204" pitchFamily="34" charset="0"/>
                        </a:rPr>
                        <a:t>        Goal</a:t>
                      </a:r>
                    </a:p>
                  </a:txBody>
                  <a:tcPr marL="68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latin typeface="Arial" panose="020B0604020202020204" pitchFamily="34" charset="0"/>
                          <a:cs typeface="Arial" panose="020B0604020202020204" pitchFamily="34" charset="0"/>
                        </a:rPr>
                        <a:t>Short-term goals</a:t>
                      </a:r>
                    </a:p>
                  </a:txBody>
                  <a:tcPr marL="140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latin typeface="Arial" panose="020B0604020202020204" pitchFamily="34" charset="0"/>
                          <a:cs typeface="Arial" panose="020B0604020202020204" pitchFamily="34" charset="0"/>
                        </a:rPr>
                        <a:t>Long-term goals</a:t>
                      </a:r>
                    </a:p>
                  </a:txBody>
                  <a:tcPr marL="140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913259721"/>
                  </a:ext>
                </a:extLst>
              </a:tr>
              <a:tr h="936000">
                <a:tc>
                  <a:txBody>
                    <a:bodyPr/>
                    <a:lstStyle/>
                    <a:p>
                      <a:r>
                        <a:rPr lang="en-US" sz="1800" b="1" i="0" dirty="0">
                          <a:latin typeface="Arial" panose="020B0604020202020204" pitchFamily="34" charset="0"/>
                          <a:cs typeface="Arial" panose="020B0604020202020204" pitchFamily="34" charset="0"/>
                        </a:rPr>
                        <a:t>        Time horizon</a:t>
                      </a:r>
                    </a:p>
                  </a:txBody>
                  <a:tcPr marL="68598" marR="68598" marT="34299" marB="34299" anchor="ctr">
                    <a:lnL w="12700" cmpd="sng">
                      <a:noFill/>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dirty="0">
                          <a:solidFill>
                            <a:schemeClr val="bg1"/>
                          </a:solidFill>
                          <a:latin typeface="Arial" panose="020B0604020202020204" pitchFamily="34" charset="0"/>
                          <a:cs typeface="Arial" panose="020B0604020202020204" pitchFamily="34" charset="0"/>
                        </a:rPr>
                        <a:t>Less than </a:t>
                      </a:r>
                      <a:br>
                        <a:rPr lang="en-US" sz="1800" b="0" i="0" dirty="0">
                          <a:solidFill>
                            <a:schemeClr val="bg1"/>
                          </a:solidFill>
                          <a:latin typeface="Arial" panose="020B0604020202020204" pitchFamily="34" charset="0"/>
                          <a:cs typeface="Arial" panose="020B0604020202020204" pitchFamily="34" charset="0"/>
                        </a:rPr>
                      </a:br>
                      <a:r>
                        <a:rPr lang="en-US" sz="1800" b="0" i="0" dirty="0">
                          <a:solidFill>
                            <a:schemeClr val="bg1"/>
                          </a:solidFill>
                          <a:latin typeface="Arial" panose="020B0604020202020204" pitchFamily="34" charset="0"/>
                          <a:cs typeface="Arial" panose="020B0604020202020204" pitchFamily="34" charset="0"/>
                        </a:rPr>
                        <a:t>5 years away </a:t>
                      </a:r>
                    </a:p>
                  </a:txBody>
                  <a:tcPr marL="140598" marR="68598" marT="34299" marB="34299"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800" b="0" i="0" dirty="0">
                          <a:solidFill>
                            <a:schemeClr val="bg1"/>
                          </a:solidFill>
                          <a:latin typeface="Arial" panose="020B0604020202020204" pitchFamily="34" charset="0"/>
                          <a:cs typeface="Arial" panose="020B0604020202020204" pitchFamily="34" charset="0"/>
                        </a:rPr>
                        <a:t>More than </a:t>
                      </a:r>
                      <a:br>
                        <a:rPr lang="en-US" sz="1800" b="0" i="0" dirty="0">
                          <a:solidFill>
                            <a:schemeClr val="bg1"/>
                          </a:solidFill>
                          <a:latin typeface="Arial" panose="020B0604020202020204" pitchFamily="34" charset="0"/>
                          <a:cs typeface="Arial" panose="020B0604020202020204" pitchFamily="34" charset="0"/>
                        </a:rPr>
                      </a:br>
                      <a:r>
                        <a:rPr lang="en-US" sz="1800" b="0" i="0" dirty="0">
                          <a:solidFill>
                            <a:schemeClr val="bg1"/>
                          </a:solidFill>
                          <a:latin typeface="Arial" panose="020B0604020202020204" pitchFamily="34" charset="0"/>
                          <a:cs typeface="Arial" panose="020B0604020202020204" pitchFamily="34" charset="0"/>
                        </a:rPr>
                        <a:t>5 years away</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721791852"/>
                  </a:ext>
                </a:extLst>
              </a:tr>
              <a:tr h="936000">
                <a:tc>
                  <a:txBody>
                    <a:bodyPr/>
                    <a:lstStyle/>
                    <a:p>
                      <a:r>
                        <a:rPr lang="en-US" sz="1800" b="1" i="0" dirty="0">
                          <a:latin typeface="Arial" panose="020B0604020202020204" pitchFamily="34" charset="0"/>
                          <a:cs typeface="Arial" panose="020B0604020202020204" pitchFamily="34" charset="0"/>
                        </a:rPr>
                        <a:t>        Example</a:t>
                      </a:r>
                    </a:p>
                  </a:txBody>
                  <a:tcPr marL="68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dirty="0">
                          <a:solidFill>
                            <a:schemeClr val="bg1"/>
                          </a:solidFill>
                          <a:latin typeface="Arial" panose="020B0604020202020204" pitchFamily="34" charset="0"/>
                          <a:cs typeface="Arial" panose="020B0604020202020204" pitchFamily="34" charset="0"/>
                        </a:rPr>
                        <a:t>Car, big vacation</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800" b="0" i="0" dirty="0">
                          <a:solidFill>
                            <a:schemeClr val="bg1"/>
                          </a:solidFill>
                          <a:latin typeface="Arial" panose="020B0604020202020204" pitchFamily="34" charset="0"/>
                          <a:cs typeface="Arial" panose="020B0604020202020204" pitchFamily="34" charset="0"/>
                        </a:rPr>
                        <a:t>Down payment for a house, retirement</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341758135"/>
                  </a:ext>
                </a:extLst>
              </a:tr>
              <a:tr h="936000">
                <a:tc>
                  <a:txBody>
                    <a:bodyPr/>
                    <a:lstStyle/>
                    <a:p>
                      <a:r>
                        <a:rPr lang="en-US" sz="1800" b="1" i="0" dirty="0">
                          <a:latin typeface="Arial" panose="020B0604020202020204" pitchFamily="34" charset="0"/>
                          <a:cs typeface="Arial" panose="020B0604020202020204" pitchFamily="34" charset="0"/>
                        </a:rPr>
                        <a:t>        Investment strategy</a:t>
                      </a:r>
                    </a:p>
                  </a:txBody>
                  <a:tcPr marL="68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dirty="0">
                          <a:solidFill>
                            <a:schemeClr val="bg1"/>
                          </a:solidFill>
                          <a:latin typeface="Arial" panose="020B0604020202020204" pitchFamily="34" charset="0"/>
                          <a:cs typeface="Arial" panose="020B0604020202020204" pitchFamily="34" charset="0"/>
                        </a:rPr>
                        <a:t>Conservative investments to help maintain value</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800" b="0" i="0" dirty="0">
                          <a:solidFill>
                            <a:schemeClr val="bg1"/>
                          </a:solidFill>
                          <a:latin typeface="Arial" panose="020B0604020202020204" pitchFamily="34" charset="0"/>
                          <a:cs typeface="Arial" panose="020B0604020202020204" pitchFamily="34" charset="0"/>
                        </a:rPr>
                        <a:t>More growth-oriented investments</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691990642"/>
                  </a:ext>
                </a:extLst>
              </a:tr>
            </a:tbl>
          </a:graphicData>
        </a:graphic>
      </p:graphicFrame>
      <p:pic>
        <p:nvPicPr>
          <p:cNvPr id="24" name="Graphic 23">
            <a:extLst>
              <a:ext uri="{FF2B5EF4-FFF2-40B4-BE49-F238E27FC236}">
                <a16:creationId xmlns:a16="http://schemas.microsoft.com/office/drawing/2014/main" id="{D311F81A-BD9C-B0CF-F05F-3C2FF9936B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8462" y="2137463"/>
            <a:ext cx="459183" cy="459183"/>
          </a:xfrm>
          <a:prstGeom prst="rect">
            <a:avLst/>
          </a:prstGeom>
        </p:spPr>
      </p:pic>
      <p:pic>
        <p:nvPicPr>
          <p:cNvPr id="25" name="Graphic 24">
            <a:extLst>
              <a:ext uri="{FF2B5EF4-FFF2-40B4-BE49-F238E27FC236}">
                <a16:creationId xmlns:a16="http://schemas.microsoft.com/office/drawing/2014/main" id="{FF42E85F-E099-5C08-3374-9B9EC254DB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3684" y="3040767"/>
            <a:ext cx="428737" cy="428737"/>
          </a:xfrm>
          <a:prstGeom prst="rect">
            <a:avLst/>
          </a:prstGeom>
        </p:spPr>
      </p:pic>
      <p:pic>
        <p:nvPicPr>
          <p:cNvPr id="27" name="Graphic 26">
            <a:extLst>
              <a:ext uri="{FF2B5EF4-FFF2-40B4-BE49-F238E27FC236}">
                <a16:creationId xmlns:a16="http://schemas.microsoft.com/office/drawing/2014/main" id="{3B04730A-19FE-56C4-7139-FDDC6BF49C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8462" y="3983637"/>
            <a:ext cx="459183" cy="459183"/>
          </a:xfrm>
          <a:prstGeom prst="rect">
            <a:avLst/>
          </a:prstGeom>
        </p:spPr>
      </p:pic>
      <p:pic>
        <p:nvPicPr>
          <p:cNvPr id="6" name="Graphic 5">
            <a:extLst>
              <a:ext uri="{FF2B5EF4-FFF2-40B4-BE49-F238E27FC236}">
                <a16:creationId xmlns:a16="http://schemas.microsoft.com/office/drawing/2014/main" id="{94DA2DAE-0E98-1D6A-3615-4B63A6BE743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14504" y="4930270"/>
            <a:ext cx="459183" cy="459183"/>
          </a:xfrm>
          <a:prstGeom prst="rect">
            <a:avLst/>
          </a:prstGeom>
        </p:spPr>
      </p:pic>
      <p:sp>
        <p:nvSpPr>
          <p:cNvPr id="8" name="Slide Number Placeholder 5">
            <a:extLst>
              <a:ext uri="{FF2B5EF4-FFF2-40B4-BE49-F238E27FC236}">
                <a16:creationId xmlns:a16="http://schemas.microsoft.com/office/drawing/2014/main" id="{6A485F62-B983-E6D4-93DF-54BE6BDD2A72}"/>
              </a:ext>
            </a:extLst>
          </p:cNvPr>
          <p:cNvSpPr>
            <a:spLocks noGrp="1"/>
          </p:cNvSpPr>
          <p:nvPr>
            <p:ph type="sldNum" sz="quarter" idx="12"/>
          </p:nvPr>
        </p:nvSpPr>
        <p:spPr>
          <a:xfrm>
            <a:off x="8533067" y="6399283"/>
            <a:ext cx="212470" cy="175694"/>
          </a:xfrm>
        </p:spPr>
        <p:txBody>
          <a:bodyPr/>
          <a:lstStyle/>
          <a:p>
            <a:fld id="{BB333B34-C87C-402E-ABB0-13B7C9DEBBC4}" type="slidenum">
              <a:rPr/>
              <a:t>11</a:t>
            </a:fld>
            <a:endParaRPr dirty="0"/>
          </a:p>
        </p:txBody>
      </p:sp>
    </p:spTree>
    <p:extLst>
      <p:ext uri="{BB962C8B-B14F-4D97-AF65-F5344CB8AC3E}">
        <p14:creationId xmlns:p14="http://schemas.microsoft.com/office/powerpoint/2010/main" val="293667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4BE7-A950-4875-B571-D603C922D1DD}"/>
              </a:ext>
            </a:extLst>
          </p:cNvPr>
          <p:cNvSpPr>
            <a:spLocks noGrp="1"/>
          </p:cNvSpPr>
          <p:nvPr>
            <p:ph type="title"/>
          </p:nvPr>
        </p:nvSpPr>
        <p:spPr/>
        <p:txBody>
          <a:bodyPr/>
          <a:lstStyle/>
          <a:p>
            <a:r>
              <a:rPr lang="en-US" altLang="en-US" dirty="0"/>
              <a:t>What moves the stock market up and down?</a:t>
            </a:r>
            <a:endParaRPr lang="en-CA" dirty="0"/>
          </a:p>
        </p:txBody>
      </p:sp>
      <p:sp>
        <p:nvSpPr>
          <p:cNvPr id="10" name="TextBox 9">
            <a:extLst>
              <a:ext uri="{FF2B5EF4-FFF2-40B4-BE49-F238E27FC236}">
                <a16:creationId xmlns:a16="http://schemas.microsoft.com/office/drawing/2014/main" id="{7F517D0F-9884-4DF8-B650-AF3BB256850A}"/>
              </a:ext>
            </a:extLst>
          </p:cNvPr>
          <p:cNvSpPr txBox="1"/>
          <p:nvPr/>
        </p:nvSpPr>
        <p:spPr>
          <a:xfrm>
            <a:off x="2951256" y="1744177"/>
            <a:ext cx="3241488" cy="2259593"/>
          </a:xfrm>
          <a:prstGeom prst="rect">
            <a:avLst/>
          </a:prstGeom>
          <a:noFill/>
        </p:spPr>
        <p:txBody>
          <a:bodyPr wrap="square" lIns="0" tIns="0" rIns="0" bIns="0" rtlCol="0" anchor="t">
            <a:spAutoFit/>
          </a:bodyPr>
          <a:lstStyle/>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rPr>
              <a:t>Company profits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rPr>
              <a:t>Interest rates</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rPr>
              <a:t>Consumer confidence</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rPr>
              <a:t>Economic outlook</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rPr>
              <a:t>Political climate</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rPr>
              <a:t>Unforeseen events such as the pandemic</a:t>
            </a:r>
            <a:endParaRPr kumimoji="0" lang="fr-CA" sz="1800" b="0" i="0" u="none" strike="sng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0FD50AAA-5EAA-464D-8DD6-A22744F0AE20}"/>
              </a:ext>
            </a:extLst>
          </p:cNvPr>
          <p:cNvGrpSpPr/>
          <p:nvPr/>
        </p:nvGrpSpPr>
        <p:grpSpPr>
          <a:xfrm>
            <a:off x="954861" y="2873974"/>
            <a:ext cx="7094909" cy="2583853"/>
            <a:chOff x="3311164" y="2987756"/>
            <a:chExt cx="4496278" cy="1637473"/>
          </a:xfrm>
        </p:grpSpPr>
        <p:pic>
          <p:nvPicPr>
            <p:cNvPr id="5" name="Graphic 4" descr="Upward trend">
              <a:extLst>
                <a:ext uri="{FF2B5EF4-FFF2-40B4-BE49-F238E27FC236}">
                  <a16:creationId xmlns:a16="http://schemas.microsoft.com/office/drawing/2014/main" id="{75393E92-7BE9-400F-B000-04119811BAD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11164" y="2987756"/>
              <a:ext cx="985369" cy="985369"/>
            </a:xfrm>
            <a:prstGeom prst="rect">
              <a:avLst/>
            </a:prstGeom>
          </p:spPr>
        </p:pic>
        <p:pic>
          <p:nvPicPr>
            <p:cNvPr id="9" name="Graphic 8" descr="Downward trend">
              <a:extLst>
                <a:ext uri="{FF2B5EF4-FFF2-40B4-BE49-F238E27FC236}">
                  <a16:creationId xmlns:a16="http://schemas.microsoft.com/office/drawing/2014/main" id="{A004CDDB-0D64-4C3F-8383-1BE65F60AAB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22073" y="2987756"/>
              <a:ext cx="985369" cy="985369"/>
            </a:xfrm>
            <a:prstGeom prst="rect">
              <a:avLst/>
            </a:prstGeom>
          </p:spPr>
        </p:pic>
        <p:sp>
          <p:nvSpPr>
            <p:cNvPr id="13" name="Isosceles Triangle 12">
              <a:extLst>
                <a:ext uri="{FF2B5EF4-FFF2-40B4-BE49-F238E27FC236}">
                  <a16:creationId xmlns:a16="http://schemas.microsoft.com/office/drawing/2014/main" id="{F15CECBC-663B-4BA6-83C9-76AD0E06F5E8}"/>
                </a:ext>
              </a:extLst>
            </p:cNvPr>
            <p:cNvSpPr/>
            <p:nvPr/>
          </p:nvSpPr>
          <p:spPr>
            <a:xfrm>
              <a:off x="5269133" y="4040877"/>
              <a:ext cx="573392" cy="58435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30C38717-8A1A-4C72-AA6D-8393527B7565}"/>
                </a:ext>
              </a:extLst>
            </p:cNvPr>
            <p:cNvSpPr/>
            <p:nvPr/>
          </p:nvSpPr>
          <p:spPr>
            <a:xfrm>
              <a:off x="3446831" y="3976316"/>
              <a:ext cx="4217998" cy="64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grpSp>
      <p:sp>
        <p:nvSpPr>
          <p:cNvPr id="4" name="TextBox 4"/>
          <p:cNvSpPr txBox="1"/>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Arial" panose="020B0604020202020204"/>
                <a:ea typeface="+mn-ea"/>
                <a:cs typeface="+mn-cs"/>
              </a:rPr>
              <a:t>ADMASTER-STAMP!MGR0330222101104</a:t>
            </a:r>
          </a:p>
        </p:txBody>
      </p:sp>
      <p:sp>
        <p:nvSpPr>
          <p:cNvPr id="3" name="Text Placeholder 8">
            <a:extLst>
              <a:ext uri="{FF2B5EF4-FFF2-40B4-BE49-F238E27FC236}">
                <a16:creationId xmlns:a16="http://schemas.microsoft.com/office/drawing/2014/main" id="{67CF976C-1CA5-F8E4-F1B0-0C25D47B267D}"/>
              </a:ext>
            </a:extLst>
          </p:cNvPr>
          <p:cNvSpPr txBox="1">
            <a:spLocks/>
          </p:cNvSpPr>
          <p:nvPr/>
        </p:nvSpPr>
        <p:spPr>
          <a:xfrm>
            <a:off x="2886635" y="6087933"/>
            <a:ext cx="5466343"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Past performance does not guarantee future results.</a:t>
            </a:r>
          </a:p>
        </p:txBody>
      </p:sp>
      <p:sp>
        <p:nvSpPr>
          <p:cNvPr id="6" name="Slide Number Placeholder 5">
            <a:extLst>
              <a:ext uri="{FF2B5EF4-FFF2-40B4-BE49-F238E27FC236}">
                <a16:creationId xmlns:a16="http://schemas.microsoft.com/office/drawing/2014/main" id="{829362A4-6BB2-0127-28A8-3E7A4B554F30}"/>
              </a:ext>
            </a:extLst>
          </p:cNvPr>
          <p:cNvSpPr>
            <a:spLocks noGrp="1"/>
          </p:cNvSpPr>
          <p:nvPr>
            <p:ph type="sldNum" sz="quarter" idx="12"/>
          </p:nvPr>
        </p:nvSpPr>
        <p:spPr>
          <a:xfrm>
            <a:off x="8533067" y="6399283"/>
            <a:ext cx="212470" cy="175694"/>
          </a:xfrm>
        </p:spPr>
        <p:txBody>
          <a:bodyPr/>
          <a:lstStyle/>
          <a:p>
            <a:fld id="{BB333B34-C87C-402E-ABB0-13B7C9DEBBC4}" type="slidenum">
              <a:rPr/>
              <a:t>12</a:t>
            </a:fld>
            <a:endParaRPr dirty="0"/>
          </a:p>
        </p:txBody>
      </p:sp>
    </p:spTree>
    <p:extLst>
      <p:ext uri="{BB962C8B-B14F-4D97-AF65-F5344CB8AC3E}">
        <p14:creationId xmlns:p14="http://schemas.microsoft.com/office/powerpoint/2010/main" val="174563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2DB80C8-993B-F447-9580-6DD8F3A2F3F3}"/>
              </a:ext>
            </a:extLst>
          </p:cNvPr>
          <p:cNvSpPr>
            <a:spLocks noGrp="1"/>
          </p:cNvSpPr>
          <p:nvPr>
            <p:ph type="title"/>
          </p:nvPr>
        </p:nvSpPr>
        <p:spPr/>
        <p:txBody>
          <a:bodyPr/>
          <a:lstStyle/>
          <a:p>
            <a:r>
              <a:rPr lang="en-US" dirty="0"/>
              <a:t>Keep emotions out of investing</a:t>
            </a:r>
          </a:p>
        </p:txBody>
      </p:sp>
      <p:pic>
        <p:nvPicPr>
          <p:cNvPr id="6" name="Picture 5">
            <a:extLst>
              <a:ext uri="{FF2B5EF4-FFF2-40B4-BE49-F238E27FC236}">
                <a16:creationId xmlns:a16="http://schemas.microsoft.com/office/drawing/2014/main" id="{C4DF533B-FD42-D04B-92C1-799491CDE4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2875" y="1264605"/>
            <a:ext cx="7478250" cy="4619501"/>
          </a:xfrm>
          <a:prstGeom prst="rect">
            <a:avLst/>
          </a:prstGeom>
          <a:ln w="3175">
            <a:solidFill>
              <a:schemeClr val="bg1">
                <a:lumMod val="75000"/>
              </a:schemeClr>
            </a:solidFill>
          </a:ln>
        </p:spPr>
      </p:pic>
      <p:sp>
        <p:nvSpPr>
          <p:cNvPr id="3" name="TextBox 3"/>
          <p:cNvSpPr txBox="1"/>
          <p:nvPr/>
        </p:nvSpPr>
        <p:spPr>
          <a:xfrm>
            <a:off x="0" y="0"/>
            <a:ext cx="0" cy="0"/>
          </a:xfrm>
          <a:prstGeom prst="rect">
            <a:avLst/>
          </a:prstGeom>
        </p:spPr>
        <p:txBody>
          <a:bodyPr rtlCol="0" anchor="t">
            <a:noAutofit/>
          </a:bodyPr>
          <a:lstStyle/>
          <a:p>
            <a:pPr algn="l">
              <a:defRPr/>
            </a:pPr>
            <a:endParaRPr lang="en-US" sz="1100"/>
          </a:p>
          <a:p>
            <a:r>
              <a:rPr lang="en-US" sz="100"/>
              <a:t>ADMASTER-STAMP!MGR0311222073682</a:t>
            </a:r>
          </a:p>
        </p:txBody>
      </p:sp>
      <p:sp>
        <p:nvSpPr>
          <p:cNvPr id="5" name="Footer Placeholder 4">
            <a:extLst>
              <a:ext uri="{FF2B5EF4-FFF2-40B4-BE49-F238E27FC236}">
                <a16:creationId xmlns:a16="http://schemas.microsoft.com/office/drawing/2014/main" id="{8B6D0ADC-01A6-CF6E-A985-CB196178FDB6}"/>
              </a:ext>
            </a:extLst>
          </p:cNvPr>
          <p:cNvSpPr>
            <a:spLocks noGrp="1"/>
          </p:cNvSpPr>
          <p:nvPr>
            <p:ph type="ftr" sz="quarter" idx="11"/>
          </p:nvPr>
        </p:nvSpPr>
        <p:spPr/>
        <p:txBody>
          <a:bodyPr/>
          <a:lstStyle/>
          <a:p>
            <a:r>
              <a:rPr lang="en-US"/>
              <a:t>MGR0411243476117</a:t>
            </a:r>
          </a:p>
        </p:txBody>
      </p:sp>
      <p:sp>
        <p:nvSpPr>
          <p:cNvPr id="4" name="Text Placeholder 8">
            <a:extLst>
              <a:ext uri="{FF2B5EF4-FFF2-40B4-BE49-F238E27FC236}">
                <a16:creationId xmlns:a16="http://schemas.microsoft.com/office/drawing/2014/main" id="{41285D99-ACB9-F3FE-52C9-2FBAB22F2963}"/>
              </a:ext>
            </a:extLst>
          </p:cNvPr>
          <p:cNvSpPr txBox="1">
            <a:spLocks/>
          </p:cNvSpPr>
          <p:nvPr/>
        </p:nvSpPr>
        <p:spPr>
          <a:xfrm>
            <a:off x="2886635" y="6087933"/>
            <a:ext cx="5466343"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800" dirty="0">
                <a:solidFill>
                  <a:srgbClr val="4D4D4D"/>
                </a:solidFill>
                <a:latin typeface="Arial" panose="020B0604020202020204" pitchFamily="34" charset="0"/>
                <a:cs typeface="Arial" panose="020B0604020202020204" pitchFamily="34" charset="0"/>
              </a:rPr>
              <a:t>For illustrative purposes only. There is no guarantee that any investment strategy will achieve its objectives.</a:t>
            </a:r>
            <a:endParaRPr lang="en-US" sz="800" dirty="0">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B8BF1549-F063-E132-D8FA-40D6FAF0EAF1}"/>
              </a:ext>
            </a:extLst>
          </p:cNvPr>
          <p:cNvSpPr>
            <a:spLocks noGrp="1"/>
          </p:cNvSpPr>
          <p:nvPr>
            <p:ph type="sldNum" sz="quarter" idx="12"/>
          </p:nvPr>
        </p:nvSpPr>
        <p:spPr>
          <a:xfrm>
            <a:off x="8533067" y="6399283"/>
            <a:ext cx="212470" cy="175694"/>
          </a:xfrm>
        </p:spPr>
        <p:txBody>
          <a:bodyPr/>
          <a:lstStyle/>
          <a:p>
            <a:fld id="{BB333B34-C87C-402E-ABB0-13B7C9DEBBC4}" type="slidenum">
              <a:rPr/>
              <a:t>13</a:t>
            </a:fld>
            <a:endParaRPr dirty="0"/>
          </a:p>
        </p:txBody>
      </p:sp>
    </p:spTree>
    <p:extLst>
      <p:ext uri="{BB962C8B-B14F-4D97-AF65-F5344CB8AC3E}">
        <p14:creationId xmlns:p14="http://schemas.microsoft.com/office/powerpoint/2010/main" val="407381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31DE4-11C5-2146-89AD-984A2350E78B}"/>
              </a:ext>
            </a:extLst>
          </p:cNvPr>
          <p:cNvSpPr>
            <a:spLocks noGrp="1"/>
          </p:cNvSpPr>
          <p:nvPr>
            <p:ph type="title"/>
          </p:nvPr>
        </p:nvSpPr>
        <p:spPr>
          <a:xfrm>
            <a:off x="398464" y="472438"/>
            <a:ext cx="8356240" cy="792167"/>
          </a:xfrm>
        </p:spPr>
        <p:txBody>
          <a:bodyPr/>
          <a:lstStyle/>
          <a:p>
            <a:r>
              <a:rPr lang="en-US" dirty="0"/>
              <a:t>Choose to stay invested </a:t>
            </a:r>
          </a:p>
        </p:txBody>
      </p:sp>
      <p:sp>
        <p:nvSpPr>
          <p:cNvPr id="6" name="TextBox 6"/>
          <p:cNvSpPr txBox="1"/>
          <p:nvPr/>
        </p:nvSpPr>
        <p:spPr>
          <a:xfrm>
            <a:off x="0" y="0"/>
            <a:ext cx="0" cy="0"/>
          </a:xfrm>
          <a:prstGeom prst="rect">
            <a:avLst/>
          </a:prstGeom>
        </p:spPr>
        <p:txBody>
          <a:bodyPr rtlCol="0" anchor="t">
            <a:noAutofit/>
          </a:bodyPr>
          <a:lstStyle/>
          <a:p>
            <a:pPr algn="l">
              <a:defRPr/>
            </a:pPr>
            <a:endParaRPr lang="en-US" sz="1100"/>
          </a:p>
          <a:p>
            <a:r>
              <a:rPr lang="en-US" sz="100"/>
              <a:t>ADMASTER-STAMP!MGR0311222073682</a:t>
            </a:r>
          </a:p>
        </p:txBody>
      </p:sp>
      <p:pic>
        <p:nvPicPr>
          <p:cNvPr id="15" name="Picture 14">
            <a:extLst>
              <a:ext uri="{FF2B5EF4-FFF2-40B4-BE49-F238E27FC236}">
                <a16:creationId xmlns:a16="http://schemas.microsoft.com/office/drawing/2014/main" id="{80BE603E-48AD-FF40-A075-854FF071BA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2055" y="1152379"/>
            <a:ext cx="7259889" cy="4553241"/>
          </a:xfrm>
          <a:prstGeom prst="rect">
            <a:avLst/>
          </a:prstGeom>
          <a:ln w="3175">
            <a:solidFill>
              <a:schemeClr val="bg1">
                <a:lumMod val="75000"/>
              </a:schemeClr>
            </a:solidFill>
          </a:ln>
        </p:spPr>
      </p:pic>
      <p:sp>
        <p:nvSpPr>
          <p:cNvPr id="4" name="Footer Placeholder 3">
            <a:extLst>
              <a:ext uri="{FF2B5EF4-FFF2-40B4-BE49-F238E27FC236}">
                <a16:creationId xmlns:a16="http://schemas.microsoft.com/office/drawing/2014/main" id="{DE7F5F75-7F14-92E1-186E-B470A18A964B}"/>
              </a:ext>
            </a:extLst>
          </p:cNvPr>
          <p:cNvSpPr>
            <a:spLocks noGrp="1"/>
          </p:cNvSpPr>
          <p:nvPr>
            <p:ph type="ftr" sz="quarter" idx="11"/>
          </p:nvPr>
        </p:nvSpPr>
        <p:spPr/>
        <p:txBody>
          <a:bodyPr/>
          <a:lstStyle/>
          <a:p>
            <a:r>
              <a:rPr lang="en-US"/>
              <a:t>MGR0411243476117</a:t>
            </a:r>
          </a:p>
        </p:txBody>
      </p:sp>
      <p:sp>
        <p:nvSpPr>
          <p:cNvPr id="3" name="Text Placeholder 8">
            <a:extLst>
              <a:ext uri="{FF2B5EF4-FFF2-40B4-BE49-F238E27FC236}">
                <a16:creationId xmlns:a16="http://schemas.microsoft.com/office/drawing/2014/main" id="{66EA04F9-3E59-2579-5830-4E56C94FE4AD}"/>
              </a:ext>
            </a:extLst>
          </p:cNvPr>
          <p:cNvSpPr txBox="1">
            <a:spLocks/>
          </p:cNvSpPr>
          <p:nvPr/>
        </p:nvSpPr>
        <p:spPr>
          <a:xfrm>
            <a:off x="2886635" y="6087933"/>
            <a:ext cx="5466343"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endParaRPr lang="en-US" altLang="en-US" sz="800" dirty="0"/>
          </a:p>
        </p:txBody>
      </p:sp>
      <p:sp>
        <p:nvSpPr>
          <p:cNvPr id="8" name="Text Placeholder 7">
            <a:extLst>
              <a:ext uri="{FF2B5EF4-FFF2-40B4-BE49-F238E27FC236}">
                <a16:creationId xmlns:a16="http://schemas.microsoft.com/office/drawing/2014/main" id="{C5D7AF86-E8D2-3806-F00F-14D248037C0E}"/>
              </a:ext>
            </a:extLst>
          </p:cNvPr>
          <p:cNvSpPr>
            <a:spLocks noGrp="1"/>
          </p:cNvSpPr>
          <p:nvPr>
            <p:ph type="body" sz="quarter" idx="15"/>
          </p:nvPr>
        </p:nvSpPr>
        <p:spPr/>
        <p:txBody>
          <a:bodyPr/>
          <a:lstStyle/>
          <a:p>
            <a:pPr marL="0" indent="0">
              <a:buNone/>
            </a:pPr>
            <a:r>
              <a:rPr lang="en-US" altLang="en-US" sz="800" dirty="0"/>
              <a:t>Source: Morningstar, Inc., S&amp;P 500 Index, March 2023. For illustrative purposes only. Indexes are unmanaged and cannot be invested in directly. You should always keep in mind, however, that you cannot count on the market to behave the same way in the future as it has in the past. These comparisons, while a helpful way to evaluate your investment options, should not be considered predictors of future performance..</a:t>
            </a:r>
          </a:p>
        </p:txBody>
      </p:sp>
      <p:sp>
        <p:nvSpPr>
          <p:cNvPr id="9" name="Slide Number Placeholder 5">
            <a:extLst>
              <a:ext uri="{FF2B5EF4-FFF2-40B4-BE49-F238E27FC236}">
                <a16:creationId xmlns:a16="http://schemas.microsoft.com/office/drawing/2014/main" id="{08A15512-4CC5-F602-9981-AEEE5D38ECE9}"/>
              </a:ext>
            </a:extLst>
          </p:cNvPr>
          <p:cNvSpPr>
            <a:spLocks noGrp="1"/>
          </p:cNvSpPr>
          <p:nvPr>
            <p:ph type="sldNum" sz="quarter" idx="12"/>
          </p:nvPr>
        </p:nvSpPr>
        <p:spPr>
          <a:xfrm>
            <a:off x="8533067" y="6399283"/>
            <a:ext cx="212470" cy="175694"/>
          </a:xfrm>
        </p:spPr>
        <p:txBody>
          <a:bodyPr/>
          <a:lstStyle/>
          <a:p>
            <a:fld id="{BB333B34-C87C-402E-ABB0-13B7C9DEBBC4}" type="slidenum">
              <a:rPr/>
              <a:t>14</a:t>
            </a:fld>
            <a:endParaRPr dirty="0"/>
          </a:p>
        </p:txBody>
      </p:sp>
    </p:spTree>
    <p:custDataLst>
      <p:tags r:id="rId1"/>
    </p:custDataLst>
    <p:extLst>
      <p:ext uri="{BB962C8B-B14F-4D97-AF65-F5344CB8AC3E}">
        <p14:creationId xmlns:p14="http://schemas.microsoft.com/office/powerpoint/2010/main" val="266673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738F-1031-B7EB-4CD2-DB9DF22CF981}"/>
              </a:ext>
            </a:extLst>
          </p:cNvPr>
          <p:cNvSpPr>
            <a:spLocks noGrp="1"/>
          </p:cNvSpPr>
          <p:nvPr>
            <p:ph type="title"/>
          </p:nvPr>
        </p:nvSpPr>
        <p:spPr/>
        <p:txBody>
          <a:bodyPr/>
          <a:lstStyle/>
          <a:p>
            <a:r>
              <a:rPr lang="en-US" sz="2400" dirty="0">
                <a:latin typeface="Arial" panose="020B0604020202020204" pitchFamily="34" charset="0"/>
                <a:cs typeface="Arial" panose="020B0604020202020204" pitchFamily="34" charset="0"/>
              </a:rPr>
              <a:t>Build a confident retirement savings plan</a:t>
            </a:r>
          </a:p>
        </p:txBody>
      </p:sp>
      <p:sp>
        <p:nvSpPr>
          <p:cNvPr id="4" name="Content Placeholder 4">
            <a:extLst>
              <a:ext uri="{FF2B5EF4-FFF2-40B4-BE49-F238E27FC236}">
                <a16:creationId xmlns:a16="http://schemas.microsoft.com/office/drawing/2014/main" id="{69B5CF02-FB8A-2F04-E248-81381223AF89}"/>
              </a:ext>
            </a:extLst>
          </p:cNvPr>
          <p:cNvSpPr>
            <a:spLocks noGrp="1"/>
          </p:cNvSpPr>
          <p:nvPr>
            <p:ph idx="1"/>
          </p:nvPr>
        </p:nvSpPr>
        <p:spPr>
          <a:xfrm>
            <a:off x="1158859" y="2104059"/>
            <a:ext cx="3191468" cy="3383408"/>
          </a:xfrm>
        </p:spPr>
        <p:txBody>
          <a:bodyPr anchor="ctr"/>
          <a:lstStyle/>
          <a:p>
            <a:pPr marL="0" indent="0">
              <a:buNone/>
            </a:pPr>
            <a:r>
              <a:rPr lang="en-US" dirty="0">
                <a:latin typeface="Arial" panose="020B0604020202020204" pitchFamily="34" charset="0"/>
                <a:cs typeface="Arial" panose="020B0604020202020204" pitchFamily="34" charset="0"/>
              </a:rPr>
              <a:t>Create a long-term</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strategy to build and maintain your savings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Get to know what investing looks like in all market conditions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Be prepared. Stay calm.</a:t>
            </a:r>
          </a:p>
        </p:txBody>
      </p:sp>
      <p:pic>
        <p:nvPicPr>
          <p:cNvPr id="5" name="Graphic 4">
            <a:extLst>
              <a:ext uri="{FF2B5EF4-FFF2-40B4-BE49-F238E27FC236}">
                <a16:creationId xmlns:a16="http://schemas.microsoft.com/office/drawing/2014/main" id="{DBCB43CC-FBF9-8DCE-21BB-34C4533039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690" y="2169414"/>
            <a:ext cx="571500" cy="571500"/>
          </a:xfrm>
          <a:prstGeom prst="rect">
            <a:avLst/>
          </a:prstGeom>
        </p:spPr>
      </p:pic>
      <p:pic>
        <p:nvPicPr>
          <p:cNvPr id="8" name="Graphic 7">
            <a:extLst>
              <a:ext uri="{FF2B5EF4-FFF2-40B4-BE49-F238E27FC236}">
                <a16:creationId xmlns:a16="http://schemas.microsoft.com/office/drawing/2014/main" id="{8AACED9F-B476-3931-5325-2186E2AFE5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690" y="3618678"/>
            <a:ext cx="571500" cy="571500"/>
          </a:xfrm>
          <a:prstGeom prst="rect">
            <a:avLst/>
          </a:prstGeom>
        </p:spPr>
      </p:pic>
      <p:pic>
        <p:nvPicPr>
          <p:cNvPr id="14" name="Graphic 13">
            <a:extLst>
              <a:ext uri="{FF2B5EF4-FFF2-40B4-BE49-F238E27FC236}">
                <a16:creationId xmlns:a16="http://schemas.microsoft.com/office/drawing/2014/main" id="{16E525DB-35C4-1468-E82F-DCA4FFF3BD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690" y="4902759"/>
            <a:ext cx="571500" cy="571500"/>
          </a:xfrm>
          <a:prstGeom prst="rect">
            <a:avLst/>
          </a:prstGeom>
        </p:spPr>
      </p:pic>
      <p:pic>
        <p:nvPicPr>
          <p:cNvPr id="16" name="Picture 15">
            <a:extLst>
              <a:ext uri="{FF2B5EF4-FFF2-40B4-BE49-F238E27FC236}">
                <a16:creationId xmlns:a16="http://schemas.microsoft.com/office/drawing/2014/main" id="{21A90C46-B8CD-32C4-44B3-7F83829DA780}"/>
              </a:ext>
            </a:extLst>
          </p:cNvPr>
          <p:cNvPicPr>
            <a:picLocks noChangeAspect="1"/>
          </p:cNvPicPr>
          <p:nvPr/>
        </p:nvPicPr>
        <p:blipFill>
          <a:blip r:embed="rId5">
            <a:extLst>
              <a:ext uri="{28A0092B-C50C-407E-A947-70E740481C1C}">
                <a14:useLocalDpi xmlns:a14="http://schemas.microsoft.com/office/drawing/2010/main" val="0"/>
              </a:ext>
            </a:extLst>
          </a:blip>
          <a:srcRect l="49219" t="20502" r="16560"/>
          <a:stretch/>
        </p:blipFill>
        <p:spPr>
          <a:xfrm>
            <a:off x="5200649" y="0"/>
            <a:ext cx="3943352" cy="6858000"/>
          </a:xfrm>
          <a:prstGeom prst="rect">
            <a:avLst/>
          </a:prstGeom>
        </p:spPr>
      </p:pic>
      <p:sp>
        <p:nvSpPr>
          <p:cNvPr id="17" name="Slide Number Placeholder 5">
            <a:extLst>
              <a:ext uri="{FF2B5EF4-FFF2-40B4-BE49-F238E27FC236}">
                <a16:creationId xmlns:a16="http://schemas.microsoft.com/office/drawing/2014/main" id="{6101F2E2-028D-C900-B871-970E1F10799F}"/>
              </a:ext>
            </a:extLst>
          </p:cNvPr>
          <p:cNvSpPr>
            <a:spLocks noGrp="1"/>
          </p:cNvSpPr>
          <p:nvPr>
            <p:ph type="sldNum" sz="quarter" idx="12"/>
          </p:nvPr>
        </p:nvSpPr>
        <p:spPr>
          <a:xfrm>
            <a:off x="8533067" y="6399283"/>
            <a:ext cx="212470" cy="175694"/>
          </a:xfrm>
        </p:spPr>
        <p:txBody>
          <a:bodyPr/>
          <a:lstStyle/>
          <a:p>
            <a:fld id="{BB333B34-C87C-402E-ABB0-13B7C9DEBBC4}" type="slidenum">
              <a:rPr lang="en-US" smtClean="0">
                <a:solidFill>
                  <a:schemeClr val="bg1"/>
                </a:solidFill>
              </a:rPr>
              <a:t>15</a:t>
            </a:fld>
            <a:endParaRPr dirty="0">
              <a:solidFill>
                <a:schemeClr val="bg1"/>
              </a:solidFill>
            </a:endParaRPr>
          </a:p>
        </p:txBody>
      </p:sp>
    </p:spTree>
    <p:extLst>
      <p:ext uri="{BB962C8B-B14F-4D97-AF65-F5344CB8AC3E}">
        <p14:creationId xmlns:p14="http://schemas.microsoft.com/office/powerpoint/2010/main" val="407830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38AE-C539-B81E-0806-BEAE198A9A9B}"/>
              </a:ext>
            </a:extLst>
          </p:cNvPr>
          <p:cNvSpPr>
            <a:spLocks noGrp="1"/>
          </p:cNvSpPr>
          <p:nvPr>
            <p:ph type="title"/>
          </p:nvPr>
        </p:nvSpPr>
        <p:spPr/>
        <p:txBody>
          <a:bodyPr/>
          <a:lstStyle/>
          <a:p>
            <a:r>
              <a:rPr lang="en-US" dirty="0"/>
              <a:t>Keep your account up to date</a:t>
            </a:r>
          </a:p>
        </p:txBody>
      </p:sp>
    </p:spTree>
    <p:extLst>
      <p:ext uri="{BB962C8B-B14F-4D97-AF65-F5344CB8AC3E}">
        <p14:creationId xmlns:p14="http://schemas.microsoft.com/office/powerpoint/2010/main" val="222004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8F496-1E16-1F05-EC3E-AC94BC7ABA9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309041A-FA5B-DE24-1816-219FF368B7AD}"/>
              </a:ext>
            </a:extLst>
          </p:cNvPr>
          <p:cNvSpPr txBox="1"/>
          <p:nvPr/>
        </p:nvSpPr>
        <p:spPr>
          <a:xfrm>
            <a:off x="6414654" y="463844"/>
            <a:ext cx="2328773" cy="3020507"/>
          </a:xfrm>
          <a:prstGeom prst="rect">
            <a:avLst/>
          </a:prstGeom>
          <a:noFill/>
        </p:spPr>
        <p:txBody>
          <a:bodyPr wrap="square" lIns="0" tIns="0" rIns="0" bIns="0" rtlCol="0" anchor="ctr">
            <a:spAutoFit/>
          </a:bodyPr>
          <a:lstStyle/>
          <a:p>
            <a:pPr>
              <a:spcBef>
                <a:spcPts val="225"/>
              </a:spcBef>
              <a:spcAft>
                <a:spcPts val="225"/>
              </a:spcAft>
            </a:pPr>
            <a:r>
              <a:rPr lang="en-US" sz="2200" b="1" dirty="0">
                <a:latin typeface="Arial" panose="020B0604020202020204" pitchFamily="34" charset="0"/>
                <a:cs typeface="Arial" panose="020B0604020202020204" pitchFamily="34" charset="0"/>
              </a:rPr>
              <a:t>Review your account annually</a:t>
            </a:r>
            <a:br>
              <a:rPr lang="en-US" sz="2200" b="1" dirty="0">
                <a:latin typeface="Arial" panose="020B0604020202020204" pitchFamily="34" charset="0"/>
                <a:cs typeface="Arial" panose="020B0604020202020204" pitchFamily="34" charset="0"/>
              </a:rPr>
            </a:br>
            <a:endParaRPr lang="en-US" dirty="0"/>
          </a:p>
          <a:p>
            <a:pPr marL="214370" indent="-214370">
              <a:lnSpc>
                <a:spcPct val="120000"/>
              </a:lnSpc>
              <a:spcBef>
                <a:spcPts val="225"/>
              </a:spcBef>
              <a:spcAft>
                <a:spcPts val="225"/>
              </a:spcAft>
              <a:buFont typeface="Arial" panose="020B0604020202020204" pitchFamily="34" charset="0"/>
              <a:buChar char="•"/>
            </a:pPr>
            <a:r>
              <a:rPr lang="en-US" dirty="0"/>
              <a:t>Update your contact information</a:t>
            </a:r>
          </a:p>
          <a:p>
            <a:pPr marL="214370" indent="-214370">
              <a:lnSpc>
                <a:spcPct val="120000"/>
              </a:lnSpc>
              <a:spcBef>
                <a:spcPts val="225"/>
              </a:spcBef>
              <a:spcAft>
                <a:spcPts val="225"/>
              </a:spcAft>
              <a:buFont typeface="Arial" panose="020B0604020202020204" pitchFamily="34" charset="0"/>
              <a:buChar char="•"/>
            </a:pPr>
            <a:r>
              <a:rPr lang="en-US" dirty="0"/>
              <a:t>Name your beneficiaries and keep their contact information current</a:t>
            </a:r>
          </a:p>
        </p:txBody>
      </p:sp>
      <p:sp>
        <p:nvSpPr>
          <p:cNvPr id="2" name="Title 1">
            <a:extLst>
              <a:ext uri="{FF2B5EF4-FFF2-40B4-BE49-F238E27FC236}">
                <a16:creationId xmlns:a16="http://schemas.microsoft.com/office/drawing/2014/main" id="{67849331-878B-0A26-A485-AB007B112949}"/>
              </a:ext>
            </a:extLst>
          </p:cNvPr>
          <p:cNvSpPr>
            <a:spLocks noGrp="1"/>
          </p:cNvSpPr>
          <p:nvPr>
            <p:ph type="title"/>
          </p:nvPr>
        </p:nvSpPr>
        <p:spPr/>
        <p:txBody>
          <a:bodyPr/>
          <a:lstStyle/>
          <a:p>
            <a:r>
              <a:rPr lang="en-US" sz="3200" dirty="0">
                <a:solidFill>
                  <a:schemeClr val="bg1"/>
                </a:solidFill>
                <a:latin typeface="Arial" panose="020B0604020202020204" pitchFamily="34" charset="0"/>
                <a:cs typeface="Arial" panose="020B0604020202020204" pitchFamily="34" charset="0"/>
              </a:rPr>
              <a:t>Importance of reviewing your account</a:t>
            </a:r>
          </a:p>
        </p:txBody>
      </p:sp>
      <p:sp>
        <p:nvSpPr>
          <p:cNvPr id="6" name="Slide Number Placeholder 5">
            <a:extLst>
              <a:ext uri="{FF2B5EF4-FFF2-40B4-BE49-F238E27FC236}">
                <a16:creationId xmlns:a16="http://schemas.microsoft.com/office/drawing/2014/main" id="{1A32E25C-C522-1790-CC0C-C0CEF54413B6}"/>
              </a:ext>
            </a:extLst>
          </p:cNvPr>
          <p:cNvSpPr>
            <a:spLocks noGrp="1"/>
          </p:cNvSpPr>
          <p:nvPr>
            <p:ph type="sldNum" sz="quarter" idx="12"/>
          </p:nvPr>
        </p:nvSpPr>
        <p:spPr/>
        <p:txBody>
          <a:bodyPr/>
          <a:lstStyle/>
          <a:p>
            <a:fld id="{BB333B34-C87C-402E-ABB0-13B7C9DEBBC4}" type="slidenum">
              <a:rPr/>
              <a:t>17</a:t>
            </a:fld>
            <a:endParaRPr dirty="0"/>
          </a:p>
        </p:txBody>
      </p:sp>
      <p:sp>
        <p:nvSpPr>
          <p:cNvPr id="3" name="Text Placeholder 2">
            <a:extLst>
              <a:ext uri="{FF2B5EF4-FFF2-40B4-BE49-F238E27FC236}">
                <a16:creationId xmlns:a16="http://schemas.microsoft.com/office/drawing/2014/main" id="{08B4424E-6A9E-1D5D-35E9-0DF0A770F0EF}"/>
              </a:ext>
            </a:extLst>
          </p:cNvPr>
          <p:cNvSpPr>
            <a:spLocks noGrp="1"/>
          </p:cNvSpPr>
          <p:nvPr>
            <p:ph type="body" sz="quarter" idx="13"/>
          </p:nvPr>
        </p:nvSpPr>
        <p:spPr/>
        <p:txBody>
          <a:bodyPr/>
          <a:lstStyle/>
          <a:p>
            <a:endParaRPr lang="en-US"/>
          </a:p>
        </p:txBody>
      </p:sp>
      <p:pic>
        <p:nvPicPr>
          <p:cNvPr id="4" name="Picture 3">
            <a:extLst>
              <a:ext uri="{FF2B5EF4-FFF2-40B4-BE49-F238E27FC236}">
                <a16:creationId xmlns:a16="http://schemas.microsoft.com/office/drawing/2014/main" id="{544E4BBF-0BCB-7FDC-0B54-0DD5DF9A1C92}"/>
              </a:ext>
            </a:extLst>
          </p:cNvPr>
          <p:cNvPicPr>
            <a:picLocks noChangeAspect="1"/>
          </p:cNvPicPr>
          <p:nvPr/>
        </p:nvPicPr>
        <p:blipFill>
          <a:blip r:embed="rId3">
            <a:extLst>
              <a:ext uri="{28A0092B-C50C-407E-A947-70E740481C1C}">
                <a14:useLocalDpi xmlns:a14="http://schemas.microsoft.com/office/drawing/2010/main" val="0"/>
              </a:ext>
            </a:extLst>
          </a:blip>
          <a:srcRect l="27610" t="8333" r="47633"/>
          <a:stretch/>
        </p:blipFill>
        <p:spPr>
          <a:xfrm>
            <a:off x="3033252" y="0"/>
            <a:ext cx="3048000" cy="6858000"/>
          </a:xfrm>
          <a:prstGeom prst="rect">
            <a:avLst/>
          </a:prstGeom>
        </p:spPr>
      </p:pic>
    </p:spTree>
    <p:extLst>
      <p:ext uri="{BB962C8B-B14F-4D97-AF65-F5344CB8AC3E}">
        <p14:creationId xmlns:p14="http://schemas.microsoft.com/office/powerpoint/2010/main" val="133436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D830DB3-99BE-EB8E-0D70-1EAD1C8DAADF}"/>
              </a:ext>
            </a:extLst>
          </p:cNvPr>
          <p:cNvSpPr txBox="1"/>
          <p:nvPr/>
        </p:nvSpPr>
        <p:spPr>
          <a:xfrm>
            <a:off x="6414655" y="463844"/>
            <a:ext cx="2328773" cy="3118995"/>
          </a:xfrm>
          <a:prstGeom prst="rect">
            <a:avLst/>
          </a:prstGeom>
          <a:noFill/>
        </p:spPr>
        <p:txBody>
          <a:bodyPr wrap="square" lIns="0" tIns="0" rIns="0" bIns="0" rtlCol="0" anchor="ctr">
            <a:spAutoFit/>
          </a:bodyPr>
          <a:lstStyle/>
          <a:p>
            <a:pPr>
              <a:spcBef>
                <a:spcPts val="225"/>
              </a:spcBef>
              <a:spcAft>
                <a:spcPts val="225"/>
              </a:spcAft>
            </a:pPr>
            <a:r>
              <a:rPr lang="en-US" sz="2200" b="1" dirty="0">
                <a:latin typeface="Arial" panose="020B0604020202020204" pitchFamily="34" charset="0"/>
                <a:cs typeface="Arial" panose="020B0604020202020204" pitchFamily="34" charset="0"/>
              </a:rPr>
              <a:t>Consider increasing your contributions</a:t>
            </a:r>
            <a:br>
              <a:rPr lang="en-US" sz="2200" b="1" dirty="0">
                <a:latin typeface="Arial" panose="020B0604020202020204" pitchFamily="34" charset="0"/>
                <a:cs typeface="Arial" panose="020B0604020202020204" pitchFamily="34" charset="0"/>
              </a:rPr>
            </a:br>
            <a:endParaRPr lang="en-US" sz="2400" b="1" dirty="0">
              <a:latin typeface="Arial" panose="020B0604020202020204" pitchFamily="34" charset="0"/>
              <a:cs typeface="Arial" panose="020B0604020202020204" pitchFamily="34" charset="0"/>
            </a:endParaRPr>
          </a:p>
          <a:p>
            <a:pPr marL="285750" indent="-285750">
              <a:lnSpc>
                <a:spcPct val="120000"/>
              </a:lnSpc>
              <a:spcBef>
                <a:spcPts val="225"/>
              </a:spcBef>
              <a:spcAft>
                <a:spcPts val="225"/>
              </a:spcAft>
              <a:buFont typeface="Arial" panose="020B0604020202020204" pitchFamily="34" charset="0"/>
              <a:buChar char="•"/>
            </a:pPr>
            <a:r>
              <a:rPr lang="en-US" dirty="0">
                <a:latin typeface="Arial" panose="020B0604020202020204" pitchFamily="34" charset="0"/>
                <a:cs typeface="Arial" panose="020B0604020202020204" pitchFamily="34" charset="0"/>
              </a:rPr>
              <a:t>How much are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you saving?</a:t>
            </a:r>
          </a:p>
          <a:p>
            <a:pPr marL="285750" indent="-285750">
              <a:lnSpc>
                <a:spcPct val="120000"/>
              </a:lnSpc>
              <a:spcBef>
                <a:spcPts val="225"/>
              </a:spcBef>
              <a:spcAft>
                <a:spcPts val="225"/>
              </a:spcAft>
              <a:buFont typeface="Arial" panose="020B0604020202020204" pitchFamily="34" charset="0"/>
              <a:buChar char="•"/>
            </a:pPr>
            <a:r>
              <a:rPr lang="en-US" dirty="0">
                <a:latin typeface="Arial" panose="020B0604020202020204" pitchFamily="34" charset="0"/>
                <a:cs typeface="Arial" panose="020B0604020202020204" pitchFamily="34" charset="0"/>
              </a:rPr>
              <a:t>Are you taking advantage of tax benefits?</a:t>
            </a:r>
          </a:p>
        </p:txBody>
      </p:sp>
      <p:sp>
        <p:nvSpPr>
          <p:cNvPr id="11" name="Title 10">
            <a:extLst>
              <a:ext uri="{FF2B5EF4-FFF2-40B4-BE49-F238E27FC236}">
                <a16:creationId xmlns:a16="http://schemas.microsoft.com/office/drawing/2014/main" id="{96B44AF5-F73C-2D80-09CA-A49555179AFC}"/>
              </a:ext>
            </a:extLst>
          </p:cNvPr>
          <p:cNvSpPr>
            <a:spLocks noGrp="1"/>
          </p:cNvSpPr>
          <p:nvPr>
            <p:ph type="title"/>
          </p:nvPr>
        </p:nvSpPr>
        <p:spPr/>
        <p:txBody>
          <a:bodyPr/>
          <a:lstStyle/>
          <a:p>
            <a:r>
              <a:rPr lang="en-US" sz="3200" dirty="0">
                <a:solidFill>
                  <a:schemeClr val="bg1"/>
                </a:solidFill>
                <a:latin typeface="Arial" panose="020B0604020202020204" pitchFamily="34" charset="0"/>
                <a:cs typeface="Arial" panose="020B0604020202020204" pitchFamily="34" charset="0"/>
              </a:rPr>
              <a:t>Think about how much you’re saving</a:t>
            </a:r>
            <a:endParaRPr lang="en-US" dirty="0"/>
          </a:p>
        </p:txBody>
      </p:sp>
      <p:sp>
        <p:nvSpPr>
          <p:cNvPr id="15" name="Slide Number Placeholder 5">
            <a:extLst>
              <a:ext uri="{FF2B5EF4-FFF2-40B4-BE49-F238E27FC236}">
                <a16:creationId xmlns:a16="http://schemas.microsoft.com/office/drawing/2014/main" id="{B7BC6D92-0FA0-BAD4-2A70-8E4DE646CDF8}"/>
              </a:ext>
            </a:extLst>
          </p:cNvPr>
          <p:cNvSpPr>
            <a:spLocks noGrp="1"/>
          </p:cNvSpPr>
          <p:nvPr>
            <p:ph type="sldNum" sz="quarter" idx="12"/>
          </p:nvPr>
        </p:nvSpPr>
        <p:spPr/>
        <p:txBody>
          <a:bodyPr/>
          <a:lstStyle/>
          <a:p>
            <a:fld id="{BB333B34-C87C-402E-ABB0-13B7C9DEBBC4}" type="slidenum">
              <a:rPr/>
              <a:t>18</a:t>
            </a:fld>
            <a:endParaRPr dirty="0"/>
          </a:p>
        </p:txBody>
      </p:sp>
      <p:sp>
        <p:nvSpPr>
          <p:cNvPr id="2" name="Text Placeholder 1">
            <a:extLst>
              <a:ext uri="{FF2B5EF4-FFF2-40B4-BE49-F238E27FC236}">
                <a16:creationId xmlns:a16="http://schemas.microsoft.com/office/drawing/2014/main" id="{47DE0A28-1494-5BCE-461F-63B9EE2B230D}"/>
              </a:ext>
            </a:extLst>
          </p:cNvPr>
          <p:cNvSpPr>
            <a:spLocks noGrp="1"/>
          </p:cNvSpPr>
          <p:nvPr>
            <p:ph type="body" sz="quarter" idx="13"/>
          </p:nvPr>
        </p:nvSpPr>
        <p:spPr/>
        <p:txBody>
          <a:bodyPr/>
          <a:lstStyle/>
          <a:p>
            <a:endParaRPr lang="en-US"/>
          </a:p>
        </p:txBody>
      </p:sp>
      <p:pic>
        <p:nvPicPr>
          <p:cNvPr id="14" name="Picture 13">
            <a:extLst>
              <a:ext uri="{FF2B5EF4-FFF2-40B4-BE49-F238E27FC236}">
                <a16:creationId xmlns:a16="http://schemas.microsoft.com/office/drawing/2014/main" id="{95225F19-EA06-3501-5A94-6A485190625C}"/>
              </a:ext>
            </a:extLst>
          </p:cNvPr>
          <p:cNvPicPr>
            <a:picLocks noChangeAspect="1"/>
          </p:cNvPicPr>
          <p:nvPr/>
        </p:nvPicPr>
        <p:blipFill>
          <a:blip r:embed="rId3">
            <a:extLst>
              <a:ext uri="{28A0092B-C50C-407E-A947-70E740481C1C}">
                <a14:useLocalDpi xmlns:a14="http://schemas.microsoft.com/office/drawing/2010/main" val="0"/>
              </a:ext>
            </a:extLst>
          </a:blip>
          <a:srcRect l="38283" r="32087"/>
          <a:stretch/>
        </p:blipFill>
        <p:spPr>
          <a:xfrm>
            <a:off x="3033252" y="0"/>
            <a:ext cx="3048000" cy="6858000"/>
          </a:xfrm>
          <a:prstGeom prst="rect">
            <a:avLst/>
          </a:prstGeom>
        </p:spPr>
      </p:pic>
    </p:spTree>
    <p:extLst>
      <p:ext uri="{BB962C8B-B14F-4D97-AF65-F5344CB8AC3E}">
        <p14:creationId xmlns:p14="http://schemas.microsoft.com/office/powerpoint/2010/main" val="150856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E7B18-DE7C-9FD0-50ED-86B0B2B4427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60962F7-7956-3B56-5B2F-F5BD52AA5C75}"/>
              </a:ext>
            </a:extLst>
          </p:cNvPr>
          <p:cNvSpPr txBox="1"/>
          <p:nvPr/>
        </p:nvSpPr>
        <p:spPr>
          <a:xfrm>
            <a:off x="6414654" y="478592"/>
            <a:ext cx="2493819" cy="5346592"/>
          </a:xfrm>
          <a:prstGeom prst="rect">
            <a:avLst/>
          </a:prstGeom>
          <a:noFill/>
        </p:spPr>
        <p:txBody>
          <a:bodyPr wrap="square" lIns="0" tIns="0" rIns="0" bIns="0" rtlCol="0">
            <a:spAutoFit/>
          </a:bodyPr>
          <a:lstStyle/>
          <a:p>
            <a:pPr>
              <a:spcBef>
                <a:spcPts val="225"/>
              </a:spcBef>
              <a:spcAft>
                <a:spcPts val="225"/>
              </a:spcAft>
            </a:pPr>
            <a:r>
              <a:rPr lang="en-US" sz="2200" b="1" dirty="0">
                <a:latin typeface="Arial" panose="020B0604020202020204" pitchFamily="34" charset="0"/>
                <a:cs typeface="Arial" panose="020B0604020202020204" pitchFamily="34" charset="0"/>
              </a:rPr>
              <a:t>Check in on investment choices and goals—adjust</a:t>
            </a:r>
            <a:br>
              <a:rPr lang="en-US" sz="2200" b="1" dirty="0">
                <a:latin typeface="Arial" panose="020B0604020202020204" pitchFamily="34" charset="0"/>
                <a:cs typeface="Arial" panose="020B0604020202020204" pitchFamily="34" charset="0"/>
              </a:rPr>
            </a:br>
            <a:r>
              <a:rPr lang="en-US" sz="2200" b="1" dirty="0">
                <a:latin typeface="Arial" panose="020B0604020202020204" pitchFamily="34" charset="0"/>
                <a:cs typeface="Arial" panose="020B0604020202020204" pitchFamily="34" charset="0"/>
              </a:rPr>
              <a:t>as needed</a:t>
            </a:r>
            <a:br>
              <a:rPr lang="en-US" sz="2200"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285750" indent="-285750">
              <a:lnSpc>
                <a:spcPct val="120000"/>
              </a:lnSpc>
              <a:spcBef>
                <a:spcPts val="225"/>
              </a:spcBef>
              <a:spcAft>
                <a:spcPts val="225"/>
              </a:spcAft>
              <a:buFont typeface="Arial" panose="020B0604020202020204" pitchFamily="34" charset="0"/>
              <a:buChar char="•"/>
            </a:pPr>
            <a:r>
              <a:rPr lang="en-US" sz="1600" dirty="0">
                <a:latin typeface="Arial" panose="020B0604020202020204" pitchFamily="34" charset="0"/>
                <a:cs typeface="Arial" panose="020B0604020202020204" pitchFamily="34" charset="0"/>
              </a:rPr>
              <a:t>Regularly review and adjust your investments as needed</a:t>
            </a:r>
          </a:p>
          <a:p>
            <a:pPr marL="285750" indent="-285750">
              <a:lnSpc>
                <a:spcPct val="120000"/>
              </a:lnSpc>
              <a:spcBef>
                <a:spcPts val="225"/>
              </a:spcBef>
              <a:spcAft>
                <a:spcPts val="225"/>
              </a:spcAft>
              <a:buFont typeface="Arial" panose="020B0604020202020204" pitchFamily="34" charset="0"/>
              <a:buChar char="•"/>
            </a:pPr>
            <a:r>
              <a:rPr lang="en-US" sz="1600" dirty="0">
                <a:latin typeface="Arial" panose="020B0604020202020204" pitchFamily="34" charset="0"/>
                <a:cs typeface="Arial" panose="020B0604020202020204" pitchFamily="34" charset="0"/>
              </a:rPr>
              <a:t>Align investments with your risk tolerance and retirement timeline</a:t>
            </a:r>
          </a:p>
          <a:p>
            <a:pPr marL="285750" indent="-285750">
              <a:lnSpc>
                <a:spcPct val="120000"/>
              </a:lnSpc>
              <a:spcBef>
                <a:spcPts val="225"/>
              </a:spcBef>
              <a:spcAft>
                <a:spcPts val="225"/>
              </a:spcAft>
              <a:buFont typeface="Arial" panose="020B0604020202020204" pitchFamily="34" charset="0"/>
              <a:buChar char="•"/>
            </a:pPr>
            <a:r>
              <a:rPr lang="en-US" sz="1600" dirty="0">
                <a:latin typeface="Arial" panose="020B0604020202020204" pitchFamily="34" charset="0"/>
                <a:cs typeface="Arial" panose="020B0604020202020204" pitchFamily="34" charset="0"/>
              </a:rPr>
              <a:t>Get your personalized plan for retirement and understand your savings needs with our retirement planner</a:t>
            </a:r>
          </a:p>
        </p:txBody>
      </p:sp>
      <p:sp>
        <p:nvSpPr>
          <p:cNvPr id="2" name="Title 1">
            <a:extLst>
              <a:ext uri="{FF2B5EF4-FFF2-40B4-BE49-F238E27FC236}">
                <a16:creationId xmlns:a16="http://schemas.microsoft.com/office/drawing/2014/main" id="{2EB7BC6E-B17B-30F0-11FA-3AC73C96D190}"/>
              </a:ext>
            </a:extLst>
          </p:cNvPr>
          <p:cNvSpPr>
            <a:spLocks noGrp="1"/>
          </p:cNvSpPr>
          <p:nvPr>
            <p:ph type="title"/>
          </p:nvPr>
        </p:nvSpPr>
        <p:spPr/>
        <p:txBody>
          <a:bodyPr/>
          <a:lstStyle/>
          <a:p>
            <a:r>
              <a:rPr lang="en-US" sz="3200" dirty="0">
                <a:solidFill>
                  <a:schemeClr val="bg1"/>
                </a:solidFill>
                <a:latin typeface="Arial" panose="020B0604020202020204" pitchFamily="34" charset="0"/>
                <a:cs typeface="Arial" panose="020B0604020202020204" pitchFamily="34" charset="0"/>
              </a:rPr>
              <a:t>Evaluate your investments and goals</a:t>
            </a:r>
            <a:endParaRPr lang="en-US" dirty="0"/>
          </a:p>
        </p:txBody>
      </p:sp>
      <p:sp>
        <p:nvSpPr>
          <p:cNvPr id="8" name="Slide Number Placeholder 5">
            <a:extLst>
              <a:ext uri="{FF2B5EF4-FFF2-40B4-BE49-F238E27FC236}">
                <a16:creationId xmlns:a16="http://schemas.microsoft.com/office/drawing/2014/main" id="{5421E725-7858-BF08-C12F-4F4479B239B5}"/>
              </a:ext>
            </a:extLst>
          </p:cNvPr>
          <p:cNvSpPr>
            <a:spLocks noGrp="1"/>
          </p:cNvSpPr>
          <p:nvPr>
            <p:ph type="sldNum" sz="quarter" idx="12"/>
          </p:nvPr>
        </p:nvSpPr>
        <p:spPr/>
        <p:txBody>
          <a:bodyPr/>
          <a:lstStyle/>
          <a:p>
            <a:fld id="{BB333B34-C87C-402E-ABB0-13B7C9DEBBC4}" type="slidenum">
              <a:rPr/>
              <a:t>19</a:t>
            </a:fld>
            <a:endParaRPr dirty="0"/>
          </a:p>
        </p:txBody>
      </p:sp>
      <p:sp>
        <p:nvSpPr>
          <p:cNvPr id="3" name="Text Placeholder 2">
            <a:extLst>
              <a:ext uri="{FF2B5EF4-FFF2-40B4-BE49-F238E27FC236}">
                <a16:creationId xmlns:a16="http://schemas.microsoft.com/office/drawing/2014/main" id="{3100FCC3-868D-A5E7-3A69-B3A374712670}"/>
              </a:ext>
            </a:extLst>
          </p:cNvPr>
          <p:cNvSpPr>
            <a:spLocks noGrp="1"/>
          </p:cNvSpPr>
          <p:nvPr>
            <p:ph type="body" sz="quarter" idx="13"/>
          </p:nvPr>
        </p:nvSpPr>
        <p:spPr/>
        <p:txBody>
          <a:bodyPr/>
          <a:lstStyle/>
          <a:p>
            <a:endParaRPr lang="en-US"/>
          </a:p>
        </p:txBody>
      </p:sp>
      <p:pic>
        <p:nvPicPr>
          <p:cNvPr id="6" name="Picture 5">
            <a:extLst>
              <a:ext uri="{FF2B5EF4-FFF2-40B4-BE49-F238E27FC236}">
                <a16:creationId xmlns:a16="http://schemas.microsoft.com/office/drawing/2014/main" id="{118EB108-04EE-09E0-02DE-2EE836792A37}"/>
              </a:ext>
            </a:extLst>
          </p:cNvPr>
          <p:cNvPicPr>
            <a:picLocks noChangeAspect="1"/>
          </p:cNvPicPr>
          <p:nvPr/>
        </p:nvPicPr>
        <p:blipFill>
          <a:blip r:embed="rId3">
            <a:extLst>
              <a:ext uri="{28A0092B-C50C-407E-A947-70E740481C1C}">
                <a14:useLocalDpi xmlns:a14="http://schemas.microsoft.com/office/drawing/2010/main" val="0"/>
              </a:ext>
            </a:extLst>
          </a:blip>
          <a:srcRect l="40852" r="29574"/>
          <a:stretch/>
        </p:blipFill>
        <p:spPr>
          <a:xfrm>
            <a:off x="3033252" y="0"/>
            <a:ext cx="3048000" cy="6858000"/>
          </a:xfrm>
          <a:prstGeom prst="rect">
            <a:avLst/>
          </a:prstGeom>
        </p:spPr>
      </p:pic>
    </p:spTree>
    <p:extLst>
      <p:ext uri="{BB962C8B-B14F-4D97-AF65-F5344CB8AC3E}">
        <p14:creationId xmlns:p14="http://schemas.microsoft.com/office/powerpoint/2010/main" val="227525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4DC4-8E37-4449-6A06-94718778B11B}"/>
              </a:ext>
            </a:extLst>
          </p:cNvPr>
          <p:cNvSpPr>
            <a:spLocks noGrp="1"/>
          </p:cNvSpPr>
          <p:nvPr>
            <p:ph type="title"/>
          </p:nvPr>
        </p:nvSpPr>
        <p:spPr>
          <a:xfrm>
            <a:off x="398463" y="472438"/>
            <a:ext cx="4306887" cy="1385210"/>
          </a:xfrm>
        </p:spPr>
        <p:txBody>
          <a:bodyPr/>
          <a:lstStyle/>
          <a:p>
            <a:r>
              <a:rPr lang="en-US" sz="3200" dirty="0"/>
              <a:t>How you can take control of your financial future</a:t>
            </a:r>
          </a:p>
        </p:txBody>
      </p:sp>
      <p:pic>
        <p:nvPicPr>
          <p:cNvPr id="5" name="Picture 4" descr="A person holding a phone&#10;&#10;AI-generated content may be incorrect.">
            <a:extLst>
              <a:ext uri="{FF2B5EF4-FFF2-40B4-BE49-F238E27FC236}">
                <a16:creationId xmlns:a16="http://schemas.microsoft.com/office/drawing/2014/main" id="{C97E9906-C14A-7DA1-2C4D-CBC73700C306}"/>
              </a:ext>
            </a:extLst>
          </p:cNvPr>
          <p:cNvPicPr>
            <a:picLocks noChangeAspect="1"/>
          </p:cNvPicPr>
          <p:nvPr/>
        </p:nvPicPr>
        <p:blipFill>
          <a:blip r:embed="rId3">
            <a:extLst>
              <a:ext uri="{28A0092B-C50C-407E-A947-70E740481C1C}">
                <a14:useLocalDpi xmlns:a14="http://schemas.microsoft.com/office/drawing/2010/main" val="0"/>
              </a:ext>
            </a:extLst>
          </a:blip>
          <a:srcRect l="15660" t="14106" r="51432" b="1"/>
          <a:stretch/>
        </p:blipFill>
        <p:spPr>
          <a:xfrm>
            <a:off x="5200650" y="0"/>
            <a:ext cx="3943350" cy="6858000"/>
          </a:xfrm>
          <a:prstGeom prst="rect">
            <a:avLst/>
          </a:prstGeom>
        </p:spPr>
      </p:pic>
      <p:sp>
        <p:nvSpPr>
          <p:cNvPr id="6" name="Slide Number Placeholder 5">
            <a:extLst>
              <a:ext uri="{FF2B5EF4-FFF2-40B4-BE49-F238E27FC236}">
                <a16:creationId xmlns:a16="http://schemas.microsoft.com/office/drawing/2014/main" id="{BA67FEBE-16AC-C846-0A8E-4CD98CFC1846}"/>
              </a:ext>
            </a:extLst>
          </p:cNvPr>
          <p:cNvSpPr>
            <a:spLocks noGrp="1"/>
          </p:cNvSpPr>
          <p:nvPr>
            <p:ph type="sldNum" sz="quarter" idx="12"/>
          </p:nvPr>
        </p:nvSpPr>
        <p:spPr>
          <a:xfrm>
            <a:off x="8533067" y="6399283"/>
            <a:ext cx="212470" cy="175694"/>
          </a:xfrm>
        </p:spPr>
        <p:txBody>
          <a:bodyPr/>
          <a:lstStyle/>
          <a:p>
            <a:fld id="{BB333B34-C87C-402E-ABB0-13B7C9DEBBC4}" type="slidenum">
              <a:rPr>
                <a:solidFill>
                  <a:schemeClr val="bg1"/>
                </a:solidFill>
              </a:rPr>
              <a:t>2</a:t>
            </a:fld>
            <a:endParaRPr dirty="0">
              <a:solidFill>
                <a:schemeClr val="bg1"/>
              </a:solidFill>
            </a:endParaRPr>
          </a:p>
        </p:txBody>
      </p:sp>
      <p:sp>
        <p:nvSpPr>
          <p:cNvPr id="7" name="Content Placeholder 4">
            <a:extLst>
              <a:ext uri="{FF2B5EF4-FFF2-40B4-BE49-F238E27FC236}">
                <a16:creationId xmlns:a16="http://schemas.microsoft.com/office/drawing/2014/main" id="{6365E56C-2AAC-21BD-F59E-B193F2951E31}"/>
              </a:ext>
            </a:extLst>
          </p:cNvPr>
          <p:cNvSpPr txBox="1">
            <a:spLocks/>
          </p:cNvSpPr>
          <p:nvPr/>
        </p:nvSpPr>
        <p:spPr>
          <a:xfrm>
            <a:off x="1158858" y="2104059"/>
            <a:ext cx="3413141" cy="3383408"/>
          </a:xfrm>
          <a:prstGeom prst="rect">
            <a:avLst/>
          </a:prstGeom>
        </p:spPr>
        <p:txBody>
          <a:bodyPr vert="horz" lIns="0" tIns="0" rIns="0" bIns="0" rtlCol="0" anchor="ctr">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a:t>Contribute regularly</a:t>
            </a:r>
          </a:p>
          <a:p>
            <a:pPr marL="0" indent="0">
              <a:buNone/>
            </a:pPr>
            <a:endParaRPr lang="en-US" dirty="0"/>
          </a:p>
          <a:p>
            <a:pPr marL="0" indent="0">
              <a:buNone/>
            </a:pPr>
            <a:r>
              <a:rPr lang="en-US" dirty="0"/>
              <a:t>Focus on your long-term strategy</a:t>
            </a:r>
          </a:p>
          <a:p>
            <a:pPr marL="0" indent="0">
              <a:buNone/>
            </a:pPr>
            <a:endParaRPr lang="en-US" dirty="0"/>
          </a:p>
          <a:p>
            <a:pPr marL="0" indent="0">
              <a:buNone/>
            </a:pPr>
            <a:r>
              <a:rPr lang="en-US" dirty="0"/>
              <a:t>Keep your account up to date </a:t>
            </a:r>
          </a:p>
        </p:txBody>
      </p:sp>
      <p:pic>
        <p:nvPicPr>
          <p:cNvPr id="10" name="Graphic 9">
            <a:extLst>
              <a:ext uri="{FF2B5EF4-FFF2-40B4-BE49-F238E27FC236}">
                <a16:creationId xmlns:a16="http://schemas.microsoft.com/office/drawing/2014/main" id="{2A5314F2-EF4A-3AF7-F1AC-95CED93F88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2458900"/>
            <a:ext cx="571500" cy="571500"/>
          </a:xfrm>
          <a:prstGeom prst="rect">
            <a:avLst/>
          </a:prstGeom>
        </p:spPr>
      </p:pic>
      <p:pic>
        <p:nvPicPr>
          <p:cNvPr id="11" name="Graphic 10">
            <a:extLst>
              <a:ext uri="{FF2B5EF4-FFF2-40B4-BE49-F238E27FC236}">
                <a16:creationId xmlns:a16="http://schemas.microsoft.com/office/drawing/2014/main" id="{C7A946E2-76C2-E266-B0DE-3B75D6A626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3510013"/>
            <a:ext cx="571500" cy="571500"/>
          </a:xfrm>
          <a:prstGeom prst="rect">
            <a:avLst/>
          </a:prstGeom>
        </p:spPr>
      </p:pic>
      <p:pic>
        <p:nvPicPr>
          <p:cNvPr id="12" name="Graphic 11">
            <a:extLst>
              <a:ext uri="{FF2B5EF4-FFF2-40B4-BE49-F238E27FC236}">
                <a16:creationId xmlns:a16="http://schemas.microsoft.com/office/drawing/2014/main" id="{06BE0047-89F5-70AA-2BBD-28C3D84616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4561126"/>
            <a:ext cx="571500" cy="571500"/>
          </a:xfrm>
          <a:prstGeom prst="rect">
            <a:avLst/>
          </a:prstGeom>
        </p:spPr>
      </p:pic>
    </p:spTree>
    <p:extLst>
      <p:ext uri="{BB962C8B-B14F-4D97-AF65-F5344CB8AC3E}">
        <p14:creationId xmlns:p14="http://schemas.microsoft.com/office/powerpoint/2010/main" val="414671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534AE-1F52-3A21-2FF6-58159833CF1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9E81465-2F49-6FE9-7223-FB6714E56D3B}"/>
              </a:ext>
            </a:extLst>
          </p:cNvPr>
          <p:cNvSpPr txBox="1">
            <a:spLocks/>
          </p:cNvSpPr>
          <p:nvPr/>
        </p:nvSpPr>
        <p:spPr>
          <a:xfrm>
            <a:off x="398463" y="472438"/>
            <a:ext cx="8347076" cy="792167"/>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altLang="en-US" dirty="0"/>
              <a:t>Explore your resources</a:t>
            </a:r>
            <a:endParaRPr lang="en-CA" dirty="0"/>
          </a:p>
        </p:txBody>
      </p:sp>
      <p:sp>
        <p:nvSpPr>
          <p:cNvPr id="11" name="TextBox 10">
            <a:extLst>
              <a:ext uri="{FF2B5EF4-FFF2-40B4-BE49-F238E27FC236}">
                <a16:creationId xmlns:a16="http://schemas.microsoft.com/office/drawing/2014/main" id="{6F1EF7F2-A302-3E45-6982-7ADFC5D0D9E0}"/>
              </a:ext>
            </a:extLst>
          </p:cNvPr>
          <p:cNvSpPr txBox="1"/>
          <p:nvPr/>
        </p:nvSpPr>
        <p:spPr>
          <a:xfrm>
            <a:off x="698923" y="4144078"/>
            <a:ext cx="1933776" cy="553998"/>
          </a:xfrm>
          <a:prstGeom prst="rect">
            <a:avLst/>
          </a:prstGeom>
          <a:noFill/>
        </p:spPr>
        <p:txBody>
          <a:bodyPr wrap="square" lIns="0" tIns="0" rIns="0" bIns="0">
            <a:spAutoFit/>
          </a:bodyPr>
          <a:lstStyle/>
          <a:p>
            <a:pPr algn="ctr"/>
            <a:r>
              <a:rPr lang="en-CA" altLang="en-US" sz="1800" b="1" kern="0" dirty="0">
                <a:latin typeface="Arial" panose="020B0604020202020204"/>
                <a:ea typeface="Arial" charset="0"/>
                <a:cs typeface="Arial" charset="0"/>
              </a:rPr>
              <a:t>Learn about market volatility</a:t>
            </a:r>
            <a:endParaRPr lang="en-US" b="1" dirty="0"/>
          </a:p>
        </p:txBody>
      </p:sp>
      <p:sp>
        <p:nvSpPr>
          <p:cNvPr id="14" name="TextBox 13">
            <a:extLst>
              <a:ext uri="{FF2B5EF4-FFF2-40B4-BE49-F238E27FC236}">
                <a16:creationId xmlns:a16="http://schemas.microsoft.com/office/drawing/2014/main" id="{026D1752-6C13-78B3-2DC1-D547F9692BE7}"/>
              </a:ext>
            </a:extLst>
          </p:cNvPr>
          <p:cNvSpPr txBox="1"/>
          <p:nvPr/>
        </p:nvSpPr>
        <p:spPr>
          <a:xfrm>
            <a:off x="3616705" y="4144078"/>
            <a:ext cx="1933776" cy="553998"/>
          </a:xfrm>
          <a:prstGeom prst="rect">
            <a:avLst/>
          </a:prstGeom>
          <a:noFill/>
        </p:spPr>
        <p:txBody>
          <a:bodyPr wrap="square" lIns="0" tIns="0" rIns="0" bIns="0">
            <a:spAutoFit/>
          </a:bodyPr>
          <a:lstStyle/>
          <a:p>
            <a:pPr algn="ctr"/>
            <a:r>
              <a:rPr lang="en-CA" altLang="en-US" sz="1800" b="1" kern="0" dirty="0">
                <a:latin typeface="Arial" panose="020B0604020202020204"/>
                <a:ea typeface="Arial" charset="0"/>
                <a:cs typeface="Arial" charset="0"/>
              </a:rPr>
              <a:t>Download our mobile app (EN)</a:t>
            </a:r>
            <a:endParaRPr lang="en-US" b="1" dirty="0"/>
          </a:p>
        </p:txBody>
      </p:sp>
      <p:sp>
        <p:nvSpPr>
          <p:cNvPr id="4" name="Slide Number Placeholder 5">
            <a:extLst>
              <a:ext uri="{FF2B5EF4-FFF2-40B4-BE49-F238E27FC236}">
                <a16:creationId xmlns:a16="http://schemas.microsoft.com/office/drawing/2014/main" id="{1A74B6D7-A131-FE73-E085-A1E91F744ECD}"/>
              </a:ext>
            </a:extLst>
          </p:cNvPr>
          <p:cNvSpPr>
            <a:spLocks noGrp="1"/>
          </p:cNvSpPr>
          <p:nvPr>
            <p:ph type="sldNum" sz="quarter" idx="12"/>
          </p:nvPr>
        </p:nvSpPr>
        <p:spPr>
          <a:xfrm>
            <a:off x="8533067" y="6399283"/>
            <a:ext cx="212470" cy="175694"/>
          </a:xfrm>
        </p:spPr>
        <p:txBody>
          <a:bodyPr/>
          <a:lstStyle/>
          <a:p>
            <a:fld id="{BB333B34-C87C-402E-ABB0-13B7C9DEBBC4}" type="slidenum">
              <a:rPr/>
              <a:t>20</a:t>
            </a:fld>
            <a:endParaRPr dirty="0"/>
          </a:p>
        </p:txBody>
      </p:sp>
      <p:sp>
        <p:nvSpPr>
          <p:cNvPr id="2" name="TextBox 1">
            <a:extLst>
              <a:ext uri="{FF2B5EF4-FFF2-40B4-BE49-F238E27FC236}">
                <a16:creationId xmlns:a16="http://schemas.microsoft.com/office/drawing/2014/main" id="{B556A27A-17C9-B757-2CA4-E00BD982E061}"/>
              </a:ext>
            </a:extLst>
          </p:cNvPr>
          <p:cNvSpPr txBox="1"/>
          <p:nvPr/>
        </p:nvSpPr>
        <p:spPr>
          <a:xfrm>
            <a:off x="6534487" y="4144077"/>
            <a:ext cx="1933776" cy="553998"/>
          </a:xfrm>
          <a:prstGeom prst="rect">
            <a:avLst/>
          </a:prstGeom>
          <a:noFill/>
        </p:spPr>
        <p:txBody>
          <a:bodyPr wrap="square" lIns="0" tIns="0" rIns="0" bIns="0">
            <a:spAutoFit/>
          </a:bodyPr>
          <a:lstStyle/>
          <a:p>
            <a:pPr algn="ctr"/>
            <a:r>
              <a:rPr lang="en-CA" altLang="en-US" sz="1800" b="1" kern="0" dirty="0">
                <a:latin typeface="Arial" panose="020B0604020202020204"/>
                <a:ea typeface="Arial" charset="0"/>
                <a:cs typeface="Arial" charset="0"/>
              </a:rPr>
              <a:t>Download our mobile app (FR)</a:t>
            </a:r>
            <a:endParaRPr lang="en-US" b="1" dirty="0"/>
          </a:p>
        </p:txBody>
      </p:sp>
      <p:pic>
        <p:nvPicPr>
          <p:cNvPr id="6" name="Picture 5" descr="A qr code on a white background&#10;&#10;AI-generated content may be incorrect.">
            <a:extLst>
              <a:ext uri="{FF2B5EF4-FFF2-40B4-BE49-F238E27FC236}">
                <a16:creationId xmlns:a16="http://schemas.microsoft.com/office/drawing/2014/main" id="{14CE8100-FAE8-2713-144C-A8CB0F918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735" y="1899657"/>
            <a:ext cx="1628529" cy="1628529"/>
          </a:xfrm>
          <a:prstGeom prst="rect">
            <a:avLst/>
          </a:prstGeom>
        </p:spPr>
      </p:pic>
      <p:pic>
        <p:nvPicPr>
          <p:cNvPr id="9" name="Picture 8" descr="A qr code on a white background&#10;&#10;AI-generated content may be incorrect.">
            <a:extLst>
              <a:ext uri="{FF2B5EF4-FFF2-40B4-BE49-F238E27FC236}">
                <a16:creationId xmlns:a16="http://schemas.microsoft.com/office/drawing/2014/main" id="{4BB8E3E2-13C5-3D02-A7C7-934478353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7110" y="1902223"/>
            <a:ext cx="1628529" cy="1628529"/>
          </a:xfrm>
          <a:prstGeom prst="rect">
            <a:avLst/>
          </a:prstGeom>
        </p:spPr>
      </p:pic>
      <p:pic>
        <p:nvPicPr>
          <p:cNvPr id="19" name="Picture 18" descr="A qr code with black squares&#10;&#10;AI-generated content may be incorrect.">
            <a:extLst>
              <a:ext uri="{FF2B5EF4-FFF2-40B4-BE49-F238E27FC236}">
                <a16:creationId xmlns:a16="http://schemas.microsoft.com/office/drawing/2014/main" id="{92F60FBC-30CC-86F7-1FC6-EB80FAF36E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546" y="1899657"/>
            <a:ext cx="1628529" cy="1628529"/>
          </a:xfrm>
          <a:prstGeom prst="rect">
            <a:avLst/>
          </a:prstGeom>
        </p:spPr>
      </p:pic>
    </p:spTree>
    <p:custDataLst>
      <p:tags r:id="rId1"/>
    </p:custDataLst>
    <p:extLst>
      <p:ext uri="{BB962C8B-B14F-4D97-AF65-F5344CB8AC3E}">
        <p14:creationId xmlns:p14="http://schemas.microsoft.com/office/powerpoint/2010/main" val="107439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DF3C0-BE3C-107D-2560-0A7A91C87E9B}"/>
              </a:ext>
            </a:extLst>
          </p:cNvPr>
          <p:cNvSpPr>
            <a:spLocks noGrp="1"/>
          </p:cNvSpPr>
          <p:nvPr>
            <p:ph type="title"/>
          </p:nvPr>
        </p:nvSpPr>
        <p:spPr/>
        <p:txBody>
          <a:bodyPr>
            <a:normAutofit/>
          </a:bodyPr>
          <a:lstStyle/>
          <a:p>
            <a:r>
              <a:rPr lang="en-US" dirty="0">
                <a:effectLst/>
              </a:rPr>
              <a:t>How staying the course helps you plan for your retirement</a:t>
            </a:r>
            <a:endParaRPr lang="en-US" dirty="0"/>
          </a:p>
        </p:txBody>
      </p:sp>
    </p:spTree>
    <p:extLst>
      <p:ext uri="{BB962C8B-B14F-4D97-AF65-F5344CB8AC3E}">
        <p14:creationId xmlns:p14="http://schemas.microsoft.com/office/powerpoint/2010/main" val="63355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0A125E-89A0-4E72-A985-38125B56B029}"/>
              </a:ext>
            </a:extLst>
          </p:cNvPr>
          <p:cNvSpPr/>
          <p:nvPr/>
        </p:nvSpPr>
        <p:spPr bwMode="hidden">
          <a:xfrm>
            <a:off x="5486399" y="0"/>
            <a:ext cx="3657601" cy="6900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350" b="0" i="0" u="none" strike="noStrike" kern="1200" cap="none" spc="0" normalizeH="0" baseline="0" noProof="0">
                <a:ln>
                  <a:noFill/>
                </a:ln>
                <a:solidFill>
                  <a:prstClr val="white"/>
                </a:solidFill>
                <a:effectLst/>
                <a:uLnTx/>
                <a:uFillTx/>
                <a:latin typeface="Arial" panose="020B0604020202020204"/>
                <a:ea typeface="+mn-ea"/>
                <a:cs typeface="+mn-cs"/>
              </a:rPr>
              <a:t>w</a:t>
            </a:r>
          </a:p>
        </p:txBody>
      </p:sp>
      <p:grpSp>
        <p:nvGrpSpPr>
          <p:cNvPr id="22" name="Group 21">
            <a:extLst>
              <a:ext uri="{FF2B5EF4-FFF2-40B4-BE49-F238E27FC236}">
                <a16:creationId xmlns:a16="http://schemas.microsoft.com/office/drawing/2014/main" id="{93893F2C-42F1-468E-BA43-D302FD6D19A3}"/>
              </a:ext>
            </a:extLst>
          </p:cNvPr>
          <p:cNvGrpSpPr/>
          <p:nvPr/>
        </p:nvGrpSpPr>
        <p:grpSpPr bwMode="black">
          <a:xfrm>
            <a:off x="6397583" y="2470297"/>
            <a:ext cx="1835231" cy="1917406"/>
            <a:chOff x="7899400" y="2176463"/>
            <a:chExt cx="2446338" cy="2555875"/>
          </a:xfrm>
        </p:grpSpPr>
        <p:sp>
          <p:nvSpPr>
            <p:cNvPr id="16" name="Freeform 5">
              <a:extLst>
                <a:ext uri="{FF2B5EF4-FFF2-40B4-BE49-F238E27FC236}">
                  <a16:creationId xmlns:a16="http://schemas.microsoft.com/office/drawing/2014/main" id="{EBCBA11B-248E-4766-9527-A5A7007B7EE2}"/>
                </a:ext>
              </a:extLst>
            </p:cNvPr>
            <p:cNvSpPr>
              <a:spLocks/>
            </p:cNvSpPr>
            <p:nvPr/>
          </p:nvSpPr>
          <p:spPr bwMode="black">
            <a:xfrm>
              <a:off x="8912225" y="2379663"/>
              <a:ext cx="1433513" cy="312738"/>
            </a:xfrm>
            <a:custGeom>
              <a:avLst/>
              <a:gdLst>
                <a:gd name="T0" fmla="*/ 0 w 191"/>
                <a:gd name="T1" fmla="*/ 40 h 40"/>
                <a:gd name="T2" fmla="*/ 0 w 191"/>
                <a:gd name="T3" fmla="*/ 40 h 40"/>
                <a:gd name="T4" fmla="*/ 191 w 191"/>
                <a:gd name="T5" fmla="*/ 40 h 40"/>
                <a:gd name="T6" fmla="*/ 191 w 191"/>
                <a:gd name="T7" fmla="*/ 0 h 40"/>
                <a:gd name="T8" fmla="*/ 0 w 191"/>
                <a:gd name="T9" fmla="*/ 0 h 40"/>
                <a:gd name="T10" fmla="*/ 0 w 191"/>
                <a:gd name="T11" fmla="*/ 40 h 40"/>
              </a:gdLst>
              <a:ahLst/>
              <a:cxnLst>
                <a:cxn ang="0">
                  <a:pos x="T0" y="T1"/>
                </a:cxn>
                <a:cxn ang="0">
                  <a:pos x="T2" y="T3"/>
                </a:cxn>
                <a:cxn ang="0">
                  <a:pos x="T4" y="T5"/>
                </a:cxn>
                <a:cxn ang="0">
                  <a:pos x="T6" y="T7"/>
                </a:cxn>
                <a:cxn ang="0">
                  <a:pos x="T8" y="T9"/>
                </a:cxn>
                <a:cxn ang="0">
                  <a:pos x="T10" y="T11"/>
                </a:cxn>
              </a:cxnLst>
              <a:rect l="0" t="0" r="r" b="b"/>
              <a:pathLst>
                <a:path w="191" h="40">
                  <a:moveTo>
                    <a:pt x="0" y="40"/>
                  </a:moveTo>
                  <a:lnTo>
                    <a:pt x="0" y="40"/>
                  </a:lnTo>
                  <a:lnTo>
                    <a:pt x="191" y="40"/>
                  </a:lnTo>
                  <a:lnTo>
                    <a:pt x="191" y="0"/>
                  </a:lnTo>
                  <a:lnTo>
                    <a:pt x="0" y="0"/>
                  </a:lnTo>
                  <a:lnTo>
                    <a:pt x="0" y="4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6">
              <a:extLst>
                <a:ext uri="{FF2B5EF4-FFF2-40B4-BE49-F238E27FC236}">
                  <a16:creationId xmlns:a16="http://schemas.microsoft.com/office/drawing/2014/main" id="{4DE9F14D-6077-4E6E-A7B7-0FD48F24E3BB}"/>
                </a:ext>
              </a:extLst>
            </p:cNvPr>
            <p:cNvSpPr>
              <a:spLocks/>
            </p:cNvSpPr>
            <p:nvPr/>
          </p:nvSpPr>
          <p:spPr bwMode="black">
            <a:xfrm>
              <a:off x="8912225" y="3294063"/>
              <a:ext cx="1431925" cy="312738"/>
            </a:xfrm>
            <a:custGeom>
              <a:avLst/>
              <a:gdLst>
                <a:gd name="T0" fmla="*/ 0 w 191"/>
                <a:gd name="T1" fmla="*/ 40 h 40"/>
                <a:gd name="T2" fmla="*/ 0 w 191"/>
                <a:gd name="T3" fmla="*/ 40 h 40"/>
                <a:gd name="T4" fmla="*/ 191 w 191"/>
                <a:gd name="T5" fmla="*/ 40 h 40"/>
                <a:gd name="T6" fmla="*/ 191 w 191"/>
                <a:gd name="T7" fmla="*/ 0 h 40"/>
                <a:gd name="T8" fmla="*/ 0 w 191"/>
                <a:gd name="T9" fmla="*/ 0 h 40"/>
                <a:gd name="T10" fmla="*/ 0 w 191"/>
                <a:gd name="T11" fmla="*/ 40 h 40"/>
              </a:gdLst>
              <a:ahLst/>
              <a:cxnLst>
                <a:cxn ang="0">
                  <a:pos x="T0" y="T1"/>
                </a:cxn>
                <a:cxn ang="0">
                  <a:pos x="T2" y="T3"/>
                </a:cxn>
                <a:cxn ang="0">
                  <a:pos x="T4" y="T5"/>
                </a:cxn>
                <a:cxn ang="0">
                  <a:pos x="T6" y="T7"/>
                </a:cxn>
                <a:cxn ang="0">
                  <a:pos x="T8" y="T9"/>
                </a:cxn>
                <a:cxn ang="0">
                  <a:pos x="T10" y="T11"/>
                </a:cxn>
              </a:cxnLst>
              <a:rect l="0" t="0" r="r" b="b"/>
              <a:pathLst>
                <a:path w="191" h="40">
                  <a:moveTo>
                    <a:pt x="0" y="40"/>
                  </a:moveTo>
                  <a:lnTo>
                    <a:pt x="0" y="40"/>
                  </a:lnTo>
                  <a:lnTo>
                    <a:pt x="191" y="40"/>
                  </a:lnTo>
                  <a:lnTo>
                    <a:pt x="191" y="0"/>
                  </a:lnTo>
                  <a:lnTo>
                    <a:pt x="0" y="0"/>
                  </a:lnTo>
                  <a:lnTo>
                    <a:pt x="0" y="4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7">
              <a:extLst>
                <a:ext uri="{FF2B5EF4-FFF2-40B4-BE49-F238E27FC236}">
                  <a16:creationId xmlns:a16="http://schemas.microsoft.com/office/drawing/2014/main" id="{CBFD8CDE-5CDD-47B0-A54C-554655A25E01}"/>
                </a:ext>
              </a:extLst>
            </p:cNvPr>
            <p:cNvSpPr>
              <a:spLocks/>
            </p:cNvSpPr>
            <p:nvPr/>
          </p:nvSpPr>
          <p:spPr bwMode="black">
            <a:xfrm>
              <a:off x="8912225" y="4210051"/>
              <a:ext cx="1431925" cy="312738"/>
            </a:xfrm>
            <a:custGeom>
              <a:avLst/>
              <a:gdLst>
                <a:gd name="T0" fmla="*/ 0 w 191"/>
                <a:gd name="T1" fmla="*/ 40 h 40"/>
                <a:gd name="T2" fmla="*/ 0 w 191"/>
                <a:gd name="T3" fmla="*/ 40 h 40"/>
                <a:gd name="T4" fmla="*/ 191 w 191"/>
                <a:gd name="T5" fmla="*/ 40 h 40"/>
                <a:gd name="T6" fmla="*/ 191 w 191"/>
                <a:gd name="T7" fmla="*/ 0 h 40"/>
                <a:gd name="T8" fmla="*/ 0 w 191"/>
                <a:gd name="T9" fmla="*/ 0 h 40"/>
                <a:gd name="T10" fmla="*/ 0 w 191"/>
                <a:gd name="T11" fmla="*/ 40 h 40"/>
              </a:gdLst>
              <a:ahLst/>
              <a:cxnLst>
                <a:cxn ang="0">
                  <a:pos x="T0" y="T1"/>
                </a:cxn>
                <a:cxn ang="0">
                  <a:pos x="T2" y="T3"/>
                </a:cxn>
                <a:cxn ang="0">
                  <a:pos x="T4" y="T5"/>
                </a:cxn>
                <a:cxn ang="0">
                  <a:pos x="T6" y="T7"/>
                </a:cxn>
                <a:cxn ang="0">
                  <a:pos x="T8" y="T9"/>
                </a:cxn>
                <a:cxn ang="0">
                  <a:pos x="T10" y="T11"/>
                </a:cxn>
              </a:cxnLst>
              <a:rect l="0" t="0" r="r" b="b"/>
              <a:pathLst>
                <a:path w="191" h="40">
                  <a:moveTo>
                    <a:pt x="0" y="40"/>
                  </a:moveTo>
                  <a:lnTo>
                    <a:pt x="0" y="40"/>
                  </a:lnTo>
                  <a:lnTo>
                    <a:pt x="191" y="40"/>
                  </a:lnTo>
                  <a:lnTo>
                    <a:pt x="191" y="0"/>
                  </a:lnTo>
                  <a:lnTo>
                    <a:pt x="0" y="0"/>
                  </a:lnTo>
                  <a:lnTo>
                    <a:pt x="0" y="4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8">
              <a:extLst>
                <a:ext uri="{FF2B5EF4-FFF2-40B4-BE49-F238E27FC236}">
                  <a16:creationId xmlns:a16="http://schemas.microsoft.com/office/drawing/2014/main" id="{E8C0D71D-CDF8-4A5B-81CE-1B46028AF13B}"/>
                </a:ext>
              </a:extLst>
            </p:cNvPr>
            <p:cNvSpPr>
              <a:spLocks/>
            </p:cNvSpPr>
            <p:nvPr/>
          </p:nvSpPr>
          <p:spPr bwMode="black">
            <a:xfrm>
              <a:off x="7899400" y="2176463"/>
              <a:ext cx="825500" cy="735013"/>
            </a:xfrm>
            <a:custGeom>
              <a:avLst/>
              <a:gdLst>
                <a:gd name="T0" fmla="*/ 82 w 110"/>
                <a:gd name="T1" fmla="*/ 0 h 94"/>
                <a:gd name="T2" fmla="*/ 82 w 110"/>
                <a:gd name="T3" fmla="*/ 0 h 94"/>
                <a:gd name="T4" fmla="*/ 59 w 110"/>
                <a:gd name="T5" fmla="*/ 22 h 94"/>
                <a:gd name="T6" fmla="*/ 43 w 110"/>
                <a:gd name="T7" fmla="*/ 38 h 94"/>
                <a:gd name="T8" fmla="*/ 28 w 110"/>
                <a:gd name="T9" fmla="*/ 22 h 94"/>
                <a:gd name="T10" fmla="*/ 0 w 110"/>
                <a:gd name="T11" fmla="*/ 50 h 94"/>
                <a:gd name="T12" fmla="*/ 43 w 110"/>
                <a:gd name="T13" fmla="*/ 94 h 94"/>
                <a:gd name="T14" fmla="*/ 87 w 110"/>
                <a:gd name="T15" fmla="*/ 50 h 94"/>
                <a:gd name="T16" fmla="*/ 110 w 110"/>
                <a:gd name="T17" fmla="*/ 28 h 94"/>
                <a:gd name="T18" fmla="*/ 82 w 110"/>
                <a:gd name="T1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94">
                  <a:moveTo>
                    <a:pt x="82" y="0"/>
                  </a:moveTo>
                  <a:lnTo>
                    <a:pt x="82" y="0"/>
                  </a:lnTo>
                  <a:lnTo>
                    <a:pt x="59" y="22"/>
                  </a:lnTo>
                  <a:lnTo>
                    <a:pt x="43" y="38"/>
                  </a:lnTo>
                  <a:lnTo>
                    <a:pt x="28" y="22"/>
                  </a:lnTo>
                  <a:lnTo>
                    <a:pt x="0" y="50"/>
                  </a:lnTo>
                  <a:lnTo>
                    <a:pt x="43" y="94"/>
                  </a:lnTo>
                  <a:lnTo>
                    <a:pt x="87" y="50"/>
                  </a:lnTo>
                  <a:lnTo>
                    <a:pt x="110" y="28"/>
                  </a:lnTo>
                  <a:lnTo>
                    <a:pt x="82" y="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9">
              <a:extLst>
                <a:ext uri="{FF2B5EF4-FFF2-40B4-BE49-F238E27FC236}">
                  <a16:creationId xmlns:a16="http://schemas.microsoft.com/office/drawing/2014/main" id="{F180B2BE-9475-4F4B-92CE-A234CE2A1F34}"/>
                </a:ext>
              </a:extLst>
            </p:cNvPr>
            <p:cNvSpPr>
              <a:spLocks/>
            </p:cNvSpPr>
            <p:nvPr/>
          </p:nvSpPr>
          <p:spPr bwMode="black">
            <a:xfrm>
              <a:off x="7899400" y="3998913"/>
              <a:ext cx="825500" cy="733425"/>
            </a:xfrm>
            <a:custGeom>
              <a:avLst/>
              <a:gdLst>
                <a:gd name="T0" fmla="*/ 59 w 110"/>
                <a:gd name="T1" fmla="*/ 22 h 94"/>
                <a:gd name="T2" fmla="*/ 59 w 110"/>
                <a:gd name="T3" fmla="*/ 22 h 94"/>
                <a:gd name="T4" fmla="*/ 43 w 110"/>
                <a:gd name="T5" fmla="*/ 38 h 94"/>
                <a:gd name="T6" fmla="*/ 28 w 110"/>
                <a:gd name="T7" fmla="*/ 22 h 94"/>
                <a:gd name="T8" fmla="*/ 0 w 110"/>
                <a:gd name="T9" fmla="*/ 51 h 94"/>
                <a:gd name="T10" fmla="*/ 43 w 110"/>
                <a:gd name="T11" fmla="*/ 94 h 94"/>
                <a:gd name="T12" fmla="*/ 87 w 110"/>
                <a:gd name="T13" fmla="*/ 51 h 94"/>
                <a:gd name="T14" fmla="*/ 110 w 110"/>
                <a:gd name="T15" fmla="*/ 28 h 94"/>
                <a:gd name="T16" fmla="*/ 82 w 110"/>
                <a:gd name="T17" fmla="*/ 0 h 94"/>
                <a:gd name="T18" fmla="*/ 59 w 110"/>
                <a:gd name="T19" fmla="*/ 2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94">
                  <a:moveTo>
                    <a:pt x="59" y="22"/>
                  </a:moveTo>
                  <a:lnTo>
                    <a:pt x="59" y="22"/>
                  </a:lnTo>
                  <a:lnTo>
                    <a:pt x="43" y="38"/>
                  </a:lnTo>
                  <a:lnTo>
                    <a:pt x="28" y="22"/>
                  </a:lnTo>
                  <a:lnTo>
                    <a:pt x="0" y="51"/>
                  </a:lnTo>
                  <a:lnTo>
                    <a:pt x="43" y="94"/>
                  </a:lnTo>
                  <a:lnTo>
                    <a:pt x="87" y="51"/>
                  </a:lnTo>
                  <a:lnTo>
                    <a:pt x="110" y="28"/>
                  </a:lnTo>
                  <a:lnTo>
                    <a:pt x="82" y="0"/>
                  </a:lnTo>
                  <a:lnTo>
                    <a:pt x="59" y="22"/>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10">
              <a:extLst>
                <a:ext uri="{FF2B5EF4-FFF2-40B4-BE49-F238E27FC236}">
                  <a16:creationId xmlns:a16="http://schemas.microsoft.com/office/drawing/2014/main" id="{9F88DC96-5259-48B6-9D10-48FD012C898E}"/>
                </a:ext>
              </a:extLst>
            </p:cNvPr>
            <p:cNvSpPr>
              <a:spLocks/>
            </p:cNvSpPr>
            <p:nvPr/>
          </p:nvSpPr>
          <p:spPr bwMode="black">
            <a:xfrm>
              <a:off x="7899400" y="3082926"/>
              <a:ext cx="825500" cy="742950"/>
            </a:xfrm>
            <a:custGeom>
              <a:avLst/>
              <a:gdLst>
                <a:gd name="T0" fmla="*/ 59 w 110"/>
                <a:gd name="T1" fmla="*/ 23 h 95"/>
                <a:gd name="T2" fmla="*/ 59 w 110"/>
                <a:gd name="T3" fmla="*/ 23 h 95"/>
                <a:gd name="T4" fmla="*/ 43 w 110"/>
                <a:gd name="T5" fmla="*/ 39 h 95"/>
                <a:gd name="T6" fmla="*/ 28 w 110"/>
                <a:gd name="T7" fmla="*/ 23 h 95"/>
                <a:gd name="T8" fmla="*/ 0 w 110"/>
                <a:gd name="T9" fmla="*/ 51 h 95"/>
                <a:gd name="T10" fmla="*/ 43 w 110"/>
                <a:gd name="T11" fmla="*/ 95 h 95"/>
                <a:gd name="T12" fmla="*/ 87 w 110"/>
                <a:gd name="T13" fmla="*/ 51 h 95"/>
                <a:gd name="T14" fmla="*/ 110 w 110"/>
                <a:gd name="T15" fmla="*/ 29 h 95"/>
                <a:gd name="T16" fmla="*/ 82 w 110"/>
                <a:gd name="T17" fmla="*/ 0 h 95"/>
                <a:gd name="T18" fmla="*/ 59 w 110"/>
                <a:gd name="T19" fmla="*/ 2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95">
                  <a:moveTo>
                    <a:pt x="59" y="23"/>
                  </a:moveTo>
                  <a:lnTo>
                    <a:pt x="59" y="23"/>
                  </a:lnTo>
                  <a:lnTo>
                    <a:pt x="43" y="39"/>
                  </a:lnTo>
                  <a:lnTo>
                    <a:pt x="28" y="23"/>
                  </a:lnTo>
                  <a:lnTo>
                    <a:pt x="0" y="51"/>
                  </a:lnTo>
                  <a:lnTo>
                    <a:pt x="43" y="95"/>
                  </a:lnTo>
                  <a:lnTo>
                    <a:pt x="87" y="51"/>
                  </a:lnTo>
                  <a:lnTo>
                    <a:pt x="110" y="29"/>
                  </a:lnTo>
                  <a:lnTo>
                    <a:pt x="82" y="0"/>
                  </a:lnTo>
                  <a:lnTo>
                    <a:pt x="59" y="23"/>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5" name="Content Placeholder 2">
            <a:extLst>
              <a:ext uri="{FF2B5EF4-FFF2-40B4-BE49-F238E27FC236}">
                <a16:creationId xmlns:a16="http://schemas.microsoft.com/office/drawing/2014/main" id="{4C90AD3D-56F5-4395-9C49-5F95ED5032B3}"/>
              </a:ext>
            </a:extLst>
          </p:cNvPr>
          <p:cNvSpPr txBox="1">
            <a:spLocks/>
          </p:cNvSpPr>
          <p:nvPr/>
        </p:nvSpPr>
        <p:spPr>
          <a:xfrm>
            <a:off x="311348" y="1696972"/>
            <a:ext cx="4703997" cy="3506918"/>
          </a:xfrm>
          <a:prstGeom prst="rect">
            <a:avLst/>
          </a:prstGeom>
        </p:spPr>
        <p:txBody>
          <a:bodyPr anchor="ct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a:buClr>
                <a:prstClr val="black"/>
              </a:buClr>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Stay committed to your plan</a:t>
            </a:r>
          </a:p>
          <a:p>
            <a:pPr>
              <a:buClr>
                <a:prstClr val="black"/>
              </a:buClr>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Turn market volatility into an advantage</a:t>
            </a:r>
          </a:p>
          <a:p>
            <a:pPr>
              <a:buClr>
                <a:prstClr val="black"/>
              </a:buClr>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Continue your regular contributions</a:t>
            </a:r>
          </a:p>
          <a:p>
            <a:pPr marL="237744" marR="0" lvl="0" indent="-237744" algn="l" defTabSz="914400" rtl="0" eaLnBrk="1" fontAlgn="auto" latinLnBrk="0" hangingPunct="1">
              <a:lnSpc>
                <a:spcPct val="95000"/>
              </a:lnSpc>
              <a:spcBef>
                <a:spcPts val="1200"/>
              </a:spcBef>
              <a:spcAft>
                <a:spcPts val="0"/>
              </a:spcAft>
              <a:buClr>
                <a:prstClr val="black"/>
              </a:buClr>
              <a:buSzPct val="115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Take a long-term perspective</a:t>
            </a:r>
          </a:p>
          <a:p>
            <a:pPr>
              <a:buClr>
                <a:prstClr val="black"/>
              </a:buClr>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Talk to a licensed financial professional</a:t>
            </a:r>
          </a:p>
          <a:p>
            <a:pPr marL="237744" marR="0" lvl="0" indent="-237744" algn="l" defTabSz="914400" rtl="0" eaLnBrk="1" fontAlgn="auto" latinLnBrk="0" hangingPunct="1">
              <a:lnSpc>
                <a:spcPct val="95000"/>
              </a:lnSpc>
              <a:spcBef>
                <a:spcPts val="1200"/>
              </a:spcBef>
              <a:spcAft>
                <a:spcPts val="0"/>
              </a:spcAft>
              <a:buClr>
                <a:prstClr val="black"/>
              </a:buClr>
              <a:buSzPct val="115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Keep your </a:t>
            </a:r>
            <a:r>
              <a:rPr lang="en-US" dirty="0">
                <a:solidFill>
                  <a:prstClr val="black"/>
                </a:solidFill>
                <a:latin typeface="Arial" panose="020B0604020202020204"/>
              </a:rPr>
              <a:t>account updated </a:t>
            </a:r>
            <a:endParaRPr kumimoji="0" lang="en-US"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6"/>
          <p:cNvSpPr txBox="1"/>
          <p:nvPr/>
        </p:nvSpPr>
        <p:spPr>
          <a:xfrm>
            <a:off x="0" y="0"/>
            <a:ext cx="0" cy="0"/>
          </a:xfrm>
          <a:prstGeom prst="rect">
            <a:avLst/>
          </a:prstGeom>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Arial" panose="020B0604020202020204"/>
                <a:ea typeface="+mn-ea"/>
                <a:cs typeface="+mn-cs"/>
              </a:rPr>
              <a:t>ADMASTER-STAMP!MGR0330222101104</a:t>
            </a:r>
          </a:p>
        </p:txBody>
      </p:sp>
      <p:sp>
        <p:nvSpPr>
          <p:cNvPr id="7" name="Text Placeholder 8">
            <a:extLst>
              <a:ext uri="{FF2B5EF4-FFF2-40B4-BE49-F238E27FC236}">
                <a16:creationId xmlns:a16="http://schemas.microsoft.com/office/drawing/2014/main" id="{F4546E08-FBB9-5EB5-D2B8-759F0456ED1B}"/>
              </a:ext>
            </a:extLst>
          </p:cNvPr>
          <p:cNvSpPr txBox="1">
            <a:spLocks/>
          </p:cNvSpPr>
          <p:nvPr/>
        </p:nvSpPr>
        <p:spPr>
          <a:xfrm>
            <a:off x="2886636" y="6087933"/>
            <a:ext cx="2364238"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There is no guarantee that any investment strategy will achieve its objectives.</a:t>
            </a:r>
            <a:endParaRPr lang="en-US" sz="800" dirty="0"/>
          </a:p>
        </p:txBody>
      </p:sp>
      <p:sp>
        <p:nvSpPr>
          <p:cNvPr id="8" name="Title 1">
            <a:extLst>
              <a:ext uri="{FF2B5EF4-FFF2-40B4-BE49-F238E27FC236}">
                <a16:creationId xmlns:a16="http://schemas.microsoft.com/office/drawing/2014/main" id="{ECFA33DD-8ADB-9FD3-FF40-038BE8E81C6E}"/>
              </a:ext>
            </a:extLst>
          </p:cNvPr>
          <p:cNvSpPr txBox="1">
            <a:spLocks/>
          </p:cNvSpPr>
          <p:nvPr/>
        </p:nvSpPr>
        <p:spPr>
          <a:xfrm>
            <a:off x="398463" y="472438"/>
            <a:ext cx="4173537" cy="792167"/>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sz="2400" dirty="0"/>
              <a:t>Stay calm in all market conditions</a:t>
            </a:r>
            <a:endParaRPr lang="en-US" dirty="0">
              <a:latin typeface="Arial" panose="020B0604020202020204" pitchFamily="34" charset="0"/>
              <a:cs typeface="Arial" panose="020B0604020202020204" pitchFamily="34" charset="0"/>
            </a:endParaRPr>
          </a:p>
        </p:txBody>
      </p:sp>
      <p:sp>
        <p:nvSpPr>
          <p:cNvPr id="3" name="Slide Number Placeholder 5">
            <a:extLst>
              <a:ext uri="{FF2B5EF4-FFF2-40B4-BE49-F238E27FC236}">
                <a16:creationId xmlns:a16="http://schemas.microsoft.com/office/drawing/2014/main" id="{5A189644-5592-F692-9FBF-03233940B02C}"/>
              </a:ext>
            </a:extLst>
          </p:cNvPr>
          <p:cNvSpPr>
            <a:spLocks noGrp="1"/>
          </p:cNvSpPr>
          <p:nvPr>
            <p:ph type="sldNum" sz="quarter" idx="12"/>
          </p:nvPr>
        </p:nvSpPr>
        <p:spPr>
          <a:xfrm>
            <a:off x="8533067" y="6399283"/>
            <a:ext cx="212470" cy="175694"/>
          </a:xfrm>
        </p:spPr>
        <p:txBody>
          <a:bodyPr/>
          <a:lstStyle/>
          <a:p>
            <a:fld id="{BB333B34-C87C-402E-ABB0-13B7C9DEBBC4}" type="slidenum">
              <a:rPr>
                <a:solidFill>
                  <a:schemeClr val="bg1"/>
                </a:solidFill>
              </a:rPr>
              <a:t>22</a:t>
            </a:fld>
            <a:endParaRPr dirty="0">
              <a:solidFill>
                <a:schemeClr val="bg1"/>
              </a:solidFill>
            </a:endParaRPr>
          </a:p>
        </p:txBody>
      </p:sp>
    </p:spTree>
    <p:extLst>
      <p:ext uri="{BB962C8B-B14F-4D97-AF65-F5344CB8AC3E}">
        <p14:creationId xmlns:p14="http://schemas.microsoft.com/office/powerpoint/2010/main" val="250093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spcBef>
                <a:spcPct val="50000"/>
              </a:spcBef>
              <a:defRPr/>
            </a:pPr>
            <a:r>
              <a:rPr kumimoji="0" lang="en-CA" sz="7200" b="1" i="0" u="none" strike="noStrike" kern="1200" cap="none" spc="0" normalizeH="0" baseline="0" noProof="0" dirty="0">
                <a:ln>
                  <a:noFill/>
                </a:ln>
                <a:solidFill>
                  <a:prstClr val="white"/>
                </a:solidFill>
                <a:effectLst/>
                <a:uLnTx/>
                <a:uFillTx/>
                <a:latin typeface="Arial" panose="020B0604020202020204"/>
                <a:ea typeface="+mj-ea"/>
                <a:cs typeface="+mj-cs"/>
              </a:rPr>
              <a:t>Thank you!</a:t>
            </a:r>
            <a:endParaRPr lang="en-US" altLang="en-US" sz="2700" kern="0" dirty="0">
              <a:latin typeface="Arial" charset="0"/>
              <a:ea typeface="Arial" charset="0"/>
              <a:cs typeface="Arial" charset="0"/>
            </a:endParaRPr>
          </a:p>
        </p:txBody>
      </p:sp>
      <p:sp>
        <p:nvSpPr>
          <p:cNvPr id="9" name="TextBox 8">
            <a:extLst>
              <a:ext uri="{FF2B5EF4-FFF2-40B4-BE49-F238E27FC236}">
                <a16:creationId xmlns:a16="http://schemas.microsoft.com/office/drawing/2014/main" id="{C039CA0C-E6F1-401B-A5A4-039CB282D508}"/>
              </a:ext>
            </a:extLst>
          </p:cNvPr>
          <p:cNvSpPr txBox="1"/>
          <p:nvPr/>
        </p:nvSpPr>
        <p:spPr>
          <a:xfrm>
            <a:off x="387074" y="5708429"/>
            <a:ext cx="7066672" cy="36933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Information in this presentation is for educational purposes and not intended to constitute expert advice on any particular matter.</a:t>
            </a:r>
          </a:p>
        </p:txBody>
      </p:sp>
    </p:spTree>
    <p:custDataLst>
      <p:tags r:id="rId1"/>
    </p:custDataLst>
    <p:extLst>
      <p:ext uri="{BB962C8B-B14F-4D97-AF65-F5344CB8AC3E}">
        <p14:creationId xmlns:p14="http://schemas.microsoft.com/office/powerpoint/2010/main" val="201800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F990B1-C424-490B-ADDD-0DD88141C478}"/>
              </a:ext>
            </a:extLst>
          </p:cNvPr>
          <p:cNvSpPr>
            <a:spLocks noGrp="1"/>
          </p:cNvSpPr>
          <p:nvPr>
            <p:ph idx="1"/>
          </p:nvPr>
        </p:nvSpPr>
        <p:spPr>
          <a:xfrm>
            <a:off x="398461" y="1136579"/>
            <a:ext cx="8347076" cy="4584842"/>
          </a:xfrm>
        </p:spPr>
        <p:txBody>
          <a:bodyPr/>
          <a:lstStyle/>
          <a:p>
            <a:pPr marL="0" indent="0">
              <a:buNone/>
            </a:pPr>
            <a:r>
              <a:rPr lang="en-US" sz="1000" dirty="0">
                <a:latin typeface="Arial" panose="020B0604020202020204" pitchFamily="34" charset="0"/>
                <a:cs typeface="Arial" panose="020B0604020202020204" pitchFamily="34" charset="0"/>
              </a:rPr>
              <a:t>It is your responsibility to select and monitor your investment options to meet your retirement objectives. You should review your investment strategy at least annually. You may also want to consult your own independent investment or tax advisor or legal counsel.</a:t>
            </a:r>
          </a:p>
          <a:p>
            <a:pPr marL="0" indent="0">
              <a:buNone/>
            </a:pPr>
            <a:r>
              <a:rPr lang="en-US" sz="1000" dirty="0">
                <a:latin typeface="Arial" panose="020B0604020202020204" pitchFamily="34" charset="0"/>
                <a:cs typeface="Arial" panose="020B0604020202020204" pitchFamily="34" charset="0"/>
              </a:rPr>
              <a:t>The content of this document is for general information only and is believed to be accurate and reliable as of the posting date, but may be subject to change. It is not intended to provide investment, tax, plan design, or legal advice (unless otherwise indicated). Please consult your own independent advisor as to any investment, tax, or legal statements made.</a:t>
            </a:r>
          </a:p>
          <a:p>
            <a:pPr marL="0" indent="0">
              <a:buNone/>
            </a:pPr>
            <a:r>
              <a:rPr lang="en-US" sz="1000" dirty="0">
                <a:latin typeface="Arial" panose="020B0604020202020204" pitchFamily="34" charset="0"/>
                <a:cs typeface="Arial" panose="020B0604020202020204" pitchFamily="34" charset="0"/>
              </a:rPr>
              <a:t>Manulife, Manulife Retirement, Stylized M Design, and Manulife Retirement &amp; Stylized M Design are trademarks of The Manufacturers Life Insurance Company and John Hancock and the Stylized John Hancock Design are trademarks of John Hancock Life Insurance Company (U.S.A.). Each are used by it and by its affiliates under license, including John Hancock Life Insurance Company of New York.</a:t>
            </a:r>
          </a:p>
          <a:p>
            <a:pPr marL="0" indent="0">
              <a:buNone/>
            </a:pPr>
            <a:r>
              <a:rPr lang="en-US" sz="1000" dirty="0">
                <a:latin typeface="Arial" panose="020B0604020202020204" pitchFamily="34" charset="0"/>
                <a:cs typeface="Arial" panose="020B0604020202020204" pitchFamily="34" charset="0"/>
              </a:rPr>
              <a:t>John Hancock Retirement Plan Services LLC provides administrative and/or recordkeeping services to sponsors or administrators of retirement plans through an open-architecture platform. John Hancock Trust Company LLC, a New Hampshire non-depository trust company, provides trust and custodial services to such plans, offers an Individual Retirement Accounts product, and maintains specific Collective Investment Trusts. Group annuity contracts and recordkeeping agreements are issued by John Hancock Life Insurance Company (U.S.A.), Boston, MA (not licensed in NY), and John Hancock Life Insurance Company of New York, Valhalla, NY. Product features and availability may differ by state. All entities do business under certain instances using the John Hancock brand name. Each entity makes available a platform of investment alternatives to sponsors or administrators of retirement plans without regard to the individualized needs of any plan. Unless otherwise specifically stated in writing, each entity does not, and is not undertaking to, provide impartial investment advice or give advice in a fiduciary capacity. Securities are offered through John Hancock Distributors LLC, member FINRA, SIPC.</a:t>
            </a:r>
          </a:p>
          <a:p>
            <a:pPr marL="0" indent="0">
              <a:buNone/>
            </a:pPr>
            <a:r>
              <a:rPr lang="en-US" sz="1000" b="0" i="0" dirty="0">
                <a:solidFill>
                  <a:srgbClr val="212529"/>
                </a:solidFill>
                <a:effectLst/>
              </a:rPr>
              <a:t>Group Retirement products and services are offered by The Manufacturers Life Insurance Company (Manulife). © 2025 The Manufacturers Life Insurance Company. All rights reserved. Manulife, PO Box 396, Waterloo, ON N2J 4A9. Accessible formats and communication supports are available upon request. Visit Manulife.ca/accessibility for more information.</a:t>
            </a:r>
            <a:br>
              <a:rPr lang="en-US" sz="900" dirty="0"/>
            </a:br>
            <a:endParaRPr lang="en-US" sz="900" dirty="0"/>
          </a:p>
          <a:p>
            <a:pPr marL="0" indent="0">
              <a:buNone/>
            </a:pPr>
            <a:r>
              <a:rPr lang="en-US" sz="1000" dirty="0">
                <a:latin typeface="Arial" panose="020B0604020202020204" pitchFamily="34" charset="0"/>
                <a:cs typeface="Arial" panose="020B0604020202020204" pitchFamily="34" charset="0"/>
              </a:rPr>
              <a:t>NOT FDIC INSURED. MAY LOSE VALUE. NOT BANK GUARANTEED.</a:t>
            </a:r>
          </a:p>
          <a:p>
            <a:pPr marL="0" indent="0">
              <a:buNone/>
            </a:pPr>
            <a:r>
              <a:rPr lang="en-US" sz="1000" dirty="0">
                <a:latin typeface="Arial" panose="020B0604020202020204" pitchFamily="34" charset="0"/>
                <a:cs typeface="Arial" panose="020B0604020202020204" pitchFamily="34" charset="0"/>
              </a:rPr>
              <a:t>© 2025 Manulife John Hancock Retirement. All rights reserved.</a:t>
            </a:r>
          </a:p>
          <a:p>
            <a:pPr marL="0" indent="0">
              <a:buNone/>
            </a:pPr>
            <a:r>
              <a:rPr lang="en-US" sz="1000">
                <a:latin typeface="Arial" panose="020B0604020202020204" pitchFamily="34" charset="0"/>
                <a:cs typeface="Arial" panose="020B0604020202020204" pitchFamily="34" charset="0"/>
              </a:rPr>
              <a:t>CRET- 286632</a:t>
            </a:r>
          </a:p>
          <a:p>
            <a:pPr marL="0" indent="0">
              <a:buNone/>
            </a:pPr>
            <a:r>
              <a:rPr lang="en-US" sz="10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
        <p:nvSpPr>
          <p:cNvPr id="6" name="TextBox 6"/>
          <p:cNvSpPr txBox="1"/>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Arial" panose="020B0604020202020204"/>
                <a:ea typeface="+mn-ea"/>
                <a:cs typeface="+mn-cs"/>
              </a:rPr>
              <a:t>ADMASTER-STAMP!MGR0330222101104</a:t>
            </a:r>
          </a:p>
        </p:txBody>
      </p:sp>
      <p:sp>
        <p:nvSpPr>
          <p:cNvPr id="4" name="Title 1">
            <a:extLst>
              <a:ext uri="{FF2B5EF4-FFF2-40B4-BE49-F238E27FC236}">
                <a16:creationId xmlns:a16="http://schemas.microsoft.com/office/drawing/2014/main" id="{2A94A0E1-CC68-B98D-02E3-8345716BA81D}"/>
              </a:ext>
            </a:extLst>
          </p:cNvPr>
          <p:cNvSpPr txBox="1">
            <a:spLocks/>
          </p:cNvSpPr>
          <p:nvPr/>
        </p:nvSpPr>
        <p:spPr>
          <a:xfrm>
            <a:off x="398463" y="472438"/>
            <a:ext cx="8347076" cy="792167"/>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altLang="en-US" dirty="0"/>
              <a:t>Important information</a:t>
            </a:r>
            <a:endParaRPr lang="en-CA" dirty="0"/>
          </a:p>
        </p:txBody>
      </p:sp>
      <p:sp>
        <p:nvSpPr>
          <p:cNvPr id="2" name="Slide Number Placeholder 5">
            <a:extLst>
              <a:ext uri="{FF2B5EF4-FFF2-40B4-BE49-F238E27FC236}">
                <a16:creationId xmlns:a16="http://schemas.microsoft.com/office/drawing/2014/main" id="{C6001B55-AC28-F6F8-394F-B6EA81A0CDEE}"/>
              </a:ext>
            </a:extLst>
          </p:cNvPr>
          <p:cNvSpPr>
            <a:spLocks noGrp="1"/>
          </p:cNvSpPr>
          <p:nvPr>
            <p:ph type="sldNum" sz="quarter" idx="12"/>
          </p:nvPr>
        </p:nvSpPr>
        <p:spPr>
          <a:xfrm>
            <a:off x="8533067" y="6399283"/>
            <a:ext cx="212470" cy="175694"/>
          </a:xfrm>
        </p:spPr>
        <p:txBody>
          <a:bodyPr/>
          <a:lstStyle/>
          <a:p>
            <a:fld id="{BB333B34-C87C-402E-ABB0-13B7C9DEBBC4}" type="slidenum">
              <a:rPr/>
              <a:t>24</a:t>
            </a:fld>
            <a:endParaRPr dirty="0"/>
          </a:p>
        </p:txBody>
      </p:sp>
    </p:spTree>
    <p:extLst>
      <p:ext uri="{BB962C8B-B14F-4D97-AF65-F5344CB8AC3E}">
        <p14:creationId xmlns:p14="http://schemas.microsoft.com/office/powerpoint/2010/main" val="164192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Arial" panose="020B0604020202020204"/>
                <a:ea typeface="+mn-ea"/>
                <a:cs typeface="+mn-cs"/>
              </a:rPr>
              <a:t>ADMASTER-STAMP!MGR0330222101104</a:t>
            </a:r>
          </a:p>
        </p:txBody>
      </p:sp>
    </p:spTree>
    <p:custDataLst>
      <p:tags r:id="rId1"/>
    </p:custDataLst>
    <p:extLst>
      <p:ext uri="{BB962C8B-B14F-4D97-AF65-F5344CB8AC3E}">
        <p14:creationId xmlns:p14="http://schemas.microsoft.com/office/powerpoint/2010/main" val="188145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5003-EACB-20B8-9764-F4AF9B8EE165}"/>
              </a:ext>
            </a:extLst>
          </p:cNvPr>
          <p:cNvSpPr>
            <a:spLocks noGrp="1"/>
          </p:cNvSpPr>
          <p:nvPr>
            <p:ph type="title"/>
          </p:nvPr>
        </p:nvSpPr>
        <p:spPr/>
        <p:txBody>
          <a:bodyPr/>
          <a:lstStyle/>
          <a:p>
            <a:r>
              <a:rPr lang="en-US" dirty="0"/>
              <a:t>Contribute regularly</a:t>
            </a:r>
          </a:p>
        </p:txBody>
      </p:sp>
    </p:spTree>
    <p:extLst>
      <p:ext uri="{BB962C8B-B14F-4D97-AF65-F5344CB8AC3E}">
        <p14:creationId xmlns:p14="http://schemas.microsoft.com/office/powerpoint/2010/main" val="55232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4345803-D64C-5F44-88FC-3698DAECA64F}"/>
              </a:ext>
            </a:extLst>
          </p:cNvPr>
          <p:cNvSpPr/>
          <p:nvPr/>
        </p:nvSpPr>
        <p:spPr>
          <a:xfrm>
            <a:off x="398464"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0" name="Rectangle 19">
            <a:extLst>
              <a:ext uri="{FF2B5EF4-FFF2-40B4-BE49-F238E27FC236}">
                <a16:creationId xmlns:a16="http://schemas.microsoft.com/office/drawing/2014/main" id="{BFD43694-11F0-5348-9415-9562EEDA5894}"/>
              </a:ext>
            </a:extLst>
          </p:cNvPr>
          <p:cNvSpPr/>
          <p:nvPr/>
        </p:nvSpPr>
        <p:spPr>
          <a:xfrm>
            <a:off x="2514647"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1" name="Rectangle 20">
            <a:extLst>
              <a:ext uri="{FF2B5EF4-FFF2-40B4-BE49-F238E27FC236}">
                <a16:creationId xmlns:a16="http://schemas.microsoft.com/office/drawing/2014/main" id="{7025B9C7-63A8-F34D-9549-DE0BAEDEA783}"/>
              </a:ext>
            </a:extLst>
          </p:cNvPr>
          <p:cNvSpPr/>
          <p:nvPr/>
        </p:nvSpPr>
        <p:spPr>
          <a:xfrm>
            <a:off x="4630830"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4" name="Rectangle 23">
            <a:extLst>
              <a:ext uri="{FF2B5EF4-FFF2-40B4-BE49-F238E27FC236}">
                <a16:creationId xmlns:a16="http://schemas.microsoft.com/office/drawing/2014/main" id="{BA9DCE30-C32E-8E47-A394-C45479DCEE6F}"/>
              </a:ext>
            </a:extLst>
          </p:cNvPr>
          <p:cNvSpPr/>
          <p:nvPr/>
        </p:nvSpPr>
        <p:spPr>
          <a:xfrm>
            <a:off x="6747013"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 name="Title 1">
            <a:extLst>
              <a:ext uri="{FF2B5EF4-FFF2-40B4-BE49-F238E27FC236}">
                <a16:creationId xmlns:a16="http://schemas.microsoft.com/office/drawing/2014/main" id="{0D61FB37-112C-3E40-886D-8AF4A01F921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Benefits of contributing regularly</a:t>
            </a:r>
            <a:br>
              <a:rPr lang="en-US" strike="sngStrike" dirty="0"/>
            </a:br>
            <a:endParaRPr lang="en-US" sz="1350" strike="sngStrike" dirty="0"/>
          </a:p>
        </p:txBody>
      </p:sp>
      <p:sp>
        <p:nvSpPr>
          <p:cNvPr id="9" name="Shape 1041">
            <a:extLst>
              <a:ext uri="{FF2B5EF4-FFF2-40B4-BE49-F238E27FC236}">
                <a16:creationId xmlns:a16="http://schemas.microsoft.com/office/drawing/2014/main" id="{5E08717B-4BAD-674D-93E7-9AB7E71ACB85}"/>
              </a:ext>
            </a:extLst>
          </p:cNvPr>
          <p:cNvSpPr/>
          <p:nvPr/>
        </p:nvSpPr>
        <p:spPr>
          <a:xfrm>
            <a:off x="4807323" y="1812332"/>
            <a:ext cx="1769531" cy="1395815"/>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en-US" sz="2000" b="1" dirty="0">
                <a:cs typeface="Arial"/>
                <a:sym typeface="Helvetica Neue Light"/>
              </a:rPr>
              <a:t>Your money has the potential to grow</a:t>
            </a:r>
          </a:p>
        </p:txBody>
      </p:sp>
      <p:sp>
        <p:nvSpPr>
          <p:cNvPr id="13" name="Shape 1041">
            <a:extLst>
              <a:ext uri="{FF2B5EF4-FFF2-40B4-BE49-F238E27FC236}">
                <a16:creationId xmlns:a16="http://schemas.microsoft.com/office/drawing/2014/main" id="{920F0F49-8222-2F46-A3DB-69825ADA01BF}"/>
              </a:ext>
            </a:extLst>
          </p:cNvPr>
          <p:cNvSpPr/>
          <p:nvPr/>
        </p:nvSpPr>
        <p:spPr>
          <a:xfrm>
            <a:off x="6902548" y="1812332"/>
            <a:ext cx="1518006" cy="1088039"/>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en-US" sz="2000" b="1" i="1" dirty="0">
                <a:cs typeface="Arial"/>
                <a:sym typeface="Helvetica Neue Light"/>
              </a:rPr>
              <a:t>You </a:t>
            </a:r>
            <a:r>
              <a:rPr lang="en-US" sz="2000" b="1" dirty="0">
                <a:cs typeface="Arial"/>
                <a:sym typeface="Helvetica Neue Light"/>
              </a:rPr>
              <a:t>are always in control</a:t>
            </a:r>
          </a:p>
        </p:txBody>
      </p:sp>
      <p:pic>
        <p:nvPicPr>
          <p:cNvPr id="14" name="Graphic 13">
            <a:extLst>
              <a:ext uri="{FF2B5EF4-FFF2-40B4-BE49-F238E27FC236}">
                <a16:creationId xmlns:a16="http://schemas.microsoft.com/office/drawing/2014/main" id="{441ED6E9-6C27-4C23-987F-A810D5C1FE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3179" y="3803992"/>
            <a:ext cx="807999" cy="764568"/>
          </a:xfrm>
          <a:prstGeom prst="rect">
            <a:avLst/>
          </a:prstGeom>
        </p:spPr>
      </p:pic>
      <p:sp>
        <p:nvSpPr>
          <p:cNvPr id="19" name="Shape 1041">
            <a:extLst>
              <a:ext uri="{FF2B5EF4-FFF2-40B4-BE49-F238E27FC236}">
                <a16:creationId xmlns:a16="http://schemas.microsoft.com/office/drawing/2014/main" id="{D9DA6F4F-3B78-4456-8BB8-7FF611631FD8}"/>
              </a:ext>
            </a:extLst>
          </p:cNvPr>
          <p:cNvSpPr/>
          <p:nvPr/>
        </p:nvSpPr>
        <p:spPr>
          <a:xfrm>
            <a:off x="2705641" y="1825914"/>
            <a:ext cx="1888469" cy="1088039"/>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en-US" sz="2000" b="1" dirty="0">
                <a:cs typeface="Arial"/>
                <a:sym typeface="Helvetica Neue Light"/>
              </a:rPr>
              <a:t>You can use dollar cost averaging</a:t>
            </a:r>
            <a:r>
              <a:rPr lang="en-US" sz="2000" b="1" baseline="30000" dirty="0">
                <a:cs typeface="Arial"/>
                <a:sym typeface="Helvetica Neue Light"/>
              </a:rPr>
              <a:t>2</a:t>
            </a:r>
          </a:p>
        </p:txBody>
      </p:sp>
      <p:sp>
        <p:nvSpPr>
          <p:cNvPr id="31" name="Rectangle 30">
            <a:extLst>
              <a:ext uri="{FF2B5EF4-FFF2-40B4-BE49-F238E27FC236}">
                <a16:creationId xmlns:a16="http://schemas.microsoft.com/office/drawing/2014/main" id="{1A86B8D4-963A-5441-90AD-60585AF82CB6}"/>
              </a:ext>
            </a:extLst>
          </p:cNvPr>
          <p:cNvSpPr/>
          <p:nvPr/>
        </p:nvSpPr>
        <p:spPr>
          <a:xfrm>
            <a:off x="398464" y="1559185"/>
            <a:ext cx="2024696" cy="111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32" name="Rectangle 31">
            <a:extLst>
              <a:ext uri="{FF2B5EF4-FFF2-40B4-BE49-F238E27FC236}">
                <a16:creationId xmlns:a16="http://schemas.microsoft.com/office/drawing/2014/main" id="{10C4E6AE-FEFA-A243-8287-24A4B3AECEC8}"/>
              </a:ext>
            </a:extLst>
          </p:cNvPr>
          <p:cNvSpPr/>
          <p:nvPr/>
        </p:nvSpPr>
        <p:spPr>
          <a:xfrm>
            <a:off x="2514647" y="1559185"/>
            <a:ext cx="2024696" cy="1119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33" name="Rectangle 32">
            <a:extLst>
              <a:ext uri="{FF2B5EF4-FFF2-40B4-BE49-F238E27FC236}">
                <a16:creationId xmlns:a16="http://schemas.microsoft.com/office/drawing/2014/main" id="{E60C7F7E-AAFE-9441-A51E-8B819B393844}"/>
              </a:ext>
            </a:extLst>
          </p:cNvPr>
          <p:cNvSpPr/>
          <p:nvPr/>
        </p:nvSpPr>
        <p:spPr>
          <a:xfrm>
            <a:off x="4630830" y="1559185"/>
            <a:ext cx="2024696" cy="1119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34" name="Rectangle 33">
            <a:extLst>
              <a:ext uri="{FF2B5EF4-FFF2-40B4-BE49-F238E27FC236}">
                <a16:creationId xmlns:a16="http://schemas.microsoft.com/office/drawing/2014/main" id="{4E225233-3C4F-F14D-AE82-7013801248F4}"/>
              </a:ext>
            </a:extLst>
          </p:cNvPr>
          <p:cNvSpPr/>
          <p:nvPr/>
        </p:nvSpPr>
        <p:spPr>
          <a:xfrm>
            <a:off x="6747013" y="1559185"/>
            <a:ext cx="2024696" cy="1119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5" name="Shape 1041">
            <a:extLst>
              <a:ext uri="{FF2B5EF4-FFF2-40B4-BE49-F238E27FC236}">
                <a16:creationId xmlns:a16="http://schemas.microsoft.com/office/drawing/2014/main" id="{AF34E45A-9F39-4B14-817A-67254029BD3A}"/>
              </a:ext>
            </a:extLst>
          </p:cNvPr>
          <p:cNvSpPr/>
          <p:nvPr/>
        </p:nvSpPr>
        <p:spPr>
          <a:xfrm>
            <a:off x="2712594" y="1788897"/>
            <a:ext cx="1628801" cy="441708"/>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en-US" b="1" dirty="0">
                <a:cs typeface="Arial"/>
                <a:sym typeface="Helvetica Neue Light"/>
              </a:rPr>
              <a:t> </a:t>
            </a:r>
          </a:p>
        </p:txBody>
      </p:sp>
      <p:sp>
        <p:nvSpPr>
          <p:cNvPr id="26" name="Shape 1041">
            <a:extLst>
              <a:ext uri="{FF2B5EF4-FFF2-40B4-BE49-F238E27FC236}">
                <a16:creationId xmlns:a16="http://schemas.microsoft.com/office/drawing/2014/main" id="{B9B1418E-64FB-47AB-A433-5CD325FE7291}"/>
              </a:ext>
            </a:extLst>
          </p:cNvPr>
          <p:cNvSpPr/>
          <p:nvPr/>
        </p:nvSpPr>
        <p:spPr>
          <a:xfrm>
            <a:off x="620116" y="1825980"/>
            <a:ext cx="1628801" cy="1088039"/>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en-US" sz="2000" b="1" dirty="0">
                <a:cs typeface="Arial"/>
                <a:sym typeface="Helvetica Neue Light"/>
              </a:rPr>
              <a:t>You may pay less in taxes</a:t>
            </a:r>
            <a:r>
              <a:rPr lang="en-US" sz="2000" b="1" baseline="30000" dirty="0">
                <a:cs typeface="Arial"/>
                <a:sym typeface="Helvetica Neue Light"/>
              </a:rPr>
              <a:t>1</a:t>
            </a:r>
          </a:p>
        </p:txBody>
      </p:sp>
      <p:sp>
        <p:nvSpPr>
          <p:cNvPr id="5" name="TextBox 4">
            <a:extLst>
              <a:ext uri="{FF2B5EF4-FFF2-40B4-BE49-F238E27FC236}">
                <a16:creationId xmlns:a16="http://schemas.microsoft.com/office/drawing/2014/main" id="{8CF77EC1-3DA1-40E1-B007-DB14B4251D01}"/>
              </a:ext>
            </a:extLst>
          </p:cNvPr>
          <p:cNvSpPr txBox="1"/>
          <p:nvPr/>
        </p:nvSpPr>
        <p:spPr>
          <a:xfrm>
            <a:off x="414352" y="5658427"/>
            <a:ext cx="8224681" cy="369332"/>
          </a:xfrm>
          <a:prstGeom prst="rect">
            <a:avLst/>
          </a:prstGeom>
          <a:noFill/>
        </p:spPr>
        <p:txBody>
          <a:bodyPr wrap="square" lIns="0" tIns="0" rIns="0" bIns="0" rtlCol="0">
            <a:spAutoFit/>
          </a:bodyPr>
          <a:lstStyle/>
          <a:p>
            <a:pPr algn="l">
              <a:spcBef>
                <a:spcPts val="600"/>
              </a:spcBef>
            </a:pPr>
            <a:r>
              <a:rPr lang="en-US" sz="800" b="1" dirty="0"/>
              <a:t>1</a:t>
            </a:r>
            <a:r>
              <a:rPr lang="en-US" sz="800" dirty="0"/>
              <a:t> Contributions to an RRSP are tax-deductible and investment growth within the account is not taxed, </a:t>
            </a:r>
            <a:r>
              <a:rPr lang="en-US" sz="800" b="1" dirty="0"/>
              <a:t>2 </a:t>
            </a:r>
            <a:r>
              <a:rPr lang="en-US" sz="800" dirty="0"/>
              <a:t>Dollar cost averaging does not guarantee a profit or eliminate the risk of a loss. Systematic investing involves continuous investment in securities regardless of price level fluctuation. Members should consider their resources to continue the strategy over the long term.</a:t>
            </a:r>
          </a:p>
        </p:txBody>
      </p:sp>
      <p:sp>
        <p:nvSpPr>
          <p:cNvPr id="6" name="TextBox 6"/>
          <p:cNvSpPr txBox="1"/>
          <p:nvPr/>
        </p:nvSpPr>
        <p:spPr>
          <a:xfrm>
            <a:off x="0" y="0"/>
            <a:ext cx="0" cy="0"/>
          </a:xfrm>
          <a:prstGeom prst="rect">
            <a:avLst/>
          </a:prstGeom>
        </p:spPr>
        <p:txBody>
          <a:bodyPr rtlCol="0" anchor="t">
            <a:noAutofit/>
          </a:bodyPr>
          <a:lstStyle/>
          <a:p>
            <a:pPr algn="l">
              <a:defRPr/>
            </a:pPr>
            <a:endParaRPr lang="en-US" sz="1100"/>
          </a:p>
          <a:p>
            <a:r>
              <a:rPr lang="en-US" sz="100"/>
              <a:t>ADMASTER-STAMP!MGR0913222411560</a:t>
            </a:r>
          </a:p>
        </p:txBody>
      </p:sp>
      <p:sp>
        <p:nvSpPr>
          <p:cNvPr id="3" name="Slide Number Placeholder 5">
            <a:extLst>
              <a:ext uri="{FF2B5EF4-FFF2-40B4-BE49-F238E27FC236}">
                <a16:creationId xmlns:a16="http://schemas.microsoft.com/office/drawing/2014/main" id="{6ECF87C3-66E0-F8D7-32B0-CAE876A5DA60}"/>
              </a:ext>
            </a:extLst>
          </p:cNvPr>
          <p:cNvSpPr>
            <a:spLocks noGrp="1"/>
          </p:cNvSpPr>
          <p:nvPr>
            <p:ph type="sldNum" sz="quarter" idx="12"/>
          </p:nvPr>
        </p:nvSpPr>
        <p:spPr>
          <a:xfrm>
            <a:off x="8533067" y="6399283"/>
            <a:ext cx="212470" cy="175694"/>
          </a:xfrm>
        </p:spPr>
        <p:txBody>
          <a:bodyPr/>
          <a:lstStyle/>
          <a:p>
            <a:fld id="{BB333B34-C87C-402E-ABB0-13B7C9DEBBC4}" type="slidenum">
              <a:rPr/>
              <a:t>4</a:t>
            </a:fld>
            <a:endParaRPr dirty="0"/>
          </a:p>
        </p:txBody>
      </p:sp>
      <p:pic>
        <p:nvPicPr>
          <p:cNvPr id="16" name="Graphic 15">
            <a:extLst>
              <a:ext uri="{FF2B5EF4-FFF2-40B4-BE49-F238E27FC236}">
                <a16:creationId xmlns:a16="http://schemas.microsoft.com/office/drawing/2014/main" id="{DE5B5442-AF15-D18E-AD23-DBDFEED63E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1343" y="3789838"/>
            <a:ext cx="821723" cy="821723"/>
          </a:xfrm>
          <a:prstGeom prst="rect">
            <a:avLst/>
          </a:prstGeom>
        </p:spPr>
      </p:pic>
      <p:pic>
        <p:nvPicPr>
          <p:cNvPr id="17" name="Graphic 16">
            <a:extLst>
              <a:ext uri="{FF2B5EF4-FFF2-40B4-BE49-F238E27FC236}">
                <a16:creationId xmlns:a16="http://schemas.microsoft.com/office/drawing/2014/main" id="{95B96065-6A3A-D11B-4FBD-083517E393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9393" y="3823499"/>
            <a:ext cx="745061" cy="745061"/>
          </a:xfrm>
          <a:prstGeom prst="rect">
            <a:avLst/>
          </a:prstGeom>
        </p:spPr>
      </p:pic>
      <p:pic>
        <p:nvPicPr>
          <p:cNvPr id="29" name="Graphic 28">
            <a:extLst>
              <a:ext uri="{FF2B5EF4-FFF2-40B4-BE49-F238E27FC236}">
                <a16:creationId xmlns:a16="http://schemas.microsoft.com/office/drawing/2014/main" id="{355DB3FD-369B-53E2-5CCF-5604F03CC9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68730" y="3759181"/>
            <a:ext cx="852380" cy="852380"/>
          </a:xfrm>
          <a:prstGeom prst="rect">
            <a:avLst/>
          </a:prstGeom>
        </p:spPr>
      </p:pic>
    </p:spTree>
    <p:extLst>
      <p:ext uri="{BB962C8B-B14F-4D97-AF65-F5344CB8AC3E}">
        <p14:creationId xmlns:p14="http://schemas.microsoft.com/office/powerpoint/2010/main" val="211735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96F7F-CAF0-6941-A07A-3A147E1864D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Help lower your taxes by saving in your plan</a:t>
            </a:r>
          </a:p>
        </p:txBody>
      </p:sp>
      <p:sp>
        <p:nvSpPr>
          <p:cNvPr id="5" name="TextBox 5"/>
          <p:cNvSpPr txBox="1"/>
          <p:nvPr/>
        </p:nvSpPr>
        <p:spPr>
          <a:xfrm>
            <a:off x="0" y="0"/>
            <a:ext cx="0" cy="0"/>
          </a:xfrm>
          <a:prstGeom prst="rect">
            <a:avLst/>
          </a:prstGeom>
        </p:spPr>
        <p:txBody>
          <a:bodyPr rtlCol="0" anchor="t">
            <a:noAutofit/>
          </a:bodyPr>
          <a:lstStyle/>
          <a:p>
            <a:pPr algn="l">
              <a:defRPr/>
            </a:pPr>
            <a:endParaRPr lang="en-US" sz="1100">
              <a:latin typeface="Arial" panose="020B0604020202020204" pitchFamily="34" charset="0"/>
              <a:cs typeface="Arial" panose="020B0604020202020204" pitchFamily="34" charset="0"/>
            </a:endParaRPr>
          </a:p>
          <a:p>
            <a:r>
              <a:rPr lang="en-US" sz="100">
                <a:latin typeface="Arial" panose="020B0604020202020204" pitchFamily="34" charset="0"/>
                <a:cs typeface="Arial" panose="020B0604020202020204" pitchFamily="34" charset="0"/>
              </a:rPr>
              <a:t>ADMASTER-STAMP!MGR1108222572405</a:t>
            </a:r>
          </a:p>
        </p:txBody>
      </p:sp>
      <p:graphicFrame>
        <p:nvGraphicFramePr>
          <p:cNvPr id="8" name="Table 7">
            <a:extLst>
              <a:ext uri="{FF2B5EF4-FFF2-40B4-BE49-F238E27FC236}">
                <a16:creationId xmlns:a16="http://schemas.microsoft.com/office/drawing/2014/main" id="{D74EEF64-FE5D-40DB-781A-0974BD97C153}"/>
              </a:ext>
            </a:extLst>
          </p:cNvPr>
          <p:cNvGraphicFramePr>
            <a:graphicFrameLocks noGrp="1"/>
          </p:cNvGraphicFramePr>
          <p:nvPr>
            <p:extLst>
              <p:ext uri="{D42A27DB-BD31-4B8C-83A1-F6EECF244321}">
                <p14:modId xmlns:p14="http://schemas.microsoft.com/office/powerpoint/2010/main" val="844384933"/>
              </p:ext>
            </p:extLst>
          </p:nvPr>
        </p:nvGraphicFramePr>
        <p:xfrm>
          <a:off x="398464" y="1292081"/>
          <a:ext cx="8356240" cy="3829097"/>
        </p:xfrm>
        <a:graphic>
          <a:graphicData uri="http://schemas.openxmlformats.org/drawingml/2006/table">
            <a:tbl>
              <a:tblPr firstRow="1" bandRow="1">
                <a:tableStyleId>{B301B821-A1FF-4177-AEE7-76D212191A09}</a:tableStyleId>
              </a:tblPr>
              <a:tblGrid>
                <a:gridCol w="3890997">
                  <a:extLst>
                    <a:ext uri="{9D8B030D-6E8A-4147-A177-3AD203B41FA5}">
                      <a16:colId xmlns:a16="http://schemas.microsoft.com/office/drawing/2014/main" val="621959707"/>
                    </a:ext>
                  </a:extLst>
                </a:gridCol>
                <a:gridCol w="4465243">
                  <a:extLst>
                    <a:ext uri="{9D8B030D-6E8A-4147-A177-3AD203B41FA5}">
                      <a16:colId xmlns:a16="http://schemas.microsoft.com/office/drawing/2014/main" val="3120566231"/>
                    </a:ext>
                  </a:extLst>
                </a:gridCol>
              </a:tblGrid>
              <a:tr h="1061893">
                <a:tc>
                  <a:txBody>
                    <a:bodyPr/>
                    <a:lstStyle/>
                    <a:p>
                      <a:endParaRPr lang="en-US" dirty="0"/>
                    </a:p>
                  </a:txBody>
                  <a:tcPr>
                    <a:lnL w="12700" cmpd="sng">
                      <a:noFill/>
                    </a:lnL>
                    <a:lnR w="12700" cap="flat" cmpd="sng" algn="ctr">
                      <a:solidFill>
                        <a:schemeClr val="accent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53941">
                        <a:spcAft>
                          <a:spcPts val="675"/>
                        </a:spcAft>
                      </a:pPr>
                      <a:r>
                        <a:rPr lang="en-US" b="1" dirty="0">
                          <a:solidFill>
                            <a:schemeClr val="bg1"/>
                          </a:solidFill>
                        </a:rPr>
                        <a:t>Tax savings today</a:t>
                      </a:r>
                    </a:p>
                    <a:p>
                      <a:pPr indent="-153941">
                        <a:spcAft>
                          <a:spcPts val="450"/>
                        </a:spcAft>
                      </a:pPr>
                      <a:r>
                        <a:rPr lang="en-US" sz="1800" b="1" dirty="0">
                          <a:solidFill>
                            <a:schemeClr val="bg1"/>
                          </a:solidFill>
                        </a:rPr>
                        <a:t>RRSP contributions</a:t>
                      </a:r>
                      <a:endParaRPr lang="en-US" sz="1800" b="1"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15080041"/>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Income limits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prstClr val="black"/>
                          </a:solidFill>
                        </a:rPr>
                        <a:t>N/A</a:t>
                      </a:r>
                      <a:endParaRPr lang="en-US" sz="1800" kern="1200" dirty="0">
                        <a:solidFill>
                          <a:prstClr val="black"/>
                        </a:solidFill>
                        <a:latin typeface="+mn-lt"/>
                        <a:ea typeface="+mn-ea"/>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4"/>
                    </a:solidFill>
                  </a:tcPr>
                </a:tc>
                <a:extLst>
                  <a:ext uri="{0D108BD9-81ED-4DB2-BD59-A6C34878D82A}">
                    <a16:rowId xmlns:a16="http://schemas.microsoft.com/office/drawing/2014/main" val="3847753246"/>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Contributions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dirty="0">
                          <a:solidFill>
                            <a:prstClr val="black"/>
                          </a:solidFill>
                        </a:rPr>
                        <a:t>Pretax</a:t>
                      </a:r>
                      <a:endParaRPr lang="id-ID" dirty="0">
                        <a:solidFill>
                          <a:prstClr val="black"/>
                        </a:solidFil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8593067"/>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2025 contribution limit</a:t>
                      </a:r>
                      <a:r>
                        <a:rPr lang="en-US" sz="1800" b="1" kern="1200" baseline="30000" dirty="0">
                          <a:solidFill>
                            <a:prstClr val="black"/>
                          </a:solidFill>
                          <a:latin typeface="+mn-lt"/>
                          <a:ea typeface="+mn-ea"/>
                          <a:cs typeface="Arial"/>
                        </a:rPr>
                        <a:t>1</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dirty="0">
                          <a:solidFill>
                            <a:prstClr val="black"/>
                          </a:solidFill>
                        </a:rPr>
                        <a:t>$</a:t>
                      </a:r>
                      <a:r>
                        <a:rPr lang="en-US" dirty="0">
                          <a:solidFill>
                            <a:prstClr val="black"/>
                          </a:solidFill>
                        </a:rPr>
                        <a:t>32,490</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4"/>
                    </a:solidFill>
                  </a:tcPr>
                </a:tc>
                <a:extLst>
                  <a:ext uri="{0D108BD9-81ED-4DB2-BD59-A6C34878D82A}">
                    <a16:rowId xmlns:a16="http://schemas.microsoft.com/office/drawing/2014/main" val="3934969799"/>
                  </a:ext>
                </a:extLst>
              </a:tr>
              <a:tr h="4023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2024 contribution limit</a:t>
                      </a:r>
                      <a:r>
                        <a:rPr lang="en-US" sz="1800" b="1" kern="1200" baseline="30000" dirty="0">
                          <a:solidFill>
                            <a:prstClr val="black"/>
                          </a:solidFill>
                          <a:latin typeface="+mn-lt"/>
                          <a:ea typeface="+mn-ea"/>
                          <a:cs typeface="Arial"/>
                        </a:rPr>
                        <a:t>1</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$31,560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1020833"/>
                  </a:ext>
                </a:extLst>
              </a:tr>
              <a:tr h="4023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Age limit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9635247"/>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Investment earnings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dirty="0">
                          <a:solidFill>
                            <a:prstClr val="black"/>
                          </a:solidFill>
                        </a:rPr>
                        <a:t>Tax deferred</a:t>
                      </a:r>
                      <a:r>
                        <a:rPr lang="en-US" baseline="30000" dirty="0">
                          <a:solidFill>
                            <a:prstClr val="black"/>
                          </a:solidFill>
                        </a:rPr>
                        <a:t>2</a:t>
                      </a:r>
                      <a:endParaRPr lang="id-ID" baseline="30000" dirty="0">
                        <a:solidFill>
                          <a:prstClr val="black"/>
                        </a:solidFil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4"/>
                    </a:solidFill>
                  </a:tcPr>
                </a:tc>
                <a:extLst>
                  <a:ext uri="{0D108BD9-81ED-4DB2-BD59-A6C34878D82A}">
                    <a16:rowId xmlns:a16="http://schemas.microsoft.com/office/drawing/2014/main" val="4113011621"/>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prstClr val="black"/>
                          </a:solidFill>
                          <a:latin typeface="+mn-lt"/>
                          <a:ea typeface="+mn-ea"/>
                          <a:cs typeface="Arial"/>
                        </a:rPr>
                        <a:t>Withdrawals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dirty="0">
                          <a:solidFill>
                            <a:prstClr val="black"/>
                          </a:solidFill>
                        </a:rPr>
                        <a:t>Taxed on withdrawal</a:t>
                      </a:r>
                      <a:r>
                        <a:rPr lang="en-US" baseline="30000" dirty="0">
                          <a:solidFill>
                            <a:prstClr val="black"/>
                          </a:solidFill>
                        </a:rPr>
                        <a:t>2</a:t>
                      </a:r>
                      <a:endParaRPr lang="id-ID" baseline="30000" dirty="0">
                        <a:solidFill>
                          <a:prstClr val="black"/>
                        </a:solidFil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2032151"/>
                  </a:ext>
                </a:extLst>
              </a:tr>
            </a:tbl>
          </a:graphicData>
        </a:graphic>
      </p:graphicFrame>
      <p:sp>
        <p:nvSpPr>
          <p:cNvPr id="12" name="Text Placeholder 3">
            <a:extLst>
              <a:ext uri="{FF2B5EF4-FFF2-40B4-BE49-F238E27FC236}">
                <a16:creationId xmlns:a16="http://schemas.microsoft.com/office/drawing/2014/main" id="{7AEBFA0B-C827-BEC3-B075-6924E778498F}"/>
              </a:ext>
            </a:extLst>
          </p:cNvPr>
          <p:cNvSpPr>
            <a:spLocks noGrp="1"/>
          </p:cNvSpPr>
          <p:nvPr>
            <p:ph type="body" sz="quarter" idx="15"/>
          </p:nvPr>
        </p:nvSpPr>
        <p:spPr>
          <a:xfrm>
            <a:off x="398464" y="5638832"/>
            <a:ext cx="8356239" cy="456645"/>
          </a:xfrm>
        </p:spPr>
        <p:txBody>
          <a:bodyPr/>
          <a:lstStyle/>
          <a:p>
            <a:pPr marL="0" marR="0" lvl="0" indent="0" algn="l" defTabSz="914400" rtl="0" eaLnBrk="1" fontAlgn="auto" latinLnBrk="0" hangingPunct="1">
              <a:lnSpc>
                <a:spcPct val="95000"/>
              </a:lnSpc>
              <a:spcBef>
                <a:spcPts val="600"/>
              </a:spcBef>
              <a:spcAft>
                <a:spcPts val="0"/>
              </a:spcAft>
              <a:buClr>
                <a:prstClr val="black"/>
              </a:buClr>
              <a:buSzPct val="115000"/>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1 </a:t>
            </a:r>
            <a:r>
              <a:rPr kumimoji="0" lang="en-US" sz="8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The annual contribution limit is 18% of earned income, up to a set maximum amount. Unused contribution from previous years can be added to the current year’s limit. </a:t>
            </a:r>
            <a:r>
              <a:rPr lang="en-US" b="1" dirty="0">
                <a:cs typeface="Arial" panose="020B0604020202020204" pitchFamily="34" charset="0"/>
              </a:rPr>
              <a:t>2</a:t>
            </a:r>
            <a:r>
              <a:rPr lang="en-US" baseline="30000" dirty="0">
                <a:cs typeface="Arial" panose="020B0604020202020204" pitchFamily="34" charset="0"/>
              </a:rPr>
              <a:t> </a:t>
            </a:r>
            <a:r>
              <a:rPr lang="en-US" dirty="0">
                <a:cs typeface="Arial" panose="020B0604020202020204" pitchFamily="34" charset="0"/>
              </a:rPr>
              <a:t>Ordinary income taxes are due on withdrawal. RRSPs must be converted to a RRIF at age 71, which have minimum withdrawals. </a:t>
            </a:r>
          </a:p>
        </p:txBody>
      </p:sp>
      <p:sp>
        <p:nvSpPr>
          <p:cNvPr id="13" name="Slide Number Placeholder 5">
            <a:extLst>
              <a:ext uri="{FF2B5EF4-FFF2-40B4-BE49-F238E27FC236}">
                <a16:creationId xmlns:a16="http://schemas.microsoft.com/office/drawing/2014/main" id="{763734E5-B122-2B7F-BD36-D2E9C3FECA6D}"/>
              </a:ext>
            </a:extLst>
          </p:cNvPr>
          <p:cNvSpPr>
            <a:spLocks noGrp="1"/>
          </p:cNvSpPr>
          <p:nvPr>
            <p:ph type="sldNum" sz="quarter" idx="12"/>
          </p:nvPr>
        </p:nvSpPr>
        <p:spPr>
          <a:xfrm>
            <a:off x="8533067" y="6399283"/>
            <a:ext cx="212470" cy="175694"/>
          </a:xfrm>
        </p:spPr>
        <p:txBody>
          <a:bodyPr/>
          <a:lstStyle/>
          <a:p>
            <a:fld id="{BB333B34-C87C-402E-ABB0-13B7C9DEBBC4}" type="slidenum">
              <a:rPr/>
              <a:t>5</a:t>
            </a:fld>
            <a:endParaRPr dirty="0"/>
          </a:p>
        </p:txBody>
      </p:sp>
    </p:spTree>
    <p:extLst>
      <p:ext uri="{BB962C8B-B14F-4D97-AF65-F5344CB8AC3E}">
        <p14:creationId xmlns:p14="http://schemas.microsoft.com/office/powerpoint/2010/main" val="314005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3472A-C6ED-4C6B-A7F8-4BC2888304C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2626EE9-737C-DD35-F37D-2C9DA1591B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5033" y="1363756"/>
            <a:ext cx="8357615" cy="4178808"/>
          </a:xfrm>
          <a:prstGeom prst="rect">
            <a:avLst/>
          </a:prstGeom>
          <a:ln w="3175">
            <a:solidFill>
              <a:schemeClr val="bg1">
                <a:lumMod val="75000"/>
              </a:schemeClr>
            </a:solidFill>
          </a:ln>
        </p:spPr>
      </p:pic>
      <p:sp>
        <p:nvSpPr>
          <p:cNvPr id="2" name="Title 1">
            <a:extLst>
              <a:ext uri="{FF2B5EF4-FFF2-40B4-BE49-F238E27FC236}">
                <a16:creationId xmlns:a16="http://schemas.microsoft.com/office/drawing/2014/main" id="{BE536D49-1B5F-0A7A-5240-A4676A5E7FA2}"/>
              </a:ext>
            </a:extLst>
          </p:cNvPr>
          <p:cNvSpPr>
            <a:spLocks noGrp="1"/>
          </p:cNvSpPr>
          <p:nvPr>
            <p:ph type="title"/>
          </p:nvPr>
        </p:nvSpPr>
        <p:spPr/>
        <p:txBody>
          <a:bodyPr/>
          <a:lstStyle/>
          <a:p>
            <a:r>
              <a:rPr lang="en-US" dirty="0"/>
              <a:t>Continue to contribute</a:t>
            </a:r>
          </a:p>
        </p:txBody>
      </p:sp>
      <p:sp>
        <p:nvSpPr>
          <p:cNvPr id="6" name="Footer Placeholder 5">
            <a:extLst>
              <a:ext uri="{FF2B5EF4-FFF2-40B4-BE49-F238E27FC236}">
                <a16:creationId xmlns:a16="http://schemas.microsoft.com/office/drawing/2014/main" id="{660C6593-3A59-EECA-F1A8-EE71C17BCA53}"/>
              </a:ext>
            </a:extLst>
          </p:cNvPr>
          <p:cNvSpPr>
            <a:spLocks noGrp="1"/>
          </p:cNvSpPr>
          <p:nvPr>
            <p:ph type="ftr" sz="quarter" idx="11"/>
          </p:nvPr>
        </p:nvSpPr>
        <p:spPr/>
        <p:txBody>
          <a:bodyPr/>
          <a:lstStyle/>
          <a:p>
            <a:r>
              <a:rPr lang="en-US"/>
              <a:t>MGR0411243476117</a:t>
            </a:r>
          </a:p>
        </p:txBody>
      </p:sp>
      <p:sp>
        <p:nvSpPr>
          <p:cNvPr id="4" name="Text Placeholder 3">
            <a:extLst>
              <a:ext uri="{FF2B5EF4-FFF2-40B4-BE49-F238E27FC236}">
                <a16:creationId xmlns:a16="http://schemas.microsoft.com/office/drawing/2014/main" id="{02AB506E-9B4D-7BFD-F3FE-787A86E687AD}"/>
              </a:ext>
            </a:extLst>
          </p:cNvPr>
          <p:cNvSpPr>
            <a:spLocks noGrp="1"/>
          </p:cNvSpPr>
          <p:nvPr>
            <p:ph type="body" sz="quarter" idx="15"/>
          </p:nvPr>
        </p:nvSpPr>
        <p:spPr/>
        <p:txBody>
          <a:bodyPr/>
          <a:lstStyle/>
          <a:p>
            <a:pPr>
              <a:spcBef>
                <a:spcPct val="50000"/>
              </a:spcBef>
            </a:pPr>
            <a:r>
              <a:rPr lang="en-US" altLang="en-US" dirty="0"/>
              <a:t>The term share refers to investments in publicly traded mutual funds. Dollar cost averaging does not guarantee a profit or protect against a loss. Systematic investing involves continuous investment in securities regardless of price level fluctuation. Participants should consider their resources to continue the strategy over the long term. There is no guarantee that an investment strategy will achieve its objective. Past performance does not guarantee future results.</a:t>
            </a:r>
            <a:endParaRPr lang="en-US" altLang="en-US" b="1" dirty="0"/>
          </a:p>
        </p:txBody>
      </p:sp>
      <p:sp>
        <p:nvSpPr>
          <p:cNvPr id="5" name="TextBox 5">
            <a:extLst>
              <a:ext uri="{FF2B5EF4-FFF2-40B4-BE49-F238E27FC236}">
                <a16:creationId xmlns:a16="http://schemas.microsoft.com/office/drawing/2014/main" id="{CDDB6C37-1E83-FADE-0A7D-4A9C2B05FD4C}"/>
              </a:ext>
            </a:extLst>
          </p:cNvPr>
          <p:cNvSpPr txBox="1"/>
          <p:nvPr/>
        </p:nvSpPr>
        <p:spPr>
          <a:xfrm>
            <a:off x="0" y="0"/>
            <a:ext cx="0" cy="0"/>
          </a:xfrm>
          <a:prstGeom prst="rect">
            <a:avLst/>
          </a:prstGeom>
        </p:spPr>
        <p:txBody>
          <a:bodyPr rtlCol="0" anchor="t">
            <a:noAutofit/>
          </a:bodyPr>
          <a:lstStyle/>
          <a:p>
            <a:pPr algn="l">
              <a:defRPr/>
            </a:pPr>
            <a:endParaRPr lang="en-US" sz="1100"/>
          </a:p>
          <a:p>
            <a:r>
              <a:rPr lang="en-US" sz="100"/>
              <a:t>ADMASTER-STAMP!MGR0311222073682</a:t>
            </a:r>
          </a:p>
        </p:txBody>
      </p:sp>
      <p:sp>
        <p:nvSpPr>
          <p:cNvPr id="3" name="Slide Number Placeholder 5">
            <a:extLst>
              <a:ext uri="{FF2B5EF4-FFF2-40B4-BE49-F238E27FC236}">
                <a16:creationId xmlns:a16="http://schemas.microsoft.com/office/drawing/2014/main" id="{94B8B7DC-6DBD-50E2-5E29-23F79B8BB2D6}"/>
              </a:ext>
            </a:extLst>
          </p:cNvPr>
          <p:cNvSpPr>
            <a:spLocks noGrp="1"/>
          </p:cNvSpPr>
          <p:nvPr>
            <p:ph type="sldNum" sz="quarter" idx="12"/>
          </p:nvPr>
        </p:nvSpPr>
        <p:spPr>
          <a:xfrm>
            <a:off x="8533067" y="6399283"/>
            <a:ext cx="212470" cy="175694"/>
          </a:xfrm>
        </p:spPr>
        <p:txBody>
          <a:bodyPr/>
          <a:lstStyle/>
          <a:p>
            <a:fld id="{BB333B34-C87C-402E-ABB0-13B7C9DEBBC4}" type="slidenum">
              <a:rPr/>
              <a:t>6</a:t>
            </a:fld>
            <a:endParaRPr dirty="0"/>
          </a:p>
        </p:txBody>
      </p:sp>
    </p:spTree>
    <p:custDataLst>
      <p:tags r:id="rId1"/>
    </p:custDataLst>
    <p:extLst>
      <p:ext uri="{BB962C8B-B14F-4D97-AF65-F5344CB8AC3E}">
        <p14:creationId xmlns:p14="http://schemas.microsoft.com/office/powerpoint/2010/main" val="136244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5A3E-C5AD-4278-9077-63CCE9EE8902}"/>
              </a:ext>
            </a:extLst>
          </p:cNvPr>
          <p:cNvSpPr>
            <a:spLocks noGrp="1"/>
          </p:cNvSpPr>
          <p:nvPr>
            <p:ph type="title"/>
          </p:nvPr>
        </p:nvSpPr>
        <p:spPr/>
        <p:txBody>
          <a:bodyPr/>
          <a:lstStyle/>
          <a:p>
            <a:r>
              <a:rPr lang="en-US" dirty="0"/>
              <a:t>Your money has the potential to grow—then grow more</a:t>
            </a:r>
          </a:p>
        </p:txBody>
      </p:sp>
      <p:sp>
        <p:nvSpPr>
          <p:cNvPr id="5" name="Text Placeholder 4">
            <a:extLst>
              <a:ext uri="{FF2B5EF4-FFF2-40B4-BE49-F238E27FC236}">
                <a16:creationId xmlns:a16="http://schemas.microsoft.com/office/drawing/2014/main" id="{25D65D52-B109-45D3-AA10-AC2570DF9F3B}"/>
              </a:ext>
            </a:extLst>
          </p:cNvPr>
          <p:cNvSpPr>
            <a:spLocks noGrp="1"/>
          </p:cNvSpPr>
          <p:nvPr>
            <p:ph type="body" sz="quarter" idx="15"/>
          </p:nvPr>
        </p:nvSpPr>
        <p:spPr/>
        <p:txBody>
          <a:bodyPr/>
          <a:lstStyle/>
          <a:p>
            <a:r>
              <a:rPr lang="en-US" dirty="0"/>
              <a:t>For illustrative purposes only. Figures assume a beginning balance of $0, a $267 monthly contribution, 5% annual rate of return, and 10, 20, and 30 years of savings. Individual circumstances may vary. There is no guarantee that the results shown will be achieved or maintained over any time period. This example assumes no withdrawals; does not take into account fees associated with investing, which, if included, would reduce the account balance; and assumes reinvestment of earnings. Taxes are due on withdrawal.</a:t>
            </a:r>
          </a:p>
        </p:txBody>
      </p:sp>
      <p:sp>
        <p:nvSpPr>
          <p:cNvPr id="27" name="Rectangle 26">
            <a:extLst>
              <a:ext uri="{FF2B5EF4-FFF2-40B4-BE49-F238E27FC236}">
                <a16:creationId xmlns:a16="http://schemas.microsoft.com/office/drawing/2014/main" id="{5DAF539A-9BCB-F04C-90BB-E40E866529F0}"/>
              </a:ext>
            </a:extLst>
          </p:cNvPr>
          <p:cNvSpPr/>
          <p:nvPr/>
        </p:nvSpPr>
        <p:spPr>
          <a:xfrm>
            <a:off x="398464" y="1372569"/>
            <a:ext cx="1821545" cy="123698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360000" bIns="360000" rtlCol="0" anchor="t"/>
          <a:lstStyle/>
          <a:p>
            <a:pPr>
              <a:spcAft>
                <a:spcPts val="800"/>
              </a:spcAft>
            </a:pPr>
            <a:endParaRPr lang="en-US" sz="4000" dirty="0">
              <a:solidFill>
                <a:schemeClr val="tx1"/>
              </a:solidFill>
            </a:endParaRPr>
          </a:p>
        </p:txBody>
      </p:sp>
      <p:sp>
        <p:nvSpPr>
          <p:cNvPr id="28" name="Rectangle 27">
            <a:extLst>
              <a:ext uri="{FF2B5EF4-FFF2-40B4-BE49-F238E27FC236}">
                <a16:creationId xmlns:a16="http://schemas.microsoft.com/office/drawing/2014/main" id="{D4BD41F1-A9B8-7947-A598-3CD58452B1BF}"/>
              </a:ext>
            </a:extLst>
          </p:cNvPr>
          <p:cNvSpPr/>
          <p:nvPr/>
        </p:nvSpPr>
        <p:spPr>
          <a:xfrm>
            <a:off x="398464" y="2795289"/>
            <a:ext cx="1821545" cy="1068638"/>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360000" bIns="360000" rtlCol="0" anchor="t"/>
          <a:lstStyle/>
          <a:p>
            <a:pPr>
              <a:spcAft>
                <a:spcPts val="800"/>
              </a:spcAft>
            </a:pPr>
            <a:endParaRPr lang="en-US" sz="4000" dirty="0">
              <a:solidFill>
                <a:schemeClr val="tx1"/>
              </a:solidFill>
            </a:endParaRPr>
          </a:p>
        </p:txBody>
      </p:sp>
      <p:sp>
        <p:nvSpPr>
          <p:cNvPr id="30" name="Title 1">
            <a:extLst>
              <a:ext uri="{FF2B5EF4-FFF2-40B4-BE49-F238E27FC236}">
                <a16:creationId xmlns:a16="http://schemas.microsoft.com/office/drawing/2014/main" id="{05B1CB76-B23F-D148-8531-052AD563A712}"/>
              </a:ext>
            </a:extLst>
          </p:cNvPr>
          <p:cNvSpPr txBox="1">
            <a:spLocks/>
          </p:cNvSpPr>
          <p:nvPr/>
        </p:nvSpPr>
        <p:spPr>
          <a:xfrm>
            <a:off x="517491" y="1514372"/>
            <a:ext cx="1592021" cy="308363"/>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sz="1600" b="0" dirty="0"/>
              <a:t>$267 per month, or $3,200 per year</a:t>
            </a:r>
          </a:p>
        </p:txBody>
      </p:sp>
      <p:sp>
        <p:nvSpPr>
          <p:cNvPr id="31" name="Title 1">
            <a:extLst>
              <a:ext uri="{FF2B5EF4-FFF2-40B4-BE49-F238E27FC236}">
                <a16:creationId xmlns:a16="http://schemas.microsoft.com/office/drawing/2014/main" id="{C909ED2C-FBA5-9349-8516-D8B54B118919}"/>
              </a:ext>
            </a:extLst>
          </p:cNvPr>
          <p:cNvSpPr txBox="1">
            <a:spLocks/>
          </p:cNvSpPr>
          <p:nvPr/>
        </p:nvSpPr>
        <p:spPr>
          <a:xfrm>
            <a:off x="553719" y="2892778"/>
            <a:ext cx="1096446" cy="308363"/>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sz="1600" b="0" dirty="0"/>
              <a:t>Assumes 5% annual growth </a:t>
            </a:r>
          </a:p>
        </p:txBody>
      </p:sp>
      <p:pic>
        <p:nvPicPr>
          <p:cNvPr id="35" name="Graphic 34">
            <a:extLst>
              <a:ext uri="{FF2B5EF4-FFF2-40B4-BE49-F238E27FC236}">
                <a16:creationId xmlns:a16="http://schemas.microsoft.com/office/drawing/2014/main" id="{ABA32F00-2798-C244-A7D8-9D737AD3DC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59825" y="2091292"/>
            <a:ext cx="460828" cy="460828"/>
          </a:xfrm>
          <a:prstGeom prst="rect">
            <a:avLst/>
          </a:prstGeom>
        </p:spPr>
      </p:pic>
      <p:pic>
        <p:nvPicPr>
          <p:cNvPr id="36" name="Graphic 35">
            <a:extLst>
              <a:ext uri="{FF2B5EF4-FFF2-40B4-BE49-F238E27FC236}">
                <a16:creationId xmlns:a16="http://schemas.microsoft.com/office/drawing/2014/main" id="{DE61DA04-5E3B-2346-ADB2-5F57117545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50165" y="3298630"/>
            <a:ext cx="460828" cy="460828"/>
          </a:xfrm>
          <a:prstGeom prst="rect">
            <a:avLst/>
          </a:prstGeom>
        </p:spPr>
      </p:pic>
      <p:sp>
        <p:nvSpPr>
          <p:cNvPr id="6" name="TextBox 6"/>
          <p:cNvSpPr txBox="1"/>
          <p:nvPr/>
        </p:nvSpPr>
        <p:spPr>
          <a:xfrm>
            <a:off x="0" y="0"/>
            <a:ext cx="0" cy="0"/>
          </a:xfrm>
          <a:prstGeom prst="rect">
            <a:avLst/>
          </a:prstGeom>
        </p:spPr>
        <p:txBody>
          <a:bodyPr rtlCol="0" anchor="t">
            <a:noAutofit/>
          </a:bodyPr>
          <a:lstStyle/>
          <a:p>
            <a:pPr algn="l">
              <a:defRPr/>
            </a:pPr>
            <a:endParaRPr lang="en-US" sz="1100"/>
          </a:p>
          <a:p>
            <a:r>
              <a:rPr lang="en-US" sz="100"/>
              <a:t>ADMASTER-STAMP!MGR1108222572405</a:t>
            </a:r>
          </a:p>
        </p:txBody>
      </p:sp>
      <p:grpSp>
        <p:nvGrpSpPr>
          <p:cNvPr id="17" name="Group 16">
            <a:extLst>
              <a:ext uri="{FF2B5EF4-FFF2-40B4-BE49-F238E27FC236}">
                <a16:creationId xmlns:a16="http://schemas.microsoft.com/office/drawing/2014/main" id="{D1A4A524-E4DA-7653-8C79-019799C130CC}"/>
              </a:ext>
            </a:extLst>
          </p:cNvPr>
          <p:cNvGrpSpPr/>
          <p:nvPr/>
        </p:nvGrpSpPr>
        <p:grpSpPr>
          <a:xfrm>
            <a:off x="2463074" y="1294469"/>
            <a:ext cx="6457045" cy="4576942"/>
            <a:chOff x="2400673" y="1393861"/>
            <a:chExt cx="6823548" cy="4196154"/>
          </a:xfrm>
        </p:grpSpPr>
        <p:graphicFrame>
          <p:nvGraphicFramePr>
            <p:cNvPr id="3" name="Chart 2">
              <a:extLst>
                <a:ext uri="{FF2B5EF4-FFF2-40B4-BE49-F238E27FC236}">
                  <a16:creationId xmlns:a16="http://schemas.microsoft.com/office/drawing/2014/main" id="{984202DE-F37A-F145-8466-54A22AD49479}"/>
                </a:ext>
              </a:extLst>
            </p:cNvPr>
            <p:cNvGraphicFramePr/>
            <p:nvPr>
              <p:extLst>
                <p:ext uri="{D42A27DB-BD31-4B8C-83A1-F6EECF244321}">
                  <p14:modId xmlns:p14="http://schemas.microsoft.com/office/powerpoint/2010/main" val="2634256470"/>
                </p:ext>
              </p:extLst>
            </p:nvPr>
          </p:nvGraphicFramePr>
          <p:xfrm>
            <a:off x="2676249" y="1393861"/>
            <a:ext cx="6547972" cy="4196154"/>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0">
              <a:extLst>
                <a:ext uri="{FF2B5EF4-FFF2-40B4-BE49-F238E27FC236}">
                  <a16:creationId xmlns:a16="http://schemas.microsoft.com/office/drawing/2014/main" id="{1893F803-8D21-BC85-6108-FB397A904A77}"/>
                </a:ext>
              </a:extLst>
            </p:cNvPr>
            <p:cNvPicPr>
              <a:picLocks noChangeAspect="1"/>
            </p:cNvPicPr>
            <p:nvPr/>
          </p:nvPicPr>
          <p:blipFill>
            <a:blip r:embed="rId6"/>
            <a:stretch>
              <a:fillRect/>
            </a:stretch>
          </p:blipFill>
          <p:spPr>
            <a:xfrm>
              <a:off x="2400673" y="4188450"/>
              <a:ext cx="124801" cy="228620"/>
            </a:xfrm>
            <a:prstGeom prst="rect">
              <a:avLst/>
            </a:prstGeom>
          </p:spPr>
        </p:pic>
      </p:grpSp>
      <p:pic>
        <p:nvPicPr>
          <p:cNvPr id="19" name="Picture 18">
            <a:extLst>
              <a:ext uri="{FF2B5EF4-FFF2-40B4-BE49-F238E27FC236}">
                <a16:creationId xmlns:a16="http://schemas.microsoft.com/office/drawing/2014/main" id="{2553AC21-287E-0E51-5947-3428947362AB}"/>
              </a:ext>
            </a:extLst>
          </p:cNvPr>
          <p:cNvPicPr>
            <a:picLocks noChangeAspect="1"/>
          </p:cNvPicPr>
          <p:nvPr/>
        </p:nvPicPr>
        <p:blipFill>
          <a:blip r:embed="rId6"/>
          <a:stretch>
            <a:fillRect/>
          </a:stretch>
        </p:blipFill>
        <p:spPr>
          <a:xfrm>
            <a:off x="2463074" y="4744091"/>
            <a:ext cx="389710" cy="291978"/>
          </a:xfrm>
          <a:prstGeom prst="rect">
            <a:avLst/>
          </a:prstGeom>
        </p:spPr>
      </p:pic>
      <p:sp>
        <p:nvSpPr>
          <p:cNvPr id="4" name="Slide Number Placeholder 5">
            <a:extLst>
              <a:ext uri="{FF2B5EF4-FFF2-40B4-BE49-F238E27FC236}">
                <a16:creationId xmlns:a16="http://schemas.microsoft.com/office/drawing/2014/main" id="{9B69CDD4-4F35-189C-C70C-1B96BD354CC0}"/>
              </a:ext>
            </a:extLst>
          </p:cNvPr>
          <p:cNvSpPr>
            <a:spLocks noGrp="1"/>
          </p:cNvSpPr>
          <p:nvPr>
            <p:ph type="sldNum" sz="quarter" idx="12"/>
          </p:nvPr>
        </p:nvSpPr>
        <p:spPr>
          <a:xfrm>
            <a:off x="8533067" y="6399283"/>
            <a:ext cx="212470" cy="175694"/>
          </a:xfrm>
        </p:spPr>
        <p:txBody>
          <a:bodyPr/>
          <a:lstStyle/>
          <a:p>
            <a:fld id="{BB333B34-C87C-402E-ABB0-13B7C9DEBBC4}" type="slidenum">
              <a:rPr/>
              <a:t>7</a:t>
            </a:fld>
            <a:endParaRPr dirty="0"/>
          </a:p>
        </p:txBody>
      </p:sp>
    </p:spTree>
    <p:extLst>
      <p:ext uri="{BB962C8B-B14F-4D97-AF65-F5344CB8AC3E}">
        <p14:creationId xmlns:p14="http://schemas.microsoft.com/office/powerpoint/2010/main" val="281728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5A3E-C5AD-4278-9077-63CCE9EE8902}"/>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Time is on your side</a:t>
            </a:r>
            <a:br>
              <a:rPr lang="en-US" altLang="en-US" dirty="0">
                <a:latin typeface="Arial" panose="020B0604020202020204" pitchFamily="34" charset="0"/>
                <a:cs typeface="Arial" panose="020B0604020202020204" pitchFamily="34" charset="0"/>
              </a:rPr>
            </a:br>
            <a:endParaRPr lang="en-US" dirty="0"/>
          </a:p>
        </p:txBody>
      </p:sp>
      <p:sp>
        <p:nvSpPr>
          <p:cNvPr id="9" name="Text Placeholder 8">
            <a:extLst>
              <a:ext uri="{FF2B5EF4-FFF2-40B4-BE49-F238E27FC236}">
                <a16:creationId xmlns:a16="http://schemas.microsoft.com/office/drawing/2014/main" id="{87E3BF76-A830-457C-8F46-70CBB400E478}"/>
              </a:ext>
            </a:extLst>
          </p:cNvPr>
          <p:cNvSpPr>
            <a:spLocks noGrp="1"/>
          </p:cNvSpPr>
          <p:nvPr>
            <p:ph type="body" sz="quarter" idx="15"/>
          </p:nvPr>
        </p:nvSpPr>
        <p:spPr/>
        <p:txBody>
          <a:bodyPr/>
          <a:lstStyle/>
          <a:p>
            <a:r>
              <a:rPr lang="en-US" dirty="0"/>
              <a:t>For illustrative purposes only. Figures assume a beginning balance of $0, a $267 monthly contribution, and 5% annual rate of return. Individual circumstances may vary. There is no guarantee that the results shown will be achieved or maintained over any time period. This example assumes no withdrawals; does not take into account fees associated with investing, which, if included, would reduce the account balance; and assumes reinvestment of earnings. Taxes are due on withdrawal.</a:t>
            </a:r>
          </a:p>
        </p:txBody>
      </p:sp>
      <p:graphicFrame>
        <p:nvGraphicFramePr>
          <p:cNvPr id="20" name="Chart 19">
            <a:extLst>
              <a:ext uri="{FF2B5EF4-FFF2-40B4-BE49-F238E27FC236}">
                <a16:creationId xmlns:a16="http://schemas.microsoft.com/office/drawing/2014/main" id="{5E62B534-2A42-4B2F-B2DD-F2DD32AC8070}"/>
              </a:ext>
            </a:extLst>
          </p:cNvPr>
          <p:cNvGraphicFramePr/>
          <p:nvPr>
            <p:extLst>
              <p:ext uri="{D42A27DB-BD31-4B8C-83A1-F6EECF244321}">
                <p14:modId xmlns:p14="http://schemas.microsoft.com/office/powerpoint/2010/main" val="2047813562"/>
              </p:ext>
            </p:extLst>
          </p:nvPr>
        </p:nvGraphicFramePr>
        <p:xfrm>
          <a:off x="360000" y="1309752"/>
          <a:ext cx="8356240" cy="398182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3"/>
          <p:cNvSpPr txBox="1"/>
          <p:nvPr/>
        </p:nvSpPr>
        <p:spPr>
          <a:xfrm>
            <a:off x="0" y="0"/>
            <a:ext cx="0" cy="0"/>
          </a:xfrm>
          <a:prstGeom prst="rect">
            <a:avLst/>
          </a:prstGeom>
        </p:spPr>
        <p:txBody>
          <a:bodyPr rtlCol="0" anchor="t">
            <a:noAutofit/>
          </a:bodyPr>
          <a:lstStyle/>
          <a:p>
            <a:pPr algn="l">
              <a:defRPr/>
            </a:pPr>
            <a:endParaRPr lang="en-US" sz="1100"/>
          </a:p>
          <a:p>
            <a:r>
              <a:rPr lang="en-US" sz="100"/>
              <a:t>ADMASTER-STAMP!MGR0913222411560</a:t>
            </a:r>
          </a:p>
        </p:txBody>
      </p:sp>
      <p:pic>
        <p:nvPicPr>
          <p:cNvPr id="11" name="Graphic 10">
            <a:extLst>
              <a:ext uri="{FF2B5EF4-FFF2-40B4-BE49-F238E27FC236}">
                <a16:creationId xmlns:a16="http://schemas.microsoft.com/office/drawing/2014/main" id="{C89CE705-AB78-3860-5EEC-87E3E54BFF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2177" y="2192513"/>
            <a:ext cx="388704" cy="388704"/>
          </a:xfrm>
          <a:prstGeom prst="rect">
            <a:avLst/>
          </a:prstGeom>
        </p:spPr>
      </p:pic>
      <p:pic>
        <p:nvPicPr>
          <p:cNvPr id="12" name="Graphic 11">
            <a:extLst>
              <a:ext uri="{FF2B5EF4-FFF2-40B4-BE49-F238E27FC236}">
                <a16:creationId xmlns:a16="http://schemas.microsoft.com/office/drawing/2014/main" id="{7C62EAAC-439F-D876-AF57-8C8DF2EC96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10849" y="3226377"/>
            <a:ext cx="388704" cy="388704"/>
          </a:xfrm>
          <a:prstGeom prst="rect">
            <a:avLst/>
          </a:prstGeom>
        </p:spPr>
      </p:pic>
      <p:sp>
        <p:nvSpPr>
          <p:cNvPr id="14" name="TextBox 13">
            <a:extLst>
              <a:ext uri="{FF2B5EF4-FFF2-40B4-BE49-F238E27FC236}">
                <a16:creationId xmlns:a16="http://schemas.microsoft.com/office/drawing/2014/main" id="{B0540DE2-084A-D626-D1C5-F722EFAB5358}"/>
              </a:ext>
            </a:extLst>
          </p:cNvPr>
          <p:cNvSpPr txBox="1"/>
          <p:nvPr/>
        </p:nvSpPr>
        <p:spPr>
          <a:xfrm>
            <a:off x="7877279" y="4333241"/>
            <a:ext cx="1047265" cy="569387"/>
          </a:xfrm>
          <a:prstGeom prst="rect">
            <a:avLst/>
          </a:prstGeom>
          <a:noFill/>
        </p:spPr>
        <p:txBody>
          <a:bodyPr wrap="square" lIns="0" tIns="0" rIns="0" bIns="0" rtlCol="0">
            <a:spAutoFit/>
          </a:bodyPr>
          <a:lstStyle/>
          <a:p>
            <a:pPr>
              <a:spcBef>
                <a:spcPts val="600"/>
              </a:spcBef>
            </a:pPr>
            <a:r>
              <a:rPr lang="en-US" sz="1600" b="0" dirty="0"/>
              <a:t>$456,981</a:t>
            </a:r>
          </a:p>
          <a:p>
            <a:pPr marL="233363" indent="-233363" algn="l">
              <a:spcBef>
                <a:spcPts val="600"/>
              </a:spcBef>
              <a:buFont typeface="Arial" panose="020B0604020202020204" pitchFamily="34" charset="0"/>
              <a:buChar char="•"/>
            </a:pPr>
            <a:endParaRPr lang="en-US" sz="1600" dirty="0" err="1"/>
          </a:p>
        </p:txBody>
      </p:sp>
      <p:sp>
        <p:nvSpPr>
          <p:cNvPr id="15" name="TextBox 14">
            <a:extLst>
              <a:ext uri="{FF2B5EF4-FFF2-40B4-BE49-F238E27FC236}">
                <a16:creationId xmlns:a16="http://schemas.microsoft.com/office/drawing/2014/main" id="{E065299D-6F1D-BB3A-F3FF-43CCC1A5ABF1}"/>
              </a:ext>
            </a:extLst>
          </p:cNvPr>
          <p:cNvSpPr txBox="1"/>
          <p:nvPr/>
        </p:nvSpPr>
        <p:spPr>
          <a:xfrm>
            <a:off x="5400481" y="3281384"/>
            <a:ext cx="1016000" cy="569387"/>
          </a:xfrm>
          <a:prstGeom prst="rect">
            <a:avLst/>
          </a:prstGeom>
          <a:noFill/>
        </p:spPr>
        <p:txBody>
          <a:bodyPr wrap="square" lIns="0" tIns="0" rIns="0" bIns="0" rtlCol="0">
            <a:spAutoFit/>
          </a:bodyPr>
          <a:lstStyle/>
          <a:p>
            <a:pPr>
              <a:spcBef>
                <a:spcPts val="600"/>
              </a:spcBef>
            </a:pPr>
            <a:r>
              <a:rPr lang="en-US" sz="1600" b="0" dirty="0"/>
              <a:t>$252,277</a:t>
            </a:r>
          </a:p>
          <a:p>
            <a:pPr marL="233363" indent="-233363" algn="l">
              <a:spcBef>
                <a:spcPts val="600"/>
              </a:spcBef>
              <a:buFont typeface="Arial" panose="020B0604020202020204" pitchFamily="34" charset="0"/>
              <a:buChar char="•"/>
            </a:pPr>
            <a:endParaRPr lang="en-US" sz="1600" dirty="0" err="1"/>
          </a:p>
        </p:txBody>
      </p:sp>
      <p:sp>
        <p:nvSpPr>
          <p:cNvPr id="16" name="TextBox 15">
            <a:extLst>
              <a:ext uri="{FF2B5EF4-FFF2-40B4-BE49-F238E27FC236}">
                <a16:creationId xmlns:a16="http://schemas.microsoft.com/office/drawing/2014/main" id="{76D587C6-7056-C5D4-C144-BA38EC5251CB}"/>
              </a:ext>
            </a:extLst>
          </p:cNvPr>
          <p:cNvSpPr txBox="1"/>
          <p:nvPr/>
        </p:nvSpPr>
        <p:spPr>
          <a:xfrm>
            <a:off x="3435142" y="2230121"/>
            <a:ext cx="1600478" cy="569387"/>
          </a:xfrm>
          <a:prstGeom prst="rect">
            <a:avLst/>
          </a:prstGeom>
          <a:noFill/>
        </p:spPr>
        <p:txBody>
          <a:bodyPr wrap="square" lIns="0" tIns="0" rIns="0" bIns="0" rtlCol="0">
            <a:spAutoFit/>
          </a:bodyPr>
          <a:lstStyle/>
          <a:p>
            <a:pPr lvl="1"/>
            <a:r>
              <a:rPr lang="en-US" sz="1600" b="0" dirty="0"/>
              <a:t>$127,994</a:t>
            </a:r>
          </a:p>
          <a:p>
            <a:pPr marL="233363" indent="-233363" algn="l">
              <a:spcBef>
                <a:spcPts val="600"/>
              </a:spcBef>
              <a:buFont typeface="Arial" panose="020B0604020202020204" pitchFamily="34" charset="0"/>
              <a:buChar char="•"/>
            </a:pPr>
            <a:endParaRPr lang="en-US" sz="1600" dirty="0" err="1"/>
          </a:p>
        </p:txBody>
      </p:sp>
      <p:sp>
        <p:nvSpPr>
          <p:cNvPr id="4" name="Slide Number Placeholder 5">
            <a:extLst>
              <a:ext uri="{FF2B5EF4-FFF2-40B4-BE49-F238E27FC236}">
                <a16:creationId xmlns:a16="http://schemas.microsoft.com/office/drawing/2014/main" id="{BE6B70E0-0755-8331-D7E0-025CC084ECFF}"/>
              </a:ext>
            </a:extLst>
          </p:cNvPr>
          <p:cNvSpPr>
            <a:spLocks noGrp="1"/>
          </p:cNvSpPr>
          <p:nvPr>
            <p:ph type="sldNum" sz="quarter" idx="12"/>
          </p:nvPr>
        </p:nvSpPr>
        <p:spPr>
          <a:xfrm>
            <a:off x="8533067" y="6399283"/>
            <a:ext cx="212470" cy="175694"/>
          </a:xfrm>
        </p:spPr>
        <p:txBody>
          <a:bodyPr/>
          <a:lstStyle/>
          <a:p>
            <a:fld id="{BB333B34-C87C-402E-ABB0-13B7C9DEBBC4}" type="slidenum">
              <a:rPr/>
              <a:t>8</a:t>
            </a:fld>
            <a:endParaRPr dirty="0"/>
          </a:p>
        </p:txBody>
      </p:sp>
      <p:pic>
        <p:nvPicPr>
          <p:cNvPr id="5" name="Graphic 4">
            <a:extLst>
              <a:ext uri="{FF2B5EF4-FFF2-40B4-BE49-F238E27FC236}">
                <a16:creationId xmlns:a16="http://schemas.microsoft.com/office/drawing/2014/main" id="{9D69219E-7D00-B19B-3B8A-EE59620A40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95022" y="4279351"/>
            <a:ext cx="388704" cy="388704"/>
          </a:xfrm>
          <a:prstGeom prst="rect">
            <a:avLst/>
          </a:prstGeom>
        </p:spPr>
      </p:pic>
    </p:spTree>
    <p:extLst>
      <p:ext uri="{BB962C8B-B14F-4D97-AF65-F5344CB8AC3E}">
        <p14:creationId xmlns:p14="http://schemas.microsoft.com/office/powerpoint/2010/main" val="118838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83A56-A80C-7115-8975-2354330906EB}"/>
            </a:ext>
          </a:extLst>
        </p:cNvPr>
        <p:cNvGrpSpPr/>
        <p:nvPr/>
      </p:nvGrpSpPr>
      <p:grpSpPr>
        <a:xfrm>
          <a:off x="0" y="0"/>
          <a:ext cx="0" cy="0"/>
          <a:chOff x="0" y="0"/>
          <a:chExt cx="0" cy="0"/>
        </a:xfrm>
      </p:grpSpPr>
      <p:pic>
        <p:nvPicPr>
          <p:cNvPr id="17" name="Picture 16" descr="A road through a forest&#10;&#10;AI-generated content may be incorrect.">
            <a:extLst>
              <a:ext uri="{FF2B5EF4-FFF2-40B4-BE49-F238E27FC236}">
                <a16:creationId xmlns:a16="http://schemas.microsoft.com/office/drawing/2014/main" id="{535431CA-5ED2-265F-CF27-498572647942}"/>
              </a:ext>
            </a:extLst>
          </p:cNvPr>
          <p:cNvPicPr>
            <a:picLocks noChangeAspect="1"/>
          </p:cNvPicPr>
          <p:nvPr/>
        </p:nvPicPr>
        <p:blipFill>
          <a:blip r:embed="rId3">
            <a:extLst>
              <a:ext uri="{28A0092B-C50C-407E-A947-70E740481C1C}">
                <a14:useLocalDpi xmlns:a14="http://schemas.microsoft.com/office/drawing/2010/main" val="0"/>
              </a:ext>
            </a:extLst>
          </a:blip>
          <a:srcRect l="39084" t="6916" r="36649" b="1020"/>
          <a:stretch/>
        </p:blipFill>
        <p:spPr>
          <a:xfrm>
            <a:off x="5200649" y="0"/>
            <a:ext cx="3943352" cy="6858000"/>
          </a:xfrm>
          <a:prstGeom prst="rect">
            <a:avLst/>
          </a:prstGeom>
        </p:spPr>
      </p:pic>
      <p:sp>
        <p:nvSpPr>
          <p:cNvPr id="4" name="Title 3">
            <a:extLst>
              <a:ext uri="{FF2B5EF4-FFF2-40B4-BE49-F238E27FC236}">
                <a16:creationId xmlns:a16="http://schemas.microsoft.com/office/drawing/2014/main" id="{C9BA7624-3830-E854-B5A5-5CA1C3DD13D3}"/>
              </a:ext>
            </a:extLst>
          </p:cNvPr>
          <p:cNvSpPr>
            <a:spLocks noGrp="1"/>
          </p:cNvSpPr>
          <p:nvPr>
            <p:ph type="title"/>
          </p:nvPr>
        </p:nvSpPr>
        <p:spPr>
          <a:xfrm>
            <a:off x="398463" y="472438"/>
            <a:ext cx="5787184" cy="792167"/>
          </a:xfrm>
        </p:spPr>
        <p:txBody>
          <a:bodyPr/>
          <a:lstStyle/>
          <a:p>
            <a:r>
              <a:rPr lang="en-US" sz="3600" i="1" dirty="0">
                <a:latin typeface="Arial" panose="020B0604020202020204" pitchFamily="34" charset="0"/>
                <a:cs typeface="Arial" panose="020B0604020202020204" pitchFamily="34" charset="0"/>
              </a:rPr>
              <a:t>You</a:t>
            </a:r>
            <a:r>
              <a:rPr lang="en-US" sz="3600" dirty="0">
                <a:latin typeface="Arial" panose="020B0604020202020204" pitchFamily="34" charset="0"/>
                <a:cs typeface="Arial" panose="020B0604020202020204" pitchFamily="34" charset="0"/>
              </a:rPr>
              <a:t> are always</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in control</a:t>
            </a:r>
          </a:p>
        </p:txBody>
      </p:sp>
      <p:sp>
        <p:nvSpPr>
          <p:cNvPr id="5" name="Content Placeholder 4">
            <a:extLst>
              <a:ext uri="{FF2B5EF4-FFF2-40B4-BE49-F238E27FC236}">
                <a16:creationId xmlns:a16="http://schemas.microsoft.com/office/drawing/2014/main" id="{D892A8B1-95C0-F728-67E2-EACD1D709FCF}"/>
              </a:ext>
            </a:extLst>
          </p:cNvPr>
          <p:cNvSpPr>
            <a:spLocks noGrp="1"/>
          </p:cNvSpPr>
          <p:nvPr>
            <p:ph idx="1"/>
          </p:nvPr>
        </p:nvSpPr>
        <p:spPr>
          <a:xfrm>
            <a:off x="1158859" y="2104059"/>
            <a:ext cx="3096788" cy="3383408"/>
          </a:xfrm>
        </p:spPr>
        <p:txBody>
          <a:bodyPr anchor="ctr"/>
          <a:lstStyle/>
          <a:p>
            <a:pPr marL="0" indent="0">
              <a:buNone/>
            </a:pPr>
            <a:r>
              <a:rPr lang="en-US" dirty="0">
                <a:latin typeface="Arial" panose="020B0604020202020204" pitchFamily="34" charset="0"/>
                <a:cs typeface="Arial" panose="020B0604020202020204" pitchFamily="34" charset="0"/>
              </a:rPr>
              <a:t>Build your savings with regular contributions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Adjust or rebalance your contributions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Prioritize your retirement</a:t>
            </a:r>
          </a:p>
        </p:txBody>
      </p:sp>
      <p:sp>
        <p:nvSpPr>
          <p:cNvPr id="14" name="Slide Number Placeholder 5">
            <a:extLst>
              <a:ext uri="{FF2B5EF4-FFF2-40B4-BE49-F238E27FC236}">
                <a16:creationId xmlns:a16="http://schemas.microsoft.com/office/drawing/2014/main" id="{1BDF960A-3273-20F6-8156-CECD767AEF12}"/>
              </a:ext>
            </a:extLst>
          </p:cNvPr>
          <p:cNvSpPr>
            <a:spLocks noGrp="1"/>
          </p:cNvSpPr>
          <p:nvPr>
            <p:ph type="sldNum" sz="quarter" idx="12"/>
          </p:nvPr>
        </p:nvSpPr>
        <p:spPr/>
        <p:txBody>
          <a:bodyPr/>
          <a:lstStyle/>
          <a:p>
            <a:fld id="{BB333B34-C87C-402E-ABB0-13B7C9DEBBC4}" type="slidenum">
              <a:rPr>
                <a:solidFill>
                  <a:schemeClr val="bg1"/>
                </a:solidFill>
              </a:rPr>
              <a:t>9</a:t>
            </a:fld>
            <a:endParaRPr dirty="0">
              <a:solidFill>
                <a:schemeClr val="bg1"/>
              </a:solidFill>
            </a:endParaRPr>
          </a:p>
        </p:txBody>
      </p:sp>
      <p:pic>
        <p:nvPicPr>
          <p:cNvPr id="24" name="Graphic 23">
            <a:extLst>
              <a:ext uri="{FF2B5EF4-FFF2-40B4-BE49-F238E27FC236}">
                <a16:creationId xmlns:a16="http://schemas.microsoft.com/office/drawing/2014/main" id="{BDCED17D-50D6-94CF-74F8-6A95BA82CF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2458900"/>
            <a:ext cx="571500" cy="571500"/>
          </a:xfrm>
          <a:prstGeom prst="rect">
            <a:avLst/>
          </a:prstGeom>
        </p:spPr>
      </p:pic>
      <p:pic>
        <p:nvPicPr>
          <p:cNvPr id="25" name="Graphic 24">
            <a:extLst>
              <a:ext uri="{FF2B5EF4-FFF2-40B4-BE49-F238E27FC236}">
                <a16:creationId xmlns:a16="http://schemas.microsoft.com/office/drawing/2014/main" id="{A48FB1F8-7EA4-9CA4-B0AA-90A8880CD1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3605313"/>
            <a:ext cx="571500" cy="571500"/>
          </a:xfrm>
          <a:prstGeom prst="rect">
            <a:avLst/>
          </a:prstGeom>
        </p:spPr>
      </p:pic>
      <p:pic>
        <p:nvPicPr>
          <p:cNvPr id="26" name="Graphic 25">
            <a:extLst>
              <a:ext uri="{FF2B5EF4-FFF2-40B4-BE49-F238E27FC236}">
                <a16:creationId xmlns:a16="http://schemas.microsoft.com/office/drawing/2014/main" id="{698F0786-2BDE-1FA2-3D18-7894BADA15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4642542"/>
            <a:ext cx="571500" cy="571500"/>
          </a:xfrm>
          <a:prstGeom prst="rect">
            <a:avLst/>
          </a:prstGeom>
        </p:spPr>
      </p:pic>
    </p:spTree>
    <p:extLst>
      <p:ext uri="{BB962C8B-B14F-4D97-AF65-F5344CB8AC3E}">
        <p14:creationId xmlns:p14="http://schemas.microsoft.com/office/powerpoint/2010/main" val="137451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UNT" val="2"/>
  <p:tag name="SN" val="HIDDEN"/>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af2ef209-b359-4ac3-b684-2ca747b6a7bd"/>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5f4d66df-92e9-482e-a701-e737c637a3c4"/>
</p:tagLst>
</file>

<file path=ppt/tags/tag4.xml><?xml version="1.0" encoding="utf-8"?>
<p:tagLst xmlns:a="http://schemas.openxmlformats.org/drawingml/2006/main" xmlns:r="http://schemas.openxmlformats.org/officeDocument/2006/relationships" xmlns:p="http://schemas.openxmlformats.org/presentationml/2006/main">
  <p:tag name="COUNT" val="3"/>
  <p:tag name="SN" val="HIDDEN"/>
</p:tagLst>
</file>

<file path=ppt/tags/tag5.xml><?xml version="1.0" encoding="utf-8"?>
<p:tagLst xmlns:a="http://schemas.openxmlformats.org/drawingml/2006/main" xmlns:r="http://schemas.openxmlformats.org/officeDocument/2006/relationships" xmlns:p="http://schemas.openxmlformats.org/presentationml/2006/main">
  <p:tag name="COUNT" val="3"/>
  <p:tag name="SN" val="HIDDEN"/>
</p:tagLst>
</file>

<file path=ppt/tags/tag6.xml><?xml version="1.0" encoding="utf-8"?>
<p:tagLst xmlns:a="http://schemas.openxmlformats.org/drawingml/2006/main" xmlns:r="http://schemas.openxmlformats.org/officeDocument/2006/relationships" xmlns:p="http://schemas.openxmlformats.org/presentationml/2006/main">
  <p:tag name="COUNT" val="2"/>
  <p:tag name="SN" val="HIDDEN"/>
</p:tagLst>
</file>

<file path=ppt/theme/theme1.xml><?xml version="1.0" encoding="utf-8"?>
<a:theme xmlns:a="http://schemas.openxmlformats.org/drawingml/2006/main" name="John Hancock layouts">
  <a:themeElements>
    <a:clrScheme name="Manulife JH 2019">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33363" indent="-233363" algn="l">
          <a:spcBef>
            <a:spcPts val="600"/>
          </a:spcBef>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407ad58-d49f-4298-af1f-d6ed8c062422">
      <Terms xmlns="http://schemas.microsoft.com/office/infopath/2007/PartnerControls"/>
    </lcf76f155ced4ddcb4097134ff3c332f>
    <TaxCatchAll xmlns="2a7a29bf-9dd5-4adb-97ea-8167ec86097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9168F9155F27459F978DEDF96F13B3" ma:contentTypeVersion="16" ma:contentTypeDescription="Create a new document." ma:contentTypeScope="" ma:versionID="8f29eb096b6240616761c358d32118a5">
  <xsd:schema xmlns:xsd="http://www.w3.org/2001/XMLSchema" xmlns:xs="http://www.w3.org/2001/XMLSchema" xmlns:p="http://schemas.microsoft.com/office/2006/metadata/properties" xmlns:ns2="b407ad58-d49f-4298-af1f-d6ed8c062422" xmlns:ns3="2a7a29bf-9dd5-4adb-97ea-8167ec860973" targetNamespace="http://schemas.microsoft.com/office/2006/metadata/properties" ma:root="true" ma:fieldsID="47077e56dd4ba0808d12c61139d5ebdf" ns2:_="" ns3:_="">
    <xsd:import namespace="b407ad58-d49f-4298-af1f-d6ed8c062422"/>
    <xsd:import namespace="2a7a29bf-9dd5-4adb-97ea-8167ec86097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7ad58-d49f-4298-af1f-d6ed8c0624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c039845-d277-466e-a9af-ee1ca770c9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29bf-9dd5-4adb-97ea-8167ec86097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a749975-43a0-4ea2-8947-b2abf5180343}" ma:internalName="TaxCatchAll" ma:showField="CatchAllData" ma:web="2a7a29bf-9dd5-4adb-97ea-8167ec86097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D12638-3A48-414B-ACD3-120BB766AC51}">
  <ds:schemaRefs>
    <ds:schemaRef ds:uri="http://schemas.microsoft.com/sharepoint/v3/contenttype/forms"/>
  </ds:schemaRefs>
</ds:datastoreItem>
</file>

<file path=customXml/itemProps2.xml><?xml version="1.0" encoding="utf-8"?>
<ds:datastoreItem xmlns:ds="http://schemas.openxmlformats.org/officeDocument/2006/customXml" ds:itemID="{23A12EF1-659D-449C-8DD0-8919DE3DB88F}">
  <ds:schemaRefs>
    <ds:schemaRef ds:uri="b407ad58-d49f-4298-af1f-d6ed8c062422"/>
    <ds:schemaRef ds:uri="2a7a29bf-9dd5-4adb-97ea-8167ec860973"/>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D47F6954-7C12-4F37-AEE9-FD7DAF03F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07ad58-d49f-4298-af1f-d6ed8c062422"/>
    <ds:schemaRef ds:uri="2a7a29bf-9dd5-4adb-97ea-8167ec8609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18566</TotalTime>
  <Words>4600</Words>
  <Application>Microsoft Office PowerPoint</Application>
  <PresentationFormat>On-screen Show (4:3)</PresentationFormat>
  <Paragraphs>368</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Calibri</vt:lpstr>
      <vt:lpstr>Manulife JH Sans</vt:lpstr>
      <vt:lpstr>Times New Roman</vt:lpstr>
      <vt:lpstr>John Hancock layouts</vt:lpstr>
      <vt:lpstr>Staying the course</vt:lpstr>
      <vt:lpstr>How you can take control of your financial future</vt:lpstr>
      <vt:lpstr>Contribute regularly</vt:lpstr>
      <vt:lpstr>Benefits of contributing regularly </vt:lpstr>
      <vt:lpstr>Help lower your taxes by saving in your plan</vt:lpstr>
      <vt:lpstr>Continue to contribute</vt:lpstr>
      <vt:lpstr>Your money has the potential to grow—then grow more</vt:lpstr>
      <vt:lpstr>Time is on your side </vt:lpstr>
      <vt:lpstr>You are always in control</vt:lpstr>
      <vt:lpstr>Focus on your long-term strategy</vt:lpstr>
      <vt:lpstr>Key aspects of a savings strategy</vt:lpstr>
      <vt:lpstr>What moves the stock market up and down?</vt:lpstr>
      <vt:lpstr>Keep emotions out of investing</vt:lpstr>
      <vt:lpstr>Choose to stay invested </vt:lpstr>
      <vt:lpstr>Build a confident retirement savings plan</vt:lpstr>
      <vt:lpstr>Keep your account up to date</vt:lpstr>
      <vt:lpstr>Importance of reviewing your account</vt:lpstr>
      <vt:lpstr>Think about how much you’re saving</vt:lpstr>
      <vt:lpstr>Evaluate your investments and goals</vt:lpstr>
      <vt:lpstr>PowerPoint Presentation</vt:lpstr>
      <vt:lpstr>How staying the course helps you plan for your retirement</vt:lpstr>
      <vt:lpstr>PowerPoint Presentation</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fluctuations</dc:title>
  <dc:creator>Daniel Alexander</dc:creator>
  <cp:lastModifiedBy>Caitlyn Halloran</cp:lastModifiedBy>
  <cp:revision>185</cp:revision>
  <cp:lastPrinted>2025-04-23T16:16:12Z</cp:lastPrinted>
  <dcterms:created xsi:type="dcterms:W3CDTF">2022-04-07T15:22:22Z</dcterms:created>
  <dcterms:modified xsi:type="dcterms:W3CDTF">2025-06-18T17:36:10Z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0x0101005B9168F9155F27459F978DEDF96F13B3</vt:lpwstr>
  </property>
  <property fmtid="{D5CDD505-2E9C-101B-9397-08002B2CF9AE}" pid="3" name="MediaServiceImageTags">
    <vt:lpwstr/>
  </property>
  <property fmtid="{D5CDD505-2E9C-101B-9397-08002B2CF9AE}" pid="4" name="MSIP_Label_0dd5db4b-78fb-42ac-8616-2bbd1a698c72_Enabled">
    <vt:lpwstr>true</vt:lpwstr>
  </property>
  <property fmtid="{D5CDD505-2E9C-101B-9397-08002B2CF9AE}" pid="5" name="MSIP_Label_0dd5db4b-78fb-42ac-8616-2bbd1a698c72_SetDate">
    <vt:lpwstr>2025-05-13T14:45:13Z</vt:lpwstr>
  </property>
  <property fmtid="{D5CDD505-2E9C-101B-9397-08002B2CF9AE}" pid="6" name="MSIP_Label_0dd5db4b-78fb-42ac-8616-2bbd1a698c72_Method">
    <vt:lpwstr>Privileged</vt:lpwstr>
  </property>
  <property fmtid="{D5CDD505-2E9C-101B-9397-08002B2CF9AE}" pid="7" name="MSIP_Label_0dd5db4b-78fb-42ac-8616-2bbd1a698c72_Name">
    <vt:lpwstr>EXTERNAL</vt:lpwstr>
  </property>
  <property fmtid="{D5CDD505-2E9C-101B-9397-08002B2CF9AE}" pid="8" name="MSIP_Label_0dd5db4b-78fb-42ac-8616-2bbd1a698c72_SiteId">
    <vt:lpwstr>5d3e2773-e07f-4432-a630-1a0f68a28a05</vt:lpwstr>
  </property>
  <property fmtid="{D5CDD505-2E9C-101B-9397-08002B2CF9AE}" pid="9" name="MSIP_Label_0dd5db4b-78fb-42ac-8616-2bbd1a698c72_ActionId">
    <vt:lpwstr>7390557b-93da-4c9d-96b0-c192da6a21bc</vt:lpwstr>
  </property>
  <property fmtid="{D5CDD505-2E9C-101B-9397-08002B2CF9AE}" pid="10" name="MSIP_Label_0dd5db4b-78fb-42ac-8616-2bbd1a698c72_ContentBits">
    <vt:lpwstr>0</vt:lpwstr>
  </property>
  <property fmtid="{D5CDD505-2E9C-101B-9397-08002B2CF9AE}" pid="11" name="MSIP_Label_0dd5db4b-78fb-42ac-8616-2bbd1a698c72_Tag">
    <vt:lpwstr>50, 0, 1, 1</vt:lpwstr>
  </property>
</Properties>
</file>