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4.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6.xml" ContentType="application/vnd.openxmlformats-officedocument.presentationml.notesSlide+xml"/>
  <Override PartName="/ppt/comments/modernComment_F5D_513533B3.xml" ContentType="application/vnd.ms-powerpoint.comment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9.xml" ContentType="application/vnd.openxmlformats-officedocument.presentationml.notesSlide+xml"/>
  <Override PartName="/ppt/tags/tag80.xml" ContentType="application/vnd.openxmlformats-officedocument.presentationml.tags+xml"/>
  <Override PartName="/ppt/notesSlides/notesSlide10.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11.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3.xml" ContentType="application/vnd.openxmlformats-officedocument.presentationml.notesSlide+xml"/>
  <Override PartName="/ppt/comments/modernComment_160_F2D1855A.xml" ContentType="application/vnd.ms-powerpoint.comment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4.xml" ContentType="application/vnd.openxmlformats-officedocument.presentationml.notesSlide+xml"/>
  <Override PartName="/ppt/comments/modernComment_F63_34DAEB2C.xml" ContentType="application/vnd.ms-powerpoint.comment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15.xml" ContentType="application/vnd.openxmlformats-officedocument.presentationml.notesSlide+xml"/>
  <Override PartName="/ppt/tags/tag116.xml" ContentType="application/vnd.openxmlformats-officedocument.presentationml.tags+xml"/>
  <Override PartName="/ppt/notesSlides/notesSlide16.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17.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18.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19.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20.xml" ContentType="application/vnd.openxmlformats-officedocument.presentationml.notesSlide+xml"/>
  <Override PartName="/ppt/tags/tag141.xml" ContentType="application/vnd.openxmlformats-officedocument.presentationml.tags+xml"/>
  <Override PartName="/ppt/notesSlides/notesSlide21.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22.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23.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24.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0"/>
  </p:notesMasterIdLst>
  <p:sldIdLst>
    <p:sldId id="3938" r:id="rId5"/>
    <p:sldId id="1114" r:id="rId6"/>
    <p:sldId id="1116" r:id="rId7"/>
    <p:sldId id="1068" r:id="rId8"/>
    <p:sldId id="3921" r:id="rId9"/>
    <p:sldId id="3933" r:id="rId10"/>
    <p:sldId id="3879" r:id="rId11"/>
    <p:sldId id="3931" r:id="rId12"/>
    <p:sldId id="3934" r:id="rId13"/>
    <p:sldId id="1118" r:id="rId14"/>
    <p:sldId id="1107" r:id="rId15"/>
    <p:sldId id="472" r:id="rId16"/>
    <p:sldId id="352" r:id="rId17"/>
    <p:sldId id="3939" r:id="rId18"/>
    <p:sldId id="3940" r:id="rId19"/>
    <p:sldId id="3941" r:id="rId20"/>
    <p:sldId id="3942" r:id="rId21"/>
    <p:sldId id="3943" r:id="rId22"/>
    <p:sldId id="3944" r:id="rId23"/>
    <p:sldId id="3945" r:id="rId24"/>
    <p:sldId id="3946" r:id="rId25"/>
    <p:sldId id="3947" r:id="rId26"/>
    <p:sldId id="3948" r:id="rId27"/>
    <p:sldId id="3949" r:id="rId28"/>
    <p:sldId id="475" r:id="rId29"/>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6B730D-9D55-31DB-BB1E-0EC5386C8FA0}" name="Katy Horgan" initials="KH" userId="S::horgkat@MFCGD.COM::a02b0235-c49b-4318-956f-3cf390184934" providerId="AD"/>
  <p188:author id="{7EA4B028-A8AA-9694-0675-4621E3FE510B}" name="Amanda Pereira" initials="AP" userId="S::pereiam@MFCGD.COM::80cc4280-a7b2-41eb-a2bf-9c4e9133c388" providerId="AD"/>
  <p188:author id="{703C9F30-1F76-8A30-DF1A-1D7EC926C519}" name="Kathleen Nordgren" initials="KN" userId="S::nothdka@MFCGD.COM::50fb4c34-c853-4326-9d70-bd9a0d98f957" providerId="AD"/>
  <p188:author id="{77319D62-4AE2-0191-B9F8-2141A0CB923C}" name="Carla Conway" initials="CC" userId="S::conwaca@MFCGD.COM::f6f0c01a-44e1-45d2-b033-af4bfe8a917a" providerId="AD"/>
  <p188:author id="{4001C96F-C4EE-1BEB-5B10-B60448DBDC81}" name="Ren Zarsuelo" initials="RZ" userId="S::zarsunh@MFCGD.COM::80eaf99d-3f33-429b-9644-32278b1a16ca" providerId="AD"/>
  <p188:author id="{8AF9717D-E839-456E-D891-01DA2BBA6671}" name="Caitlyn Halloran" initials="CH" userId="S::halcait@MFCGD.COM::2ce2179a-b00a-47a8-9368-95fa702d24da" providerId="AD"/>
  <p188:author id="{C5FD757D-7989-1A05-DF40-6C533756DE0C}" name="Candy Brignoli-Fruchart" initials="CBF" userId="S::brignca@MFCGD.COM::75e2883a-0757-43ad-8257-d86eb2896934" providerId="AD"/>
  <p188:author id="{5F004BA3-DB84-0C69-E34B-1D23ADAD83E1}" name="Daniel Alexander" initials="DA" userId="S::alexdan@MFCGD.COM::bd06b4d8-43ae-44d8-b1fa-eea69c30c14a" providerId="AD"/>
  <p188:author id="{F18438BC-4445-E41C-F861-5E4A6D0D5843}" name="Linda Trinh" initials="LT" userId="S::trinlin@MFCGD.COM::0626d21e-a8e0-4a32-9f04-17a1264b03a2" providerId="AD"/>
  <p188:author id="{A5EB84D2-AC6A-9781-0D58-1331494A9893}" name="Jubs Cardenas" initials="JC" userId="S::cardeju@MFCGD.COM::93994ece-3897-4145-b7b6-fdf84367a193" providerId="AD"/>
  <p188:author id="{5040DCDB-437B-A42B-3D82-593F3012B40F}" name="Christine Creamer" initials="CC" userId="S::creamerc@MFCGD.COM::9698b4c3-39f2-416b-aec0-23b6f51dcfd0" providerId="AD"/>
  <p188:author id="{D649F7FD-EF14-BA21-90EE-1FA6DC21A348}" name="Eleanor Jan" initials="EJ" userId="S::janelea@MFCGD.COM::331eda0f-1df8-4f14-90f0-b792c405a6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1E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53679D-63AF-3D4F-ACB7-9D16D0E45D88}" v="5" dt="2025-06-18T14:46:49.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24" autoAdjust="0"/>
    <p:restoredTop sz="66193" autoAdjust="0"/>
  </p:normalViewPr>
  <p:slideViewPr>
    <p:cSldViewPr snapToGrid="0">
      <p:cViewPr varScale="1">
        <p:scale>
          <a:sx n="62" d="100"/>
          <a:sy n="62" d="100"/>
        </p:scale>
        <p:origin x="1853" y="34"/>
      </p:cViewPr>
      <p:guideLst/>
    </p:cSldViewPr>
  </p:slideViewPr>
  <p:notesTextViewPr>
    <p:cViewPr>
      <p:scale>
        <a:sx n="100" d="100"/>
        <a:sy n="100" d="100"/>
      </p:scale>
      <p:origin x="0" y="0"/>
    </p:cViewPr>
  </p:notesTextViewPr>
  <p:notesViewPr>
    <p:cSldViewPr snapToGrid="0">
      <p:cViewPr varScale="1">
        <p:scale>
          <a:sx n="94" d="100"/>
          <a:sy n="94" d="100"/>
        </p:scale>
        <p:origin x="434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bs Cardenas" userId="93994ece-3897-4145-b7b6-fdf84367a193" providerId="ADAL" clId="{AA53679D-63AF-3D4F-ACB7-9D16D0E45D88}"/>
    <pc:docChg chg="modSld">
      <pc:chgData name="Jubs Cardenas" userId="93994ece-3897-4145-b7b6-fdf84367a193" providerId="ADAL" clId="{AA53679D-63AF-3D4F-ACB7-9D16D0E45D88}" dt="2025-06-18T14:46:49.063" v="6" actId="14826"/>
      <pc:docMkLst>
        <pc:docMk/>
      </pc:docMkLst>
      <pc:sldChg chg="modSp mod">
        <pc:chgData name="Jubs Cardenas" userId="93994ece-3897-4145-b7b6-fdf84367a193" providerId="ADAL" clId="{AA53679D-63AF-3D4F-ACB7-9D16D0E45D88}" dt="2025-06-18T12:17:14.972" v="3" actId="18131"/>
        <pc:sldMkLst>
          <pc:docMk/>
          <pc:sldMk cId="4073817434" sldId="352"/>
        </pc:sldMkLst>
        <pc:picChg chg="mod modCrop">
          <ac:chgData name="Jubs Cardenas" userId="93994ece-3897-4145-b7b6-fdf84367a193" providerId="ADAL" clId="{AA53679D-63AF-3D4F-ACB7-9D16D0E45D88}" dt="2025-06-18T12:17:14.972" v="3" actId="18131"/>
          <ac:picMkLst>
            <pc:docMk/>
            <pc:sldMk cId="4073817434" sldId="352"/>
            <ac:picMk id="6" creationId="{C4DF533B-FD42-D04B-92C1-799491CDE408}"/>
          </ac:picMkLst>
        </pc:picChg>
      </pc:sldChg>
      <pc:sldChg chg="modSp">
        <pc:chgData name="Jubs Cardenas" userId="93994ece-3897-4145-b7b6-fdf84367a193" providerId="ADAL" clId="{AA53679D-63AF-3D4F-ACB7-9D16D0E45D88}" dt="2025-06-18T11:47:13.375" v="0" actId="14826"/>
        <pc:sldMkLst>
          <pc:docMk/>
          <pc:sldMk cId="1362441139" sldId="3933"/>
        </pc:sldMkLst>
        <pc:picChg chg="mod">
          <ac:chgData name="Jubs Cardenas" userId="93994ece-3897-4145-b7b6-fdf84367a193" providerId="ADAL" clId="{AA53679D-63AF-3D4F-ACB7-9D16D0E45D88}" dt="2025-06-18T11:47:13.375" v="0" actId="14826"/>
          <ac:picMkLst>
            <pc:docMk/>
            <pc:sldMk cId="1362441139" sldId="3933"/>
            <ac:picMk id="12" creationId="{12626EE9-737C-DD35-F37D-2C9DA1591B41}"/>
          </ac:picMkLst>
        </pc:picChg>
      </pc:sldChg>
      <pc:sldChg chg="modSp">
        <pc:chgData name="Jubs Cardenas" userId="93994ece-3897-4145-b7b6-fdf84367a193" providerId="ADAL" clId="{AA53679D-63AF-3D4F-ACB7-9D16D0E45D88}" dt="2025-06-18T14:46:49.063" v="6" actId="14826"/>
        <pc:sldMkLst>
          <pc:docMk/>
          <pc:sldMk cId="886762284" sldId="3939"/>
        </pc:sldMkLst>
        <pc:picChg chg="mod">
          <ac:chgData name="Jubs Cardenas" userId="93994ece-3897-4145-b7b6-fdf84367a193" providerId="ADAL" clId="{AA53679D-63AF-3D4F-ACB7-9D16D0E45D88}" dt="2025-06-18T14:46:49.063" v="6" actId="14826"/>
          <ac:picMkLst>
            <pc:docMk/>
            <pc:sldMk cId="886762284" sldId="3939"/>
            <ac:picMk id="15" creationId="{80BE603E-48AD-FF40-A075-854FF071BAB3}"/>
          </ac:picMkLst>
        </pc:picChg>
      </pc:sldChg>
    </pc:docChg>
  </pc:docChgLst>
  <pc:docChgLst>
    <pc:chgData name="Jubs Cardenas" userId="93994ece-3897-4145-b7b6-fdf84367a193" providerId="ADAL" clId="{317C4D9F-CBC0-A848-94DF-416ED6088755}"/>
    <pc:docChg chg="modSld">
      <pc:chgData name="Jubs Cardenas" userId="93994ece-3897-4145-b7b6-fdf84367a193" providerId="ADAL" clId="{317C4D9F-CBC0-A848-94DF-416ED6088755}" dt="2025-06-11T16:52:16.822" v="0" actId="14826"/>
      <pc:docMkLst>
        <pc:docMk/>
      </pc:docMkLst>
      <pc:sldChg chg="modSp">
        <pc:chgData name="Jubs Cardenas" userId="93994ece-3897-4145-b7b6-fdf84367a193" providerId="ADAL" clId="{317C4D9F-CBC0-A848-94DF-416ED6088755}" dt="2025-06-11T16:52:16.822" v="0" actId="14826"/>
        <pc:sldMkLst>
          <pc:docMk/>
          <pc:sldMk cId="2666736307" sldId="267"/>
        </pc:sldMkLst>
      </pc:sldChg>
    </pc:docChg>
  </pc:docChgLst>
  <pc:docChgLst>
    <pc:chgData name="Jubs Cardenas" userId="93994ece-3897-4145-b7b6-fdf84367a193" providerId="ADAL" clId="{104D75CE-9CB5-7647-9F12-29438C4A3672}"/>
    <pc:docChg chg="custSel modSld">
      <pc:chgData name="Jubs Cardenas" userId="93994ece-3897-4145-b7b6-fdf84367a193" providerId="ADAL" clId="{104D75CE-9CB5-7647-9F12-29438C4A3672}" dt="2025-05-23T16:45:01.566" v="17" actId="478"/>
      <pc:docMkLst>
        <pc:docMk/>
      </pc:docMkLst>
      <pc:sldChg chg="delSp mod">
        <pc:chgData name="Jubs Cardenas" userId="93994ece-3897-4145-b7b6-fdf84367a193" providerId="ADAL" clId="{104D75CE-9CB5-7647-9F12-29438C4A3672}" dt="2025-05-23T16:43:55.494" v="15" actId="478"/>
        <pc:sldMkLst>
          <pc:docMk/>
          <pc:sldMk cId="2018006934" sldId="1081"/>
        </pc:sldMkLst>
      </pc:sldChg>
      <pc:sldChg chg="delSp mod">
        <pc:chgData name="Jubs Cardenas" userId="93994ece-3897-4145-b7b6-fdf84367a193" providerId="ADAL" clId="{104D75CE-9CB5-7647-9F12-29438C4A3672}" dt="2025-05-23T16:45:01.566" v="17" actId="478"/>
        <pc:sldMkLst>
          <pc:docMk/>
          <pc:sldMk cId="4078301886" sldId="1104"/>
        </pc:sldMkLst>
      </pc:sldChg>
      <pc:sldChg chg="delSp mod">
        <pc:chgData name="Jubs Cardenas" userId="93994ece-3897-4145-b7b6-fdf84367a193" providerId="ADAL" clId="{104D75CE-9CB5-7647-9F12-29438C4A3672}" dt="2025-05-23T16:44:48.209" v="16" actId="478"/>
        <pc:sldMkLst>
          <pc:docMk/>
          <pc:sldMk cId="2936674928" sldId="1107"/>
        </pc:sldMkLst>
      </pc:sldChg>
      <pc:sldChg chg="delSp modSp mod">
        <pc:chgData name="Jubs Cardenas" userId="93994ece-3897-4145-b7b6-fdf84367a193" providerId="ADAL" clId="{104D75CE-9CB5-7647-9F12-29438C4A3672}" dt="2025-05-23T16:43:09.988" v="12" actId="478"/>
        <pc:sldMkLst>
          <pc:docMk/>
          <pc:sldMk cId="1508562644" sldId="1108"/>
        </pc:sldMkLst>
      </pc:sldChg>
      <pc:sldChg chg="delSp mod">
        <pc:chgData name="Jubs Cardenas" userId="93994ece-3897-4145-b7b6-fdf84367a193" providerId="ADAL" clId="{104D75CE-9CB5-7647-9F12-29438C4A3672}" dt="2025-05-23T16:43:17.888" v="14" actId="478"/>
        <pc:sldMkLst>
          <pc:docMk/>
          <pc:sldMk cId="1074393419" sldId="1109"/>
        </pc:sldMkLst>
      </pc:sldChg>
      <pc:sldChg chg="delSp mod">
        <pc:chgData name="Jubs Cardenas" userId="93994ece-3897-4145-b7b6-fdf84367a193" providerId="ADAL" clId="{104D75CE-9CB5-7647-9F12-29438C4A3672}" dt="2025-05-23T16:43:14.343" v="13" actId="478"/>
        <pc:sldMkLst>
          <pc:docMk/>
          <pc:sldMk cId="2275255139" sldId="3936"/>
        </pc:sldMkLst>
      </pc:sldChg>
      <pc:sldChg chg="delSp modSp mod">
        <pc:chgData name="Jubs Cardenas" userId="93994ece-3897-4145-b7b6-fdf84367a193" providerId="ADAL" clId="{104D75CE-9CB5-7647-9F12-29438C4A3672}" dt="2025-05-23T16:42:45.018" v="6" actId="478"/>
        <pc:sldMkLst>
          <pc:docMk/>
          <pc:sldMk cId="1334364095" sldId="393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06461630640106E-2"/>
          <c:y val="3.2403986084610356E-2"/>
          <c:w val="0.85209989945901532"/>
          <c:h val="0.82344350688602097"/>
        </c:manualLayout>
      </c:layout>
      <c:barChart>
        <c:barDir val="col"/>
        <c:grouping val="stacked"/>
        <c:varyColors val="0"/>
        <c:ser>
          <c:idx val="0"/>
          <c:order val="0"/>
          <c:tx>
            <c:strRef>
              <c:f>Sheet1!$B$1</c:f>
              <c:strCache>
                <c:ptCount val="1"/>
                <c:pt idx="0">
                  <c:v>Votre cotisation </c:v>
                </c:pt>
              </c:strCache>
            </c:strRef>
          </c:tx>
          <c:spPr>
            <a:solidFill>
              <a:schemeClr val="accent2"/>
            </a:solidFill>
            <a:ln>
              <a:noFill/>
            </a:ln>
            <a:effectLst/>
          </c:spPr>
          <c:invertIfNegative val="0"/>
          <c:dLbls>
            <c:dLbl>
              <c:idx val="2"/>
              <c:layout>
                <c:manualLayout>
                  <c:x val="-5.558465280016806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58-A848-9F96-2F5556C0D597}"/>
                </c:ext>
              </c:extLst>
            </c:dLbl>
            <c:numFmt formatCode="[$$-409]#,##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Année 10</c:v>
                </c:pt>
                <c:pt idx="1">
                  <c:v>Année 20</c:v>
                </c:pt>
                <c:pt idx="2">
                  <c:v>Année 30</c:v>
                </c:pt>
              </c:strCache>
            </c:strRef>
          </c:cat>
          <c:val>
            <c:numRef>
              <c:f>Sheet1!$B$2:$B$4</c:f>
              <c:numCache>
                <c:formatCode>#,##0</c:formatCode>
                <c:ptCount val="3"/>
                <c:pt idx="0">
                  <c:v>32040</c:v>
                </c:pt>
                <c:pt idx="1">
                  <c:v>64080</c:v>
                </c:pt>
                <c:pt idx="2">
                  <c:v>96120</c:v>
                </c:pt>
              </c:numCache>
            </c:numRef>
          </c:val>
          <c:extLst>
            <c:ext xmlns:c16="http://schemas.microsoft.com/office/drawing/2014/chart" uri="{C3380CC4-5D6E-409C-BE32-E72D297353CC}">
              <c16:uniqueId val="{00000000-3CC4-224E-9469-980FA22E38D7}"/>
            </c:ext>
          </c:extLst>
        </c:ser>
        <c:ser>
          <c:idx val="1"/>
          <c:order val="1"/>
          <c:tx>
            <c:strRef>
              <c:f>Sheet1!$C$1</c:f>
              <c:strCache>
                <c:ptCount val="1"/>
                <c:pt idx="0">
                  <c:v>Bénéfices composés </c:v>
                </c:pt>
              </c:strCache>
            </c:strRef>
          </c:tx>
          <c:spPr>
            <a:solidFill>
              <a:schemeClr val="accent1"/>
            </a:solidFill>
            <a:ln>
              <a:noFill/>
            </a:ln>
            <a:effectLst/>
          </c:spPr>
          <c:invertIfNegative val="0"/>
          <c:dLbls>
            <c:dLbl>
              <c:idx val="2"/>
              <c:layout>
                <c:manualLayout>
                  <c:x val="-9.264108800028010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B58-A848-9F96-2F5556C0D597}"/>
                </c:ext>
              </c:extLst>
            </c:dLbl>
            <c:numFmt formatCode="#,##0\ [$$-C0C]"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Année 10</c:v>
                </c:pt>
                <c:pt idx="1">
                  <c:v>Année 20</c:v>
                </c:pt>
                <c:pt idx="2">
                  <c:v>Année 30</c:v>
                </c:pt>
              </c:strCache>
            </c:strRef>
          </c:cat>
          <c:val>
            <c:numRef>
              <c:f>Sheet1!$C$2:$C$4</c:f>
              <c:numCache>
                <c:formatCode>#,##0</c:formatCode>
                <c:ptCount val="3"/>
                <c:pt idx="0">
                  <c:v>9421</c:v>
                </c:pt>
                <c:pt idx="1">
                  <c:v>45671</c:v>
                </c:pt>
                <c:pt idx="2">
                  <c:v>126109</c:v>
                </c:pt>
              </c:numCache>
            </c:numRef>
          </c:val>
          <c:extLst>
            <c:ext xmlns:c16="http://schemas.microsoft.com/office/drawing/2014/chart" uri="{C3380CC4-5D6E-409C-BE32-E72D297353CC}">
              <c16:uniqueId val="{00000001-3CC4-224E-9469-980FA22E38D7}"/>
            </c:ext>
          </c:extLst>
        </c:ser>
        <c:dLbls>
          <c:showLegendKey val="0"/>
          <c:showVal val="0"/>
          <c:showCatName val="0"/>
          <c:showSerName val="0"/>
          <c:showPercent val="0"/>
          <c:showBubbleSize val="0"/>
        </c:dLbls>
        <c:gapWidth val="70"/>
        <c:overlap val="100"/>
        <c:axId val="1625854031"/>
        <c:axId val="1625876719"/>
      </c:barChart>
      <c:catAx>
        <c:axId val="1625854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1625876719"/>
        <c:crosses val="autoZero"/>
        <c:auto val="1"/>
        <c:lblAlgn val="ctr"/>
        <c:lblOffset val="100"/>
        <c:noMultiLvlLbl val="0"/>
      </c:catAx>
      <c:valAx>
        <c:axId val="1625876719"/>
        <c:scaling>
          <c:orientation val="minMax"/>
          <c:max val="2500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crossAx val="1625854031"/>
        <c:crosses val="autoZero"/>
        <c:crossBetween val="between"/>
        <c:majorUnit val="50000"/>
        <c:min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fr-CA" sz="2000" b="1">
                <a:solidFill>
                  <a:schemeClr val="tx1"/>
                </a:solidFill>
              </a:rPr>
              <a:t>Épargne à 67 ans</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fr-FR"/>
        </a:p>
      </c:txPr>
    </c:title>
    <c:autoTitleDeleted val="0"/>
    <c:plotArea>
      <c:layout/>
      <c:barChart>
        <c:barDir val="bar"/>
        <c:grouping val="clustered"/>
        <c:varyColors val="0"/>
        <c:ser>
          <c:idx val="0"/>
          <c:order val="0"/>
          <c:tx>
            <c:strRef>
              <c:f>Sheet1!$B$1</c:f>
              <c:strCache>
                <c:ptCount val="1"/>
                <c:pt idx="0">
                  <c:v>Épargne</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4-D0FE-0E43-8702-90453020ABD3}"/>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4-E22C-B144-990B-35CAFB68E261}"/>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D0FE-0E43-8702-90453020ABD3}"/>
              </c:ext>
            </c:extLst>
          </c:dPt>
          <c:cat>
            <c:strRef>
              <c:f>Sheet1!$A$2:$A$4</c:f>
              <c:strCache>
                <c:ptCount val="3"/>
                <c:pt idx="0">
                  <c:v>À partir de l’âge de 25 ans</c:v>
                </c:pt>
                <c:pt idx="1">
                  <c:v>À partir de l’âge de 35 ans</c:v>
                </c:pt>
                <c:pt idx="2">
                  <c:v>À partir de l’âge de 45 ans</c:v>
                </c:pt>
              </c:strCache>
            </c:strRef>
          </c:cat>
          <c:val>
            <c:numRef>
              <c:f>Sheet1!$B$2:$B$4</c:f>
              <c:numCache>
                <c:formatCode>"$"#\ ##0_);[Red]\("$"#\ ##0\)</c:formatCode>
                <c:ptCount val="3"/>
                <c:pt idx="0">
                  <c:v>456981</c:v>
                </c:pt>
                <c:pt idx="1">
                  <c:v>252277</c:v>
                </c:pt>
                <c:pt idx="2">
                  <c:v>127994</c:v>
                </c:pt>
              </c:numCache>
            </c:numRef>
          </c:val>
          <c:extLst>
            <c:ext xmlns:c16="http://schemas.microsoft.com/office/drawing/2014/chart" uri="{C3380CC4-5D6E-409C-BE32-E72D297353CC}">
              <c16:uniqueId val="{00000000-8D4B-428B-B7F5-F52CCE5A0F1B}"/>
            </c:ext>
          </c:extLst>
        </c:ser>
        <c:dLbls>
          <c:showLegendKey val="0"/>
          <c:showVal val="0"/>
          <c:showCatName val="0"/>
          <c:showSerName val="0"/>
          <c:showPercent val="0"/>
          <c:showBubbleSize val="0"/>
        </c:dLbls>
        <c:gapWidth val="74"/>
        <c:overlap val="100"/>
        <c:axId val="1108649184"/>
        <c:axId val="1108641312"/>
      </c:barChart>
      <c:catAx>
        <c:axId val="1108649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fr-FR"/>
          </a:p>
        </c:txPr>
        <c:crossAx val="1108641312"/>
        <c:crosses val="autoZero"/>
        <c:auto val="1"/>
        <c:lblAlgn val="ctr"/>
        <c:lblOffset val="100"/>
        <c:noMultiLvlLbl val="0"/>
      </c:catAx>
      <c:valAx>
        <c:axId val="1108641312"/>
        <c:scaling>
          <c:orientation val="minMax"/>
        </c:scaling>
        <c:delete val="0"/>
        <c:axPos val="b"/>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50000"/>
                    <a:lumOff val="50000"/>
                  </a:schemeClr>
                </a:solidFill>
                <a:latin typeface="+mn-lt"/>
                <a:ea typeface="+mn-ea"/>
                <a:cs typeface="+mn-cs"/>
              </a:defRPr>
            </a:pPr>
            <a:endParaRPr lang="fr-FR"/>
          </a:p>
        </c:txPr>
        <c:crossAx val="1108649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60_F2D1855A.xml><?xml version="1.0" encoding="utf-8"?>
<p188:cmLst xmlns:a="http://schemas.openxmlformats.org/drawingml/2006/main" xmlns:r="http://schemas.openxmlformats.org/officeDocument/2006/relationships" xmlns:p188="http://schemas.microsoft.com/office/powerpoint/2018/8/main">
  <p188:cm id="{793A3787-B08F-A646-B2A2-8692E45F5838}" authorId="{C5FD757D-7989-1A05-DF40-6C533756DE0C}" created="2025-06-17T18:41:00.145">
    <pc:sldMkLst xmlns:pc="http://schemas.microsoft.com/office/powerpoint/2013/main/command">
      <pc:docMk/>
      <pc:sldMk cId="4073817434" sldId="352"/>
    </pc:sldMkLst>
    <p188:replyLst>
      <p188:reply id="{48C1E95F-3498-744D-BEE1-F625D697B81C}" authorId="{C5FD757D-7989-1A05-DF40-6C533756DE0C}" created="2025-06-17T20:28:42.523">
        <p188:txBody>
          <a:bodyPr/>
          <a:lstStyle/>
          <a:p>
            <a:r>
              <a:rPr lang="en-US"/>
              <a:t>Chart translation:
Optimisme
Enthousiasme
Émoi
Euphorie
Anxiété
Peur
Panique
Résignation
Découragement
Dépression
Espoir
Soulagement</a:t>
            </a:r>
          </a:p>
        </p188:txBody>
      </p188:reply>
      <p188:reply id="{ABE89EDF-B5B0-824E-AE72-0F9D4D53879F}" authorId="{C5FD757D-7989-1A05-DF40-6C533756DE0C}" created="2025-06-17T20:29:42.181">
        <p188:txBody>
          <a:bodyPr/>
          <a:lstStyle/>
          <a:p>
            <a:r>
              <a:rPr lang="en-US"/>
              <a:t>Investors often buy here = Les investisseurs achètent souvent à ce moment
Investors often sell here = Les investisseurs vendent souvent à ce moment
Account value = Valeur du compte</a:t>
            </a:r>
          </a:p>
        </p188:txBody>
      </p188:reply>
    </p188:replyLst>
    <p188:txBody>
      <a:bodyPr/>
      <a:lstStyle/>
      <a:p>
        <a:r>
          <a:rPr lang="en-US"/>
          <a:t>Was the chart translation provided separately?
</a:t>
        </a:r>
      </a:p>
    </p188:txBody>
  </p188:cm>
</p188:cmLst>
</file>

<file path=ppt/comments/modernComment_F5D_513533B3.xml><?xml version="1.0" encoding="utf-8"?>
<p188:cmLst xmlns:a="http://schemas.openxmlformats.org/drawingml/2006/main" xmlns:r="http://schemas.openxmlformats.org/officeDocument/2006/relationships" xmlns:p188="http://schemas.microsoft.com/office/powerpoint/2018/8/main">
  <p188:cm id="{0CE6C6D6-4CC5-0047-AF25-B64BE1DEE06B}" authorId="{C5FD757D-7989-1A05-DF40-6C533756DE0C}" created="2025-06-17T18:38:12.718">
    <pc:sldMkLst xmlns:pc="http://schemas.microsoft.com/office/powerpoint/2013/main/command">
      <pc:docMk/>
      <pc:sldMk cId="1362441139" sldId="3933"/>
    </pc:sldMkLst>
    <p188:replyLst>
      <p188:reply id="{B1653E5A-B48B-224F-A6B6-84C71F82AE4D}" authorId="{C5FD757D-7989-1A05-DF40-6C533756DE0C}" created="2025-06-17T20:26:33.785">
        <p188:txBody>
          <a:bodyPr/>
          <a:lstStyle/>
          <a:p>
            <a:r>
              <a:rPr lang="en-US"/>
              <a:t>Chart translation :
Cette approche systématique du placement est connue sous le nom d’achats périodiques par sommes fixes. Voici comment elle fonctionne.
Une cotisation de 100 $ achète
50 $ par action
25 $ par action
20 $ par action
10 $ par action
Cet exemple hypothétique est à titre indicatif seulement
1 action = green dot
21
Nombre total d’actions achetées
19,05 $
Prix moyen d’une action
</a:t>
            </a:r>
          </a:p>
        </p188:txBody>
      </p188:reply>
    </p188:replyLst>
    <p188:txBody>
      <a:bodyPr/>
      <a:lstStyle/>
      <a:p>
        <a:r>
          <a:rPr lang="en-US"/>
          <a:t>Was the chart translation provided separately?
</a:t>
        </a:r>
      </a:p>
    </p188:txBody>
  </p188:cm>
</p188:cmLst>
</file>

<file path=ppt/comments/modernComment_F63_34DAEB2C.xml><?xml version="1.0" encoding="utf-8"?>
<p188:cmLst xmlns:a="http://schemas.openxmlformats.org/drawingml/2006/main" xmlns:r="http://schemas.openxmlformats.org/officeDocument/2006/relationships" xmlns:p188="http://schemas.microsoft.com/office/powerpoint/2018/8/main">
  <p188:cm id="{B1C16929-5EF7-884B-888A-2A57EAC5E7CD}" authorId="{C5FD757D-7989-1A05-DF40-6C533756DE0C}" created="2025-06-17T18:41:17.474">
    <pc:sldMkLst xmlns:pc="http://schemas.microsoft.com/office/powerpoint/2013/main/command">
      <pc:docMk/>
      <pc:sldMk cId="886762284" sldId="3939"/>
    </pc:sldMkLst>
    <p188:replyLst>
      <p188:reply id="{AD7B5B5E-F5BF-4F44-8150-7985CA3CE404}" authorId="{C5FD757D-7989-1A05-DF40-6C533756DE0C}" created="2025-06-17T20:31:55.593">
        <p188:txBody>
          <a:bodyPr/>
          <a:lstStyle/>
          <a:p>
            <a:r>
              <a:rPr lang="en-US"/>
              <a:t>Translation = 
Différence de rendement en changeant de stratégies</a:t>
            </a:r>
          </a:p>
        </p188:txBody>
      </p188:reply>
      <p188:reply id="{CD99446C-800B-AD4B-8ED5-4C5749899F7C}" authorId="{C5FD757D-7989-1A05-DF40-6C533756DE0C}" created="2025-06-17T20:35:50.331">
        <p188:txBody>
          <a:bodyPr/>
          <a:lstStyle/>
          <a:p>
            <a:r>
              <a:rPr lang="en-US"/>
              <a:t>L’investisseur A 
a continué à investir dans l’indice A
L’investisseur B
a déplacé son argent dans un indice obligataire à 5 %
138 177 $
49 089 $
44 749 $ 
Market bottom = Creux du marché
5 years later = 5 ans plus tard</a:t>
            </a:r>
          </a:p>
        </p188:txBody>
      </p188:reply>
    </p188:replyLst>
    <p188:txBody>
      <a:bodyPr/>
      <a:lstStyle/>
      <a:p>
        <a:r>
          <a:rPr lang="en-US"/>
          <a:t>Was the chart translation provided separately?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B81CB7B-9727-4476-971C-79DC4AE62AD1}" type="datetimeFigureOut">
              <a:rPr lang="en-US" smtClean="0"/>
              <a:t>6/18/2025</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C98CE96-4B2E-4889-80DA-F33627376443}" type="slidenum">
              <a:rPr lang="en-US" smtClean="0"/>
              <a:t>‹#›</a:t>
            </a:fld>
            <a:endParaRPr lang="en-US"/>
          </a:p>
        </p:txBody>
      </p:sp>
    </p:spTree>
    <p:extLst>
      <p:ext uri="{BB962C8B-B14F-4D97-AF65-F5344CB8AC3E}">
        <p14:creationId xmlns:p14="http://schemas.microsoft.com/office/powerpoint/2010/main" val="3592469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FBDB0-6A9B-BC0F-3231-AC58FFAE5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B4F5A-1525-24F7-7DD8-1BDEECE63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FD971-CD54-7DEC-AC5A-17A5EB152007}"/>
              </a:ext>
            </a:extLst>
          </p:cNvPr>
          <p:cNvSpPr>
            <a:spLocks noGrp="1"/>
          </p:cNvSpPr>
          <p:nvPr>
            <p:ph type="body" idx="1"/>
          </p:nvPr>
        </p:nvSpPr>
        <p:spPr/>
        <p:txBody>
          <a:bodyPr/>
          <a:lstStyle/>
          <a:p>
            <a:r>
              <a:rPr lang="fr-CA" b="1" i="1" dirty="0">
                <a:latin typeface="Arial" panose="020B0604020202020204" pitchFamily="34" charset="0"/>
                <a:cs typeface="Arial" panose="020B0604020202020204" pitchFamily="34" charset="0"/>
              </a:rPr>
              <a:t>[PERSONNE QUI FAIT LA PRÉSENTATION : Toutes les notes destinées à la personne qui fait la présentation sont mises en gras, en italique et entre parenthèses tout au long de la présentation]</a:t>
            </a:r>
          </a:p>
          <a:p>
            <a:endParaRPr lang="en-US" dirty="0">
              <a:latin typeface="Arial" panose="020B0604020202020204" pitchFamily="34" charset="0"/>
              <a:cs typeface="Arial" panose="020B0604020202020204" pitchFamily="34" charset="0"/>
            </a:endParaRPr>
          </a:p>
          <a:p>
            <a:r>
              <a:rPr lang="fr-CA" dirty="0">
                <a:latin typeface="Arial" panose="020B0604020202020204" pitchFamily="34" charset="0"/>
                <a:cs typeface="Arial" panose="020B0604020202020204" pitchFamily="34" charset="0"/>
              </a:rPr>
              <a:t>Bonjour tout le monde,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latin typeface="Arial" panose="020B0604020202020204" pitchFamily="34" charset="0"/>
                <a:cs typeface="Arial" panose="020B0604020202020204" pitchFamily="34" charset="0"/>
              </a:rPr>
              <a:t>Je m’appelle </a:t>
            </a:r>
            <a:r>
              <a:rPr lang="fr-CA" b="1" i="1" dirty="0">
                <a:latin typeface="Arial" panose="020B0604020202020204" pitchFamily="34" charset="0"/>
                <a:cs typeface="Arial" panose="020B0604020202020204" pitchFamily="34" charset="0"/>
              </a:rPr>
              <a:t>[nom de l’animateur]</a:t>
            </a:r>
            <a:r>
              <a:rPr lang="fr-CA" b="0" i="0" dirty="0">
                <a:latin typeface="Arial" panose="020B0604020202020204" pitchFamily="34" charset="0"/>
                <a:cs typeface="Arial" panose="020B0604020202020204" pitchFamily="34" charset="0"/>
              </a:rPr>
              <a:t>. M</a:t>
            </a:r>
            <a:r>
              <a:rPr lang="fr-CA" dirty="0">
                <a:latin typeface="Arial" panose="020B0604020202020204" pitchFamily="34" charset="0"/>
                <a:cs typeface="Arial" panose="020B0604020202020204" pitchFamily="34" charset="0"/>
              </a:rPr>
              <a:t>erci d’avoir pris le temps de vous joindre à moi.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latin typeface="Arial" panose="020B0604020202020204" pitchFamily="34" charset="0"/>
                <a:cs typeface="Arial" panose="020B0604020202020204" pitchFamily="34" charset="0"/>
              </a:rPr>
              <a:t>Allons droit au but : lorsque les marchés fluctuent, il est naturel que les gens s’inquiètent pour leur épargne. Je suis là pour vous aider à comprendre pourquoi vous devriez garder le cap, quelles que soient les conditions du marché.</a:t>
            </a:r>
          </a:p>
          <a:p>
            <a:endParaRPr lang="en-US" dirty="0"/>
          </a:p>
          <a:p>
            <a:endParaRPr lang="en-US" dirty="0">
              <a:cs typeface="Calibri"/>
            </a:endParaRPr>
          </a:p>
        </p:txBody>
      </p:sp>
      <p:sp>
        <p:nvSpPr>
          <p:cNvPr id="4" name="Slide Number Placeholder 3">
            <a:extLst>
              <a:ext uri="{FF2B5EF4-FFF2-40B4-BE49-F238E27FC236}">
                <a16:creationId xmlns:a16="http://schemas.microsoft.com/office/drawing/2014/main" id="{1D28C140-4137-8BE5-6B1C-36BC64602258}"/>
              </a:ext>
            </a:extLst>
          </p:cNvPr>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1</a:t>
            </a:fld>
            <a:endParaRPr lang="en-CA" sz="1400">
              <a:solidFill>
                <a:prstClr val="black"/>
              </a:solidFill>
              <a:latin typeface="Arial"/>
            </a:endParaRPr>
          </a:p>
        </p:txBody>
      </p:sp>
    </p:spTree>
    <p:extLst>
      <p:ext uri="{BB962C8B-B14F-4D97-AF65-F5344CB8AC3E}">
        <p14:creationId xmlns:p14="http://schemas.microsoft.com/office/powerpoint/2010/main" val="219182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latin typeface="Arial" panose="020B0604020202020204" pitchFamily="34" charset="0"/>
                <a:cs typeface="Arial" panose="020B0604020202020204" pitchFamily="34" charset="0"/>
              </a:rPr>
              <a:t>Le prochain sujet que j’aimerais aborder concerne les moyens de rester concentré sur votre stratégie à long terme.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latin typeface="Arial" panose="020B0604020202020204" pitchFamily="34" charset="0"/>
                <a:cs typeface="Arial" panose="020B0604020202020204" pitchFamily="34" charset="0"/>
              </a:rPr>
              <a:t>Soyons réalistes, les fluctuations du marché peuvent être stressantes, mais comprendre le comportement typique du marché et gérer vos émotions peut vous aider à rester concentré sur vos objectifs de retraite à long terme en période d’incertitude.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5C98CE96-4B2E-4889-80DA-F33627376443}" type="slidenum">
              <a:rPr lang="en-US" smtClean="0"/>
              <a:t>10</a:t>
            </a:fld>
            <a:endParaRPr lang="en-US"/>
          </a:p>
        </p:txBody>
      </p:sp>
    </p:spTree>
    <p:extLst>
      <p:ext uri="{BB962C8B-B14F-4D97-AF65-F5344CB8AC3E}">
        <p14:creationId xmlns:p14="http://schemas.microsoft.com/office/powerpoint/2010/main" val="4011484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b="0" dirty="0">
              <a:latin typeface="Arial" panose="020B0604020202020204" pitchFamily="34" charset="0"/>
              <a:cs typeface="Arial" panose="020B0604020202020204" pitchFamily="34" charset="0"/>
            </a:endParaRPr>
          </a:p>
          <a:p>
            <a:pPr fontAlgn="base"/>
            <a:r>
              <a:rPr lang="fr-CA" sz="1200" b="0" dirty="0">
                <a:latin typeface="Arial" panose="020B0604020202020204" pitchFamily="34" charset="0"/>
                <a:cs typeface="Arial" panose="020B0604020202020204" pitchFamily="34" charset="0"/>
              </a:rPr>
              <a:t>Examinons ce qui définit une stratégie d’épargne à court terme </a:t>
            </a:r>
            <a:r>
              <a:rPr lang="fr-CA" dirty="0">
                <a:latin typeface="Arial" panose="020B0604020202020204" pitchFamily="34" charset="0"/>
                <a:cs typeface="Arial" panose="020B0604020202020204" pitchFamily="34" charset="0"/>
              </a:rPr>
              <a:t>et</a:t>
            </a:r>
            <a:r>
              <a:rPr lang="fr-CA" sz="1200" b="0" dirty="0">
                <a:latin typeface="Arial" panose="020B0604020202020204" pitchFamily="34" charset="0"/>
                <a:cs typeface="Arial" panose="020B0604020202020204" pitchFamily="34" charset="0"/>
              </a:rPr>
              <a:t> une stratégie d’épargne à long terme afin de pouvoir les distinguer.</a:t>
            </a:r>
          </a:p>
          <a:p>
            <a:pPr fontAlgn="base"/>
            <a:endParaRPr lang="en-US" sz="1200" b="0" dirty="0">
              <a:latin typeface="Arial" panose="020B0604020202020204" pitchFamily="34" charset="0"/>
              <a:cs typeface="Arial" panose="020B0604020202020204" pitchFamily="34" charset="0"/>
            </a:endParaRPr>
          </a:p>
          <a:p>
            <a:pPr fontAlgn="base"/>
            <a:r>
              <a:rPr lang="fr-CA" sz="1200" b="0" dirty="0">
                <a:latin typeface="Arial" panose="020B0604020202020204" pitchFamily="34" charset="0"/>
                <a:cs typeface="Arial" panose="020B0604020202020204" pitchFamily="34" charset="0"/>
              </a:rPr>
              <a:t>Les stratégies d’épargne et de placement peuvent varier en fonction de l’échéance de vos objectifs.</a:t>
            </a:r>
          </a:p>
          <a:p>
            <a:pPr fontAlgn="base"/>
            <a:endParaRPr lang="en-US" dirty="0">
              <a:latin typeface="Arial" panose="020B0604020202020204" pitchFamily="34" charset="0"/>
              <a:cs typeface="Arial" panose="020B0604020202020204" pitchFamily="34" charset="0"/>
            </a:endParaRPr>
          </a:p>
          <a:p>
            <a:pPr fontAlgn="base"/>
            <a:r>
              <a:rPr lang="fr-CA" dirty="0">
                <a:latin typeface="Arial" panose="020B0604020202020204" pitchFamily="34" charset="0"/>
                <a:cs typeface="Arial" panose="020B0604020202020204" pitchFamily="34" charset="0"/>
              </a:rPr>
              <a:t>Par exemple, si vous avez besoin de votre argent rapidement, disons dans moins de cinq ans, vous devriez peut-être choisir des placements à moindre risque qui sont plus susceptibles de conserver leur valeur. Si vous n’avez pas besoin de votre argent pendant un certain temps, vous devriez réfléchir à la date à laquelle vous aurez besoin d’accéder à votre épargne.</a:t>
            </a:r>
            <a:r>
              <a:rPr lang="fr-CA" b="0"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En règle générale, plus votre horizon de placement est long, plus vous pouvez faire face à une volatilité à court terme.</a:t>
            </a:r>
          </a:p>
          <a:p>
            <a:pPr fontAlgn="base"/>
            <a:endParaRPr lang="en-US" dirty="0">
              <a:latin typeface="Arial" panose="020B0604020202020204" pitchFamily="34" charset="0"/>
              <a:cs typeface="Arial" panose="020B0604020202020204" pitchFamily="34" charset="0"/>
            </a:endParaRPr>
          </a:p>
          <a:p>
            <a:pPr fontAlgn="base"/>
            <a:r>
              <a:rPr lang="fr-CA" dirty="0">
                <a:latin typeface="Arial" panose="020B0604020202020204" pitchFamily="34" charset="0"/>
                <a:cs typeface="Arial" panose="020B0604020202020204" pitchFamily="34" charset="0"/>
              </a:rPr>
              <a:t>Si vous n’êtes pas certain de votre tolérance au risque, répondez à un questionnaire pour déterminer votre profil de risque, puis harmonisez votre stratégie en fonction de votre horizon temporel et de votre niveau de confort, et revoyez ce profil régulièrement.</a:t>
            </a:r>
          </a:p>
          <a:p>
            <a:pPr defTabSz="933237">
              <a:defRPr/>
            </a:pPr>
            <a:endParaRPr lang="en-US" b="0" dirty="0">
              <a:latin typeface="Arial" panose="020B0604020202020204" pitchFamily="34" charset="0"/>
              <a:cs typeface="Arial" panose="020B0604020202020204" pitchFamily="34" charset="0"/>
            </a:endParaRPr>
          </a:p>
          <a:p>
            <a:pPr defTabSz="933237">
              <a:defRPr/>
            </a:pPr>
            <a:r>
              <a:rPr lang="fr-CA" b="0" dirty="0">
                <a:latin typeface="Arial" panose="020B0604020202020204" pitchFamily="34" charset="0"/>
                <a:cs typeface="Arial" panose="020B0604020202020204" pitchFamily="34" charset="0"/>
              </a:rPr>
              <a:t>Élaborer une stratégie à long terme qui s’étend sur cinq ans ou plus peut vous aider à épargner suffisamment pour la retraite que vous envisagez. Par exemple, votre objectif d’épargne à long terme pourrait être l’acompte pour l’achat d’une maison ou l’épargne en vue de la retraite. Toutefois, dans une perspective à plus long terme, les placements peuvent comporter certains risques </a:t>
            </a:r>
            <a:r>
              <a:rPr lang="fr-CA" b="0" i="0" dirty="0">
                <a:solidFill>
                  <a:srgbClr val="000000"/>
                </a:solidFill>
                <a:effectLst/>
                <a:latin typeface="Arial" panose="020B0604020202020204" pitchFamily="34" charset="0"/>
                <a:cs typeface="Arial" panose="020B0604020202020204" pitchFamily="34" charset="0"/>
              </a:rPr>
              <a:t>dans l’espoir d’obtenir des rendements plus élevés.</a:t>
            </a:r>
          </a:p>
          <a:p>
            <a:pPr defTabSz="933237">
              <a:defRPr/>
            </a:pPr>
            <a:endParaRPr lang="en-US" b="0" i="0" dirty="0">
              <a:solidFill>
                <a:srgbClr val="000000"/>
              </a:solidFill>
              <a:effectLst/>
              <a:latin typeface="Arial" panose="020B0604020202020204" pitchFamily="34" charset="0"/>
              <a:cs typeface="Arial" panose="020B0604020202020204" pitchFamily="34" charset="0"/>
            </a:endParaRPr>
          </a:p>
          <a:p>
            <a:pPr marL="0" indent="0" fontAlgn="base">
              <a:buFont typeface="Arial" panose="020B0604020202020204" pitchFamily="34" charset="0"/>
              <a:buNone/>
            </a:pPr>
            <a:r>
              <a:rPr lang="fr-CA" b="0" i="0" dirty="0">
                <a:solidFill>
                  <a:srgbClr val="000000"/>
                </a:solidFill>
                <a:effectLst/>
                <a:latin typeface="Arial" panose="020B0604020202020204" pitchFamily="34" charset="0"/>
                <a:cs typeface="Arial" panose="020B0604020202020204" pitchFamily="34" charset="0"/>
              </a:rPr>
              <a:t>Pour recevoir des conseils</a:t>
            </a:r>
            <a:r>
              <a:rPr lang="fr-CA" dirty="0">
                <a:latin typeface="Arial" panose="020B0604020202020204" pitchFamily="34" charset="0"/>
                <a:cs typeface="Arial" panose="020B0604020202020204" pitchFamily="34" charset="0"/>
              </a:rPr>
              <a:t> supplémentaires, envisagez de consulter un professionnel financier agréé qui pourra vous aider dans votre situation particulière. </a:t>
            </a:r>
            <a:br>
              <a:rPr lang="fr-CA" b="0" dirty="0">
                <a:latin typeface="Arial" panose="020B0604020202020204" pitchFamily="34" charset="0"/>
                <a:cs typeface="Arial" panose="020B0604020202020204" pitchFamily="34" charset="0"/>
              </a:rPr>
            </a:br>
            <a:endParaRPr lang="fr-CA" b="0" dirty="0">
              <a:latin typeface="Arial" panose="020B0604020202020204" pitchFamily="34" charset="0"/>
              <a:cs typeface="Arial" panose="020B0604020202020204" pitchFamily="34" charset="0"/>
            </a:endParaRPr>
          </a:p>
          <a:p>
            <a:pPr marL="0" marR="0" lvl="0" indent="0" algn="l" defTabSz="933237" rtl="0" eaLnBrk="1" fontAlgn="auto" latinLnBrk="0" hangingPunct="1">
              <a:lnSpc>
                <a:spcPct val="100000"/>
              </a:lnSpc>
              <a:spcBef>
                <a:spcPts val="0"/>
              </a:spcBef>
              <a:spcAft>
                <a:spcPts val="0"/>
              </a:spcAft>
              <a:buClrTx/>
              <a:buSzTx/>
              <a:buFontTx/>
              <a:buNone/>
              <a:tabLst/>
              <a:defRPr/>
            </a:pPr>
            <a:r>
              <a:rPr lang="fr-CA" b="0" dirty="0">
                <a:latin typeface="Arial" panose="020B0604020202020204" pitchFamily="34" charset="0"/>
                <a:cs typeface="Arial" panose="020B0604020202020204" pitchFamily="34" charset="0"/>
              </a:rPr>
              <a:t>Voyons quelques </a:t>
            </a:r>
            <a:r>
              <a:rPr lang="fr-CA" dirty="0">
                <a:latin typeface="Arial" panose="020B0604020202020204" pitchFamily="34" charset="0"/>
                <a:cs typeface="Arial" panose="020B0604020202020204" pitchFamily="34" charset="0"/>
              </a:rPr>
              <a:t>moyens</a:t>
            </a:r>
            <a:r>
              <a:rPr lang="fr-CA" b="0" dirty="0">
                <a:latin typeface="Arial" panose="020B0604020202020204" pitchFamily="34" charset="0"/>
                <a:cs typeface="Arial" panose="020B0604020202020204" pitchFamily="34" charset="0"/>
              </a:rPr>
              <a:t> qui vous aideront à rester concentré sur vos objectifs d’épargne-retraite à long terme.</a:t>
            </a:r>
          </a:p>
          <a:p>
            <a:pPr defTabSz="933237">
              <a:defRPr/>
            </a:pP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FAC21A-BE1B-416A-AE5D-491DBA763B7F}" type="slidenum">
              <a:rPr lang="en-US" smtClean="0"/>
              <a:t>11</a:t>
            </a:fld>
            <a:endParaRPr lang="en-US"/>
          </a:p>
        </p:txBody>
      </p:sp>
    </p:spTree>
    <p:extLst>
      <p:ext uri="{BB962C8B-B14F-4D97-AF65-F5344CB8AC3E}">
        <p14:creationId xmlns:p14="http://schemas.microsoft.com/office/powerpoint/2010/main" val="1346841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r-CA" dirty="0">
                <a:latin typeface="Arial" panose="020B0604020202020204" pitchFamily="34" charset="0"/>
                <a:cs typeface="Arial" panose="020B0604020202020204" pitchFamily="34" charset="0"/>
              </a:rPr>
              <a:t>Qu’est-ce qui cause la volatilité des marchés, au juste?</a:t>
            </a:r>
          </a:p>
          <a:p>
            <a:pPr fontAlgn="base"/>
            <a:endParaRPr lang="en-US" dirty="0">
              <a:latin typeface="Arial" panose="020B0604020202020204" pitchFamily="34" charset="0"/>
              <a:cs typeface="Arial" panose="020B0604020202020204" pitchFamily="34" charset="0"/>
            </a:endParaRPr>
          </a:p>
          <a:p>
            <a:pPr fontAlgn="base"/>
            <a:r>
              <a:rPr lang="fr-CA" dirty="0">
                <a:latin typeface="Arial" panose="020B0604020202020204" pitchFamily="34" charset="0"/>
                <a:cs typeface="Arial" panose="020B0604020202020204" pitchFamily="34" charset="0"/>
              </a:rPr>
              <a:t>Le marché boursier peut être assez complexe, et de nombreux facteurs interviennent chaque jour.  ​</a:t>
            </a:r>
          </a:p>
          <a:p>
            <a:pPr fontAlgn="base"/>
            <a:endParaRPr lang="en-US" dirty="0">
              <a:latin typeface="Arial" panose="020B0604020202020204" pitchFamily="34" charset="0"/>
              <a:cs typeface="Arial" panose="020B0604020202020204" pitchFamily="34" charset="0"/>
            </a:endParaRPr>
          </a:p>
          <a:p>
            <a:pPr fontAlgn="base"/>
            <a:r>
              <a:rPr lang="fr-CA" dirty="0">
                <a:latin typeface="Arial" panose="020B0604020202020204" pitchFamily="34" charset="0"/>
                <a:cs typeface="Arial" panose="020B0604020202020204" pitchFamily="34" charset="0"/>
              </a:rPr>
              <a:t>Quand un marché fluctue, à la hausse ou à la baisse, cela dénote une différence marquée entre l’offre et la demande. L’offre, c’est le nombre d’actions mises en vente et la demande, c’est le nombre d’actions que les gens veulent acheter. Après tout, le marché boursier n’est qu’un rassemblement de sociétés individuelles. Si le nombre de personnes qui veulent acheter une action (demande) est plus élevé que le nombre de personnes qui veulent la vendre (offre), le prix augmente. À l’opposé, s’il y a plus de personnes qui veulent vendre une action que l’acheter, l’offre est supérieure à la demande et le prix diminue. </a:t>
            </a:r>
          </a:p>
          <a:p>
            <a:pPr rtl="0" fontAlgn="base"/>
            <a:endParaRPr lang="en-US" dirty="0">
              <a:latin typeface="Arial" panose="020B0604020202020204" pitchFamily="34" charset="0"/>
              <a:cs typeface="Arial" panose="020B0604020202020204" pitchFamily="34" charset="0"/>
            </a:endParaRPr>
          </a:p>
          <a:p>
            <a:pPr fontAlgn="base"/>
            <a:r>
              <a:rPr lang="fr-CA" dirty="0">
                <a:latin typeface="Arial" panose="020B0604020202020204" pitchFamily="34" charset="0"/>
                <a:cs typeface="Arial" panose="020B0604020202020204" pitchFamily="34" charset="0"/>
              </a:rPr>
              <a:t>D’autres facteurs déterminent la hausse ou la baisse du cours des actions, notamment les médias, les bénéfices des sociétés, la confiance des consommateurs, les catastrophes naturelles, les troubles politiques et sociaux, ainsi que des événements imprévus comme la pandémie, l’</a:t>
            </a:r>
            <a:r>
              <a:rPr lang="fr-CA" b="0" dirty="0">
                <a:latin typeface="Arial" panose="020B0604020202020204" pitchFamily="34" charset="0"/>
                <a:cs typeface="Arial" panose="020B0604020202020204" pitchFamily="34" charset="0"/>
              </a:rPr>
              <a:t>inflation</a:t>
            </a:r>
            <a:r>
              <a:rPr lang="fr-CA" dirty="0">
                <a:latin typeface="Arial" panose="020B0604020202020204" pitchFamily="34" charset="0"/>
                <a:cs typeface="Arial" panose="020B0604020202020204" pitchFamily="34" charset="0"/>
              </a:rPr>
              <a:t> et le risque. L’ensemble de ces facteurs, ainsi que tous les renseignements pertinents qui ont été publiés, créent un certain type d’humeur. L’humeur peut être </a:t>
            </a:r>
            <a:r>
              <a:rPr lang="fr-CA" i="0" dirty="0">
                <a:latin typeface="Arial" panose="020B0604020202020204" pitchFamily="34" charset="0"/>
                <a:cs typeface="Arial" panose="020B0604020202020204" pitchFamily="34" charset="0"/>
              </a:rPr>
              <a:t>haussière</a:t>
            </a:r>
            <a:r>
              <a:rPr lang="fr-CA" dirty="0">
                <a:latin typeface="Arial" panose="020B0604020202020204" pitchFamily="34" charset="0"/>
                <a:cs typeface="Arial" panose="020B0604020202020204" pitchFamily="34" charset="0"/>
              </a:rPr>
              <a:t>, c’est-à-dire optimiste, ou </a:t>
            </a:r>
            <a:r>
              <a:rPr lang="fr-CA" i="0" dirty="0">
                <a:latin typeface="Arial" panose="020B0604020202020204" pitchFamily="34" charset="0"/>
                <a:cs typeface="Arial" panose="020B0604020202020204" pitchFamily="34" charset="0"/>
              </a:rPr>
              <a:t>baissière</a:t>
            </a:r>
            <a:r>
              <a:rPr lang="fr-CA" dirty="0">
                <a:latin typeface="Arial" panose="020B0604020202020204" pitchFamily="34" charset="0"/>
                <a:cs typeface="Arial" panose="020B0604020202020204" pitchFamily="34" charset="0"/>
              </a:rPr>
              <a:t>, c’est-à-dire pessimiste.</a:t>
            </a:r>
          </a:p>
          <a:p>
            <a:pPr rtl="0" fontAlgn="base"/>
            <a:endParaRPr lang="en-US" b="1" dirty="0">
              <a:latin typeface="Arial" panose="020B0604020202020204" pitchFamily="34" charset="0"/>
              <a:cs typeface="Arial" panose="020B0604020202020204" pitchFamily="34" charset="0"/>
            </a:endParaRPr>
          </a:p>
          <a:p>
            <a:pPr marL="0" marR="0" lvl="0" indent="0" algn="l" defTabSz="933237" rtl="0" eaLnBrk="1" fontAlgn="base" latinLnBrk="0" hangingPunct="1">
              <a:lnSpc>
                <a:spcPct val="100000"/>
              </a:lnSpc>
              <a:spcBef>
                <a:spcPts val="612"/>
              </a:spcBef>
              <a:spcAft>
                <a:spcPts val="0"/>
              </a:spcAft>
              <a:buClr>
                <a:schemeClr val="tx1"/>
              </a:buClr>
              <a:buSzTx/>
              <a:buFontTx/>
              <a:buNone/>
              <a:tabLst/>
              <a:defRPr/>
            </a:pPr>
            <a:r>
              <a:rPr lang="fr-CA" dirty="0">
                <a:latin typeface="Arial" panose="020B0604020202020204" pitchFamily="34" charset="0"/>
                <a:cs typeface="Arial" panose="020B0604020202020204" pitchFamily="34" charset="0"/>
              </a:rPr>
              <a:t>Si l’on revient sur ce qui s’est passé pendant la pandémie, </a:t>
            </a:r>
            <a:r>
              <a:rPr lang="fr-CA" strike="noStrike" dirty="0">
                <a:latin typeface="Arial" panose="020B0604020202020204" pitchFamily="34" charset="0"/>
                <a:cs typeface="Arial" panose="020B0604020202020204" pitchFamily="34" charset="0"/>
              </a:rPr>
              <a:t>une grande partie</a:t>
            </a:r>
            <a:r>
              <a:rPr lang="fr-CA" dirty="0">
                <a:latin typeface="Arial" panose="020B0604020202020204" pitchFamily="34" charset="0"/>
                <a:cs typeface="Arial" panose="020B0604020202020204" pitchFamily="34" charset="0"/>
              </a:rPr>
              <a:t> de l’activité du marché a été influencée par l’incidence potentielle de la COVID-19 sur les bénéfices des sociétés, la confiance des consommateurs et les dépenses.</a:t>
            </a:r>
          </a:p>
          <a:p>
            <a:pPr marL="0" marR="0" lvl="0" indent="0" algn="l" defTabSz="933237" rtl="0" eaLnBrk="1" fontAlgn="base" latinLnBrk="0" hangingPunct="1">
              <a:lnSpc>
                <a:spcPct val="100000"/>
              </a:lnSpc>
              <a:spcBef>
                <a:spcPts val="612"/>
              </a:spcBef>
              <a:spcAft>
                <a:spcPts val="0"/>
              </a:spcAft>
              <a:buClr>
                <a:schemeClr val="tx1"/>
              </a:buClr>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33237" rtl="0" eaLnBrk="1" fontAlgn="base" latinLnBrk="0" hangingPunct="1">
              <a:lnSpc>
                <a:spcPct val="100000"/>
              </a:lnSpc>
              <a:spcBef>
                <a:spcPts val="612"/>
              </a:spcBef>
              <a:spcAft>
                <a:spcPts val="0"/>
              </a:spcAft>
              <a:buClr>
                <a:schemeClr val="tx1"/>
              </a:buClr>
              <a:buSzTx/>
              <a:buFontTx/>
              <a:buNone/>
              <a:tabLst/>
              <a:defRPr/>
            </a:pPr>
            <a:r>
              <a:rPr lang="fr-CA" dirty="0">
                <a:effectLst/>
                <a:latin typeface="Arial" panose="020B0604020202020204" pitchFamily="34" charset="0"/>
                <a:cs typeface="Arial" panose="020B0604020202020204" pitchFamily="34" charset="0"/>
              </a:rPr>
              <a:t>Comprendre les fluctuations du marché peut vous aider à prendre le contrôle de votre avenir financier.</a:t>
            </a:r>
          </a:p>
          <a:p>
            <a:endParaRPr lang="en-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12</a:t>
            </a:fld>
            <a:endParaRPr lang="en-CA" sz="1400">
              <a:solidFill>
                <a:prstClr val="black"/>
              </a:solidFill>
              <a:latin typeface="Arial"/>
            </a:endParaRPr>
          </a:p>
        </p:txBody>
      </p:sp>
    </p:spTree>
    <p:extLst>
      <p:ext uri="{BB962C8B-B14F-4D97-AF65-F5344CB8AC3E}">
        <p14:creationId xmlns:p14="http://schemas.microsoft.com/office/powerpoint/2010/main" val="1136081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CA" dirty="0">
                <a:latin typeface="Arial" panose="020B0604020202020204" pitchFamily="34" charset="0"/>
                <a:cs typeface="Arial" panose="020B0604020202020204" pitchFamily="34" charset="0"/>
              </a:rPr>
              <a:t>En éliminant toute émotion lorsque les marchés fluctuent, vous pouvez également rester concentré sur votre stratégie de retraite à long terme.</a:t>
            </a:r>
          </a:p>
          <a:p>
            <a:pPr marL="0" indent="0">
              <a:buNone/>
            </a:pPr>
            <a:endParaRPr lang="en-US" dirty="0">
              <a:latin typeface="Arial" panose="020B0604020202020204" pitchFamily="34" charset="0"/>
              <a:cs typeface="Arial" panose="020B0604020202020204" pitchFamily="34" charset="0"/>
            </a:endParaRPr>
          </a:p>
          <a:p>
            <a:pPr marL="0" indent="0">
              <a:buNone/>
            </a:pPr>
            <a:r>
              <a:rPr lang="fr-CA" dirty="0">
                <a:latin typeface="Arial" panose="020B0604020202020204" pitchFamily="34" charset="0"/>
                <a:cs typeface="Arial" panose="020B0604020202020204" pitchFamily="34" charset="0"/>
              </a:rPr>
              <a:t>Il est naturel que les émotions jouent un rôle dans bon nombre des décisions que nous prenons, et les placements ne font pas exception. Ce graphique montre les émotions positives et négatives que peuvent vivre les investisseurs au cours d’un cycle typique des marchés. </a:t>
            </a:r>
          </a:p>
          <a:p>
            <a:endParaRPr lang="en-US" dirty="0">
              <a:latin typeface="Arial" panose="020B0604020202020204" pitchFamily="34" charset="0"/>
              <a:cs typeface="Arial" panose="020B0604020202020204" pitchFamily="34" charset="0"/>
            </a:endParaRPr>
          </a:p>
          <a:p>
            <a:pPr marL="0" indent="0">
              <a:buNone/>
            </a:pPr>
            <a:r>
              <a:rPr lang="fr-CA" dirty="0">
                <a:latin typeface="Arial" panose="020B0604020202020204" pitchFamily="34" charset="0"/>
                <a:cs typeface="Arial" panose="020B0604020202020204" pitchFamily="34" charset="0"/>
              </a:rPr>
              <a:t>Réfléchissez à ce que vous ressentez lorsque les marchés sont à la hausse. Les investisseurs qui prennent des décisions fondées principalement sur leurs émotions sont souvent tentés d’acheter lorsque les marchés sont en hausse.</a:t>
            </a:r>
          </a:p>
          <a:p>
            <a:endParaRPr lang="en-US" dirty="0">
              <a:latin typeface="Arial" panose="020B0604020202020204" pitchFamily="34" charset="0"/>
              <a:cs typeface="Arial" panose="020B0604020202020204" pitchFamily="34" charset="0"/>
            </a:endParaRPr>
          </a:p>
          <a:p>
            <a:pPr marL="0" indent="0">
              <a:buNone/>
            </a:pPr>
            <a:r>
              <a:rPr lang="fr-CA" dirty="0">
                <a:latin typeface="Arial" panose="020B0604020202020204" pitchFamily="34" charset="0"/>
                <a:cs typeface="Arial" panose="020B0604020202020204" pitchFamily="34" charset="0"/>
              </a:rPr>
              <a:t>Maintenant, pensez à ce que vous ressentez lorsque vous êtes entouré de nouvelles négatives sur les mauvaises conditions des marchés financiers. À ce stade, les investisseurs se demandent souvent s’il est sage de garder leurs placements et ils vendent souvent leurs positions alors que les prix baissent.</a:t>
            </a:r>
          </a:p>
          <a:p>
            <a:endParaRPr lang="en-US" dirty="0">
              <a:latin typeface="Arial" panose="020B0604020202020204" pitchFamily="34" charset="0"/>
              <a:cs typeface="Arial" panose="020B0604020202020204" pitchFamily="34" charset="0"/>
            </a:endParaRPr>
          </a:p>
          <a:p>
            <a:pPr marL="0" indent="0">
              <a:buNone/>
            </a:pPr>
            <a:r>
              <a:rPr lang="fr-CA" dirty="0">
                <a:latin typeface="Arial" panose="020B0604020202020204" pitchFamily="34" charset="0"/>
                <a:cs typeface="Arial" panose="020B0604020202020204" pitchFamily="34" charset="0"/>
              </a:rPr>
              <a:t>Ces décisions fondées sur les émotions peuvent vous amener à acheter et à vendre à des </a:t>
            </a:r>
            <a:r>
              <a:rPr lang="fr-CA" b="0" dirty="0">
                <a:latin typeface="Arial" panose="020B0604020202020204" pitchFamily="34" charset="0"/>
                <a:cs typeface="Arial" panose="020B0604020202020204" pitchFamily="34" charset="0"/>
              </a:rPr>
              <a:t>moments inopportuns,</a:t>
            </a:r>
            <a:r>
              <a:rPr lang="fr-CA" dirty="0">
                <a:latin typeface="Arial" panose="020B0604020202020204" pitchFamily="34" charset="0"/>
                <a:cs typeface="Arial" panose="020B0604020202020204" pitchFamily="34" charset="0"/>
              </a:rPr>
              <a:t> ce qui peut nuire à votre épargne-retraite. </a:t>
            </a:r>
          </a:p>
          <a:p>
            <a:pPr marL="0" indent="0">
              <a:buNone/>
            </a:pPr>
            <a:endParaRPr lang="en-US" dirty="0">
              <a:latin typeface="Arial" panose="020B0604020202020204" pitchFamily="34" charset="0"/>
              <a:cs typeface="Arial" panose="020B0604020202020204" pitchFamily="34" charset="0"/>
            </a:endParaRPr>
          </a:p>
          <a:p>
            <a:pPr marL="0" indent="0">
              <a:buNone/>
            </a:pPr>
            <a:r>
              <a:rPr lang="fr-CA" dirty="0">
                <a:latin typeface="Arial" panose="020B0604020202020204" pitchFamily="34" charset="0"/>
                <a:cs typeface="Arial" panose="020B0604020202020204" pitchFamily="34" charset="0"/>
              </a:rPr>
              <a:t>Plus vous comprenez les cycles du marché, plus il vous sera facile de rester calme.  </a:t>
            </a:r>
          </a:p>
          <a:p>
            <a:pPr marL="0" indent="0">
              <a:buNone/>
            </a:pPr>
            <a:r>
              <a:rPr lang="fr-CA"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4FF0573C-F130-4D1E-A886-85FBB65D3A1B}" type="slidenum">
              <a:rPr lang="en-CA" smtClean="0"/>
              <a:pPr/>
              <a:t>13</a:t>
            </a:fld>
            <a:endParaRPr lang="en-CA"/>
          </a:p>
        </p:txBody>
      </p:sp>
    </p:spTree>
    <p:extLst>
      <p:ext uri="{BB962C8B-B14F-4D97-AF65-F5344CB8AC3E}">
        <p14:creationId xmlns:p14="http://schemas.microsoft.com/office/powerpoint/2010/main" val="566315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AB83105F-1722-004C-A25D-87062AD024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58403" indent="-291694">
              <a:spcBef>
                <a:spcPct val="30000"/>
              </a:spcBef>
              <a:defRPr sz="1200">
                <a:solidFill>
                  <a:schemeClr val="tx1"/>
                </a:solidFill>
                <a:latin typeface="Arial" panose="020B0604020202020204" pitchFamily="34" charset="0"/>
                <a:ea typeface="MS PGothic" panose="020B0600070205080204" pitchFamily="34" charset="-128"/>
              </a:defRPr>
            </a:lvl2pPr>
            <a:lvl3pPr marL="1166774" indent="-233355">
              <a:spcBef>
                <a:spcPct val="30000"/>
              </a:spcBef>
              <a:defRPr sz="1200">
                <a:solidFill>
                  <a:schemeClr val="tx1"/>
                </a:solidFill>
                <a:latin typeface="Arial" panose="020B0604020202020204" pitchFamily="34" charset="0"/>
                <a:ea typeface="MS PGothic" panose="020B0600070205080204" pitchFamily="34" charset="-128"/>
              </a:defRPr>
            </a:lvl3pPr>
            <a:lvl4pPr marL="1633484" indent="-233355">
              <a:spcBef>
                <a:spcPct val="30000"/>
              </a:spcBef>
              <a:defRPr sz="1200">
                <a:solidFill>
                  <a:schemeClr val="tx1"/>
                </a:solidFill>
                <a:latin typeface="Arial" panose="020B0604020202020204" pitchFamily="34" charset="0"/>
                <a:ea typeface="MS PGothic" panose="020B0600070205080204" pitchFamily="34" charset="-128"/>
              </a:defRPr>
            </a:lvl4pPr>
            <a:lvl5pPr marL="2100194" indent="-233355">
              <a:spcBef>
                <a:spcPct val="30000"/>
              </a:spcBef>
              <a:defRPr sz="1200">
                <a:solidFill>
                  <a:schemeClr val="tx1"/>
                </a:solidFill>
                <a:latin typeface="Arial" panose="020B0604020202020204" pitchFamily="34" charset="0"/>
                <a:ea typeface="MS PGothic" panose="020B0600070205080204" pitchFamily="34" charset="-128"/>
              </a:defRPr>
            </a:lvl5pPr>
            <a:lvl6pPr marL="2566904"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3361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0032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6703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FC57930-1F23-6540-BC08-118292B02350}" type="slidenum">
              <a:rPr lang="en-US" altLang="en-US" smtClean="0"/>
              <a:pPr>
                <a:spcBef>
                  <a:spcPct val="0"/>
                </a:spcBef>
              </a:pPr>
              <a:t>14</a:t>
            </a:fld>
            <a:endParaRPr lang="en-US" altLang="en-US"/>
          </a:p>
        </p:txBody>
      </p:sp>
      <p:sp>
        <p:nvSpPr>
          <p:cNvPr id="26627" name="Rectangle 2">
            <a:extLst>
              <a:ext uri="{FF2B5EF4-FFF2-40B4-BE49-F238E27FC236}">
                <a16:creationId xmlns:a16="http://schemas.microsoft.com/office/drawing/2014/main" id="{9B568119-1339-AA43-B730-952659BC94BD}"/>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C1C2716D-70D1-A146-94E9-985D50A6E3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fr-CA" sz="1800" dirty="0">
                <a:effectLst/>
                <a:latin typeface="Aptos" panose="020B0004020202020204" pitchFamily="34" charset="0"/>
                <a:ea typeface="Calibri" panose="020F0502020204030204" pitchFamily="34" charset="0"/>
                <a:cs typeface="Aptos" panose="020B0004020202020204" pitchFamily="34" charset="0"/>
              </a:rPr>
              <a:t>Supposons que deux investisseurs aient investi 100 000 $ au sommet du marché, soit le 9 octobre 2007. Après la chute du marché le 9 mars 2009, leur placement aurait alors valu 44 749 $.</a:t>
            </a:r>
          </a:p>
          <a:p>
            <a:pPr marL="0" indent="0">
              <a:buNone/>
            </a:pPr>
            <a:endParaRPr lang="en-US" sz="18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r>
              <a:rPr lang="fr-CA" sz="1800" dirty="0">
                <a:effectLst/>
                <a:latin typeface="Aptos" panose="020B0004020202020204" pitchFamily="34" charset="0"/>
                <a:ea typeface="Calibri" panose="020F0502020204030204" pitchFamily="34" charset="0"/>
                <a:cs typeface="Aptos" panose="020B0004020202020204" pitchFamily="34" charset="0"/>
              </a:rPr>
              <a:t>L’</a:t>
            </a:r>
            <a:r>
              <a:rPr lang="fr-CA" sz="1800" b="1" dirty="0">
                <a:effectLst/>
                <a:latin typeface="Aptos" panose="020B0004020202020204" pitchFamily="34" charset="0"/>
                <a:ea typeface="Calibri" panose="020F0502020204030204" pitchFamily="34" charset="0"/>
                <a:cs typeface="Aptos" panose="020B0004020202020204" pitchFamily="34" charset="0"/>
              </a:rPr>
              <a:t>investisseur A</a:t>
            </a:r>
            <a:r>
              <a:rPr lang="fr-CA" sz="1800" dirty="0">
                <a:effectLst/>
                <a:latin typeface="Aptos" panose="020B0004020202020204" pitchFamily="34" charset="0"/>
                <a:ea typeface="Calibri" panose="020F0502020204030204" pitchFamily="34" charset="0"/>
                <a:cs typeface="Aptos" panose="020B0004020202020204" pitchFamily="34" charset="0"/>
              </a:rPr>
              <a:t> est resté calme et a continué à investir. Cinq ans après la chute du marché, le placement s’est redressé et valait 138 176,60 $. </a:t>
            </a:r>
          </a:p>
          <a:p>
            <a:pPr marL="0" indent="0">
              <a:buNone/>
            </a:pPr>
            <a:endParaRPr lang="en-US" sz="18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r>
              <a:rPr lang="fr-CA" sz="1800" dirty="0">
                <a:effectLst/>
                <a:latin typeface="Aptos" panose="020B0004020202020204" pitchFamily="34" charset="0"/>
                <a:ea typeface="Calibri" panose="020F0502020204030204" pitchFamily="34" charset="0"/>
                <a:cs typeface="Aptos" panose="020B0004020202020204" pitchFamily="34" charset="0"/>
              </a:rPr>
              <a:t>L’</a:t>
            </a:r>
            <a:r>
              <a:rPr lang="fr-CA" sz="1800" b="1" dirty="0">
                <a:effectLst/>
                <a:latin typeface="Aptos" panose="020B0004020202020204" pitchFamily="34" charset="0"/>
                <a:ea typeface="Calibri" panose="020F0502020204030204" pitchFamily="34" charset="0"/>
                <a:cs typeface="Aptos" panose="020B0004020202020204" pitchFamily="34" charset="0"/>
              </a:rPr>
              <a:t>investisseur B</a:t>
            </a:r>
            <a:r>
              <a:rPr lang="fr-CA" sz="1800" dirty="0">
                <a:effectLst/>
                <a:latin typeface="Aptos" panose="020B0004020202020204" pitchFamily="34" charset="0"/>
                <a:ea typeface="Calibri" panose="020F0502020204030204" pitchFamily="34" charset="0"/>
                <a:cs typeface="Aptos" panose="020B0004020202020204" pitchFamily="34" charset="0"/>
              </a:rPr>
              <a:t> a eu peur et a plutôt placé son argent dans des titres à revenu fixe, pensant que c’était plus sûr. Cinq ans après la chute du marché, le placement n’a récupéré que 9,7 % de sa perte.</a:t>
            </a:r>
          </a:p>
          <a:p>
            <a:pPr marL="0" indent="0">
              <a:buNone/>
            </a:pPr>
            <a:endParaRPr lang="en-US" sz="1800" dirty="0">
              <a:effectLst/>
              <a:latin typeface="Aptos" panose="020B0004020202020204" pitchFamily="34" charset="0"/>
              <a:ea typeface="Calibri" panose="020F0502020204030204" pitchFamily="34" charset="0"/>
              <a:cs typeface="Aptos" panose="020B0004020202020204" pitchFamily="34" charset="0"/>
            </a:endParaRPr>
          </a:p>
          <a:p>
            <a:pPr marL="0" indent="0">
              <a:buNone/>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4940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effectLst/>
                <a:latin typeface="Arial" panose="020B0604020202020204" pitchFamily="34" charset="0"/>
                <a:ea typeface="Times New Roman" panose="02020603050405020304" pitchFamily="18" charset="0"/>
                <a:cs typeface="Arial" panose="020B0604020202020204" pitchFamily="34" charset="0"/>
              </a:rPr>
              <a:t>Donc, en résumé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effectLst/>
                <a:latin typeface="Arial" panose="020B0604020202020204" pitchFamily="34" charset="0"/>
                <a:ea typeface="Times New Roman" panose="02020603050405020304" pitchFamily="18" charset="0"/>
                <a:cs typeface="Arial" panose="020B0604020202020204" pitchFamily="34" charset="0"/>
              </a:rPr>
              <a:t>Investir dans votre régime de retraite est en fait une stratégie d’épargne à long terme. Vous devez donc comprendre comment les placements se comportent dans toutes les conditions de marché – période d’inflation, récession ou volatilité.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latin typeface="Arial" panose="020B0604020202020204" pitchFamily="34" charset="0"/>
                <a:cs typeface="Arial" panose="020B0604020202020204" pitchFamily="34" charset="0"/>
              </a:rPr>
              <a:t>Prenez des décisions à court terme qui ne mettent pas en péril votre stratégie de retraite à long terme.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effectLst/>
                <a:latin typeface="Arial" panose="020B0604020202020204" pitchFamily="34" charset="0"/>
                <a:ea typeface="Times New Roman" panose="02020603050405020304" pitchFamily="18" charset="0"/>
                <a:cs typeface="Arial" panose="020B0604020202020204" pitchFamily="34" charset="0"/>
              </a:rPr>
              <a:t>Et rappelez-vous de ne pas </a:t>
            </a:r>
            <a:r>
              <a:rPr lang="fr-CA" b="0" dirty="0">
                <a:latin typeface="Arial" panose="020B0604020202020204" pitchFamily="34" charset="0"/>
                <a:ea typeface="Times New Roman" panose="02020603050405020304" pitchFamily="18" charset="0"/>
                <a:cs typeface="Arial" panose="020B0604020202020204" pitchFamily="34" charset="0"/>
              </a:rPr>
              <a:t>mêler émotions et placements. Bien au contraire, restez calme et rappelez-vous que votre épargne est investie à long terme. </a:t>
            </a:r>
          </a:p>
        </p:txBody>
      </p:sp>
      <p:sp>
        <p:nvSpPr>
          <p:cNvPr id="4" name="Slide Number Placeholder 3"/>
          <p:cNvSpPr>
            <a:spLocks noGrp="1"/>
          </p:cNvSpPr>
          <p:nvPr>
            <p:ph type="sldNum" sz="quarter" idx="5"/>
          </p:nvPr>
        </p:nvSpPr>
        <p:spPr/>
        <p:txBody>
          <a:bodyPr/>
          <a:lstStyle/>
          <a:p>
            <a:fld id="{A5FAC21A-BE1B-416A-AE5D-491DBA763B7F}" type="slidenum">
              <a:rPr lang="en-US" smtClean="0"/>
              <a:t>15</a:t>
            </a:fld>
            <a:endParaRPr lang="en-US"/>
          </a:p>
        </p:txBody>
      </p:sp>
    </p:spTree>
    <p:extLst>
      <p:ext uri="{BB962C8B-B14F-4D97-AF65-F5344CB8AC3E}">
        <p14:creationId xmlns:p14="http://schemas.microsoft.com/office/powerpoint/2010/main" val="3520044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a:effectLst/>
                <a:latin typeface="Arial" panose="020B0604020202020204" pitchFamily="34" charset="0"/>
                <a:cs typeface="Arial" panose="020B0604020202020204" pitchFamily="34" charset="0"/>
              </a:rPr>
              <a:t>Les changements sont inévitables; il faut donc s’y préparer. </a:t>
            </a:r>
          </a:p>
          <a:p>
            <a:endParaRPr lang="en-US" b="0" dirty="0">
              <a:effectLst/>
              <a:latin typeface="Arial" panose="020B0604020202020204" pitchFamily="34" charset="0"/>
              <a:cs typeface="Arial" panose="020B0604020202020204" pitchFamily="34" charset="0"/>
            </a:endParaRPr>
          </a:p>
          <a:p>
            <a:r>
              <a:rPr lang="fr-CA" b="0">
                <a:effectLst/>
                <a:latin typeface="Arial" panose="020B0604020202020204" pitchFamily="34" charset="0"/>
                <a:cs typeface="Arial" panose="020B0604020202020204" pitchFamily="34" charset="0"/>
              </a:rPr>
              <a:t>Voyons quelques moyens qui vous aideront à garder le cap et ne pas perdre de vue vos objectifs. </a:t>
            </a:r>
          </a:p>
          <a:p>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C98CE96-4B2E-4889-80DA-F33627376443}" type="slidenum">
              <a:rPr lang="en-US" smtClean="0"/>
              <a:t>16</a:t>
            </a:fld>
            <a:endParaRPr lang="en-US"/>
          </a:p>
        </p:txBody>
      </p:sp>
    </p:spTree>
    <p:extLst>
      <p:ext uri="{BB962C8B-B14F-4D97-AF65-F5344CB8AC3E}">
        <p14:creationId xmlns:p14="http://schemas.microsoft.com/office/powerpoint/2010/main" val="2483997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4DE66-BFFF-9B16-DAAC-FDFC240DC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A7A41-603A-1981-604B-2BCAAE4BA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E5CB1-A069-B813-3A45-4B9D1C6FDC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effectLst/>
                <a:latin typeface="Arial" panose="020B0604020202020204" pitchFamily="34" charset="0"/>
                <a:cs typeface="Arial" panose="020B0604020202020204" pitchFamily="34" charset="0"/>
              </a:rPr>
              <a:t>Une bonne habitude à prendre consiste à passer en revue votre compte de retraite chaque année, de la même manière que vous changez régulièrement les piles de votre détecteur de fumée.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effectLst/>
                <a:latin typeface="Arial" panose="020B0604020202020204" pitchFamily="34" charset="0"/>
                <a:ea typeface="Calibri" panose="020F0502020204030204" pitchFamily="34" charset="0"/>
                <a:cs typeface="Arial" panose="020B0604020202020204" pitchFamily="34" charset="0"/>
              </a:rPr>
              <a:t>Vous pouvez ajouter un rappel annuel à votre calendrier pour </a:t>
            </a:r>
            <a:r>
              <a:rPr lang="fr-CA" dirty="0">
                <a:solidFill>
                  <a:srgbClr val="000000"/>
                </a:solidFill>
                <a:effectLst/>
                <a:latin typeface="Arial" panose="020B0604020202020204" pitchFamily="34" charset="0"/>
                <a:ea typeface="Calibri" panose="020F0502020204030204" pitchFamily="34" charset="0"/>
                <a:cs typeface="Arial" panose="020B0604020202020204" pitchFamily="34" charset="0"/>
              </a:rPr>
              <a:t>revoir vos coordonnées, dont vos adresse courriel et numéro de cellulaire. Ainsi, vous êtes au courant de tout et ne ratez aucun </a:t>
            </a:r>
            <a:r>
              <a:rPr lang="fr-CA" b="0" dirty="0">
                <a:effectLst/>
                <a:latin typeface="Arial" panose="020B0604020202020204" pitchFamily="34" charset="0"/>
                <a:ea typeface="Calibri" panose="020F0502020204030204" pitchFamily="34" charset="0"/>
                <a:cs typeface="Arial" panose="020B0604020202020204" pitchFamily="34" charset="0"/>
              </a:rPr>
              <a:t>renseignement important </a:t>
            </a:r>
            <a:r>
              <a:rPr lang="fr-CA" b="0" dirty="0">
                <a:solidFill>
                  <a:srgbClr val="000000"/>
                </a:solidFill>
                <a:effectLst/>
                <a:latin typeface="Arial" panose="020B0604020202020204" pitchFamily="34" charset="0"/>
                <a:ea typeface="Calibri" panose="020F0502020204030204" pitchFamily="34" charset="0"/>
                <a:cs typeface="Arial" panose="020B0604020202020204" pitchFamily="34" charset="0"/>
              </a:rPr>
              <a:t>comme</a:t>
            </a:r>
            <a:r>
              <a:rPr lang="fr-CA" dirty="0">
                <a:solidFill>
                  <a:srgbClr val="000000"/>
                </a:solidFill>
                <a:effectLst/>
                <a:latin typeface="Arial" panose="020B0604020202020204" pitchFamily="34" charset="0"/>
                <a:ea typeface="Calibri" panose="020F0502020204030204" pitchFamily="34" charset="0"/>
                <a:cs typeface="Arial" panose="020B0604020202020204" pitchFamily="34" charset="0"/>
              </a:rPr>
              <a:t> des confirmations de transactions et mises à jour du régime.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dirty="0">
                <a:solidFill>
                  <a:srgbClr val="000000"/>
                </a:solidFill>
                <a:effectLst/>
                <a:latin typeface="Arial" panose="020B0604020202020204" pitchFamily="34" charset="0"/>
                <a:ea typeface="Calibri" panose="020F0502020204030204" pitchFamily="34" charset="0"/>
                <a:cs typeface="Arial" panose="020B0604020202020204" pitchFamily="34" charset="0"/>
              </a:rPr>
              <a:t>Aussi, </a:t>
            </a:r>
            <a:r>
              <a:rPr lang="fr-CA" dirty="0">
                <a:solidFill>
                  <a:srgbClr val="000000"/>
                </a:solidFill>
                <a:latin typeface="Arial" panose="020B0604020202020204" pitchFamily="34" charset="0"/>
                <a:ea typeface="Calibri" panose="020F0502020204030204" pitchFamily="34" charset="0"/>
                <a:cs typeface="Arial" panose="020B0604020202020204" pitchFamily="34" charset="0"/>
              </a:rPr>
              <a:t>assurez-vous</a:t>
            </a:r>
            <a:r>
              <a:rPr lang="fr-CA" dirty="0">
                <a:solidFill>
                  <a:srgbClr val="000000"/>
                </a:solidFill>
                <a:effectLst/>
                <a:latin typeface="Arial" panose="020B0604020202020204" pitchFamily="34" charset="0"/>
                <a:ea typeface="Calibri" panose="020F0502020204030204" pitchFamily="34" charset="0"/>
                <a:cs typeface="Arial" panose="020B0604020202020204" pitchFamily="34" charset="0"/>
              </a:rPr>
              <a:t> de vérifier les renseignements de vos bénéficiaires et qu’ils sont à jour. </a:t>
            </a:r>
            <a:r>
              <a:rPr lang="fr-CA" dirty="0">
                <a:effectLst/>
                <a:latin typeface="Arial" panose="020B0604020202020204" pitchFamily="34" charset="0"/>
                <a:ea typeface="Aptos" panose="020B0004020202020204" pitchFamily="34" charset="0"/>
                <a:cs typeface="Arial" panose="020B0604020202020204" pitchFamily="34" charset="0"/>
              </a:rPr>
              <a:t>S’il devait vous arriver quelque chose sans avoir préalablement désigné de bénéficiaire, le système juridique pourrait décider pour vous ce qu’il adviendra de vos biens. N’oubliez pas que les bénéficiaires d’autres prestations (comme vos rente, assurance vie et assurance-maladie) ne deviennent pas automatiquement les bénéficiaires de votre régime de retraite.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DE3F42A-6F00-295C-8961-78BE727F0D54}"/>
              </a:ext>
            </a:extLst>
          </p:cNvPr>
          <p:cNvSpPr>
            <a:spLocks noGrp="1"/>
          </p:cNvSpPr>
          <p:nvPr>
            <p:ph type="sldNum" sz="quarter" idx="5"/>
          </p:nvPr>
        </p:nvSpPr>
        <p:spPr/>
        <p:txBody>
          <a:bodyPr/>
          <a:lstStyle/>
          <a:p>
            <a:fld id="{A5FAC21A-BE1B-416A-AE5D-491DBA763B7F}" type="slidenum">
              <a:rPr lang="en-US" smtClean="0"/>
              <a:t>17</a:t>
            </a:fld>
            <a:endParaRPr lang="en-US"/>
          </a:p>
        </p:txBody>
      </p:sp>
    </p:spTree>
    <p:extLst>
      <p:ext uri="{BB962C8B-B14F-4D97-AF65-F5344CB8AC3E}">
        <p14:creationId xmlns:p14="http://schemas.microsoft.com/office/powerpoint/2010/main" val="1443504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dirty="0">
                <a:latin typeface="Arial" panose="020B0604020202020204" pitchFamily="34" charset="0"/>
                <a:cs typeface="Arial" panose="020B0604020202020204" pitchFamily="34" charset="0"/>
              </a:rPr>
              <a:t>Il est facile d’oublier votre compte de retraite – vous y cotisez à chaque paie. Vous pourriez penser que c’est tout ce que vous avez à faire. Mais prenez le temps de </a:t>
            </a:r>
            <a:r>
              <a:rPr lang="fr-CA" b="0" strike="noStrike" dirty="0">
                <a:effectLst/>
                <a:latin typeface="Arial" panose="020B0604020202020204" pitchFamily="34" charset="0"/>
                <a:cs typeface="Arial" panose="020B0604020202020204" pitchFamily="34" charset="0"/>
              </a:rPr>
              <a:t>réfléchir à votre taux de cotisation et à la possibilité d’épargner davantage. </a:t>
            </a:r>
            <a:r>
              <a:rPr lang="fr-CA" dirty="0">
                <a:latin typeface="Arial" panose="020B0604020202020204" pitchFamily="34" charset="0"/>
                <a:cs typeface="Arial" panose="020B0604020202020204" pitchFamily="34" charset="0"/>
              </a:rPr>
              <a:t>Combien d’argent mettez-vous de côté à chaque paie? </a:t>
            </a:r>
            <a:r>
              <a:rPr lang="fr-CA" b="0" strike="noStrike" dirty="0">
                <a:effectLst/>
                <a:latin typeface="Arial" panose="020B0604020202020204" pitchFamily="34" charset="0"/>
                <a:cs typeface="Arial" panose="020B0604020202020204" pitchFamily="34" charset="0"/>
              </a:rPr>
              <a:t>Avez-vous reçu une prime cette année? En quoi le fait de cotiser davantage peut-il vous aider à réduire vos impôts aujourd’hui?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dirty="0">
                <a:latin typeface="Arial" panose="020B0604020202020204" pitchFamily="34" charset="0"/>
                <a:cs typeface="Arial" panose="020B0604020202020204" pitchFamily="34" charset="0"/>
              </a:rPr>
              <a:t>Votre vie peut changer. Épargnez-vous suffisamment pour atteindre vos objectifs? Si vous le pouvez, pensez à augmenter vos cotisations pour la prochaine année – peut-être juste après avoir une hausse de salaire – vous ne manquerez pas l’excédent d’argent prélevé sur votre salaire. Une petite épargne aujourd’hui peut devenir une somme considérable plus tard.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0" dirty="0">
                <a:effectLst/>
                <a:latin typeface="Arial" panose="020B0604020202020204" pitchFamily="34" charset="0"/>
                <a:cs typeface="Arial" panose="020B0604020202020204" pitchFamily="34" charset="0"/>
              </a:rPr>
              <a:t>Au risque de me répéter, comprendre l’incidence fiscale de vos REER peut vous aider à réduire vos impôts et à optimiser votre épargne. Évaluez</a:t>
            </a:r>
            <a:r>
              <a:rPr lang="fr-CA" dirty="0">
                <a:latin typeface="Arial" panose="020B0604020202020204" pitchFamily="34" charset="0"/>
                <a:cs typeface="Arial" panose="020B0604020202020204" pitchFamily="34" charset="0"/>
              </a:rPr>
              <a:t> votre situation financière actuelle pour voir si une hausse de vos cotisations cette année pourrait vous placer dans une fourchette d’imposition inférieure.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FAC21A-BE1B-416A-AE5D-491DBA763B7F}" type="slidenum">
              <a:rPr lang="en-US" smtClean="0"/>
              <a:t>18</a:t>
            </a:fld>
            <a:endParaRPr lang="en-US"/>
          </a:p>
        </p:txBody>
      </p:sp>
    </p:spTree>
    <p:extLst>
      <p:ext uri="{BB962C8B-B14F-4D97-AF65-F5344CB8AC3E}">
        <p14:creationId xmlns:p14="http://schemas.microsoft.com/office/powerpoint/2010/main" val="3125621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0DC22-4545-E7AA-C414-1B80BE2FE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3B88C-CA21-E680-5F90-F4D7D31CA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ECC0D-27DF-1D96-7EAF-52AB20336D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0" dirty="0">
                <a:latin typeface="Arial" panose="020B0604020202020204" pitchFamily="34" charset="0"/>
                <a:cs typeface="Arial" panose="020B0604020202020204" pitchFamily="34" charset="0"/>
              </a:rPr>
              <a:t>Lors de l’analyse de votre compte, évaluez vos placements actuels. Vos placements sont-ils diversifiés? S’inscrivent-ils dans votre stratégie?</a:t>
            </a:r>
          </a:p>
          <a:p>
            <a:endParaRPr lang="en-US" dirty="0">
              <a:latin typeface="Arial" panose="020B0604020202020204" pitchFamily="34" charset="0"/>
              <a:cs typeface="Arial" panose="020B0604020202020204" pitchFamily="34" charset="0"/>
            </a:endParaRPr>
          </a:p>
          <a:p>
            <a:pPr>
              <a:buNone/>
            </a:pPr>
            <a:r>
              <a:rPr lang="fr-CA" dirty="0">
                <a:latin typeface="Arial" panose="020B0604020202020204" pitchFamily="34" charset="0"/>
                <a:cs typeface="Arial" panose="020B0604020202020204" pitchFamily="34" charset="0"/>
              </a:rPr>
              <a:t>Votre régime de retraite vous offre une gamme de placements, dont des fonds communs de placement, des actions, des obligations et des fonds à date cible. L’analyse du rendement de vos placements dans la dernière année peut orienter votre décision, à savoir si vous devez procéder à des changements pour garder le cap sur vos objectifs de retraite. </a:t>
            </a:r>
            <a:r>
              <a:rPr lang="fr-CA" b="0" dirty="0">
                <a:effectLst/>
                <a:latin typeface="Arial" panose="020B0604020202020204" pitchFamily="34" charset="0"/>
                <a:cs typeface="Arial" panose="020B0604020202020204" pitchFamily="34" charset="0"/>
              </a:rPr>
              <a:t>Les grands événements de la vie – tels que le mariage, la naissance d’enfants ou un changement d’emploi – peuvent avoir une incidence sur votre régime de retraite. </a:t>
            </a:r>
          </a:p>
          <a:p>
            <a:pPr>
              <a:buNone/>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latin typeface="Arial" panose="020B0604020202020204" pitchFamily="34" charset="0"/>
                <a:cs typeface="Arial" panose="020B0604020202020204" pitchFamily="34" charset="0"/>
              </a:rPr>
              <a:t>Les placements que vous choisissez dépendent du niveau de risque à tolérer et du temps qu’il vous reste avant la retraite. En règle générale, plus vous disposez de temps avant votre retraite, plus vous pouvez prendre de risques – et profiter de récompenses potentielles. Les conditions de marché peuvent changer au fil du temps, de sorte que le rendement de vos placements peut s’éloigner du plan initial. Vous pouvez revoir vos placements pour modifier le montant de vos cotisations dans chaque fonds ou changer vos placements en fonction du niveau de risque que vous souhaitez tolérer, de la date à laquelle vous souhaitez prendre votre retraite et du rendement de vos options de placement.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0" dirty="0">
                <a:latin typeface="Arial" panose="020B0604020202020204" pitchFamily="34" charset="0"/>
                <a:ea typeface="Calibri" panose="020F0502020204030204" pitchFamily="34" charset="0"/>
                <a:cs typeface="Arial" panose="020B0604020202020204" pitchFamily="34" charset="0"/>
              </a:rPr>
              <a:t>Toutes ces raisons illustrent l’importance de vérifier vos choix de placement. Ce faisant, vous pouvez vous assurer que votre </a:t>
            </a:r>
            <a:r>
              <a:rPr lang="fr-CA" b="0" strike="noStrike" dirty="0">
                <a:latin typeface="Arial" panose="020B0604020202020204" pitchFamily="34" charset="0"/>
                <a:ea typeface="Calibri" panose="020F0502020204030204" pitchFamily="34" charset="0"/>
                <a:cs typeface="Arial" panose="020B0604020202020204" pitchFamily="34" charset="0"/>
              </a:rPr>
              <a:t>plan de retraite est </a:t>
            </a:r>
            <a:r>
              <a:rPr lang="fr-CA" b="0" dirty="0">
                <a:latin typeface="Arial" panose="020B0604020202020204" pitchFamily="34" charset="0"/>
                <a:ea typeface="Calibri" panose="020F0502020204030204" pitchFamily="34" charset="0"/>
                <a:cs typeface="Arial" panose="020B0604020202020204" pitchFamily="34" charset="0"/>
              </a:rPr>
              <a:t>personnalisé et qu’il reflète votre parcours financier unique et vos priorités. </a:t>
            </a:r>
            <a:r>
              <a:rPr lang="fr-CA" b="0" dirty="0">
                <a:effectLst/>
                <a:latin typeface="Arial" panose="020B0604020202020204" pitchFamily="34" charset="0"/>
                <a:ea typeface="Calibri" panose="020F0502020204030204" pitchFamily="34" charset="0"/>
                <a:cs typeface="Arial" panose="020B0604020202020204" pitchFamily="34" charset="0"/>
              </a:rPr>
              <a:t>Vous pouvez utiliser le planificateur de retraite sur le site Web de votre régime de retraite pour personnaliser votre plan et voir à quel point vous devez épargner aujourd’hui pour couvrir vos dépenses et le style de vie que vous souhaitez à la retraite.  </a:t>
            </a:r>
          </a:p>
          <a:p>
            <a:pPr>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AE89FE0-8C8A-CF37-058D-ECC4BC065390}"/>
              </a:ext>
            </a:extLst>
          </p:cNvPr>
          <p:cNvSpPr>
            <a:spLocks noGrp="1"/>
          </p:cNvSpPr>
          <p:nvPr>
            <p:ph type="sldNum" sz="quarter" idx="5"/>
          </p:nvPr>
        </p:nvSpPr>
        <p:spPr/>
        <p:txBody>
          <a:bodyPr/>
          <a:lstStyle/>
          <a:p>
            <a:fld id="{A5FAC21A-BE1B-416A-AE5D-491DBA763B7F}" type="slidenum">
              <a:rPr lang="en-US" smtClean="0"/>
              <a:t>19</a:t>
            </a:fld>
            <a:endParaRPr lang="en-US"/>
          </a:p>
        </p:txBody>
      </p:sp>
    </p:spTree>
    <p:extLst>
      <p:ext uri="{BB962C8B-B14F-4D97-AF65-F5344CB8AC3E}">
        <p14:creationId xmlns:p14="http://schemas.microsoft.com/office/powerpoint/2010/main" val="305609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latin typeface="Arial" panose="020B0604020202020204" pitchFamily="34" charset="0"/>
                <a:cs typeface="Arial" panose="020B0604020202020204" pitchFamily="34" charset="0"/>
              </a:rPr>
              <a:t>Aujourd’hui, nous allons explorer les raisons qui expliquent les fluctuations du marché et discuter des stratégies qui vous aideront à rester concentré sur vos objectifs. </a:t>
            </a:r>
          </a:p>
          <a:p>
            <a:endParaRPr lang="en-US" dirty="0">
              <a:latin typeface="Arial" panose="020B0604020202020204" pitchFamily="34" charset="0"/>
              <a:cs typeface="Arial" panose="020B0604020202020204" pitchFamily="34" charset="0"/>
            </a:endParaRPr>
          </a:p>
          <a:p>
            <a:r>
              <a:rPr lang="fr-CA" dirty="0">
                <a:latin typeface="Arial" panose="020B0604020202020204" pitchFamily="34" charset="0"/>
                <a:cs typeface="Arial" panose="020B0604020202020204" pitchFamily="34" charset="0"/>
              </a:rPr>
              <a:t>Ces stratégies comportent les volets suivants :</a:t>
            </a:r>
          </a:p>
          <a:p>
            <a:endParaRPr lang="en-US" dirty="0">
              <a:latin typeface="Arial" panose="020B0604020202020204" pitchFamily="34" charset="0"/>
              <a:cs typeface="Arial" panose="020B0604020202020204" pitchFamily="34" charset="0"/>
            </a:endParaRPr>
          </a:p>
          <a:p>
            <a:pPr marL="174982" indent="-174982">
              <a:buFont typeface="Arial" panose="020B0604020202020204" pitchFamily="34" charset="0"/>
              <a:buChar char="•"/>
            </a:pPr>
            <a:r>
              <a:rPr lang="fr-CA" dirty="0">
                <a:latin typeface="Arial" panose="020B0604020202020204" pitchFamily="34" charset="0"/>
                <a:cs typeface="Arial" panose="020B0604020202020204" pitchFamily="34" charset="0"/>
              </a:rPr>
              <a:t>Cotisez régulièrement à votre compte de retraite</a:t>
            </a:r>
          </a:p>
          <a:p>
            <a:pPr marL="174982" indent="-17498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4982" indent="-174982">
              <a:buFont typeface="Arial" panose="020B0604020202020204" pitchFamily="34" charset="0"/>
              <a:buChar char="•"/>
            </a:pPr>
            <a:r>
              <a:rPr lang="fr-CA" dirty="0">
                <a:latin typeface="Arial" panose="020B0604020202020204" pitchFamily="34" charset="0"/>
                <a:cs typeface="Arial" panose="020B0604020202020204" pitchFamily="34" charset="0"/>
              </a:rPr>
              <a:t>Concentrez-vous sur votre stratégie à long terme</a:t>
            </a:r>
          </a:p>
          <a:p>
            <a:pPr marL="174982" indent="-17498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4982" indent="-174982">
              <a:buFont typeface="Arial" panose="020B0604020202020204" pitchFamily="34" charset="0"/>
              <a:buChar char="•"/>
            </a:pPr>
            <a:r>
              <a:rPr lang="fr-CA" dirty="0">
                <a:latin typeface="Arial" panose="020B0604020202020204" pitchFamily="34" charset="0"/>
                <a:cs typeface="Arial" panose="020B0604020202020204" pitchFamily="34" charset="0"/>
              </a:rPr>
              <a:t>L’importance de tenir votre compte à jour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C98CE96-4B2E-4889-80DA-F33627376443}" type="slidenum">
              <a:rPr lang="en-US" smtClean="0"/>
              <a:t>2</a:t>
            </a:fld>
            <a:endParaRPr lang="en-US"/>
          </a:p>
        </p:txBody>
      </p:sp>
    </p:spTree>
    <p:extLst>
      <p:ext uri="{BB962C8B-B14F-4D97-AF65-F5344CB8AC3E}">
        <p14:creationId xmlns:p14="http://schemas.microsoft.com/office/powerpoint/2010/main" val="3261239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F3E74-F519-916E-30A4-81103C583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3D2BD-F399-36A2-14CA-D7229270D6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2EDDB-BB03-9681-B350-8D288A0D65B2}"/>
              </a:ext>
            </a:extLst>
          </p:cNvPr>
          <p:cNvSpPr>
            <a:spLocks noGrp="1"/>
          </p:cNvSpPr>
          <p:nvPr>
            <p:ph type="body" idx="1"/>
          </p:nvPr>
        </p:nvSpPr>
        <p:spPr/>
        <p:txBody>
          <a:bodyPr/>
          <a:lstStyle/>
          <a:p>
            <a:pPr marL="0" indent="0">
              <a:buNone/>
            </a:pPr>
            <a:endParaRPr lang="en-US" dirty="0">
              <a:effectLst/>
              <a:latin typeface="Arial" panose="020B0604020202020204" pitchFamily="34" charset="0"/>
              <a:cs typeface="Arial" panose="020B0604020202020204" pitchFamily="34" charset="0"/>
            </a:endParaRPr>
          </a:p>
          <a:p>
            <a:pPr marL="0" indent="0">
              <a:buNone/>
            </a:pPr>
            <a:r>
              <a:rPr lang="fr-CA" b="0" dirty="0">
                <a:latin typeface="Arial" panose="020B0604020202020204" pitchFamily="34" charset="0"/>
                <a:cs typeface="Arial" panose="020B0604020202020204" pitchFamily="34" charset="0"/>
              </a:rPr>
              <a:t>Saviez-vous que vous pouvez en apprendre sur la volatilité des marchés et la gestion de vos placements?</a:t>
            </a:r>
          </a:p>
          <a:p>
            <a:pPr marL="0" indent="0">
              <a:buNone/>
            </a:pPr>
            <a:endParaRPr lang="en-US" b="0" dirty="0">
              <a:effectLst/>
              <a:latin typeface="Arial" panose="020B0604020202020204" pitchFamily="34" charset="0"/>
              <a:cs typeface="Arial" panose="020B0604020202020204" pitchFamily="34" charset="0"/>
            </a:endParaRPr>
          </a:p>
          <a:p>
            <a:pPr marL="0" indent="0">
              <a:buNone/>
            </a:pPr>
            <a:r>
              <a:rPr lang="fr-CA" b="0" dirty="0">
                <a:effectLst/>
                <a:latin typeface="Arial" panose="020B0604020202020204" pitchFamily="34" charset="0"/>
                <a:cs typeface="Arial" panose="020B0604020202020204" pitchFamily="34" charset="0"/>
              </a:rPr>
              <a:t>Notre page sur la volatilité des marchés contient toute une série de ressources – des articles, des vidéos et des webinaires – pour vous aider à comprendre les marchés boursiers, les principes fondamentaux des placements et les stratégies qui vous feront garder le cap sur vos objectifs de retraite à long terme.</a:t>
            </a:r>
          </a:p>
          <a:p>
            <a:pPr marL="0" indent="0">
              <a:buNone/>
            </a:pPr>
            <a:endParaRPr lang="en-US" b="0" dirty="0">
              <a:effectLst/>
              <a:latin typeface="Arial" panose="020B0604020202020204" pitchFamily="34" charset="0"/>
              <a:cs typeface="Arial" panose="020B0604020202020204" pitchFamily="34" charset="0"/>
            </a:endParaRPr>
          </a:p>
          <a:p>
            <a:pPr marL="0" indent="0">
              <a:buNone/>
            </a:pPr>
            <a:r>
              <a:rPr lang="fr-CA" b="0" dirty="0">
                <a:effectLst/>
                <a:latin typeface="Arial" panose="020B0604020202020204" pitchFamily="34" charset="0"/>
                <a:cs typeface="Arial" panose="020B0604020202020204" pitchFamily="34" charset="0"/>
              </a:rPr>
              <a:t>De plus, vous pouvez consulter le site Web de votre régime de retraite ou notre application mobile pour utiliser des outils de formation et des calculateurs conçus qui vous aideront à rester sur la bonne voie.</a:t>
            </a:r>
          </a:p>
        </p:txBody>
      </p:sp>
      <p:sp>
        <p:nvSpPr>
          <p:cNvPr id="4" name="Slide Number Placeholder 3">
            <a:extLst>
              <a:ext uri="{FF2B5EF4-FFF2-40B4-BE49-F238E27FC236}">
                <a16:creationId xmlns:a16="http://schemas.microsoft.com/office/drawing/2014/main" id="{D2E6816B-4C71-1E3E-5D62-588E5E9504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F24083-F9A9-46CB-91CE-888DB8560D90}" type="slidenum">
              <a:rPr kumimoji="0" lang="en-US" altLang="en-US"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3332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a:latin typeface="Arial" panose="020B0604020202020204" pitchFamily="34" charset="0"/>
                <a:cs typeface="Arial" panose="020B0604020202020204" pitchFamily="34" charset="0"/>
              </a:rPr>
              <a:t>C’est presque la fin – voici donc quelques points à garder à l’esprit lorsque vous investissez.</a:t>
            </a:r>
          </a:p>
          <a:p>
            <a:endParaRPr lang="en-US" dirty="0"/>
          </a:p>
        </p:txBody>
      </p:sp>
      <p:sp>
        <p:nvSpPr>
          <p:cNvPr id="4" name="Slide Number Placeholder 3"/>
          <p:cNvSpPr>
            <a:spLocks noGrp="1"/>
          </p:cNvSpPr>
          <p:nvPr>
            <p:ph type="sldNum" sz="quarter" idx="5"/>
          </p:nvPr>
        </p:nvSpPr>
        <p:spPr/>
        <p:txBody>
          <a:bodyPr/>
          <a:lstStyle/>
          <a:p>
            <a:fld id="{5C98CE96-4B2E-4889-80DA-F33627376443}" type="slidenum">
              <a:rPr lang="en-US" smtClean="0"/>
              <a:t>21</a:t>
            </a:fld>
            <a:endParaRPr lang="en-US"/>
          </a:p>
        </p:txBody>
      </p:sp>
    </p:spTree>
    <p:extLst>
      <p:ext uri="{BB962C8B-B14F-4D97-AF65-F5344CB8AC3E}">
        <p14:creationId xmlns:p14="http://schemas.microsoft.com/office/powerpoint/2010/main" val="191438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pPr marL="174982" indent="-174982" fontAlgn="base">
              <a:buFont typeface="Arial" panose="020B0604020202020204" pitchFamily="34" charset="0"/>
              <a:buChar char="•"/>
            </a:pPr>
            <a:r>
              <a:rPr lang="fr-CA" dirty="0">
                <a:latin typeface="Arial" panose="020B0604020202020204" pitchFamily="34" charset="0"/>
                <a:cs typeface="Arial" panose="020B0604020202020204" pitchFamily="34" charset="0"/>
              </a:rPr>
              <a:t>Tout d’abord, passez en revue vos objectifs, maintenez votre discipline et respectez votre plan de placement. Si vos objectifs et votre horizon temporel n’ont pas changé, votre stratégie de placement ne devrait pas changer non plus. </a:t>
            </a:r>
          </a:p>
          <a:p>
            <a:pPr marL="174982" indent="-174982" fontAlgn="base">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r-CA" dirty="0">
                <a:latin typeface="Arial" panose="020B0604020202020204" pitchFamily="34" charset="0"/>
                <a:cs typeface="Arial" panose="020B0604020202020204" pitchFamily="34" charset="0"/>
              </a:rPr>
              <a:t>Tirez profit de l’instabilité des marchés et continuez à verser régulièrement des cotisations. </a:t>
            </a: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4982" indent="-174982" fontAlgn="base">
              <a:buFont typeface="Arial" panose="020B0604020202020204" pitchFamily="34" charset="0"/>
              <a:buChar char="•"/>
              <a:defRPr/>
            </a:pPr>
            <a:r>
              <a:rPr lang="fr-CA" dirty="0">
                <a:latin typeface="Arial" panose="020B0604020202020204" pitchFamily="34" charset="0"/>
                <a:cs typeface="Arial" panose="020B0604020202020204" pitchFamily="34" charset="0"/>
              </a:rPr>
              <a:t>Voyez les choses à long terme. Les marchés connaissent des hauts et des bas. Il n’en demeure pas moins qu’à long terme, ils sont toujours orientés à la hausse. Par le passé, les marchés se sont redressés en l’espace d’un an ou deux après une correction. </a:t>
            </a:r>
          </a:p>
          <a:p>
            <a:pPr marL="174982" indent="-174982" fontAlgn="base">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r-CA" dirty="0">
                <a:latin typeface="Arial" panose="020B0604020202020204" pitchFamily="34" charset="0"/>
                <a:cs typeface="Arial" panose="020B0604020202020204" pitchFamily="34" charset="0"/>
              </a:rPr>
              <a:t>Si vous pensez avoir besoin de conseils supplémentaires, envisagez de consulter une ou un spécialiste financier agréé qui pourra vous aider dans votre situation particulière. L’accès à une conseillère ou à un conseiller de Gestion de patrimoine Manuvie est inclus dans de nombreux régimes. </a:t>
            </a: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4982" marR="0" lvl="0" indent="-174982"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r-CA" dirty="0">
                <a:latin typeface="Arial" panose="020B0604020202020204" pitchFamily="34" charset="0"/>
                <a:cs typeface="Arial" panose="020B0604020202020204" pitchFamily="34" charset="0"/>
              </a:rPr>
              <a:t>Enfin, vérifiez que vos renseignements sont à jour et examinez votre compte de retraite lorsque vous franchissez des étapes importantes ou que votre situation financière personnelle évolue.</a:t>
            </a:r>
          </a:p>
          <a:p>
            <a:pPr marL="174982" indent="-174982" fontAlgn="base"/>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22</a:t>
            </a:fld>
            <a:endParaRPr lang="en-CA" sz="1400">
              <a:solidFill>
                <a:prstClr val="black"/>
              </a:solidFill>
              <a:latin typeface="Arial"/>
            </a:endParaRPr>
          </a:p>
        </p:txBody>
      </p:sp>
    </p:spTree>
    <p:extLst>
      <p:ext uri="{BB962C8B-B14F-4D97-AF65-F5344CB8AC3E}">
        <p14:creationId xmlns:p14="http://schemas.microsoft.com/office/powerpoint/2010/main" val="382780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spcBef>
                <a:spcPts val="612"/>
              </a:spcBef>
              <a:buClr>
                <a:schemeClr val="tx1"/>
              </a:buClr>
              <a:defRPr/>
            </a:pPr>
            <a:r>
              <a:rPr lang="fr-CA" b="0">
                <a:latin typeface="Arial" panose="020B0604020202020204" pitchFamily="34" charset="0"/>
                <a:cs typeface="Arial" panose="020B0604020202020204" pitchFamily="34" charset="0"/>
              </a:rPr>
              <a:t>Nous vous remercions d’avoir participé à cette séance. </a:t>
            </a:r>
          </a:p>
          <a:p>
            <a:pPr defTabSz="933237">
              <a:spcBef>
                <a:spcPts val="612"/>
              </a:spcBef>
              <a:buClr>
                <a:schemeClr val="tx1"/>
              </a:buClr>
              <a:defRPr/>
            </a:pPr>
            <a:endParaRPr lang="en-US" b="0" dirty="0">
              <a:latin typeface="Arial" panose="020B0604020202020204" pitchFamily="34" charset="0"/>
              <a:cs typeface="Arial" panose="020B0604020202020204" pitchFamily="34" charset="0"/>
            </a:endParaRPr>
          </a:p>
          <a:p>
            <a:pPr defTabSz="933237">
              <a:spcBef>
                <a:spcPts val="612"/>
              </a:spcBef>
              <a:buClr>
                <a:schemeClr val="tx1"/>
              </a:buClr>
              <a:defRPr/>
            </a:pPr>
            <a:r>
              <a:rPr lang="fr-CA" b="0">
                <a:latin typeface="Arial" panose="020B0604020202020204" pitchFamily="34" charset="0"/>
                <a:cs typeface="Arial" panose="020B0604020202020204" pitchFamily="34" charset="0"/>
              </a:rPr>
              <a:t>J’espère que vous repartirez en toute confiance avec l’idée d’épargner pour votre avenir, surtout en période de fluctuations des marchés.</a:t>
            </a:r>
          </a:p>
          <a:p>
            <a:pPr defTabSz="933237">
              <a:spcBef>
                <a:spcPts val="612"/>
              </a:spcBef>
              <a:buClr>
                <a:schemeClr val="tx1"/>
              </a:buClr>
              <a:defRPr/>
            </a:pPr>
            <a:endParaRPr lang="en-US" b="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3237">
              <a:defRPr/>
            </a:pPr>
            <a:fld id="{B2F24083-F9A9-46CB-91CE-888DB8560D90}" type="slidenum">
              <a:rPr lang="en-US" altLang="en-US" sz="1400">
                <a:solidFill>
                  <a:prstClr val="black"/>
                </a:solidFill>
                <a:latin typeface="Arial"/>
              </a:rPr>
              <a:pPr defTabSz="933237">
                <a:defRPr/>
              </a:pPr>
              <a:t>23</a:t>
            </a:fld>
            <a:endParaRPr lang="en-US" altLang="en-US" sz="1400">
              <a:solidFill>
                <a:prstClr val="black"/>
              </a:solidFill>
              <a:latin typeface="Arial"/>
            </a:endParaRPr>
          </a:p>
        </p:txBody>
      </p:sp>
    </p:spTree>
    <p:extLst>
      <p:ext uri="{BB962C8B-B14F-4D97-AF65-F5344CB8AC3E}">
        <p14:creationId xmlns:p14="http://schemas.microsoft.com/office/powerpoint/2010/main" val="742598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24</a:t>
            </a:fld>
            <a:endParaRPr lang="en-CA" sz="1400">
              <a:solidFill>
                <a:prstClr val="black"/>
              </a:solidFill>
              <a:latin typeface="Arial"/>
            </a:endParaRPr>
          </a:p>
        </p:txBody>
      </p:sp>
    </p:spTree>
    <p:extLst>
      <p:ext uri="{BB962C8B-B14F-4D97-AF65-F5344CB8AC3E}">
        <p14:creationId xmlns:p14="http://schemas.microsoft.com/office/powerpoint/2010/main" val="1307782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defTabSz="933237">
              <a:defRPr/>
            </a:pPr>
            <a:fld id="{4FF0573C-F130-4D1E-A886-85FBB65D3A1B}" type="slidenum">
              <a:rPr lang="en-CA" sz="1400">
                <a:solidFill>
                  <a:prstClr val="black"/>
                </a:solidFill>
                <a:latin typeface="Arial"/>
              </a:rPr>
              <a:pPr defTabSz="933237">
                <a:defRPr/>
              </a:pPr>
              <a:t>25</a:t>
            </a:fld>
            <a:endParaRPr lang="en-CA" sz="1400">
              <a:solidFill>
                <a:prstClr val="black"/>
              </a:solidFill>
              <a:latin typeface="Arial"/>
            </a:endParaRPr>
          </a:p>
        </p:txBody>
      </p:sp>
    </p:spTree>
    <p:extLst>
      <p:ext uri="{BB962C8B-B14F-4D97-AF65-F5344CB8AC3E}">
        <p14:creationId xmlns:p14="http://schemas.microsoft.com/office/powerpoint/2010/main" val="2647723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endParaRPr lang="en-US" b="1"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33237" rtl="0" eaLnBrk="1" fontAlgn="auto" latinLnBrk="0" hangingPunct="1">
              <a:lnSpc>
                <a:spcPct val="107000"/>
              </a:lnSpc>
              <a:spcBef>
                <a:spcPts val="0"/>
              </a:spcBef>
              <a:spcAft>
                <a:spcPts val="816"/>
              </a:spcAft>
              <a:buClrTx/>
              <a:buSzTx/>
              <a:buFontTx/>
              <a:buNone/>
              <a:tabLst/>
              <a:defRPr/>
            </a:pPr>
            <a:r>
              <a:rPr lang="fr-CA">
                <a:latin typeface="Arial" panose="020B0604020202020204" pitchFamily="34" charset="0"/>
                <a:ea typeface="Calibri" panose="020F0502020204030204" pitchFamily="34" charset="0"/>
                <a:cs typeface="Arial" panose="020B0604020202020204" pitchFamily="34" charset="0"/>
              </a:rPr>
              <a:t>Votre régime de retraite est conçu pour rendre l’épargne-retraite aussi simple et pratique que possible. Verser des cotisations régulières à votre régime de retraite est une stratégie d’investissement qui peut vous aider à tirer parti des fluctuations du marché. </a:t>
            </a:r>
          </a:p>
          <a:p>
            <a:pPr>
              <a:lnSpc>
                <a:spcPct val="107000"/>
              </a:lnSpc>
              <a:spcAft>
                <a:spcPts val="816"/>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16"/>
              </a:spcAft>
            </a:pPr>
            <a:r>
              <a:rPr lang="fr-CA">
                <a:latin typeface="Arial" panose="020B0604020202020204" pitchFamily="34" charset="0"/>
                <a:ea typeface="Calibri" panose="020F0502020204030204" pitchFamily="34" charset="0"/>
                <a:cs typeface="Arial" panose="020B0604020202020204" pitchFamily="34" charset="0"/>
              </a:rPr>
              <a:t>Vous vous demandez comment?</a:t>
            </a:r>
          </a:p>
          <a:p>
            <a:pPr>
              <a:lnSpc>
                <a:spcPct val="107000"/>
              </a:lnSpc>
              <a:spcAft>
                <a:spcPts val="816"/>
              </a:spcAft>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16"/>
              </a:spcAft>
            </a:pPr>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C98CE96-4B2E-4889-80DA-F33627376443}" type="slidenum">
              <a:rPr lang="en-US" smtClean="0"/>
              <a:t>3</a:t>
            </a:fld>
            <a:endParaRPr lang="en-US"/>
          </a:p>
        </p:txBody>
      </p:sp>
    </p:spTree>
    <p:extLst>
      <p:ext uri="{BB962C8B-B14F-4D97-AF65-F5344CB8AC3E}">
        <p14:creationId xmlns:p14="http://schemas.microsoft.com/office/powerpoint/2010/main" val="1853807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Bef>
                <a:spcPts val="0"/>
              </a:spcBef>
              <a:spcAft>
                <a:spcPts val="814"/>
              </a:spcAft>
              <a:buNone/>
            </a:pPr>
            <a:r>
              <a:rPr lang="fr-CA" b="0" dirty="0">
                <a:latin typeface="Arial" panose="020B0604020202020204" pitchFamily="34" charset="0"/>
                <a:ea typeface="Calibri" panose="020F0502020204030204" pitchFamily="34" charset="0"/>
                <a:cs typeface="Arial" panose="020B0604020202020204" pitchFamily="34" charset="0"/>
              </a:rPr>
              <a:t>Cotiser régulièrement présente de nombreux avantages.</a:t>
            </a:r>
          </a:p>
          <a:p>
            <a:pPr marL="0" indent="0">
              <a:lnSpc>
                <a:spcPct val="107000"/>
              </a:lnSpc>
              <a:spcBef>
                <a:spcPts val="0"/>
              </a:spcBef>
              <a:spcAft>
                <a:spcPts val="814"/>
              </a:spcAft>
              <a:buNone/>
            </a:pPr>
            <a:endParaRPr lang="en-US"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Bef>
                <a:spcPts val="0"/>
              </a:spcBef>
              <a:spcAft>
                <a:spcPts val="814"/>
              </a:spcAft>
              <a:buFont typeface="Arial" panose="020B0604020202020204" pitchFamily="34" charset="0"/>
              <a:buChar char="•"/>
            </a:pPr>
            <a:r>
              <a:rPr lang="fr-CA" dirty="0">
                <a:latin typeface="Arial" panose="020B0604020202020204" pitchFamily="34" charset="0"/>
                <a:ea typeface="Calibri" panose="020F0502020204030204" pitchFamily="34" charset="0"/>
                <a:cs typeface="Arial" panose="020B0604020202020204" pitchFamily="34" charset="0"/>
              </a:rPr>
              <a:t>Il est facile d’épargner grâce à votre régime de retraite, car l’argent est prélevé automatiquement sur votre salaire et versé directement dans le régime. De plus, vous avez la possibilité de verser des cotisations avant impôt afin d’aider à réduire votre revenu imposable et les impôts que vous payez aujourd’hui. </a:t>
            </a:r>
          </a:p>
          <a:p>
            <a:pPr marL="171450" indent="-171450">
              <a:lnSpc>
                <a:spcPct val="107000"/>
              </a:lnSpc>
              <a:spcBef>
                <a:spcPts val="0"/>
              </a:spcBef>
              <a:spcAft>
                <a:spcPts val="814"/>
              </a:spcAft>
              <a:buFont typeface="Arial" panose="020B0604020202020204" pitchFamily="34" charset="0"/>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Bef>
                <a:spcPts val="0"/>
              </a:spcBef>
              <a:spcAft>
                <a:spcPts val="814"/>
              </a:spcAft>
              <a:buFont typeface="Arial" panose="020B0604020202020204" pitchFamily="34" charset="0"/>
              <a:buChar char="•"/>
            </a:pPr>
            <a:r>
              <a:rPr lang="fr-CA" dirty="0">
                <a:latin typeface="Arial" panose="020B0604020202020204" pitchFamily="34" charset="0"/>
                <a:ea typeface="Calibri" panose="020F0502020204030204" pitchFamily="34" charset="0"/>
                <a:cs typeface="Arial" panose="020B0604020202020204" pitchFamily="34" charset="0"/>
              </a:rPr>
              <a:t>La stratégie des achats périodiques par sommes fixes est une façon élégante de dire que vous investissez un certain montant selon un calendrier établi. Par exemple, vous pourriez investir 500 $ chaque mois, quoi qu’il arrive. Ainsi, vous pouvez tirer parti de la méthode des achats périodiques par sommes fixes </a:t>
            </a:r>
            <a:r>
              <a:rPr lang="fr-CA" sz="1200" dirty="0">
                <a:effectLst/>
                <a:latin typeface="Arial" panose="020B0604020202020204" pitchFamily="34" charset="0"/>
                <a:ea typeface="Calibri" panose="020F0502020204030204" pitchFamily="34" charset="0"/>
                <a:cs typeface="Arial" panose="020B0604020202020204" pitchFamily="34" charset="0"/>
              </a:rPr>
              <a:t>pour aider à atténuer les fluctuations du marché et à constituer votre épargne-retraite. De cette façon, vous n’essayez pas d’anticiper le marché et de déterminer quand acheter à bas prix et vendre à prix élevé. </a:t>
            </a:r>
          </a:p>
          <a:p>
            <a:pPr marL="171450" indent="-171450">
              <a:lnSpc>
                <a:spcPct val="107000"/>
              </a:lnSpc>
              <a:spcBef>
                <a:spcPts val="0"/>
              </a:spcBef>
              <a:spcAft>
                <a:spcPts val="814"/>
              </a:spcAft>
              <a:buFont typeface="Arial" panose="020B0604020202020204" pitchFamily="34" charset="0"/>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Bef>
                <a:spcPts val="0"/>
              </a:spcBef>
              <a:spcAft>
                <a:spcPts val="814"/>
              </a:spcAft>
              <a:buFont typeface="Arial" panose="020B0604020202020204" pitchFamily="34" charset="0"/>
              <a:buChar char="•"/>
            </a:pPr>
            <a:r>
              <a:rPr lang="fr-CA" dirty="0">
                <a:latin typeface="Arial" panose="020B0604020202020204" pitchFamily="34" charset="0"/>
                <a:ea typeface="Calibri" panose="020F0502020204030204" pitchFamily="34" charset="0"/>
                <a:cs typeface="Arial" panose="020B0604020202020204" pitchFamily="34" charset="0"/>
              </a:rPr>
              <a:t>Par ailleurs, votre argent peut générer des revenus de placement qui sont composés ou reversés dans votre compte, ce qui également avantageux. Vous pouvez ainsi disposer de plus d’argent pour générer davantage de gains, lesquels sont également ajoutés à votre compte. Même s’ils ne sont pas garantis, les intérêts composés peuvent, avec le temps, produire d’importantes retombées pour votre épargne.</a:t>
            </a:r>
          </a:p>
          <a:p>
            <a:pPr marL="0" indent="0">
              <a:lnSpc>
                <a:spcPct val="107000"/>
              </a:lnSpc>
              <a:spcBef>
                <a:spcPts val="0"/>
              </a:spcBef>
              <a:spcAft>
                <a:spcPts val="814"/>
              </a:spcAft>
              <a:buFont typeface="Arial" panose="020B0604020202020204" pitchFamily="34" charset="0"/>
              <a:buNone/>
            </a:pPr>
            <a:endParaRPr lang="en-US" dirty="0">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Bef>
                <a:spcPts val="0"/>
              </a:spcBef>
              <a:spcAft>
                <a:spcPts val="814"/>
              </a:spcAft>
              <a:buFont typeface="Arial" panose="020B0604020202020204" pitchFamily="34" charset="0"/>
              <a:buChar char="•"/>
            </a:pPr>
            <a:r>
              <a:rPr lang="fr-CA" dirty="0">
                <a:latin typeface="Arial" panose="020B0604020202020204" pitchFamily="34" charset="0"/>
                <a:ea typeface="Calibri" panose="020F0502020204030204" pitchFamily="34" charset="0"/>
                <a:cs typeface="Arial" panose="020B0604020202020204" pitchFamily="34" charset="0"/>
              </a:rPr>
              <a:t>Et n’oubliez pas, c’est que s’agissant de votre compte de retraite, </a:t>
            </a:r>
            <a:r>
              <a:rPr lang="fr-CA" i="1" dirty="0">
                <a:latin typeface="Arial" panose="020B0604020202020204" pitchFamily="34" charset="0"/>
                <a:ea typeface="Calibri" panose="020F0502020204030204" pitchFamily="34" charset="0"/>
                <a:cs typeface="Arial" panose="020B0604020202020204" pitchFamily="34" charset="0"/>
              </a:rPr>
              <a:t>vous</a:t>
            </a:r>
            <a:r>
              <a:rPr lang="fr-CA" dirty="0">
                <a:latin typeface="Arial" panose="020B0604020202020204" pitchFamily="34" charset="0"/>
                <a:ea typeface="Calibri" panose="020F0502020204030204" pitchFamily="34" charset="0"/>
                <a:cs typeface="Arial" panose="020B0604020202020204" pitchFamily="34" charset="0"/>
              </a:rPr>
              <a:t> êtes toujours aux commandes! Vos cotisations et vos revenus vous accompagnent si vous changez d’emploi.</a:t>
            </a:r>
          </a:p>
          <a:p>
            <a:pPr marL="0" indent="0">
              <a:lnSpc>
                <a:spcPct val="107000"/>
              </a:lnSpc>
              <a:spcBef>
                <a:spcPts val="0"/>
              </a:spcBef>
              <a:spcAft>
                <a:spcPts val="814"/>
              </a:spcAft>
              <a:buNone/>
            </a:pPr>
            <a:endParaRPr lang="en-US"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814"/>
              </a:spcAft>
              <a:buNone/>
            </a:pPr>
            <a:r>
              <a:rPr lang="fr-CA" dirty="0">
                <a:latin typeface="Arial" panose="020B0604020202020204" pitchFamily="34" charset="0"/>
                <a:ea typeface="Calibri" panose="020F0502020204030204" pitchFamily="34" charset="0"/>
                <a:cs typeface="Arial" panose="020B0604020202020204" pitchFamily="34" charset="0"/>
              </a:rPr>
              <a:t>Examinons les avantages du régime de plus près.</a:t>
            </a:r>
          </a:p>
        </p:txBody>
      </p:sp>
      <p:sp>
        <p:nvSpPr>
          <p:cNvPr id="4" name="Slide Number Placeholder 3"/>
          <p:cNvSpPr>
            <a:spLocks noGrp="1"/>
          </p:cNvSpPr>
          <p:nvPr>
            <p:ph type="sldNum" sz="quarter" idx="5"/>
          </p:nvPr>
        </p:nvSpPr>
        <p:spPr/>
        <p:txBody>
          <a:bodyPr/>
          <a:lstStyle/>
          <a:p>
            <a:fld id="{4FF0573C-F130-4D1E-A886-85FBB65D3A1B}" type="slidenum">
              <a:rPr lang="en-CA" smtClean="0"/>
              <a:pPr/>
              <a:t>4</a:t>
            </a:fld>
            <a:endParaRPr lang="en-CA"/>
          </a:p>
        </p:txBody>
      </p:sp>
    </p:spTree>
    <p:extLst>
      <p:ext uri="{BB962C8B-B14F-4D97-AF65-F5344CB8AC3E}">
        <p14:creationId xmlns:p14="http://schemas.microsoft.com/office/powerpoint/2010/main" val="185845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CA" sz="1200" b="0">
                <a:solidFill>
                  <a:schemeClr val="tx1"/>
                </a:solidFill>
                <a:effectLst/>
                <a:latin typeface="Arial" panose="020B0604020202020204" pitchFamily="34" charset="0"/>
                <a:cs typeface="Arial" panose="020B0604020202020204" pitchFamily="34" charset="0"/>
              </a:rPr>
              <a:t>Épargner dans le cadre de votre régime peut vous aider à réduire vos impôts.</a:t>
            </a:r>
          </a:p>
          <a:p>
            <a:pPr marL="0" indent="0">
              <a:buNone/>
            </a:pPr>
            <a:endParaRPr lang="en-PH" sz="1200" b="0" kern="1200" dirty="0">
              <a:solidFill>
                <a:schemeClr val="tx1"/>
              </a:solidFill>
              <a:effectLst/>
              <a:latin typeface="Arial" panose="020B0604020202020204" pitchFamily="34" charset="0"/>
              <a:cs typeface="Arial" panose="020B0604020202020204" pitchFamily="34" charset="0"/>
            </a:endParaRPr>
          </a:p>
          <a:p>
            <a:pPr marL="0" indent="0">
              <a:buNone/>
            </a:pPr>
            <a:r>
              <a:rPr lang="fr-CA" sz="1200" b="0">
                <a:solidFill>
                  <a:schemeClr val="tx1"/>
                </a:solidFill>
                <a:effectLst/>
                <a:latin typeface="Arial" panose="020B0604020202020204" pitchFamily="34" charset="0"/>
                <a:cs typeface="Arial" panose="020B0604020202020204" pitchFamily="34" charset="0"/>
              </a:rPr>
              <a:t>Les cotisations avant impôt sont déduites de votre salaire avant le prélèvement des impôts et peuvent abaisser votre imposition sur le revenu annuel. Vos économies fructifient à l’abri de l’impôt, de sorte que votre argent et vos gains ne sont imposés qu’au moment du prélèvement, idéalement à la retraite, lorsque votre taux d’imposition être peut moins élevé. </a:t>
            </a:r>
          </a:p>
          <a:p>
            <a:pPr marL="0" indent="0">
              <a:buNone/>
            </a:pPr>
            <a:endParaRPr lang="en-US" sz="1200" b="0" kern="1200" dirty="0">
              <a:solidFill>
                <a:schemeClr val="tx1"/>
              </a:solidFill>
              <a:effectLst/>
              <a:latin typeface="Arial" panose="020B0604020202020204" pitchFamily="34" charset="0"/>
              <a:cs typeface="Arial" panose="020B0604020202020204" pitchFamily="34" charset="0"/>
            </a:endParaRPr>
          </a:p>
          <a:p>
            <a:pPr marL="0" indent="0">
              <a:buNone/>
            </a:pPr>
            <a:r>
              <a:rPr lang="fr-CA" sz="1200" b="0">
                <a:solidFill>
                  <a:schemeClr val="tx1"/>
                </a:solidFill>
                <a:effectLst/>
                <a:latin typeface="Arial" panose="020B0604020202020204" pitchFamily="34" charset="0"/>
                <a:cs typeface="Arial" panose="020B0604020202020204" pitchFamily="34" charset="0"/>
              </a:rPr>
              <a:t>Vous pouvez connaître votre limite personnelle de cotisation à un REER en appelant l’Agence du revenu du Canada (ARC), en vous connectant à votre compte en ligne ou en consultant votre dernier avis de cotisation. Il s’agit du PDF ou du document que vous recevez après avoir déclaré vos impôts. </a:t>
            </a:r>
          </a:p>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endParaRPr lang="en-US" sz="1200" b="0" i="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r>
              <a:rPr lang="fr-CA" sz="1200" b="0" i="0">
                <a:effectLst/>
                <a:latin typeface="Arial" panose="020B0604020202020204" pitchFamily="34" charset="0"/>
                <a:ea typeface="Calibri" panose="020F0502020204030204" pitchFamily="34" charset="0"/>
                <a:cs typeface="Arial" panose="020B0604020202020204" pitchFamily="34" charset="0"/>
              </a:rPr>
              <a:t>N’oubliez pas que vos cotisations ne peuvent pas dépasser votre plafond personnel. Il existe un montant de grâce de 2 000 $, mais si vous ajoutez un montant supérieur à ce montant, vous serez imposé à hauteur de 1 % par mois sur la cotisation excédentaire. </a:t>
            </a:r>
          </a:p>
          <a:p>
            <a:pPr marL="0" indent="0">
              <a:buNone/>
            </a:pPr>
            <a:endParaRPr lang="en-US" sz="1200" b="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endParaRPr lang="en-US" sz="1200" b="0" dirty="0">
              <a:latin typeface="Arial" panose="020B0604020202020204" pitchFamily="34" charset="0"/>
              <a:cs typeface="Arial" panose="020B0604020202020204" pitchFamily="34" charset="0"/>
            </a:endParaRPr>
          </a:p>
          <a:p>
            <a:pPr marL="0" indent="0">
              <a:buNone/>
            </a:pPr>
            <a:r>
              <a:rPr lang="fr-CA" sz="1200">
                <a:solidFill>
                  <a:schemeClr val="tx1"/>
                </a:solidFill>
                <a:effectLst/>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0573C-F130-4D1E-A886-85FBB65D3A1B}" type="slidenum">
              <a:rPr kumimoji="0" lang="en-CA" sz="14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4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7836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C486B-A07C-A764-7849-3432591EABE5}"/>
            </a:ext>
          </a:extLst>
        </p:cNvPr>
        <p:cNvGrpSpPr/>
        <p:nvPr/>
      </p:nvGrpSpPr>
      <p:grpSpPr>
        <a:xfrm>
          <a:off x="0" y="0"/>
          <a:ext cx="0" cy="0"/>
          <a:chOff x="0" y="0"/>
          <a:chExt cx="0" cy="0"/>
        </a:xfrm>
      </p:grpSpPr>
      <p:sp>
        <p:nvSpPr>
          <p:cNvPr id="30722" name="Rectangle 7">
            <a:extLst>
              <a:ext uri="{FF2B5EF4-FFF2-40B4-BE49-F238E27FC236}">
                <a16:creationId xmlns:a16="http://schemas.microsoft.com/office/drawing/2014/main" id="{642CB65A-5DBB-5BEA-CE36-48E139444F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58403" indent="-291694">
              <a:spcBef>
                <a:spcPct val="30000"/>
              </a:spcBef>
              <a:defRPr sz="1200">
                <a:solidFill>
                  <a:schemeClr val="tx1"/>
                </a:solidFill>
                <a:latin typeface="Arial" panose="020B0604020202020204" pitchFamily="34" charset="0"/>
                <a:ea typeface="MS PGothic" panose="020B0600070205080204" pitchFamily="34" charset="-128"/>
              </a:defRPr>
            </a:lvl2pPr>
            <a:lvl3pPr marL="1166774" indent="-233355">
              <a:spcBef>
                <a:spcPct val="30000"/>
              </a:spcBef>
              <a:defRPr sz="1200">
                <a:solidFill>
                  <a:schemeClr val="tx1"/>
                </a:solidFill>
                <a:latin typeface="Arial" panose="020B0604020202020204" pitchFamily="34" charset="0"/>
                <a:ea typeface="MS PGothic" panose="020B0600070205080204" pitchFamily="34" charset="-128"/>
              </a:defRPr>
            </a:lvl3pPr>
            <a:lvl4pPr marL="1633484" indent="-233355">
              <a:spcBef>
                <a:spcPct val="30000"/>
              </a:spcBef>
              <a:defRPr sz="1200">
                <a:solidFill>
                  <a:schemeClr val="tx1"/>
                </a:solidFill>
                <a:latin typeface="Arial" panose="020B0604020202020204" pitchFamily="34" charset="0"/>
                <a:ea typeface="MS PGothic" panose="020B0600070205080204" pitchFamily="34" charset="-128"/>
              </a:defRPr>
            </a:lvl4pPr>
            <a:lvl5pPr marL="2100194" indent="-233355">
              <a:spcBef>
                <a:spcPct val="30000"/>
              </a:spcBef>
              <a:defRPr sz="1200">
                <a:solidFill>
                  <a:schemeClr val="tx1"/>
                </a:solidFill>
                <a:latin typeface="Arial" panose="020B0604020202020204" pitchFamily="34" charset="0"/>
                <a:ea typeface="MS PGothic" panose="020B0600070205080204" pitchFamily="34" charset="-128"/>
              </a:defRPr>
            </a:lvl5pPr>
            <a:lvl6pPr marL="2566904"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303361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50032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967033" indent="-233355"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3D0A05D-0E35-4F41-A299-04C8DAD21F83}" type="slidenum">
              <a:rPr lang="en-US" altLang="en-US" smtClean="0"/>
              <a:pPr>
                <a:spcBef>
                  <a:spcPct val="0"/>
                </a:spcBef>
              </a:pPr>
              <a:t>6</a:t>
            </a:fld>
            <a:endParaRPr lang="en-US" altLang="en-US"/>
          </a:p>
        </p:txBody>
      </p:sp>
      <p:sp>
        <p:nvSpPr>
          <p:cNvPr id="30723" name="Rectangle 2">
            <a:extLst>
              <a:ext uri="{FF2B5EF4-FFF2-40B4-BE49-F238E27FC236}">
                <a16:creationId xmlns:a16="http://schemas.microsoft.com/office/drawing/2014/main" id="{63FA678A-303C-F4B8-D818-46BC7A4A5255}"/>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9EB1344B-8DFC-95CF-DE5E-4C089FECDB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sz="1200" b="0" i="0" u="none" strike="noStrike" baseline="0" dirty="0">
                <a:solidFill>
                  <a:srgbClr val="000000"/>
                </a:solidFill>
                <a:latin typeface="Arial" panose="020B0604020202020204" pitchFamily="34" charset="0"/>
                <a:cs typeface="Arial" panose="020B0604020202020204" pitchFamily="34" charset="0"/>
              </a:rPr>
              <a:t>Un autre avantage réside dans une stratégie de placement automatisée et cohérente. </a:t>
            </a:r>
          </a:p>
          <a:p>
            <a:endParaRPr lang="en-US" sz="1200" b="0" i="0" u="none" strike="noStrike" baseline="0" dirty="0">
              <a:solidFill>
                <a:srgbClr val="000000"/>
              </a:solidFill>
              <a:latin typeface="Arial" panose="020B0604020202020204" pitchFamily="34" charset="0"/>
              <a:cs typeface="Arial" panose="020B0604020202020204" pitchFamily="34" charset="0"/>
            </a:endParaRPr>
          </a:p>
          <a:p>
            <a:r>
              <a:rPr lang="fr-CA" sz="1200" b="0" i="0" u="none" strike="noStrike" baseline="0" dirty="0">
                <a:solidFill>
                  <a:srgbClr val="000000"/>
                </a:solidFill>
                <a:latin typeface="Arial" panose="020B0604020202020204" pitchFamily="34" charset="0"/>
                <a:cs typeface="Arial" panose="020B0604020202020204" pitchFamily="34" charset="0"/>
              </a:rPr>
              <a:t>Vous investissez un montant fixe à chaque période de paie, peu importe si la valeur de vos placements augmente ou diminue. C’est ce qu’on appelle la méthode des achats périodiques par sommes fixes. En maintenant cette stratégie pendant les baisses du marché, vous pouvez réduire le coût moyen</a:t>
            </a:r>
            <a:r>
              <a:rPr lang="fr-CA" sz="1200" b="0" i="0" u="none" strike="noStrike" baseline="30000" dirty="0">
                <a:solidFill>
                  <a:srgbClr val="000000"/>
                </a:solidFill>
                <a:latin typeface="Arial" panose="020B0604020202020204" pitchFamily="34" charset="0"/>
                <a:cs typeface="Arial" panose="020B0604020202020204" pitchFamily="34" charset="0"/>
              </a:rPr>
              <a:t> </a:t>
            </a:r>
            <a:r>
              <a:rPr lang="fr-CA" sz="1200" b="0" i="0" u="none" strike="noStrike" baseline="0" dirty="0">
                <a:solidFill>
                  <a:srgbClr val="000000"/>
                </a:solidFill>
                <a:latin typeface="Arial" panose="020B0604020202020204" pitchFamily="34" charset="0"/>
                <a:cs typeface="Arial" panose="020B0604020202020204" pitchFamily="34" charset="0"/>
              </a:rPr>
              <a:t>de vos actions et accumuler davantage d’actions pour chaque placement. </a:t>
            </a:r>
            <a:br>
              <a:rPr lang="fr-CA" b="0" i="0" dirty="0">
                <a:solidFill>
                  <a:srgbClr val="000000"/>
                </a:solidFill>
                <a:effectLst/>
                <a:latin typeface="Arial" panose="020B0604020202020204" pitchFamily="34" charset="0"/>
                <a:cs typeface="Arial" panose="020B0604020202020204" pitchFamily="34" charset="0"/>
              </a:rPr>
            </a:br>
            <a:endParaRPr lang="fr-CA" b="0" i="0" dirty="0">
              <a:solidFill>
                <a:srgbClr val="000000"/>
              </a:solidFill>
              <a:effectLst/>
              <a:latin typeface="Arial" panose="020B0604020202020204" pitchFamily="34" charset="0"/>
              <a:cs typeface="Arial" panose="020B0604020202020204" pitchFamily="34" charset="0"/>
            </a:endParaRPr>
          </a:p>
          <a:p>
            <a:pPr marL="0" indent="0">
              <a:buNone/>
            </a:pPr>
            <a:r>
              <a:rPr lang="fr-CA" dirty="0">
                <a:latin typeface="Arial" panose="020B0604020202020204" pitchFamily="34" charset="0"/>
                <a:cs typeface="Arial" panose="020B0604020202020204" pitchFamily="34" charset="0"/>
              </a:rPr>
              <a:t>À titre d’exemple, examinons ce graphique. Cet exemple hypothétique montre que lorsque la valeur marchande chute, disons de 50 $ à 10 $, vous pouvez acheter davantage d’actions à un prix inférieur.</a:t>
            </a:r>
          </a:p>
          <a:p>
            <a:pPr marL="0" indent="0">
              <a:buNone/>
            </a:pPr>
            <a:endParaRPr lang="en-US" dirty="0">
              <a:latin typeface="Arial" panose="020B0604020202020204" pitchFamily="34" charset="0"/>
              <a:cs typeface="Arial" panose="020B0604020202020204" pitchFamily="34" charset="0"/>
            </a:endParaRPr>
          </a:p>
          <a:p>
            <a:pPr marL="0" indent="0">
              <a:buNone/>
            </a:pPr>
            <a:r>
              <a:rPr lang="fr-CA" b="0" i="0" dirty="0">
                <a:solidFill>
                  <a:srgbClr val="000000"/>
                </a:solidFill>
                <a:effectLst/>
                <a:latin typeface="Arial" panose="020B0604020202020204" pitchFamily="34" charset="0"/>
                <a:cs typeface="Arial" panose="020B0604020202020204" pitchFamily="34" charset="0"/>
              </a:rPr>
              <a:t>À mesure que le prix augmente, vous obtenez moins d’actions pour vos 100 $. Au fil du temps, les prix élevés et bas s’équilibrent, ce qui peut contribuer à atténuer les fluctuations du marché et vous aider à progresser dans la réalisation de vos objectifs de retraite. </a:t>
            </a:r>
          </a:p>
          <a:p>
            <a:endParaRPr lang="en-US" dirty="0">
              <a:latin typeface="Arial" panose="020B0604020202020204" pitchFamily="34" charset="0"/>
              <a:cs typeface="Arial" panose="020B0604020202020204" pitchFamily="34" charset="0"/>
            </a:endParaRPr>
          </a:p>
          <a:p>
            <a:pPr marL="0" indent="0">
              <a:buNone/>
            </a:pPr>
            <a:r>
              <a:rPr lang="fr-CA" dirty="0">
                <a:latin typeface="Arial" panose="020B0604020202020204" pitchFamily="34" charset="0"/>
                <a:cs typeface="Arial" panose="020B0604020202020204" pitchFamily="34" charset="0"/>
              </a:rPr>
              <a:t>Cette approche systématique du placement est connue sous le nom d’achats périodiques par sommes fixes.</a:t>
            </a:r>
          </a:p>
        </p:txBody>
      </p:sp>
    </p:spTree>
    <p:extLst>
      <p:ext uri="{BB962C8B-B14F-4D97-AF65-F5344CB8AC3E}">
        <p14:creationId xmlns:p14="http://schemas.microsoft.com/office/powerpoint/2010/main" val="3036409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r>
              <a:rPr lang="fr-CA" sz="1200" b="0" i="0" u="none" strike="noStrike" baseline="0" dirty="0">
                <a:solidFill>
                  <a:schemeClr val="tx1"/>
                </a:solidFill>
                <a:latin typeface="Arial" panose="020B0604020202020204" pitchFamily="34" charset="0"/>
                <a:cs typeface="Arial" panose="020B0604020202020204" pitchFamily="34" charset="0"/>
              </a:rPr>
              <a:t>Lorsque vous épargnez dans le cadre de votre régime de retraite, vos dépôts peuvent générer des gains,</a:t>
            </a:r>
            <a:r>
              <a:rPr lang="fr-CA" sz="1200" dirty="0">
                <a:latin typeface="Arial" panose="020B0604020202020204" pitchFamily="34" charset="0"/>
                <a:cs typeface="Arial" panose="020B0604020202020204" pitchFamily="34" charset="0"/>
              </a:rPr>
              <a:t> qui sont reversés sur votre compte, ce qui vous permet de disposer de plus d’argent pour produire d’autres gains, qui sont également crédités sur votre compte. C’est ce qu’on appelle la capitalisation, et bien qu’elle ne soit pas garantie, elle peut avoir une incidence significative sur votre épargne-retraite. </a:t>
            </a:r>
            <a:r>
              <a:rPr lang="fr-CA" sz="1200" b="0" i="0" u="none" strike="noStrike" baseline="0" dirty="0">
                <a:solidFill>
                  <a:schemeClr val="tx1"/>
                </a:solidFill>
                <a:latin typeface="Arial" panose="020B0604020202020204" pitchFamily="34" charset="0"/>
                <a:cs typeface="Arial" panose="020B0604020202020204" pitchFamily="34" charset="0"/>
              </a:rPr>
              <a:t>Plus vous laissez à votre épargne le temps de fructifier, plus elle a la possibilité d’accumuler des gains supplémentaires et mieux vous serez préparé pour l’avenir.</a:t>
            </a:r>
          </a:p>
          <a:p>
            <a:pPr marL="0" indent="0">
              <a:buNone/>
            </a:pPr>
            <a:endParaRPr lang="en-US" sz="1200" kern="1200" dirty="0">
              <a:solidFill>
                <a:schemeClr val="tx1"/>
              </a:solidFill>
              <a:effectLst/>
              <a:latin typeface="Arial" panose="020B0604020202020204" pitchFamily="34" charset="0"/>
              <a:cs typeface="Arial" panose="020B0604020202020204" pitchFamily="34" charset="0"/>
            </a:endParaRPr>
          </a:p>
          <a:p>
            <a:pPr marL="0" indent="0">
              <a:buNone/>
            </a:pPr>
            <a:r>
              <a:rPr lang="fr-CA" sz="1200" dirty="0">
                <a:solidFill>
                  <a:schemeClr val="tx1"/>
                </a:solidFill>
                <a:effectLst/>
                <a:latin typeface="Arial" panose="020B0604020202020204" pitchFamily="34" charset="0"/>
                <a:cs typeface="Arial" panose="020B0604020202020204" pitchFamily="34" charset="0"/>
              </a:rPr>
              <a:t>Voyez ce qu’il advient d’un placement de 3 200 $ par année : en 10 ans, il atteint environ 41 000 $, en 20 ans, il dépasse 109 000 $ et en 30 ans, il vaut plus de 220 000 $.</a:t>
            </a:r>
          </a:p>
          <a:p>
            <a:pPr marL="0" indent="0">
              <a:buNone/>
            </a:pPr>
            <a:endParaRPr lang="en-US" sz="1200" kern="1200" dirty="0">
              <a:solidFill>
                <a:schemeClr val="tx1"/>
              </a:solidFill>
              <a:effectLst/>
              <a:latin typeface="Arial" panose="020B0604020202020204" pitchFamily="34" charset="0"/>
              <a:cs typeface="Arial" panose="020B0604020202020204" pitchFamily="34" charset="0"/>
            </a:endParaRPr>
          </a:p>
          <a:p>
            <a:pPr marL="0" indent="0">
              <a:buNone/>
            </a:pPr>
            <a:r>
              <a:rPr lang="fr-CA" sz="1200" dirty="0">
                <a:solidFill>
                  <a:schemeClr val="tx1"/>
                </a:solidFill>
                <a:effectLst/>
                <a:latin typeface="Arial" panose="020B0604020202020204" pitchFamily="34" charset="0"/>
                <a:cs typeface="Arial" panose="020B0604020202020204" pitchFamily="34" charset="0"/>
              </a:rPr>
              <a:t>Plus vous commencez tôt à épargner, plus l’effet de la capitalisation peut être important. Bien que cet effet soit plus spectaculaire sur une longue période, il est également utile à court terme. Il n’est donc jamais trop tard pour commencer à épargner en vue de la retraite.  </a:t>
            </a:r>
          </a:p>
          <a:p>
            <a:pPr marL="0" inden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7</a:t>
            </a:fld>
            <a:endParaRPr lang="en-CA"/>
          </a:p>
        </p:txBody>
      </p:sp>
    </p:spTree>
    <p:extLst>
      <p:ext uri="{BB962C8B-B14F-4D97-AF65-F5344CB8AC3E}">
        <p14:creationId xmlns:p14="http://schemas.microsoft.com/office/powerpoint/2010/main" val="830228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7376" y="4711699"/>
            <a:ext cx="5948348" cy="4993641"/>
          </a:xfrm>
        </p:spPr>
        <p:txBody>
          <a:bodyPr/>
          <a:lstStyle/>
          <a:p>
            <a:pPr marL="0" indent="0">
              <a:buNone/>
            </a:pPr>
            <a:r>
              <a:rPr lang="fr-CA" dirty="0">
                <a:latin typeface="Arial" panose="020B0604020202020204" pitchFamily="34" charset="0"/>
                <a:cs typeface="Arial" panose="020B0604020202020204" pitchFamily="34" charset="0"/>
              </a:rPr>
              <a:t>Même s’il n’est jamais trop tard pour commencer à épargner, plus vous commencez tôt, plus votre épargne a </a:t>
            </a:r>
            <a:r>
              <a:rPr lang="fr-CA" b="0" dirty="0">
                <a:latin typeface="Arial" panose="020B0604020202020204" pitchFamily="34" charset="0"/>
                <a:cs typeface="Arial" panose="020B0604020202020204" pitchFamily="34" charset="0"/>
              </a:rPr>
              <a:t>le temps</a:t>
            </a:r>
            <a:r>
              <a:rPr lang="fr-CA" dirty="0">
                <a:latin typeface="Arial" panose="020B0604020202020204" pitchFamily="34" charset="0"/>
                <a:cs typeface="Arial" panose="020B0604020202020204" pitchFamily="34" charset="0"/>
              </a:rPr>
              <a:t> de fructifier et</a:t>
            </a:r>
            <a:r>
              <a:rPr lang="fr-CA" b="1" dirty="0">
                <a:latin typeface="Arial" panose="020B0604020202020204" pitchFamily="34" charset="0"/>
                <a:cs typeface="Arial" panose="020B0604020202020204" pitchFamily="34" charset="0"/>
              </a:rPr>
              <a:t> </a:t>
            </a:r>
            <a:r>
              <a:rPr lang="fr-CA" dirty="0">
                <a:latin typeface="Arial" panose="020B0604020202020204" pitchFamily="34" charset="0"/>
                <a:cs typeface="Arial" panose="020B0604020202020204" pitchFamily="34" charset="0"/>
              </a:rPr>
              <a:t>de générer des gains supplémentaires, et mieux </a:t>
            </a:r>
            <a:r>
              <a:rPr lang="fr-CA" b="0" dirty="0">
                <a:latin typeface="Arial" panose="020B0604020202020204" pitchFamily="34" charset="0"/>
                <a:cs typeface="Arial" panose="020B0604020202020204" pitchFamily="34" charset="0"/>
              </a:rPr>
              <a:t>vous serez</a:t>
            </a:r>
            <a:r>
              <a:rPr lang="fr-CA" dirty="0">
                <a:latin typeface="Arial" panose="020B0604020202020204" pitchFamily="34" charset="0"/>
                <a:cs typeface="Arial" panose="020B0604020202020204" pitchFamily="34" charset="0"/>
              </a:rPr>
              <a:t> préparé pour l’avenir.</a:t>
            </a:r>
          </a:p>
          <a:p>
            <a:pPr marL="0" indent="0">
              <a:buNone/>
            </a:pPr>
            <a:endParaRPr lang="en-US" dirty="0">
              <a:latin typeface="Arial" panose="020B0604020202020204" pitchFamily="34" charset="0"/>
              <a:cs typeface="Arial" panose="020B0604020202020204" pitchFamily="34" charset="0"/>
            </a:endParaRPr>
          </a:p>
          <a:p>
            <a:pPr marL="0" indent="0">
              <a:buNone/>
            </a:pPr>
            <a:r>
              <a:rPr lang="fr-CA" b="1" i="1" dirty="0">
                <a:latin typeface="Arial" panose="020B0604020202020204" pitchFamily="34" charset="0"/>
                <a:cs typeface="Arial" panose="020B0604020202020204" pitchFamily="34" charset="0"/>
              </a:rPr>
              <a:t>[Passez en revue les chiffres affichés à l’écran.]</a:t>
            </a:r>
            <a:r>
              <a:rPr lang="fr-CA" dirty="0">
                <a:latin typeface="Arial" panose="020B0604020202020204" pitchFamily="34" charset="0"/>
                <a:cs typeface="Arial" panose="020B0604020202020204" pitchFamily="34" charset="0"/>
              </a:rPr>
              <a:t> </a:t>
            </a:r>
          </a:p>
          <a:p>
            <a:pPr marL="0" indent="0">
              <a:buNone/>
            </a:pPr>
            <a:endParaRPr lang="en-US" dirty="0">
              <a:latin typeface="Arial" panose="020B0604020202020204" pitchFamily="34" charset="0"/>
              <a:cs typeface="Arial" panose="020B0604020202020204" pitchFamily="34" charset="0"/>
            </a:endParaRPr>
          </a:p>
          <a:p>
            <a:pPr marL="171450" indent="-171450"/>
            <a:r>
              <a:rPr lang="fr-CA" dirty="0">
                <a:latin typeface="Arial" panose="020B0604020202020204" pitchFamily="34" charset="0"/>
                <a:cs typeface="Arial" panose="020B0604020202020204" pitchFamily="34" charset="0"/>
              </a:rPr>
              <a:t>Économisez 3 200 $ par an jusqu’à l’âge de 67 ans.</a:t>
            </a:r>
          </a:p>
          <a:p>
            <a:pPr marL="171450" indent="-171450"/>
            <a:r>
              <a:rPr lang="fr-CA" dirty="0">
                <a:latin typeface="Arial" panose="020B0604020202020204" pitchFamily="34" charset="0"/>
                <a:cs typeface="Arial" panose="020B0604020202020204" pitchFamily="34" charset="0"/>
              </a:rPr>
              <a:t>Taux de rendement de 5 %</a:t>
            </a:r>
          </a:p>
          <a:p>
            <a:pPr marL="171450" indent="-171450"/>
            <a:r>
              <a:rPr lang="fr-CA" dirty="0">
                <a:latin typeface="Arial" panose="020B0604020202020204" pitchFamily="34" charset="0"/>
                <a:cs typeface="Arial" panose="020B0604020202020204" pitchFamily="34" charset="0"/>
              </a:rPr>
              <a:t>Épargne à la retraite :</a:t>
            </a:r>
          </a:p>
          <a:p>
            <a:pPr lvl="1"/>
            <a:r>
              <a:rPr lang="fr-CA" b="0" dirty="0">
                <a:latin typeface="Arial" panose="020B0604020202020204" pitchFamily="34" charset="0"/>
                <a:cs typeface="Arial" panose="020B0604020202020204" pitchFamily="34" charset="0"/>
              </a:rPr>
              <a:t>25 ans = 456 981 $</a:t>
            </a:r>
          </a:p>
          <a:p>
            <a:pPr lvl="1"/>
            <a:r>
              <a:rPr lang="fr-CA" b="0" dirty="0">
                <a:latin typeface="Arial" panose="020B0604020202020204" pitchFamily="34" charset="0"/>
                <a:cs typeface="Arial" panose="020B0604020202020204" pitchFamily="34" charset="0"/>
              </a:rPr>
              <a:t>35 ans = 252 277 $</a:t>
            </a:r>
          </a:p>
          <a:p>
            <a:pPr lvl="1"/>
            <a:r>
              <a:rPr lang="fr-CA" b="0" dirty="0">
                <a:latin typeface="Arial" panose="020B0604020202020204" pitchFamily="34" charset="0"/>
                <a:cs typeface="Arial" panose="020B0604020202020204" pitchFamily="34" charset="0"/>
              </a:rPr>
              <a:t>45 ans = 127 994 $</a:t>
            </a:r>
          </a:p>
          <a:p>
            <a:pPr marL="457200" lvl="1" indent="-171450"/>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FF0573C-F130-4D1E-A886-85FBB65D3A1B}" type="slidenum">
              <a:rPr lang="en-CA" smtClean="0"/>
              <a:pPr/>
              <a:t>8</a:t>
            </a:fld>
            <a:endParaRPr lang="en-CA"/>
          </a:p>
        </p:txBody>
      </p:sp>
    </p:spTree>
    <p:extLst>
      <p:ext uri="{BB962C8B-B14F-4D97-AF65-F5344CB8AC3E}">
        <p14:creationId xmlns:p14="http://schemas.microsoft.com/office/powerpoint/2010/main" val="3131635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B89-807D-DB49-B16E-3D71B9F47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AE234-2F01-FE6F-F84F-C4EB00A92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AC7F0-A820-991A-3D9B-C2431220A3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effectLst/>
                <a:latin typeface="Arial" panose="020B0604020202020204" pitchFamily="34" charset="0"/>
                <a:cs typeface="Arial" panose="020B0604020202020204" pitchFamily="34" charset="0"/>
              </a:rPr>
              <a:t>Vous pouvez maîtriser votre avenir financier en constituant une épargne. </a:t>
            </a:r>
            <a:r>
              <a:rPr lang="fr-CA" dirty="0">
                <a:latin typeface="Arial" panose="020B0604020202020204" pitchFamily="34" charset="0"/>
                <a:cs typeface="Arial" panose="020B0604020202020204" pitchFamily="34" charset="0"/>
              </a:rPr>
              <a:t>En alimentant régulièrement votre compte, vous vous assurez d’augmenter progressivement votre épargne, ce qui </a:t>
            </a:r>
            <a:r>
              <a:rPr lang="fr-CA" b="0" dirty="0">
                <a:latin typeface="Arial" panose="020B0604020202020204" pitchFamily="34" charset="0"/>
                <a:cs typeface="Arial" panose="020B0604020202020204" pitchFamily="34" charset="0"/>
              </a:rPr>
              <a:t>peut</a:t>
            </a:r>
            <a:r>
              <a:rPr lang="fr-CA" dirty="0">
                <a:latin typeface="Arial" panose="020B0604020202020204" pitchFamily="34" charset="0"/>
                <a:cs typeface="Arial" panose="020B0604020202020204" pitchFamily="34" charset="0"/>
              </a:rPr>
              <a:t> vous permettre d’améliorer votre </a:t>
            </a:r>
            <a:r>
              <a:rPr lang="fr-CA" b="0" dirty="0">
                <a:latin typeface="Arial" panose="020B0604020202020204" pitchFamily="34" charset="0"/>
                <a:cs typeface="Arial" panose="020B0604020202020204" pitchFamily="34" charset="0"/>
              </a:rPr>
              <a:t>bien-être</a:t>
            </a:r>
            <a:r>
              <a:rPr lang="fr-CA" dirty="0">
                <a:latin typeface="Arial" panose="020B0604020202020204" pitchFamily="34" charset="0"/>
                <a:cs typeface="Arial" panose="020B0604020202020204" pitchFamily="34" charset="0"/>
              </a:rPr>
              <a:t> financier à la retraite.</a:t>
            </a:r>
          </a:p>
          <a:p>
            <a:pPr>
              <a:buNone/>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effectLst/>
                <a:latin typeface="Arial" panose="020B0604020202020204" pitchFamily="34" charset="0"/>
                <a:cs typeface="Arial" panose="020B0604020202020204" pitchFamily="34" charset="0"/>
              </a:rPr>
              <a:t>Vous pouvez modifier vos cotisations en tout temps, à la hausse ou à la baisse, en fonction de votre situation. N’oubliez pas d’ajuster à la hausse chaque fois que c’est possible. </a:t>
            </a:r>
            <a:r>
              <a:rPr lang="fr-CA" dirty="0">
                <a:latin typeface="Arial" panose="020B0604020202020204" pitchFamily="34" charset="0"/>
                <a:cs typeface="Arial" panose="020B0604020202020204" pitchFamily="34" charset="0"/>
              </a:rPr>
              <a:t>En cotisant régulièrement, vous pouvez ajuster votre taux d’épargne en fonction de l’évolution de votre situation financière. Cette souplesse vous permet d’augmenter vos cotisations lorsque cela est possible ou de les réduire au besoin, ce qui </a:t>
            </a:r>
            <a:r>
              <a:rPr lang="fr-CA" i="1" dirty="0">
                <a:latin typeface="Arial" panose="020B0604020202020204" pitchFamily="34" charset="0"/>
                <a:cs typeface="Arial" panose="020B0604020202020204" pitchFamily="34" charset="0"/>
              </a:rPr>
              <a:t>vous</a:t>
            </a:r>
            <a:r>
              <a:rPr lang="fr-CA" dirty="0">
                <a:latin typeface="Arial" panose="020B0604020202020204" pitchFamily="34" charset="0"/>
                <a:cs typeface="Arial" panose="020B0604020202020204" pitchFamily="34" charset="0"/>
              </a:rPr>
              <a:t> aide à garder le contrôle de la planification de votre retraite.</a:t>
            </a:r>
          </a:p>
          <a:p>
            <a:pPr marL="0" marR="0" lvl="0" indent="0" algn="l" defTabSz="914400" rtl="0" eaLnBrk="1" fontAlgn="auto" latinLnBrk="0" hangingPunct="1">
              <a:lnSpc>
                <a:spcPct val="100000"/>
              </a:lnSpc>
              <a:spcBef>
                <a:spcPts val="0"/>
              </a:spcBef>
              <a:spcAft>
                <a:spcPts val="0"/>
              </a:spcAft>
              <a:buClrTx/>
              <a:buSzTx/>
              <a:buFontTx/>
              <a:buNone/>
              <a:tabLst/>
              <a:defRPr/>
            </a:pPr>
            <a:br>
              <a:rPr lang="fr-CA" dirty="0">
                <a:effectLst/>
                <a:latin typeface="Arial" panose="020B0604020202020204" pitchFamily="34" charset="0"/>
                <a:cs typeface="Arial" panose="020B0604020202020204" pitchFamily="34" charset="0"/>
              </a:rPr>
            </a:br>
            <a:r>
              <a:rPr lang="fr-CA" dirty="0">
                <a:latin typeface="Arial" panose="020B0604020202020204" pitchFamily="34" charset="0"/>
                <a:cs typeface="Arial" panose="020B0604020202020204" pitchFamily="34" charset="0"/>
              </a:rPr>
              <a:t>Des cotisations régulières stimulent une épargne disciplinée et vous aident à donner la priorité à votre épargne-retraite dans votre budget. Cette habitude peut mener à une meilleure gestion financière. </a:t>
            </a:r>
            <a:r>
              <a:rPr lang="fr-CA" b="0" dirty="0">
                <a:latin typeface="Arial" panose="020B0604020202020204" pitchFamily="34" charset="0"/>
                <a:cs typeface="Arial" panose="020B0604020202020204" pitchFamily="34" charset="0"/>
              </a:rPr>
              <a:t>En cotisant régulièrement, vous achetez plus d’actions lorsque les prix sont bas et moins lorsque les prix sont élevés. En procédant ainsi au fil du temps, vous pouvez atténuer les fluctuations du marché et vous constituer une épargne-retraite.</a:t>
            </a:r>
          </a:p>
          <a:p>
            <a:endParaRPr lang="en-US" dirty="0">
              <a:latin typeface="Arial" panose="020B0604020202020204" pitchFamily="34" charset="0"/>
              <a:cs typeface="Arial" panose="020B0604020202020204" pitchFamily="34" charset="0"/>
            </a:endParaRPr>
          </a:p>
          <a:p>
            <a:r>
              <a:rPr lang="fr-CA" dirty="0">
                <a:latin typeface="Arial" panose="020B0604020202020204" pitchFamily="34" charset="0"/>
                <a:cs typeface="Arial" panose="020B0604020202020204" pitchFamily="34" charset="0"/>
              </a:rPr>
              <a:t>En plus, épargner régulièrement vous permet de gérer activement votre épargne-retraite, de prendre des décisions éclairées et de vous adapter aux circonstances changeantes, ce qui vous donne plus de contrôle sur votre avenir financier.</a:t>
            </a:r>
          </a:p>
          <a:p>
            <a:pPr>
              <a:buNone/>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B9EB79E2-11CE-46C4-E96C-8A55283C7D9A}"/>
              </a:ext>
            </a:extLst>
          </p:cNvPr>
          <p:cNvSpPr>
            <a:spLocks noGrp="1"/>
          </p:cNvSpPr>
          <p:nvPr>
            <p:ph type="sldNum" sz="quarter" idx="5"/>
          </p:nvPr>
        </p:nvSpPr>
        <p:spPr/>
        <p:txBody>
          <a:bodyPr/>
          <a:lstStyle/>
          <a:p>
            <a:fld id="{A5FAC21A-BE1B-416A-AE5D-491DBA763B7F}" type="slidenum">
              <a:rPr lang="en-US" smtClean="0"/>
              <a:t>9</a:t>
            </a:fld>
            <a:endParaRPr lang="en-US"/>
          </a:p>
        </p:txBody>
      </p:sp>
    </p:spTree>
    <p:extLst>
      <p:ext uri="{BB962C8B-B14F-4D97-AF65-F5344CB8AC3E}">
        <p14:creationId xmlns:p14="http://schemas.microsoft.com/office/powerpoint/2010/main" val="1185398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A close up of a wall&#10;&#10;AI-generated content may be incorrect.">
            <a:extLst>
              <a:ext uri="{FF2B5EF4-FFF2-40B4-BE49-F238E27FC236}">
                <a16:creationId xmlns:a16="http://schemas.microsoft.com/office/drawing/2014/main" id="{54CC383A-C0DF-AEB6-082B-90DF33CC2178}"/>
              </a:ext>
            </a:extLst>
          </p:cNvPr>
          <p:cNvPicPr>
            <a:picLocks noChangeAspect="1"/>
          </p:cNvPicPr>
          <p:nvPr userDrawn="1"/>
        </p:nvPicPr>
        <p:blipFill>
          <a:blip r:embed="rId2">
            <a:extLst>
              <a:ext uri="{28A0092B-C50C-407E-A947-70E740481C1C}">
                <a14:useLocalDpi xmlns:a14="http://schemas.microsoft.com/office/drawing/2010/main" val="0"/>
              </a:ext>
            </a:extLst>
          </a:blip>
          <a:srcRect l="20767" t="23295" r="11076"/>
          <a:stretch/>
        </p:blipFill>
        <p:spPr>
          <a:xfrm>
            <a:off x="0" y="0"/>
            <a:ext cx="9144001" cy="6858000"/>
          </a:xfrm>
          <a:prstGeom prst="rect">
            <a:avLst/>
          </a:prstGeom>
        </p:spPr>
      </p:pic>
      <p:sp>
        <p:nvSpPr>
          <p:cNvPr id="2" name="Title 1">
            <a:extLst>
              <a:ext uri="{FF2B5EF4-FFF2-40B4-BE49-F238E27FC236}">
                <a16:creationId xmlns:a16="http://schemas.microsoft.com/office/drawing/2014/main" id="{14A79FD9-D925-45D9-A7DA-662A6E696EAA}"/>
              </a:ext>
            </a:extLst>
          </p:cNvPr>
          <p:cNvSpPr>
            <a:spLocks noGrp="1"/>
          </p:cNvSpPr>
          <p:nvPr>
            <p:ph type="ctrTitle" hasCustomPrompt="1"/>
          </p:nvPr>
        </p:nvSpPr>
        <p:spPr>
          <a:xfrm>
            <a:off x="398463" y="737668"/>
            <a:ext cx="6053612" cy="3438682"/>
          </a:xfrm>
        </p:spPr>
        <p:txBody>
          <a:bodyPr anchor="ctr">
            <a:normAutofit/>
          </a:bodyPr>
          <a:lstStyle>
            <a:lvl1pPr algn="l">
              <a:lnSpc>
                <a:spcPct val="95000"/>
              </a:lnSpc>
              <a:defRPr sz="7200">
                <a:solidFill>
                  <a:schemeClr val="bg1"/>
                </a:solidFill>
              </a:defRPr>
            </a:lvl1pPr>
          </a:lstStyle>
          <a:p>
            <a:r>
              <a:rPr lang="en-US" noProof="0"/>
              <a:t>Title of </a:t>
            </a:r>
            <a:br>
              <a:rPr lang="en-US" noProof="0"/>
            </a:br>
            <a:r>
              <a:rPr lang="en-US" noProof="0"/>
              <a:t>presentation</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hasCustomPrompt="1"/>
          </p:nvPr>
        </p:nvSpPr>
        <p:spPr>
          <a:xfrm>
            <a:off x="398463" y="4789255"/>
            <a:ext cx="6053611" cy="407584"/>
          </a:xfrm>
        </p:spPr>
        <p:txBody>
          <a:bodyPr anchor="b"/>
          <a:lstStyle>
            <a:lvl1pPr marL="0" indent="0" algn="l">
              <a:buNone/>
              <a:defRPr sz="1400">
                <a:solidFill>
                  <a:schemeClr val="bg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US" noProof="0"/>
              <a:t>Presenter Full Name</a:t>
            </a:r>
          </a:p>
        </p:txBody>
      </p:sp>
      <p:sp>
        <p:nvSpPr>
          <p:cNvPr id="4" name="Date Placeholder 3">
            <a:extLst>
              <a:ext uri="{FF2B5EF4-FFF2-40B4-BE49-F238E27FC236}">
                <a16:creationId xmlns:a16="http://schemas.microsoft.com/office/drawing/2014/main" id="{7179E835-F42F-4EB7-9CF0-61AE2C509E9A}"/>
              </a:ext>
            </a:extLst>
          </p:cNvPr>
          <p:cNvSpPr>
            <a:spLocks noGrp="1"/>
          </p:cNvSpPr>
          <p:nvPr>
            <p:ph type="dt" sz="half" idx="10"/>
          </p:nvPr>
        </p:nvSpPr>
        <p:spPr bwMode="black">
          <a:xfrm>
            <a:off x="398465" y="5459994"/>
            <a:ext cx="6053610" cy="267194"/>
          </a:xfrm>
        </p:spPr>
        <p:txBody>
          <a:bodyPr anchor="t"/>
          <a:lstStyle>
            <a:lvl1pPr algn="l">
              <a:defRPr sz="1400">
                <a:solidFill>
                  <a:schemeClr val="bg1"/>
                </a:solidFill>
                <a:latin typeface="+mn-lt"/>
              </a:defRPr>
            </a:lvl1pPr>
          </a:lstStyle>
          <a:p>
            <a:fld id="{ED3FA57E-F3C9-4422-B7DF-F56B8E1A49EB}" type="datetime4">
              <a:rPr lang="en-US" smtClean="0"/>
              <a:pPr/>
              <a:t>June 18, 2025</a:t>
            </a:fld>
            <a:endParaRPr lang="en-US"/>
          </a:p>
        </p:txBody>
      </p:sp>
      <p:sp>
        <p:nvSpPr>
          <p:cNvPr id="5" name="Footer Placeholder 4">
            <a:extLst>
              <a:ext uri="{FF2B5EF4-FFF2-40B4-BE49-F238E27FC236}">
                <a16:creationId xmlns:a16="http://schemas.microsoft.com/office/drawing/2014/main" id="{AFBA3F65-764D-4A7E-A10B-5BE344887127}"/>
              </a:ext>
            </a:extLst>
          </p:cNvPr>
          <p:cNvSpPr>
            <a:spLocks noGrp="1"/>
          </p:cNvSpPr>
          <p:nvPr>
            <p:ph type="ftr" sz="quarter" idx="11"/>
          </p:nvPr>
        </p:nvSpPr>
        <p:spPr>
          <a:xfrm>
            <a:off x="341799" y="7010401"/>
            <a:ext cx="8462696" cy="45719"/>
          </a:xfrm>
        </p:spPr>
        <p:txBody>
          <a:bodyPr/>
          <a:lstStyle>
            <a:lvl1pPr>
              <a:defRPr>
                <a:solidFill>
                  <a:schemeClr val="bg1"/>
                </a:solidFill>
              </a:defRPr>
            </a:lvl1pPr>
          </a:lstStyle>
          <a:p>
            <a:endParaRPr lang="en-CA" dirty="0"/>
          </a:p>
        </p:txBody>
      </p:sp>
      <p:sp>
        <p:nvSpPr>
          <p:cNvPr id="6" name="Slide Number Placeholder 5">
            <a:extLst>
              <a:ext uri="{FF2B5EF4-FFF2-40B4-BE49-F238E27FC236}">
                <a16:creationId xmlns:a16="http://schemas.microsoft.com/office/drawing/2014/main" id="{9C867EB5-B07A-46BB-AD80-255361B7A403}"/>
              </a:ext>
            </a:extLst>
          </p:cNvPr>
          <p:cNvSpPr>
            <a:spLocks noGrp="1"/>
          </p:cNvSpPr>
          <p:nvPr>
            <p:ph type="sldNum" sz="quarter" idx="12"/>
          </p:nvPr>
        </p:nvSpPr>
        <p:spPr bwMode="white">
          <a:xfrm>
            <a:off x="8807965" y="7010398"/>
            <a:ext cx="336035" cy="45720"/>
          </a:xfrm>
        </p:spPr>
        <p:txBody>
          <a:bodyPr/>
          <a:lstStyle>
            <a:lvl1pPr>
              <a:defRPr sz="100">
                <a:solidFill>
                  <a:schemeClr val="bg1"/>
                </a:solidFill>
              </a:defRPr>
            </a:lvl1pPr>
          </a:lstStyle>
          <a:p>
            <a:fld id="{63CCAC63-48FA-4D87-8511-FFBEA58AD00F}" type="slidenum">
              <a:rPr lang="en-CA" smtClean="0"/>
              <a:pPr/>
              <a:t>‹#›</a:t>
            </a:fld>
            <a:endParaRPr lang="en-CA" dirty="0"/>
          </a:p>
        </p:txBody>
      </p:sp>
      <p:pic>
        <p:nvPicPr>
          <p:cNvPr id="7" name="Graphic 6">
            <a:extLst>
              <a:ext uri="{FF2B5EF4-FFF2-40B4-BE49-F238E27FC236}">
                <a16:creationId xmlns:a16="http://schemas.microsoft.com/office/drawing/2014/main" id="{EB7811E7-2ABB-207A-FF91-FBB7216CB0D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black">
          <a:xfrm>
            <a:off x="188040" y="6111080"/>
            <a:ext cx="1715570" cy="666045"/>
          </a:xfrm>
          <a:prstGeom prst="rect">
            <a:avLst/>
          </a:prstGeom>
        </p:spPr>
      </p:pic>
    </p:spTree>
    <p:extLst>
      <p:ext uri="{BB962C8B-B14F-4D97-AF65-F5344CB8AC3E}">
        <p14:creationId xmlns:p14="http://schemas.microsoft.com/office/powerpoint/2010/main" val="378555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hapter">
    <p:bg>
      <p:bgPr>
        <a:solidFill>
          <a:schemeClr val="accent1"/>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00571" y="780239"/>
            <a:ext cx="8356356" cy="4771958"/>
          </a:xfrm>
        </p:spPr>
        <p:txBody>
          <a:bodyPr anchor="ctr">
            <a:normAutofit/>
          </a:bodyPr>
          <a:lstStyle>
            <a:lvl1pPr>
              <a:defRPr sz="7200">
                <a:solidFill>
                  <a:schemeClr val="bg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664D86A9-B95A-42FA-8B03-2725FDB90EC5}" type="datetime4">
              <a:rPr lang="en-CA" smtClean="0"/>
              <a:t>June 18, 2025</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a:xfrm>
            <a:off x="8533067" y="6399283"/>
            <a:ext cx="212470" cy="175694"/>
          </a:xfrm>
        </p:spPr>
        <p:txBody>
          <a:bodyPr/>
          <a:lstStyle>
            <a:lvl1pPr>
              <a:defRPr>
                <a:solidFill>
                  <a:schemeClr val="bg1"/>
                </a:solidFill>
              </a:defRPr>
            </a:lvl1pPr>
          </a:lstStyle>
          <a:p>
            <a:fld id="{BB333B34-C87C-402E-ABB0-13B7C9DEBBC4}" type="slidenum">
              <a:rPr lang="en-CA" smtClean="0"/>
              <a:pPr/>
              <a:t>‹#›</a:t>
            </a:fld>
            <a:endParaRPr lang="en-CA"/>
          </a:p>
        </p:txBody>
      </p:sp>
      <p:pic>
        <p:nvPicPr>
          <p:cNvPr id="6" name="Graphic 5">
            <a:extLst>
              <a:ext uri="{FF2B5EF4-FFF2-40B4-BE49-F238E27FC236}">
                <a16:creationId xmlns:a16="http://schemas.microsoft.com/office/drawing/2014/main" id="{C80A289A-8231-5CFA-C5E2-2EDE63EA4E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88040" y="6283268"/>
            <a:ext cx="1715570" cy="321669"/>
          </a:xfrm>
          <a:prstGeom prst="rect">
            <a:avLst/>
          </a:prstGeom>
        </p:spPr>
      </p:pic>
    </p:spTree>
    <p:extLst>
      <p:ext uri="{BB962C8B-B14F-4D97-AF65-F5344CB8AC3E}">
        <p14:creationId xmlns:p14="http://schemas.microsoft.com/office/powerpoint/2010/main" val="330486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hapter 2">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00571" y="780239"/>
            <a:ext cx="8356356" cy="4771958"/>
          </a:xfrm>
        </p:spPr>
        <p:txBody>
          <a:bodyPr anchor="ctr">
            <a:normAutofit/>
          </a:bodyPr>
          <a:lstStyle>
            <a:lvl1pPr>
              <a:defRPr sz="7200">
                <a:solidFill>
                  <a:schemeClr val="bg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June 18, 2025</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pic>
        <p:nvPicPr>
          <p:cNvPr id="6" name="Graphic 5">
            <a:extLst>
              <a:ext uri="{FF2B5EF4-FFF2-40B4-BE49-F238E27FC236}">
                <a16:creationId xmlns:a16="http://schemas.microsoft.com/office/drawing/2014/main" id="{0298E544-C8A7-383C-5D5D-B74A623984E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black">
          <a:xfrm>
            <a:off x="188040" y="6111080"/>
            <a:ext cx="1715570" cy="666045"/>
          </a:xfrm>
          <a:prstGeom prst="rect">
            <a:avLst/>
          </a:prstGeom>
        </p:spPr>
      </p:pic>
    </p:spTree>
    <p:extLst>
      <p:ext uri="{BB962C8B-B14F-4D97-AF65-F5344CB8AC3E}">
        <p14:creationId xmlns:p14="http://schemas.microsoft.com/office/powerpoint/2010/main" val="282137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hapter 3">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98463" y="780239"/>
            <a:ext cx="8360572" cy="4771958"/>
          </a:xfrm>
        </p:spPr>
        <p:txBody>
          <a:bodyPr anchor="ctr">
            <a:normAutofit/>
          </a:bodyPr>
          <a:lstStyle>
            <a:lvl1pPr>
              <a:defRPr sz="7200">
                <a:solidFill>
                  <a:schemeClr val="tx1"/>
                </a:solidFill>
              </a:defRPr>
            </a:lvl1pPr>
          </a:lstStyle>
          <a:p>
            <a:r>
              <a:rPr lang="en-US"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June 18, 2025</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spTree>
    <p:extLst>
      <p:ext uri="{BB962C8B-B14F-4D97-AF65-F5344CB8AC3E}">
        <p14:creationId xmlns:p14="http://schemas.microsoft.com/office/powerpoint/2010/main" val="15867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p>
            <a:r>
              <a:rPr lang="en-US" noProof="0"/>
              <a:t>Slide title</a:t>
            </a:r>
          </a:p>
        </p:txBody>
      </p:sp>
      <p:sp>
        <p:nvSpPr>
          <p:cNvPr id="3" name="Date Placeholder 2"/>
          <p:cNvSpPr>
            <a:spLocks noGrp="1"/>
          </p:cNvSpPr>
          <p:nvPr>
            <p:ph type="dt" sz="half" idx="10"/>
          </p:nvPr>
        </p:nvSpPr>
        <p:spPr/>
        <p:txBody>
          <a:bodyPr/>
          <a:lstStyle/>
          <a:p>
            <a:fld id="{A37F1619-AA93-4060-BD60-C576B19528E8}" type="datetime4">
              <a:rPr lang="en-CA" smtClean="0"/>
              <a:t>June 18, 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233122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4" y="472438"/>
            <a:ext cx="8356240" cy="792167"/>
          </a:xfrm>
        </p:spPr>
        <p:txBody>
          <a:bodyPr/>
          <a:lstStyle/>
          <a:p>
            <a:r>
              <a:rPr lang="en-US" noProof="0"/>
              <a:t>Slide title</a:t>
            </a:r>
          </a:p>
        </p:txBody>
      </p:sp>
      <p:sp>
        <p:nvSpPr>
          <p:cNvPr id="3" name="Date Placeholder 2"/>
          <p:cNvSpPr>
            <a:spLocks noGrp="1"/>
          </p:cNvSpPr>
          <p:nvPr>
            <p:ph type="dt" sz="half" idx="10"/>
          </p:nvPr>
        </p:nvSpPr>
        <p:spPr/>
        <p:txBody>
          <a:bodyPr/>
          <a:lstStyle/>
          <a:p>
            <a:fld id="{E8B94599-B0CF-427C-90FA-8448CA06BC9E}" type="datetime4">
              <a:rPr lang="en-CA" smtClean="0"/>
              <a:t>June 18, 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
        <p:nvSpPr>
          <p:cNvPr id="6" name="Text Placeholder 8">
            <a:extLst>
              <a:ext uri="{FF2B5EF4-FFF2-40B4-BE49-F238E27FC236}">
                <a16:creationId xmlns:a16="http://schemas.microsoft.com/office/drawing/2014/main" id="{CCA64D4B-F13B-4926-B9D7-FE0892242567}"/>
              </a:ext>
            </a:extLst>
          </p:cNvPr>
          <p:cNvSpPr>
            <a:spLocks noGrp="1"/>
          </p:cNvSpPr>
          <p:nvPr>
            <p:ph type="body" sz="quarter" idx="15" hasCustomPrompt="1"/>
          </p:nvPr>
        </p:nvSpPr>
        <p:spPr>
          <a:xfrm>
            <a:off x="2886635" y="6087933"/>
            <a:ext cx="5466343" cy="482642"/>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166193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398464" y="472438"/>
            <a:ext cx="8356240" cy="792167"/>
          </a:xfrm>
        </p:spPr>
        <p:txBody>
          <a:bodyPr/>
          <a:lstStyle/>
          <a:p>
            <a:r>
              <a:rPr lang="en-US" noProof="0"/>
              <a:t>Slide title</a:t>
            </a:r>
          </a:p>
        </p:txBody>
      </p:sp>
      <p:sp>
        <p:nvSpPr>
          <p:cNvPr id="3" name="Content Placeholder 2"/>
          <p:cNvSpPr>
            <a:spLocks noGrp="1"/>
          </p:cNvSpPr>
          <p:nvPr>
            <p:ph sz="half" idx="1" hasCustomPrompt="1"/>
          </p:nvPr>
        </p:nvSpPr>
        <p:spPr>
          <a:xfrm>
            <a:off x="398464" y="1434588"/>
            <a:ext cx="4049680" cy="4576536"/>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hasCustomPrompt="1"/>
          </p:nvPr>
        </p:nvSpPr>
        <p:spPr>
          <a:xfrm>
            <a:off x="4708048" y="1434191"/>
            <a:ext cx="4046656" cy="4580885"/>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85EE892-DA9C-470A-9EFD-1F1333ED0846}" type="datetime4">
              <a:rPr lang="en-CA" smtClean="0"/>
              <a:t>June 18, 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198563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a:lvl1pPr>
          </a:lstStyle>
          <a:p>
            <a:r>
              <a:rPr lang="en-US" noProof="0"/>
              <a:t>Slide title</a:t>
            </a:r>
          </a:p>
        </p:txBody>
      </p:sp>
      <p:sp>
        <p:nvSpPr>
          <p:cNvPr id="3" name="Text Placeholder 2"/>
          <p:cNvSpPr>
            <a:spLocks noGrp="1"/>
          </p:cNvSpPr>
          <p:nvPr>
            <p:ph type="body" idx="1" hasCustomPrompt="1"/>
          </p:nvPr>
        </p:nvSpPr>
        <p:spPr>
          <a:xfrm>
            <a:off x="398463" y="1435608"/>
            <a:ext cx="4050792"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add heading</a:t>
            </a:r>
          </a:p>
        </p:txBody>
      </p:sp>
      <p:sp>
        <p:nvSpPr>
          <p:cNvPr id="4" name="Content Placeholder 3"/>
          <p:cNvSpPr>
            <a:spLocks noGrp="1"/>
          </p:cNvSpPr>
          <p:nvPr>
            <p:ph sz="half" idx="2" hasCustomPrompt="1"/>
          </p:nvPr>
        </p:nvSpPr>
        <p:spPr>
          <a:xfrm>
            <a:off x="398463" y="2126107"/>
            <a:ext cx="4050792" cy="3886200"/>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hasCustomPrompt="1"/>
          </p:nvPr>
        </p:nvSpPr>
        <p:spPr>
          <a:xfrm>
            <a:off x="4695952" y="1435608"/>
            <a:ext cx="4049587"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add heading</a:t>
            </a:r>
          </a:p>
        </p:txBody>
      </p:sp>
      <p:sp>
        <p:nvSpPr>
          <p:cNvPr id="6" name="Content Placeholder 5"/>
          <p:cNvSpPr>
            <a:spLocks noGrp="1"/>
          </p:cNvSpPr>
          <p:nvPr>
            <p:ph sz="quarter" idx="4" hasCustomPrompt="1"/>
          </p:nvPr>
        </p:nvSpPr>
        <p:spPr>
          <a:xfrm>
            <a:off x="4695952" y="2126107"/>
            <a:ext cx="4049587" cy="3886200"/>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00A4CB11-CC29-45DE-86FE-3B5E9B18E485}" type="datetime4">
              <a:rPr lang="en-CA" smtClean="0"/>
              <a:t>June 18, 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400625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042303"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2" name="Title 1"/>
          <p:cNvSpPr>
            <a:spLocks noGrp="1"/>
          </p:cNvSpPr>
          <p:nvPr>
            <p:ph type="title" hasCustomPrompt="1"/>
          </p:nvPr>
        </p:nvSpPr>
        <p:spPr>
          <a:xfrm>
            <a:off x="398463" y="463844"/>
            <a:ext cx="2469787"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8807965" y="7010398"/>
            <a:ext cx="336035" cy="45720"/>
          </a:xfrm>
        </p:spPr>
        <p:txBody>
          <a:bodyPr/>
          <a:lstStyle/>
          <a:p>
            <a:fld id="{FF132DD1-ED70-4BDF-9A73-CA79C3A1B7D9}" type="datetime4">
              <a:rPr lang="en-CA" smtClean="0"/>
              <a:t>June 18,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270902" y="6170281"/>
            <a:ext cx="5082076"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pic>
        <p:nvPicPr>
          <p:cNvPr id="3" name="Graphic 2">
            <a:extLst>
              <a:ext uri="{FF2B5EF4-FFF2-40B4-BE49-F238E27FC236}">
                <a16:creationId xmlns:a16="http://schemas.microsoft.com/office/drawing/2014/main" id="{0B954518-E50D-B5DE-88A6-781116CDA8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88040" y="6283268"/>
            <a:ext cx="1715570" cy="321669"/>
          </a:xfrm>
          <a:prstGeom prst="rect">
            <a:avLst/>
          </a:prstGeom>
        </p:spPr>
      </p:pic>
    </p:spTree>
    <p:extLst>
      <p:ext uri="{BB962C8B-B14F-4D97-AF65-F5344CB8AC3E}">
        <p14:creationId xmlns:p14="http://schemas.microsoft.com/office/powerpoint/2010/main" val="47644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042303"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 name="Title 1"/>
          <p:cNvSpPr>
            <a:spLocks noGrp="1"/>
          </p:cNvSpPr>
          <p:nvPr>
            <p:ph type="title" hasCustomPrompt="1"/>
          </p:nvPr>
        </p:nvSpPr>
        <p:spPr>
          <a:xfrm>
            <a:off x="400572" y="463844"/>
            <a:ext cx="2467680"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8807965" y="7010398"/>
            <a:ext cx="336035" cy="45720"/>
          </a:xfrm>
        </p:spPr>
        <p:txBody>
          <a:bodyPr/>
          <a:lstStyle/>
          <a:p>
            <a:fld id="{2225BEF7-362C-47A2-99CE-F92BC52601A4}" type="datetime4">
              <a:rPr lang="en-CA" smtClean="0"/>
              <a:t>June 18,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270901" y="6170281"/>
            <a:ext cx="508207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pic>
        <p:nvPicPr>
          <p:cNvPr id="7" name="Graphic 6">
            <a:extLst>
              <a:ext uri="{FF2B5EF4-FFF2-40B4-BE49-F238E27FC236}">
                <a16:creationId xmlns:a16="http://schemas.microsoft.com/office/drawing/2014/main" id="{8CA86309-1E68-E983-5919-4E7866A9607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black">
          <a:xfrm>
            <a:off x="188040" y="6111080"/>
            <a:ext cx="1715570" cy="666045"/>
          </a:xfrm>
          <a:prstGeom prst="rect">
            <a:avLst/>
          </a:prstGeom>
        </p:spPr>
      </p:pic>
    </p:spTree>
    <p:extLst>
      <p:ext uri="{BB962C8B-B14F-4D97-AF65-F5344CB8AC3E}">
        <p14:creationId xmlns:p14="http://schemas.microsoft.com/office/powerpoint/2010/main" val="280445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wo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042303"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270901" y="475488"/>
            <a:ext cx="5474189"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Title here</a:t>
            </a:r>
          </a:p>
        </p:txBody>
      </p:sp>
      <p:sp>
        <p:nvSpPr>
          <p:cNvPr id="2" name="Title 1"/>
          <p:cNvSpPr>
            <a:spLocks noGrp="1"/>
          </p:cNvSpPr>
          <p:nvPr>
            <p:ph type="title" hasCustomPrompt="1"/>
          </p:nvPr>
        </p:nvSpPr>
        <p:spPr>
          <a:xfrm>
            <a:off x="400572" y="463844"/>
            <a:ext cx="2467680"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8807965" y="7010398"/>
            <a:ext cx="336035" cy="45720"/>
          </a:xfrm>
        </p:spPr>
        <p:txBody>
          <a:bodyPr/>
          <a:lstStyle/>
          <a:p>
            <a:fld id="{FF132DD1-ED70-4BDF-9A73-CA79C3A1B7D9}" type="datetime4">
              <a:rPr lang="en-CA" smtClean="0"/>
              <a:t>June 18,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270901" y="6170281"/>
            <a:ext cx="508207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
        <p:nvSpPr>
          <p:cNvPr id="15" name="Content Placeholder 2">
            <a:extLst>
              <a:ext uri="{FF2B5EF4-FFF2-40B4-BE49-F238E27FC236}">
                <a16:creationId xmlns:a16="http://schemas.microsoft.com/office/drawing/2014/main" id="{038F0D64-3A18-458E-9DB0-82116D7EB002}"/>
              </a:ext>
            </a:extLst>
          </p:cNvPr>
          <p:cNvSpPr>
            <a:spLocks noGrp="1"/>
          </p:cNvSpPr>
          <p:nvPr>
            <p:ph idx="1" hasCustomPrompt="1"/>
          </p:nvPr>
        </p:nvSpPr>
        <p:spPr>
          <a:xfrm>
            <a:off x="3270900" y="1434190"/>
            <a:ext cx="5472527" cy="4584841"/>
          </a:xfrm>
        </p:spPr>
        <p:txBody>
          <a:bodyPr/>
          <a:lstStyle>
            <a:lvl1pPr>
              <a:defRPr/>
            </a:lvl1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3" name="Graphic 2">
            <a:extLst>
              <a:ext uri="{FF2B5EF4-FFF2-40B4-BE49-F238E27FC236}">
                <a16:creationId xmlns:a16="http://schemas.microsoft.com/office/drawing/2014/main" id="{77F7B8C6-1629-C501-8A44-9CF03C61D1E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black">
          <a:xfrm>
            <a:off x="188040" y="6111080"/>
            <a:ext cx="1715570" cy="666045"/>
          </a:xfrm>
          <a:prstGeom prst="rect">
            <a:avLst/>
          </a:prstGeom>
        </p:spPr>
      </p:pic>
    </p:spTree>
    <p:extLst>
      <p:ext uri="{BB962C8B-B14F-4D97-AF65-F5344CB8AC3E}">
        <p14:creationId xmlns:p14="http://schemas.microsoft.com/office/powerpoint/2010/main" val="270784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CC383A-C0DF-AEB6-082B-90DF33CC2178}"/>
              </a:ext>
            </a:extLst>
          </p:cNvPr>
          <p:cNvPicPr>
            <a:picLocks noChangeAspect="1"/>
          </p:cNvPicPr>
          <p:nvPr userDrawn="1"/>
        </p:nvPicPr>
        <p:blipFill>
          <a:blip r:embed="rId2">
            <a:extLst>
              <a:ext uri="{28A0092B-C50C-407E-A947-70E740481C1C}">
                <a14:useLocalDpi xmlns:a14="http://schemas.microsoft.com/office/drawing/2010/main" val="0"/>
              </a:ext>
            </a:extLst>
          </a:blip>
          <a:srcRect l="5501" r="5501"/>
          <a:stretch/>
        </p:blipFill>
        <p:spPr>
          <a:xfrm>
            <a:off x="-1" y="0"/>
            <a:ext cx="9144001" cy="6858000"/>
          </a:xfrm>
          <a:prstGeom prst="rect">
            <a:avLst/>
          </a:prstGeom>
        </p:spPr>
      </p:pic>
      <p:sp>
        <p:nvSpPr>
          <p:cNvPr id="7" name="Rectangle 6">
            <a:extLst>
              <a:ext uri="{FF2B5EF4-FFF2-40B4-BE49-F238E27FC236}">
                <a16:creationId xmlns:a16="http://schemas.microsoft.com/office/drawing/2014/main" id="{B45B3363-069B-70F0-A8EA-E839ACD77840}"/>
              </a:ext>
            </a:extLst>
          </p:cNvPr>
          <p:cNvSpPr/>
          <p:nvPr userDrawn="1"/>
        </p:nvSpPr>
        <p:spPr>
          <a:xfrm>
            <a:off x="-1" y="0"/>
            <a:ext cx="9182101" cy="6858000"/>
          </a:xfrm>
          <a:prstGeom prst="rect">
            <a:avLst/>
          </a:prstGeom>
          <a:gradFill>
            <a:gsLst>
              <a:gs pos="0">
                <a:schemeClr val="accent1">
                  <a:lumMod val="5000"/>
                  <a:lumOff val="95000"/>
                  <a:alpha val="0"/>
                </a:schemeClr>
              </a:gs>
              <a:gs pos="74000">
                <a:schemeClr val="accent2">
                  <a:lumMod val="50000"/>
                  <a:alpha val="70512"/>
                </a:schemeClr>
              </a:gs>
              <a:gs pos="83000">
                <a:schemeClr val="accent2">
                  <a:lumMod val="50000"/>
                  <a:alpha val="78261"/>
                </a:schemeClr>
              </a:gs>
              <a:gs pos="100000">
                <a:schemeClr val="accent2">
                  <a:lumMod val="50000"/>
                  <a:alpha val="88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dirty="0" err="1"/>
          </a:p>
        </p:txBody>
      </p:sp>
      <p:sp>
        <p:nvSpPr>
          <p:cNvPr id="2" name="Title 1">
            <a:extLst>
              <a:ext uri="{FF2B5EF4-FFF2-40B4-BE49-F238E27FC236}">
                <a16:creationId xmlns:a16="http://schemas.microsoft.com/office/drawing/2014/main" id="{14A79FD9-D925-45D9-A7DA-662A6E696EAA}"/>
              </a:ext>
            </a:extLst>
          </p:cNvPr>
          <p:cNvSpPr>
            <a:spLocks noGrp="1"/>
          </p:cNvSpPr>
          <p:nvPr>
            <p:ph type="ctrTitle" hasCustomPrompt="1"/>
          </p:nvPr>
        </p:nvSpPr>
        <p:spPr>
          <a:xfrm>
            <a:off x="398463" y="737668"/>
            <a:ext cx="6053612" cy="3438682"/>
          </a:xfrm>
        </p:spPr>
        <p:txBody>
          <a:bodyPr anchor="ctr">
            <a:normAutofit/>
          </a:bodyPr>
          <a:lstStyle>
            <a:lvl1pPr algn="l">
              <a:lnSpc>
                <a:spcPct val="95000"/>
              </a:lnSpc>
              <a:defRPr sz="7200">
                <a:solidFill>
                  <a:schemeClr val="bg1"/>
                </a:solidFill>
              </a:defRPr>
            </a:lvl1pPr>
          </a:lstStyle>
          <a:p>
            <a:r>
              <a:rPr lang="en-US" noProof="0"/>
              <a:t>Title of </a:t>
            </a:r>
            <a:br>
              <a:rPr lang="en-US" noProof="0"/>
            </a:br>
            <a:r>
              <a:rPr lang="en-US" noProof="0"/>
              <a:t>presentation</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hasCustomPrompt="1"/>
          </p:nvPr>
        </p:nvSpPr>
        <p:spPr>
          <a:xfrm>
            <a:off x="398463" y="4789255"/>
            <a:ext cx="6053611" cy="407584"/>
          </a:xfrm>
        </p:spPr>
        <p:txBody>
          <a:bodyPr anchor="b"/>
          <a:lstStyle>
            <a:lvl1pPr marL="0" indent="0" algn="l">
              <a:buNone/>
              <a:defRPr sz="1400">
                <a:solidFill>
                  <a:schemeClr val="bg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US" noProof="0"/>
              <a:t>Presenter Full Name</a:t>
            </a:r>
          </a:p>
        </p:txBody>
      </p:sp>
      <p:sp>
        <p:nvSpPr>
          <p:cNvPr id="4" name="Date Placeholder 3">
            <a:extLst>
              <a:ext uri="{FF2B5EF4-FFF2-40B4-BE49-F238E27FC236}">
                <a16:creationId xmlns:a16="http://schemas.microsoft.com/office/drawing/2014/main" id="{7179E835-F42F-4EB7-9CF0-61AE2C509E9A}"/>
              </a:ext>
            </a:extLst>
          </p:cNvPr>
          <p:cNvSpPr>
            <a:spLocks noGrp="1"/>
          </p:cNvSpPr>
          <p:nvPr>
            <p:ph type="dt" sz="half" idx="10"/>
          </p:nvPr>
        </p:nvSpPr>
        <p:spPr bwMode="black">
          <a:xfrm>
            <a:off x="398465" y="5459994"/>
            <a:ext cx="6053610" cy="267194"/>
          </a:xfrm>
        </p:spPr>
        <p:txBody>
          <a:bodyPr anchor="t"/>
          <a:lstStyle>
            <a:lvl1pPr algn="l">
              <a:defRPr sz="1400">
                <a:solidFill>
                  <a:schemeClr val="bg1"/>
                </a:solidFill>
                <a:latin typeface="+mn-lt"/>
              </a:defRPr>
            </a:lvl1pPr>
          </a:lstStyle>
          <a:p>
            <a:fld id="{ED3FA57E-F3C9-4422-B7DF-F56B8E1A49EB}" type="datetime4">
              <a:rPr lang="en-US" smtClean="0"/>
              <a:pPr/>
              <a:t>June 18, 2025</a:t>
            </a:fld>
            <a:endParaRPr lang="en-US"/>
          </a:p>
        </p:txBody>
      </p:sp>
      <p:sp>
        <p:nvSpPr>
          <p:cNvPr id="5" name="Footer Placeholder 4">
            <a:extLst>
              <a:ext uri="{FF2B5EF4-FFF2-40B4-BE49-F238E27FC236}">
                <a16:creationId xmlns:a16="http://schemas.microsoft.com/office/drawing/2014/main" id="{AFBA3F65-764D-4A7E-A10B-5BE344887127}"/>
              </a:ext>
            </a:extLst>
          </p:cNvPr>
          <p:cNvSpPr>
            <a:spLocks noGrp="1"/>
          </p:cNvSpPr>
          <p:nvPr>
            <p:ph type="ftr" sz="quarter" idx="11"/>
          </p:nvPr>
        </p:nvSpPr>
        <p:spPr>
          <a:xfrm>
            <a:off x="341799" y="7010401"/>
            <a:ext cx="8462696" cy="45719"/>
          </a:xfrm>
        </p:spPr>
        <p:txBody>
          <a:bodyPr/>
          <a:lstStyle>
            <a:lvl1pPr>
              <a:defRPr>
                <a:solidFill>
                  <a:schemeClr val="bg1"/>
                </a:solidFill>
              </a:defRPr>
            </a:lvl1pPr>
          </a:lstStyle>
          <a:p>
            <a:endParaRPr lang="en-CA" dirty="0"/>
          </a:p>
        </p:txBody>
      </p:sp>
      <p:sp>
        <p:nvSpPr>
          <p:cNvPr id="6" name="Slide Number Placeholder 5">
            <a:extLst>
              <a:ext uri="{FF2B5EF4-FFF2-40B4-BE49-F238E27FC236}">
                <a16:creationId xmlns:a16="http://schemas.microsoft.com/office/drawing/2014/main" id="{9C867EB5-B07A-46BB-AD80-255361B7A403}"/>
              </a:ext>
            </a:extLst>
          </p:cNvPr>
          <p:cNvSpPr>
            <a:spLocks noGrp="1"/>
          </p:cNvSpPr>
          <p:nvPr>
            <p:ph type="sldNum" sz="quarter" idx="12"/>
          </p:nvPr>
        </p:nvSpPr>
        <p:spPr bwMode="white">
          <a:xfrm>
            <a:off x="8807965" y="7010398"/>
            <a:ext cx="336035" cy="45720"/>
          </a:xfrm>
        </p:spPr>
        <p:txBody>
          <a:bodyPr/>
          <a:lstStyle>
            <a:lvl1pPr>
              <a:defRPr sz="100">
                <a:solidFill>
                  <a:schemeClr val="bg1"/>
                </a:solidFill>
              </a:defRPr>
            </a:lvl1pPr>
          </a:lstStyle>
          <a:p>
            <a:fld id="{63CCAC63-48FA-4D87-8511-FFBEA58AD00F}" type="slidenum">
              <a:rPr lang="en-CA" smtClean="0"/>
              <a:pPr/>
              <a:t>‹#›</a:t>
            </a:fld>
            <a:endParaRPr lang="en-CA" dirty="0"/>
          </a:p>
        </p:txBody>
      </p:sp>
      <p:pic>
        <p:nvPicPr>
          <p:cNvPr id="8" name="Graphic 7">
            <a:extLst>
              <a:ext uri="{FF2B5EF4-FFF2-40B4-BE49-F238E27FC236}">
                <a16:creationId xmlns:a16="http://schemas.microsoft.com/office/drawing/2014/main" id="{CB205B35-8E22-7E0A-9BD5-5F0CE17D5A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88040" y="6283268"/>
            <a:ext cx="1715570" cy="321669"/>
          </a:xfrm>
          <a:prstGeom prst="rect">
            <a:avLst/>
          </a:prstGeom>
        </p:spPr>
      </p:pic>
    </p:spTree>
    <p:extLst>
      <p:ext uri="{BB962C8B-B14F-4D97-AF65-F5344CB8AC3E}">
        <p14:creationId xmlns:p14="http://schemas.microsoft.com/office/powerpoint/2010/main" val="187230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ree column with sourc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41A91C-8450-4F8B-8FBF-3E634ED3081E}"/>
              </a:ext>
            </a:extLst>
          </p:cNvPr>
          <p:cNvSpPr/>
          <p:nvPr userDrawn="1"/>
        </p:nvSpPr>
        <p:spPr bwMode="hidden">
          <a:xfrm>
            <a:off x="-1" y="36"/>
            <a:ext cx="3042303"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270901" y="475488"/>
            <a:ext cx="1904958"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Title here</a:t>
            </a:r>
          </a:p>
        </p:txBody>
      </p:sp>
      <p:sp>
        <p:nvSpPr>
          <p:cNvPr id="2" name="Title 1"/>
          <p:cNvSpPr>
            <a:spLocks noGrp="1"/>
          </p:cNvSpPr>
          <p:nvPr>
            <p:ph type="title" hasCustomPrompt="1"/>
          </p:nvPr>
        </p:nvSpPr>
        <p:spPr>
          <a:xfrm>
            <a:off x="400572" y="463844"/>
            <a:ext cx="2467680" cy="3401475"/>
          </a:xfrm>
        </p:spPr>
        <p:txBody>
          <a:bodyPr anchor="t">
            <a:noAutofit/>
          </a:bodyPr>
          <a:lstStyle>
            <a:lvl1pPr>
              <a:lnSpc>
                <a:spcPct val="95000"/>
              </a:lnSpc>
              <a:spcBef>
                <a:spcPts val="0"/>
              </a:spcBef>
              <a:defRPr sz="3200" baseline="0">
                <a:solidFill>
                  <a:schemeClr val="bg1"/>
                </a:solidFill>
              </a:defRPr>
            </a:lvl1pPr>
          </a:lstStyle>
          <a:p>
            <a:r>
              <a:rPr lang="en-US" noProof="0"/>
              <a:t>Title </a:t>
            </a:r>
            <a:br>
              <a:rPr lang="en-US" noProof="0"/>
            </a:br>
            <a:r>
              <a:rPr lang="en-US" noProof="0"/>
              <a:t>of slide</a:t>
            </a:r>
          </a:p>
        </p:txBody>
      </p:sp>
      <p:sp>
        <p:nvSpPr>
          <p:cNvPr id="4" name="Date Placeholder 3"/>
          <p:cNvSpPr>
            <a:spLocks noGrp="1"/>
          </p:cNvSpPr>
          <p:nvPr>
            <p:ph type="dt" sz="half" idx="10"/>
          </p:nvPr>
        </p:nvSpPr>
        <p:spPr>
          <a:xfrm>
            <a:off x="8807965" y="7010398"/>
            <a:ext cx="336035" cy="45720"/>
          </a:xfrm>
        </p:spPr>
        <p:txBody>
          <a:bodyPr/>
          <a:lstStyle/>
          <a:p>
            <a:fld id="{2225BEF7-362C-47A2-99CE-F92BC52601A4}" type="datetime4">
              <a:rPr lang="en-CA" smtClean="0"/>
              <a:t>June 18,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a:p>
        </p:txBody>
      </p:sp>
      <p:sp>
        <p:nvSpPr>
          <p:cNvPr id="14" name="Text Placeholder 19">
            <a:extLst>
              <a:ext uri="{FF2B5EF4-FFF2-40B4-BE49-F238E27FC236}">
                <a16:creationId xmlns:a16="http://schemas.microsoft.com/office/drawing/2014/main" id="{A51932F0-EBB7-48D2-9591-40F3F9E75737}"/>
              </a:ext>
            </a:extLst>
          </p:cNvPr>
          <p:cNvSpPr>
            <a:spLocks noGrp="1"/>
          </p:cNvSpPr>
          <p:nvPr>
            <p:ph type="body" sz="quarter" idx="20" hasCustomPrompt="1"/>
          </p:nvPr>
        </p:nvSpPr>
        <p:spPr>
          <a:xfrm>
            <a:off x="5576424" y="475488"/>
            <a:ext cx="3166686" cy="792162"/>
          </a:xfrm>
        </p:spPr>
        <p:txBody>
          <a:bodyPr anchor="t"/>
          <a:lstStyle>
            <a:lvl1pPr marL="0" indent="0">
              <a:lnSpc>
                <a:spcPct val="95000"/>
              </a:lnSpc>
              <a:spcBef>
                <a:spcPts val="0"/>
              </a:spcBef>
              <a:buNone/>
              <a:defRPr sz="2400" b="0">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US" noProof="0"/>
              <a:t>Optional title</a:t>
            </a:r>
          </a:p>
        </p:txBody>
      </p:sp>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270901" y="6170281"/>
            <a:ext cx="5082077"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
        <p:nvSpPr>
          <p:cNvPr id="10" name="Text Placeholder 9">
            <a:extLst>
              <a:ext uri="{FF2B5EF4-FFF2-40B4-BE49-F238E27FC236}">
                <a16:creationId xmlns:a16="http://schemas.microsoft.com/office/drawing/2014/main" id="{86456917-5A0D-4B01-9F9A-CC2545886632}"/>
              </a:ext>
            </a:extLst>
          </p:cNvPr>
          <p:cNvSpPr>
            <a:spLocks noGrp="1"/>
          </p:cNvSpPr>
          <p:nvPr>
            <p:ph type="body" sz="quarter" idx="21" hasCustomPrompt="1"/>
          </p:nvPr>
        </p:nvSpPr>
        <p:spPr>
          <a:xfrm>
            <a:off x="3270901" y="1435609"/>
            <a:ext cx="1904958" cy="4583424"/>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Click to add body copy</a:t>
            </a:r>
          </a:p>
          <a:p>
            <a:pPr lvl="1"/>
            <a:r>
              <a:rPr lang="en-US" noProof="0"/>
              <a:t>Second level</a:t>
            </a:r>
          </a:p>
          <a:p>
            <a:pPr lvl="2"/>
            <a:r>
              <a:rPr lang="en-US" noProof="0"/>
              <a:t>Third level</a:t>
            </a:r>
          </a:p>
          <a:p>
            <a:pPr lvl="3"/>
            <a:r>
              <a:rPr lang="en-US" noProof="0"/>
              <a:t>Fourth level</a:t>
            </a:r>
          </a:p>
        </p:txBody>
      </p:sp>
      <p:sp>
        <p:nvSpPr>
          <p:cNvPr id="15" name="Content Placeholder 14">
            <a:extLst>
              <a:ext uri="{FF2B5EF4-FFF2-40B4-BE49-F238E27FC236}">
                <a16:creationId xmlns:a16="http://schemas.microsoft.com/office/drawing/2014/main" id="{50063603-5807-4630-8EB7-C1EBC7302DA8}"/>
              </a:ext>
            </a:extLst>
          </p:cNvPr>
          <p:cNvSpPr>
            <a:spLocks noGrp="1"/>
          </p:cNvSpPr>
          <p:nvPr>
            <p:ph sz="quarter" idx="22" hasCustomPrompt="1"/>
          </p:nvPr>
        </p:nvSpPr>
        <p:spPr>
          <a:xfrm>
            <a:off x="5576432" y="1435609"/>
            <a:ext cx="3166996" cy="4583424"/>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US" noProof="0"/>
              <a:t>Add body copy or click icon for other content options</a:t>
            </a:r>
          </a:p>
          <a:p>
            <a:pPr lvl="1"/>
            <a:r>
              <a:rPr lang="en-US" noProof="0"/>
              <a:t>Second level</a:t>
            </a:r>
          </a:p>
          <a:p>
            <a:pPr lvl="2"/>
            <a:r>
              <a:rPr lang="en-US" noProof="0"/>
              <a:t>Third level</a:t>
            </a:r>
          </a:p>
          <a:p>
            <a:pPr lvl="3"/>
            <a:r>
              <a:rPr lang="en-US" noProof="0"/>
              <a:t>Fourth level</a:t>
            </a:r>
          </a:p>
        </p:txBody>
      </p:sp>
      <p:pic>
        <p:nvPicPr>
          <p:cNvPr id="3" name="Graphic 2">
            <a:extLst>
              <a:ext uri="{FF2B5EF4-FFF2-40B4-BE49-F238E27FC236}">
                <a16:creationId xmlns:a16="http://schemas.microsoft.com/office/drawing/2014/main" id="{33AA2F0E-F7B0-F3CB-08BD-1065BF9902D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black">
          <a:xfrm>
            <a:off x="188040" y="6111080"/>
            <a:ext cx="1715570" cy="666045"/>
          </a:xfrm>
          <a:prstGeom prst="rect">
            <a:avLst/>
          </a:prstGeom>
        </p:spPr>
      </p:pic>
    </p:spTree>
    <p:extLst>
      <p:ext uri="{BB962C8B-B14F-4D97-AF65-F5344CB8AC3E}">
        <p14:creationId xmlns:p14="http://schemas.microsoft.com/office/powerpoint/2010/main" val="13228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66896-6C98-4CA5-8352-966F1C5B8B94}" type="datetime4">
              <a:rPr lang="en-CA" smtClean="0"/>
              <a:t>June 18, 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156886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B2C3B442-1249-4FC3-83EE-3BA61C9623C1}" type="datetime4">
              <a:rPr lang="en-CA" smtClean="0"/>
              <a:t>June 18, 2025</a:t>
            </a:fld>
            <a:endParaRPr lang="en-US"/>
          </a:p>
        </p:txBody>
      </p:sp>
      <p:sp>
        <p:nvSpPr>
          <p:cNvPr id="4" name="Footer Placeholder 3"/>
          <p:cNvSpPr>
            <a:spLocks noGrp="1"/>
          </p:cNvSpPr>
          <p:nvPr>
            <p:ph type="ftr" sz="quarter" idx="11"/>
          </p:nvPr>
        </p:nvSpPr>
        <p:spPr/>
        <p:txBody>
          <a:bodyPr/>
          <a:lstStyle/>
          <a:p>
            <a:endParaRPr/>
          </a:p>
        </p:txBody>
      </p:sp>
      <p:pic>
        <p:nvPicPr>
          <p:cNvPr id="7" name="Graphic 6">
            <a:extLst>
              <a:ext uri="{FF2B5EF4-FFF2-40B4-BE49-F238E27FC236}">
                <a16:creationId xmlns:a16="http://schemas.microsoft.com/office/drawing/2014/main" id="{27F38A0E-5411-47D3-C293-18F51BC148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167722" y="2757531"/>
            <a:ext cx="6810849" cy="1277034"/>
          </a:xfrm>
          <a:prstGeom prst="rect">
            <a:avLst/>
          </a:prstGeom>
        </p:spPr>
      </p:pic>
    </p:spTree>
    <p:extLst>
      <p:ext uri="{BB962C8B-B14F-4D97-AF65-F5344CB8AC3E}">
        <p14:creationId xmlns:p14="http://schemas.microsoft.com/office/powerpoint/2010/main" val="167298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tting starte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6EE143-EB87-471C-91CF-23C49A52C549}"/>
              </a:ext>
            </a:extLst>
          </p:cNvPr>
          <p:cNvGrpSpPr/>
          <p:nvPr userDrawn="1"/>
        </p:nvGrpSpPr>
        <p:grpSpPr>
          <a:xfrm>
            <a:off x="4572000" y="3600268"/>
            <a:ext cx="3297536" cy="2606292"/>
            <a:chOff x="4572000" y="3600268"/>
            <a:chExt cx="3297536" cy="2606292"/>
          </a:xfrm>
        </p:grpSpPr>
        <p:pic>
          <p:nvPicPr>
            <p:cNvPr id="37" name="Picture 36">
              <a:extLst>
                <a:ext uri="{FF2B5EF4-FFF2-40B4-BE49-F238E27FC236}">
                  <a16:creationId xmlns:a16="http://schemas.microsoft.com/office/drawing/2014/main" id="{0D450ACE-782B-4A0B-A17C-5E028134720C}"/>
                </a:ext>
              </a:extLst>
            </p:cNvPr>
            <p:cNvPicPr>
              <a:picLocks noChangeAspect="1"/>
            </p:cNvPicPr>
            <p:nvPr userDrawn="1"/>
          </p:nvPicPr>
          <p:blipFill>
            <a:blip r:embed="rId2"/>
            <a:stretch>
              <a:fillRect/>
            </a:stretch>
          </p:blipFill>
          <p:spPr>
            <a:xfrm>
              <a:off x="6743598" y="4582736"/>
              <a:ext cx="1125938" cy="840950"/>
            </a:xfrm>
            <a:prstGeom prst="rect">
              <a:avLst/>
            </a:prstGeom>
            <a:ln w="3175">
              <a:solidFill>
                <a:schemeClr val="bg2">
                  <a:lumMod val="60000"/>
                  <a:lumOff val="40000"/>
                </a:schemeClr>
              </a:solidFill>
            </a:ln>
          </p:spPr>
        </p:pic>
        <p:pic>
          <p:nvPicPr>
            <p:cNvPr id="16" name="Picture 15">
              <a:extLst>
                <a:ext uri="{FF2B5EF4-FFF2-40B4-BE49-F238E27FC236}">
                  <a16:creationId xmlns:a16="http://schemas.microsoft.com/office/drawing/2014/main" id="{C418E61B-E836-4B25-B78F-FE2DDFDACDE8}"/>
                </a:ext>
              </a:extLst>
            </p:cNvPr>
            <p:cNvPicPr>
              <a:picLocks noChangeAspect="1"/>
            </p:cNvPicPr>
            <p:nvPr userDrawn="1"/>
          </p:nvPicPr>
          <p:blipFill>
            <a:blip r:embed="rId3"/>
            <a:stretch>
              <a:fillRect/>
            </a:stretch>
          </p:blipFill>
          <p:spPr>
            <a:xfrm>
              <a:off x="6202043" y="4843694"/>
              <a:ext cx="1125938" cy="840950"/>
            </a:xfrm>
            <a:prstGeom prst="rect">
              <a:avLst/>
            </a:prstGeom>
            <a:ln w="3175">
              <a:solidFill>
                <a:schemeClr val="bg2">
                  <a:lumMod val="60000"/>
                  <a:lumOff val="40000"/>
                </a:schemeClr>
              </a:solidFill>
            </a:ln>
          </p:spPr>
        </p:pic>
        <p:pic>
          <p:nvPicPr>
            <p:cNvPr id="13" name="Picture 12">
              <a:extLst>
                <a:ext uri="{FF2B5EF4-FFF2-40B4-BE49-F238E27FC236}">
                  <a16:creationId xmlns:a16="http://schemas.microsoft.com/office/drawing/2014/main" id="{5C0D2228-1797-4F29-9D99-E6D2BAF434C0}"/>
                </a:ext>
              </a:extLst>
            </p:cNvPr>
            <p:cNvPicPr>
              <a:picLocks noChangeAspect="1"/>
            </p:cNvPicPr>
            <p:nvPr userDrawn="1"/>
          </p:nvPicPr>
          <p:blipFill>
            <a:blip r:embed="rId4"/>
            <a:stretch>
              <a:fillRect/>
            </a:stretch>
          </p:blipFill>
          <p:spPr>
            <a:xfrm>
              <a:off x="5660487" y="5104652"/>
              <a:ext cx="1125938" cy="840950"/>
            </a:xfrm>
            <a:prstGeom prst="rect">
              <a:avLst/>
            </a:prstGeom>
            <a:ln w="3175">
              <a:solidFill>
                <a:schemeClr val="bg2">
                  <a:lumMod val="60000"/>
                  <a:lumOff val="40000"/>
                </a:schemeClr>
              </a:solidFill>
            </a:ln>
          </p:spPr>
        </p:pic>
        <p:pic>
          <p:nvPicPr>
            <p:cNvPr id="10" name="Picture 9">
              <a:extLst>
                <a:ext uri="{FF2B5EF4-FFF2-40B4-BE49-F238E27FC236}">
                  <a16:creationId xmlns:a16="http://schemas.microsoft.com/office/drawing/2014/main" id="{66116310-8C63-4AF1-83FE-B31B01F95448}"/>
                </a:ext>
              </a:extLst>
            </p:cNvPr>
            <p:cNvPicPr>
              <a:picLocks noChangeAspect="1"/>
            </p:cNvPicPr>
            <p:nvPr userDrawn="1"/>
          </p:nvPicPr>
          <p:blipFill>
            <a:blip r:embed="rId5"/>
            <a:stretch>
              <a:fillRect/>
            </a:stretch>
          </p:blipFill>
          <p:spPr>
            <a:xfrm>
              <a:off x="6196667" y="3600268"/>
              <a:ext cx="1125938" cy="840950"/>
            </a:xfrm>
            <a:prstGeom prst="rect">
              <a:avLst/>
            </a:prstGeom>
            <a:ln w="3175">
              <a:solidFill>
                <a:schemeClr val="bg2">
                  <a:lumMod val="60000"/>
                  <a:lumOff val="40000"/>
                </a:schemeClr>
              </a:solidFill>
            </a:ln>
          </p:spPr>
        </p:pic>
        <p:pic>
          <p:nvPicPr>
            <p:cNvPr id="8" name="Picture 7">
              <a:extLst>
                <a:ext uri="{FF2B5EF4-FFF2-40B4-BE49-F238E27FC236}">
                  <a16:creationId xmlns:a16="http://schemas.microsoft.com/office/drawing/2014/main" id="{992AA53A-93A7-4134-9E19-8332D0EB4A91}"/>
                </a:ext>
              </a:extLst>
            </p:cNvPr>
            <p:cNvPicPr>
              <a:picLocks noChangeAspect="1"/>
            </p:cNvPicPr>
            <p:nvPr userDrawn="1"/>
          </p:nvPicPr>
          <p:blipFill>
            <a:blip r:embed="rId6"/>
            <a:stretch>
              <a:fillRect/>
            </a:stretch>
          </p:blipFill>
          <p:spPr>
            <a:xfrm>
              <a:off x="5655112" y="3861226"/>
              <a:ext cx="1125938" cy="840950"/>
            </a:xfrm>
            <a:prstGeom prst="rect">
              <a:avLst/>
            </a:prstGeom>
            <a:ln w="3175">
              <a:solidFill>
                <a:schemeClr val="bg2">
                  <a:lumMod val="60000"/>
                  <a:lumOff val="40000"/>
                </a:schemeClr>
              </a:solidFill>
            </a:ln>
          </p:spPr>
        </p:pic>
        <p:pic>
          <p:nvPicPr>
            <p:cNvPr id="29" name="Picture 28">
              <a:extLst>
                <a:ext uri="{FF2B5EF4-FFF2-40B4-BE49-F238E27FC236}">
                  <a16:creationId xmlns:a16="http://schemas.microsoft.com/office/drawing/2014/main" id="{5640F6FF-A85B-4D28-89B0-890BC1C8A562}"/>
                </a:ext>
              </a:extLst>
            </p:cNvPr>
            <p:cNvPicPr>
              <a:picLocks noChangeAspect="1"/>
            </p:cNvPicPr>
            <p:nvPr userDrawn="1"/>
          </p:nvPicPr>
          <p:blipFill>
            <a:blip r:embed="rId7"/>
            <a:stretch>
              <a:fillRect/>
            </a:stretch>
          </p:blipFill>
          <p:spPr>
            <a:xfrm>
              <a:off x="5113556" y="4122184"/>
              <a:ext cx="1125938" cy="840950"/>
            </a:xfrm>
            <a:prstGeom prst="rect">
              <a:avLst/>
            </a:prstGeom>
            <a:ln w="3175">
              <a:solidFill>
                <a:schemeClr val="bg2">
                  <a:lumMod val="60000"/>
                  <a:lumOff val="40000"/>
                </a:schemeClr>
              </a:solidFill>
            </a:ln>
          </p:spPr>
        </p:pic>
        <p:pic>
          <p:nvPicPr>
            <p:cNvPr id="7" name="Picture 6">
              <a:extLst>
                <a:ext uri="{FF2B5EF4-FFF2-40B4-BE49-F238E27FC236}">
                  <a16:creationId xmlns:a16="http://schemas.microsoft.com/office/drawing/2014/main" id="{5E1A218E-CEF9-4733-A6EC-2CDB1CA3BF46}"/>
                </a:ext>
              </a:extLst>
            </p:cNvPr>
            <p:cNvPicPr>
              <a:picLocks noChangeAspect="1"/>
            </p:cNvPicPr>
            <p:nvPr userDrawn="1"/>
          </p:nvPicPr>
          <p:blipFill>
            <a:blip r:embed="rId8"/>
            <a:stretch>
              <a:fillRect/>
            </a:stretch>
          </p:blipFill>
          <p:spPr>
            <a:xfrm>
              <a:off x="5118931" y="5365610"/>
              <a:ext cx="1125938" cy="840950"/>
            </a:xfrm>
            <a:prstGeom prst="rect">
              <a:avLst/>
            </a:prstGeom>
            <a:ln w="3175">
              <a:solidFill>
                <a:schemeClr val="bg2">
                  <a:lumMod val="60000"/>
                  <a:lumOff val="40000"/>
                </a:schemeClr>
              </a:solidFill>
            </a:ln>
          </p:spPr>
        </p:pic>
        <p:pic>
          <p:nvPicPr>
            <p:cNvPr id="11" name="Picture 10">
              <a:extLst>
                <a:ext uri="{FF2B5EF4-FFF2-40B4-BE49-F238E27FC236}">
                  <a16:creationId xmlns:a16="http://schemas.microsoft.com/office/drawing/2014/main" id="{B5F09C80-18F1-468C-A367-3899746ED0ED}"/>
                </a:ext>
              </a:extLst>
            </p:cNvPr>
            <p:cNvPicPr>
              <a:picLocks noChangeAspect="1"/>
            </p:cNvPicPr>
            <p:nvPr userDrawn="1"/>
          </p:nvPicPr>
          <p:blipFill>
            <a:blip r:embed="rId9"/>
            <a:stretch>
              <a:fillRect/>
            </a:stretch>
          </p:blipFill>
          <p:spPr>
            <a:xfrm>
              <a:off x="4572000" y="4383143"/>
              <a:ext cx="1125938" cy="840950"/>
            </a:xfrm>
            <a:prstGeom prst="rect">
              <a:avLst/>
            </a:prstGeom>
            <a:ln w="3175">
              <a:solidFill>
                <a:schemeClr val="bg2">
                  <a:lumMod val="60000"/>
                  <a:lumOff val="40000"/>
                </a:schemeClr>
              </a:solidFill>
            </a:ln>
          </p:spPr>
        </p:pic>
      </p:grpSp>
      <p:sp>
        <p:nvSpPr>
          <p:cNvPr id="17" name="Rectangle 16">
            <a:extLst>
              <a:ext uri="{FF2B5EF4-FFF2-40B4-BE49-F238E27FC236}">
                <a16:creationId xmlns:a16="http://schemas.microsoft.com/office/drawing/2014/main" id="{99911C52-8BD4-4F0D-866B-C996C90A70C0}"/>
              </a:ext>
            </a:extLst>
          </p:cNvPr>
          <p:cNvSpPr/>
          <p:nvPr userDrawn="1"/>
        </p:nvSpPr>
        <p:spPr>
          <a:xfrm>
            <a:off x="405925" y="1584823"/>
            <a:ext cx="8229600" cy="3874907"/>
          </a:xfrm>
          <a:prstGeom prst="rect">
            <a:avLst/>
          </a:prstGeom>
        </p:spPr>
        <p:txBody>
          <a:bodyPr wrap="square" lIns="0" rIns="0">
            <a:spAutoFit/>
          </a:bodyPr>
          <a:lstStyle/>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mn-lt"/>
                <a:ea typeface="+mn-ea"/>
                <a:cs typeface="+mn-cs"/>
              </a:rPr>
              <a:t>A few recommendations: </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Sample slides are included to help you get started. You can edit these sample slides or insert new slides, however it is recommended you maintain a consistent title and finishing slide.</a:t>
            </a:r>
            <a:endParaRPr kumimoji="0" lang="en-US" sz="1400" b="0" i="0" u="none" strike="noStrike" kern="1200" cap="none" spc="0" normalizeH="0" baseline="0" noProof="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Maintain the integrity of the key template features: Ensure consistency in locations and space around the logo, leverage the Manulife JH color palette and Arial font, and use the icons and images that have been provided for you.</a:t>
            </a:r>
            <a:endParaRPr kumimoji="0" lang="en-US" sz="1400" b="0" i="0" u="none" strike="noStrike" kern="1200" cap="none" spc="0" normalizeH="0" baseline="0" noProof="0">
              <a:ln>
                <a:noFill/>
              </a:ln>
              <a:solidFill>
                <a:schemeClr val="bg1"/>
              </a:solidFill>
              <a:effectLst/>
              <a:uLnTx/>
              <a:uFillTx/>
              <a:latin typeface="Arial" panose="02020503040401060103" pitchFamily="18" charset="0"/>
              <a:ea typeface="+mn-ea"/>
              <a:cs typeface="+mn-cs"/>
            </a:endParaRPr>
          </a:p>
          <a:p>
            <a:pPr marL="228600" marR="0" lvl="0" indent="-228600" algn="l" defTabSz="914400"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endParaRPr kumimoji="0" lang="en-US" sz="36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mn-lt"/>
                <a:ea typeface="+mn-ea"/>
                <a:cs typeface="+mn-cs"/>
              </a:rPr>
              <a:t>If you have any questions or concerns, </a:t>
            </a:r>
            <a:br>
              <a:rPr kumimoji="0" lang="en-US" sz="1400" b="1" i="0" u="none" strike="noStrike" kern="1200" cap="none" spc="0" normalizeH="0" baseline="0" noProof="0">
                <a:ln>
                  <a:noFill/>
                </a:ln>
                <a:solidFill>
                  <a:prstClr val="black"/>
                </a:solidFill>
                <a:effectLst/>
                <a:uLnTx/>
                <a:uFillTx/>
                <a:latin typeface="+mn-lt"/>
                <a:ea typeface="+mn-ea"/>
                <a:cs typeface="+mn-cs"/>
              </a:rPr>
            </a:br>
            <a:r>
              <a:rPr kumimoji="0" lang="en-US" sz="1400" b="1" i="0" u="none" strike="noStrike" kern="1200" cap="none" spc="0" normalizeH="0" baseline="0" noProof="0">
                <a:ln>
                  <a:noFill/>
                </a:ln>
                <a:solidFill>
                  <a:prstClr val="black"/>
                </a:solidFill>
                <a:effectLst/>
                <a:uLnTx/>
                <a:uFillTx/>
                <a:latin typeface="+mn-lt"/>
                <a:ea typeface="+mn-ea"/>
                <a:cs typeface="+mn-cs"/>
              </a:rPr>
              <a:t>please email us at brand@manulife.com.</a:t>
            </a:r>
          </a:p>
          <a:p>
            <a:pPr marL="228600" marR="0" lvl="0" indent="-228600" algn="l" defTabSz="914400"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88832" y="950979"/>
            <a:ext cx="8359312" cy="400110"/>
          </a:xfrm>
          <a:prstGeom prst="rect">
            <a:avLst/>
          </a:prstGeom>
        </p:spPr>
        <p:txBody>
          <a:bodyPr wrap="square" lIns="0" rIns="0">
            <a:spAutoFit/>
          </a:bodyPr>
          <a:lstStyle/>
          <a:p>
            <a:r>
              <a:rPr kumimoji="0" lang="en-US" sz="2000" b="1" i="0" u="none" strike="noStrike" kern="1200" cap="none" spc="0" normalizeH="0" baseline="0" noProof="0">
                <a:ln>
                  <a:noFill/>
                </a:ln>
                <a:solidFill>
                  <a:prstClr val="black"/>
                </a:solidFill>
                <a:effectLst/>
                <a:uLnTx/>
                <a:uFillTx/>
                <a:latin typeface="+mn-lt"/>
                <a:ea typeface="+mj-ea"/>
                <a:cs typeface="+mj-cs"/>
              </a:rPr>
              <a:t>Getting Started – </a:t>
            </a:r>
            <a:r>
              <a:rPr kumimoji="0" lang="en-US" sz="2000" b="1" i="0" u="none" strike="noStrike" kern="1200" cap="none" spc="0" normalizeH="0" baseline="0" noProof="0">
                <a:ln>
                  <a:noFill/>
                </a:ln>
                <a:solidFill>
                  <a:prstClr val="black"/>
                </a:solidFill>
                <a:effectLst/>
                <a:uLnTx/>
                <a:uFillTx/>
                <a:latin typeface="+mn-lt"/>
                <a:ea typeface="+mn-ea"/>
                <a:cs typeface="+mn-cs"/>
              </a:rPr>
              <a:t>Official John Hancock Template</a:t>
            </a:r>
            <a:endParaRPr lang="en-US" sz="1600" noProof="0"/>
          </a:p>
        </p:txBody>
      </p:sp>
      <p:sp>
        <p:nvSpPr>
          <p:cNvPr id="2" name="Date Placeholder 1"/>
          <p:cNvSpPr>
            <a:spLocks noGrp="1"/>
          </p:cNvSpPr>
          <p:nvPr userDrawn="1">
            <p:ph type="dt" sz="half" idx="10"/>
          </p:nvPr>
        </p:nvSpPr>
        <p:spPr/>
        <p:txBody>
          <a:bodyPr/>
          <a:lstStyle/>
          <a:p>
            <a:fld id="{61A4BEF5-9A05-4D20-83E5-233E87403DC0}" type="datetime4">
              <a:rPr lang="en-CA" smtClean="0"/>
              <a:t>June 18, 2025</a:t>
            </a:fld>
            <a:endParaRPr/>
          </a:p>
        </p:txBody>
      </p:sp>
      <p:sp>
        <p:nvSpPr>
          <p:cNvPr id="3" name="Footer Placeholder 2"/>
          <p:cNvSpPr>
            <a:spLocks noGrp="1"/>
          </p:cNvSpPr>
          <p:nvPr userDrawn="1">
            <p:ph type="ftr" sz="quarter" idx="11"/>
          </p:nvPr>
        </p:nvSpPr>
        <p:spPr/>
        <p:txBody>
          <a:bodyPr/>
          <a:lstStyle/>
          <a:p>
            <a:endParaRPr/>
          </a:p>
        </p:txBody>
      </p:sp>
      <p:sp>
        <p:nvSpPr>
          <p:cNvPr id="4" name="Slide Number Placeholder 3"/>
          <p:cNvSpPr>
            <a:spLocks noGrp="1"/>
          </p:cNvSpPr>
          <p:nvPr userDrawn="1">
            <p:ph type="sldNum" sz="quarter" idx="12"/>
          </p:nvPr>
        </p:nvSpPr>
        <p:spPr/>
        <p:txBody>
          <a:bodyPr/>
          <a:lstStyle/>
          <a:p>
            <a:fld id="{BB333B34-C87C-402E-ABB0-13B7C9DEBBC4}" type="slidenum">
              <a:rPr/>
              <a:t>‹#›</a:t>
            </a:fld>
            <a:endParaRPr/>
          </a:p>
        </p:txBody>
      </p:sp>
      <p:sp>
        <p:nvSpPr>
          <p:cNvPr id="9" name="Rectangle 8">
            <a:extLst>
              <a:ext uri="{FF2B5EF4-FFF2-40B4-BE49-F238E27FC236}">
                <a16:creationId xmlns:a16="http://schemas.microsoft.com/office/drawing/2014/main" id="{A153B09A-151F-464A-973F-FF30F816F5E8}"/>
              </a:ext>
            </a:extLst>
          </p:cNvPr>
          <p:cNvSpPr/>
          <p:nvPr userDrawn="1"/>
        </p:nvSpPr>
        <p:spPr>
          <a:xfrm>
            <a:off x="397379" y="359681"/>
            <a:ext cx="2630528" cy="246221"/>
          </a:xfrm>
          <a:prstGeom prst="rect">
            <a:avLst/>
          </a:prstGeom>
        </p:spPr>
        <p:txBody>
          <a:bodyPr wrap="none" lIns="0" rIns="0">
            <a:spAutoFit/>
          </a:bodyPr>
          <a:lstStyle/>
          <a:p>
            <a:r>
              <a:rPr lang="en-US" sz="1000" noProof="0">
                <a:latin typeface="+mn-lt"/>
              </a:rPr>
              <a:t>For use with Microsoft Office PowerPoint 365</a:t>
            </a:r>
            <a:endParaRPr lang="en-US" sz="1000" noProof="0">
              <a:solidFill>
                <a:schemeClr val="bg1"/>
              </a:solidFill>
              <a:latin typeface="+mn-lt"/>
            </a:endParaRPr>
          </a:p>
        </p:txBody>
      </p:sp>
    </p:spTree>
    <p:extLst>
      <p:ext uri="{BB962C8B-B14F-4D97-AF65-F5344CB8AC3E}">
        <p14:creationId xmlns:p14="http://schemas.microsoft.com/office/powerpoint/2010/main" val="166747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tting started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94F895-8B88-421D-93F3-57E8B4A8318F}"/>
              </a:ext>
            </a:extLst>
          </p:cNvPr>
          <p:cNvPicPr>
            <a:picLocks noChangeAspect="1"/>
          </p:cNvPicPr>
          <p:nvPr userDrawn="1"/>
        </p:nvPicPr>
        <p:blipFill>
          <a:blip r:embed="rId2"/>
          <a:stretch>
            <a:fillRect/>
          </a:stretch>
        </p:blipFill>
        <p:spPr>
          <a:xfrm>
            <a:off x="4809145" y="3722382"/>
            <a:ext cx="2787445" cy="1645920"/>
          </a:xfrm>
          <a:prstGeom prst="rect">
            <a:avLst/>
          </a:prstGeom>
          <a:ln w="3175">
            <a:solidFill>
              <a:schemeClr val="bg2">
                <a:lumMod val="60000"/>
                <a:lumOff val="40000"/>
              </a:schemeClr>
            </a:solidFill>
          </a:ln>
        </p:spPr>
      </p:pic>
      <p:pic>
        <p:nvPicPr>
          <p:cNvPr id="7" name="Picture 6">
            <a:extLst>
              <a:ext uri="{FF2B5EF4-FFF2-40B4-BE49-F238E27FC236}">
                <a16:creationId xmlns:a16="http://schemas.microsoft.com/office/drawing/2014/main" id="{C66C4313-D871-4A7D-8B08-C2837D8D1A37}"/>
              </a:ext>
            </a:extLst>
          </p:cNvPr>
          <p:cNvPicPr>
            <a:picLocks noChangeAspect="1"/>
          </p:cNvPicPr>
          <p:nvPr userDrawn="1"/>
        </p:nvPicPr>
        <p:blipFill>
          <a:blip r:embed="rId3"/>
          <a:stretch>
            <a:fillRect/>
          </a:stretch>
        </p:blipFill>
        <p:spPr>
          <a:xfrm>
            <a:off x="423017" y="3722382"/>
            <a:ext cx="2538848" cy="1645920"/>
          </a:xfrm>
          <a:prstGeom prst="rect">
            <a:avLst/>
          </a:prstGeom>
          <a:ln w="3175">
            <a:solidFill>
              <a:schemeClr val="bg2">
                <a:lumMod val="60000"/>
                <a:lumOff val="40000"/>
              </a:schemeClr>
            </a:solidFill>
          </a:ln>
        </p:spPr>
      </p:pic>
      <p:sp>
        <p:nvSpPr>
          <p:cNvPr id="17" name="Rectangle 16">
            <a:extLst>
              <a:ext uri="{FF2B5EF4-FFF2-40B4-BE49-F238E27FC236}">
                <a16:creationId xmlns:a16="http://schemas.microsoft.com/office/drawing/2014/main" id="{99911C52-8BD4-4F0D-866B-C996C90A70C0}"/>
              </a:ext>
            </a:extLst>
          </p:cNvPr>
          <p:cNvSpPr/>
          <p:nvPr userDrawn="1"/>
        </p:nvSpPr>
        <p:spPr>
          <a:xfrm>
            <a:off x="307561" y="1576406"/>
            <a:ext cx="4065715" cy="1577355"/>
          </a:xfrm>
          <a:prstGeom prst="rect">
            <a:avLst/>
          </a:prstGeom>
        </p:spPr>
        <p:txBody>
          <a:bodyPr wrap="square">
            <a:spAutoFit/>
          </a:bodyPr>
          <a:lstStyle/>
          <a:p>
            <a:pPr marL="0" indent="0">
              <a:lnSpc>
                <a:spcPct val="95000"/>
              </a:lnSpc>
              <a:spcBef>
                <a:spcPts val="1200"/>
              </a:spcBef>
              <a:buNone/>
            </a:pPr>
            <a:r>
              <a:rPr lang="en-US" sz="1400" b="1" noProof="0"/>
              <a:t>To insert a new slide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Click the bottom of the New Slide button on the Home tab.</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Choose a layout from the gallery.</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Add content using </a:t>
            </a:r>
            <a:r>
              <a:rPr lang="en-US" sz="1400" noProof="0"/>
              <a:t>the default boxes provided.</a:t>
            </a: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07562" y="950979"/>
            <a:ext cx="5836649" cy="400110"/>
          </a:xfrm>
          <a:prstGeom prst="rect">
            <a:avLst/>
          </a:prstGeom>
        </p:spPr>
        <p:txBody>
          <a:bodyPr wrap="square">
            <a:spAutoFit/>
          </a:bodyPr>
          <a:lstStyle/>
          <a:p>
            <a:r>
              <a:rPr kumimoji="0" lang="en-US" sz="2000" b="1" i="0" u="none" strike="noStrike" kern="1200" cap="none" spc="0" normalizeH="0" baseline="0" noProof="0">
                <a:ln>
                  <a:noFill/>
                </a:ln>
                <a:solidFill>
                  <a:prstClr val="black"/>
                </a:solidFill>
                <a:effectLst/>
                <a:uLnTx/>
                <a:uFillTx/>
                <a:latin typeface="+mn-lt"/>
                <a:ea typeface="+mj-ea"/>
                <a:cs typeface="+mj-cs"/>
              </a:rPr>
              <a:t>To Insert or Change a Slide</a:t>
            </a:r>
            <a:endParaRPr lang="en-US" sz="1600" noProof="0"/>
          </a:p>
        </p:txBody>
      </p:sp>
      <p:sp>
        <p:nvSpPr>
          <p:cNvPr id="2" name="Date Placeholder 1"/>
          <p:cNvSpPr>
            <a:spLocks noGrp="1"/>
          </p:cNvSpPr>
          <p:nvPr>
            <p:ph type="dt" sz="half" idx="10"/>
          </p:nvPr>
        </p:nvSpPr>
        <p:spPr/>
        <p:txBody>
          <a:bodyPr/>
          <a:lstStyle/>
          <a:p>
            <a:fld id="{9C607C0D-E009-46A8-9602-4C9F4E3543F3}" type="datetime4">
              <a:rPr lang="en-CA" smtClean="0"/>
              <a:t>June 18, 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16" name="Rectangle 15">
            <a:extLst>
              <a:ext uri="{FF2B5EF4-FFF2-40B4-BE49-F238E27FC236}">
                <a16:creationId xmlns:a16="http://schemas.microsoft.com/office/drawing/2014/main" id="{F1C17CB5-F2BE-4A24-9128-54B915A02C7D}"/>
              </a:ext>
            </a:extLst>
          </p:cNvPr>
          <p:cNvSpPr/>
          <p:nvPr userDrawn="1"/>
        </p:nvSpPr>
        <p:spPr>
          <a:xfrm>
            <a:off x="397379" y="359681"/>
            <a:ext cx="2630528" cy="246221"/>
          </a:xfrm>
          <a:prstGeom prst="rect">
            <a:avLst/>
          </a:prstGeom>
        </p:spPr>
        <p:txBody>
          <a:bodyPr wrap="none" lIns="0" rIns="0">
            <a:spAutoFit/>
          </a:bodyPr>
          <a:lstStyle/>
          <a:p>
            <a:r>
              <a:rPr lang="en-US" sz="1000" noProof="0">
                <a:latin typeface="+mn-lt"/>
              </a:rPr>
              <a:t>For use with Microsoft Office PowerPoint 365</a:t>
            </a:r>
            <a:endParaRPr lang="en-US" sz="1000" noProof="0">
              <a:solidFill>
                <a:schemeClr val="bg1"/>
              </a:solidFill>
              <a:latin typeface="+mn-lt"/>
            </a:endParaRPr>
          </a:p>
        </p:txBody>
      </p:sp>
      <p:sp>
        <p:nvSpPr>
          <p:cNvPr id="19" name="Rectangle 18">
            <a:extLst>
              <a:ext uri="{FF2B5EF4-FFF2-40B4-BE49-F238E27FC236}">
                <a16:creationId xmlns:a16="http://schemas.microsoft.com/office/drawing/2014/main" id="{F013F073-27F8-44C6-86F2-1BFB52DCC02D}"/>
              </a:ext>
            </a:extLst>
          </p:cNvPr>
          <p:cNvSpPr/>
          <p:nvPr userDrawn="1"/>
        </p:nvSpPr>
        <p:spPr>
          <a:xfrm>
            <a:off x="4710896" y="1576406"/>
            <a:ext cx="4065720" cy="1731243"/>
          </a:xfrm>
          <a:prstGeom prst="rect">
            <a:avLst/>
          </a:prstGeom>
        </p:spPr>
        <p:txBody>
          <a:bodyPr wrap="square">
            <a:spAutoFit/>
          </a:bodyPr>
          <a:lstStyle/>
          <a:p>
            <a:pPr marL="0" indent="0">
              <a:lnSpc>
                <a:spcPct val="95000"/>
              </a:lnSpc>
              <a:spcBef>
                <a:spcPts val="1200"/>
              </a:spcBef>
              <a:buNone/>
            </a:pPr>
            <a:r>
              <a:rPr lang="en-US" sz="1400" b="1" noProof="0"/>
              <a:t>To change the layout of an existing slide </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lang="en-US" sz="1400" noProof="0"/>
              <a:t>Go </a:t>
            </a:r>
            <a:r>
              <a:rPr kumimoji="0" lang="en-US" sz="1400" b="0" i="0" u="none" strike="noStrike" kern="1200" cap="none" spc="0" normalizeH="0" baseline="0" noProof="0">
                <a:ln>
                  <a:noFill/>
                </a:ln>
                <a:solidFill>
                  <a:prstClr val="black"/>
                </a:solidFill>
                <a:effectLst/>
                <a:uLnTx/>
                <a:uFillTx/>
                <a:latin typeface="+mn-lt"/>
                <a:ea typeface="+mn-ea"/>
                <a:cs typeface="+mn-cs"/>
              </a:rPr>
              <a:t>to the slide you want to change.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Select Layout on the Home tab.</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Choose a new layout from the gallery.</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Add content </a:t>
            </a:r>
            <a:r>
              <a:rPr lang="en-US" sz="1400" noProof="0"/>
              <a:t>using the default boxes provided.</a:t>
            </a:r>
          </a:p>
        </p:txBody>
      </p:sp>
      <p:cxnSp>
        <p:nvCxnSpPr>
          <p:cNvPr id="13" name="Straight Connector 12">
            <a:extLst>
              <a:ext uri="{FF2B5EF4-FFF2-40B4-BE49-F238E27FC236}">
                <a16:creationId xmlns:a16="http://schemas.microsoft.com/office/drawing/2014/main" id="{D881C36F-DB11-4377-82A5-7916E869C5A2}"/>
              </a:ext>
            </a:extLst>
          </p:cNvPr>
          <p:cNvCxnSpPr>
            <a:cxnSpLocks/>
          </p:cNvCxnSpPr>
          <p:nvPr userDrawn="1"/>
        </p:nvCxnSpPr>
        <p:spPr>
          <a:xfrm>
            <a:off x="4572000" y="1655840"/>
            <a:ext cx="0" cy="389283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4387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tting started 3">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4626888A-73DE-45DE-9955-57BDD438A06F}"/>
              </a:ext>
            </a:extLst>
          </p:cNvPr>
          <p:cNvGraphicFramePr>
            <a:graphicFrameLocks noGrp="1"/>
          </p:cNvGraphicFramePr>
          <p:nvPr userDrawn="1">
            <p:extLst>
              <p:ext uri="{D42A27DB-BD31-4B8C-83A1-F6EECF244321}">
                <p14:modId xmlns:p14="http://schemas.microsoft.com/office/powerpoint/2010/main" val="1943390978"/>
              </p:ext>
            </p:extLst>
          </p:nvPr>
        </p:nvGraphicFramePr>
        <p:xfrm>
          <a:off x="405072" y="1547447"/>
          <a:ext cx="3882690" cy="3944994"/>
        </p:xfrm>
        <a:graphic>
          <a:graphicData uri="http://schemas.openxmlformats.org/drawingml/2006/table">
            <a:tbl>
              <a:tblPr firstRow="1" bandRow="1">
                <a:tableStyleId>{5940675A-B579-460E-94D1-54222C63F5DA}</a:tableStyleId>
              </a:tblPr>
              <a:tblGrid>
                <a:gridCol w="776538">
                  <a:extLst>
                    <a:ext uri="{9D8B030D-6E8A-4147-A177-3AD203B41FA5}">
                      <a16:colId xmlns:a16="http://schemas.microsoft.com/office/drawing/2014/main" val="1797523732"/>
                    </a:ext>
                  </a:extLst>
                </a:gridCol>
                <a:gridCol w="776538">
                  <a:extLst>
                    <a:ext uri="{9D8B030D-6E8A-4147-A177-3AD203B41FA5}">
                      <a16:colId xmlns:a16="http://schemas.microsoft.com/office/drawing/2014/main" val="2173720451"/>
                    </a:ext>
                  </a:extLst>
                </a:gridCol>
                <a:gridCol w="776538">
                  <a:extLst>
                    <a:ext uri="{9D8B030D-6E8A-4147-A177-3AD203B41FA5}">
                      <a16:colId xmlns:a16="http://schemas.microsoft.com/office/drawing/2014/main" val="1029007346"/>
                    </a:ext>
                  </a:extLst>
                </a:gridCol>
                <a:gridCol w="776538">
                  <a:extLst>
                    <a:ext uri="{9D8B030D-6E8A-4147-A177-3AD203B41FA5}">
                      <a16:colId xmlns:a16="http://schemas.microsoft.com/office/drawing/2014/main" val="713328310"/>
                    </a:ext>
                  </a:extLst>
                </a:gridCol>
                <a:gridCol w="776538">
                  <a:extLst>
                    <a:ext uri="{9D8B030D-6E8A-4147-A177-3AD203B41FA5}">
                      <a16:colId xmlns:a16="http://schemas.microsoft.com/office/drawing/2014/main" val="2205100299"/>
                    </a:ext>
                  </a:extLst>
                </a:gridCol>
              </a:tblGrid>
              <a:tr h="425925">
                <a:tc gridSpan="5">
                  <a:txBody>
                    <a:bodyPr/>
                    <a:lstStyle/>
                    <a:p>
                      <a:pPr>
                        <a:lnSpc>
                          <a:spcPct val="100000"/>
                        </a:lnSpc>
                      </a:pPr>
                      <a:r>
                        <a:rPr lang="en-US" sz="1000" b="1" noProof="0">
                          <a:latin typeface="Arial" panose="020B0604020202020204" pitchFamily="34" charset="0"/>
                          <a:cs typeface="Arial" panose="020B0604020202020204" pitchFamily="34" charset="0"/>
                        </a:rPr>
                        <a:t>Primary colors – </a:t>
                      </a:r>
                      <a:br>
                        <a:rPr lang="en-US" sz="1000" b="1" noProof="0">
                          <a:latin typeface="Arial" panose="020B0604020202020204" pitchFamily="34" charset="0"/>
                          <a:cs typeface="Arial" panose="020B0604020202020204" pitchFamily="34" charset="0"/>
                        </a:rPr>
                      </a:br>
                      <a:r>
                        <a:rPr lang="en-US" sz="1000" b="1" noProof="0">
                          <a:latin typeface="Arial" panose="020B0604020202020204" pitchFamily="34" charset="0"/>
                          <a:cs typeface="Arial" panose="020B0604020202020204" pitchFamily="34" charset="0"/>
                        </a:rPr>
                        <a:t>RGB values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1536449648"/>
                  </a:ext>
                </a:extLst>
              </a:tr>
              <a:tr h="486579">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Green</a:t>
                      </a:r>
                    </a:p>
                    <a:p>
                      <a:pPr>
                        <a:lnSpc>
                          <a:spcPct val="130000"/>
                        </a:lnSpc>
                      </a:pPr>
                      <a:r>
                        <a:rPr lang="en-US" sz="800" noProof="0">
                          <a:solidFill>
                            <a:schemeClr val="bg1"/>
                          </a:solidFill>
                          <a:latin typeface="Arial" panose="020B0604020202020204" pitchFamily="34" charset="0"/>
                          <a:cs typeface="Arial" panose="020B0604020202020204" pitchFamily="34" charset="0"/>
                        </a:rPr>
                        <a:t>0  167  88</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Blue</a:t>
                      </a:r>
                    </a:p>
                    <a:p>
                      <a:pPr>
                        <a:lnSpc>
                          <a:spcPct val="130000"/>
                        </a:lnSpc>
                      </a:pPr>
                      <a:r>
                        <a:rPr lang="en-US" sz="800" noProof="0">
                          <a:solidFill>
                            <a:schemeClr val="bg1"/>
                          </a:solidFill>
                          <a:latin typeface="Arial" panose="020B0604020202020204" pitchFamily="34" charset="0"/>
                          <a:cs typeface="Arial" panose="020B0604020202020204" pitchFamily="34" charset="0"/>
                        </a:rPr>
                        <a:t>0  0  193</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5217441"/>
                  </a:ext>
                </a:extLst>
              </a:tr>
              <a:tr h="486579">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Dark 2</a:t>
                      </a:r>
                    </a:p>
                    <a:p>
                      <a:pPr>
                        <a:lnSpc>
                          <a:spcPct val="130000"/>
                        </a:lnSpc>
                      </a:pPr>
                      <a:r>
                        <a:rPr lang="en-US" sz="800" noProof="0">
                          <a:solidFill>
                            <a:schemeClr val="bg1"/>
                          </a:solidFill>
                          <a:latin typeface="Arial" panose="020B0604020202020204" pitchFamily="34" charset="0"/>
                          <a:cs typeface="Arial" panose="020B0604020202020204" pitchFamily="34" charset="0"/>
                        </a:rPr>
                        <a:t>4  97  56</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6138"/>
                    </a:solidFill>
                  </a:tcPr>
                </a:tc>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Dark 2 </a:t>
                      </a:r>
                    </a:p>
                    <a:p>
                      <a:pPr>
                        <a:lnSpc>
                          <a:spcPct val="130000"/>
                        </a:lnSpc>
                      </a:pPr>
                      <a:r>
                        <a:rPr lang="en-US" sz="800" noProof="0">
                          <a:solidFill>
                            <a:schemeClr val="bg1"/>
                          </a:solidFill>
                          <a:latin typeface="Arial" panose="020B0604020202020204" pitchFamily="34" charset="0"/>
                          <a:cs typeface="Arial" panose="020B0604020202020204" pitchFamily="34" charset="0"/>
                        </a:rPr>
                        <a:t>0  0  130</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82"/>
                    </a:solidFill>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8347594"/>
                  </a:ext>
                </a:extLst>
              </a:tr>
              <a:tr h="491452">
                <a:tc>
                  <a:txBody>
                    <a:bodyPr/>
                    <a:lstStyle/>
                    <a:p>
                      <a:pPr>
                        <a:lnSpc>
                          <a:spcPct val="130000"/>
                        </a:lnSpc>
                      </a:pPr>
                      <a:r>
                        <a:rPr lang="en-US" sz="800" noProof="0">
                          <a:solidFill>
                            <a:schemeClr val="tx1"/>
                          </a:solidFill>
                          <a:latin typeface="Arial" panose="020B0604020202020204" pitchFamily="34" charset="0"/>
                          <a:cs typeface="Arial" panose="020B0604020202020204" pitchFamily="34" charset="0"/>
                        </a:rPr>
                        <a:t>Light 3 </a:t>
                      </a:r>
                    </a:p>
                    <a:p>
                      <a:pPr>
                        <a:lnSpc>
                          <a:spcPct val="130000"/>
                        </a:lnSpc>
                      </a:pPr>
                      <a:r>
                        <a:rPr lang="en-US" sz="800" noProof="0">
                          <a:solidFill>
                            <a:schemeClr val="tx1"/>
                          </a:solidFill>
                          <a:latin typeface="Arial" panose="020B0604020202020204" pitchFamily="34" charset="0"/>
                          <a:cs typeface="Arial" panose="020B0604020202020204" pitchFamily="34" charset="0"/>
                        </a:rPr>
                        <a:t>172  229  196</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CE5C4"/>
                    </a:solidFill>
                  </a:tcPr>
                </a:tc>
                <a:tc>
                  <a:txBody>
                    <a:bodyPr/>
                    <a:lstStyle/>
                    <a:p>
                      <a:pPr>
                        <a:lnSpc>
                          <a:spcPct val="130000"/>
                        </a:lnSpc>
                      </a:pPr>
                      <a:r>
                        <a:rPr lang="en-US" sz="800" noProof="0">
                          <a:solidFill>
                            <a:schemeClr val="tx1"/>
                          </a:solidFill>
                          <a:latin typeface="Arial" panose="020B0604020202020204" pitchFamily="34" charset="0"/>
                          <a:cs typeface="Arial" panose="020B0604020202020204" pitchFamily="34" charset="0"/>
                        </a:rPr>
                        <a:t>Light 4</a:t>
                      </a:r>
                    </a:p>
                    <a:p>
                      <a:pPr>
                        <a:lnSpc>
                          <a:spcPct val="130000"/>
                        </a:lnSpc>
                      </a:pPr>
                      <a:r>
                        <a:rPr lang="en-US" sz="800" noProof="0">
                          <a:solidFill>
                            <a:schemeClr val="tx1"/>
                          </a:solidFill>
                          <a:latin typeface="Arial" panose="020B0604020202020204" pitchFamily="34" charset="0"/>
                          <a:cs typeface="Arial" panose="020B0604020202020204" pitchFamily="34" charset="0"/>
                        </a:rPr>
                        <a:t>193  216  247</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8F7"/>
                    </a:solidFill>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30000"/>
                        </a:lnSpc>
                      </a:pPr>
                      <a:endParaRPr lang="en-US" sz="1000" noProof="0">
                        <a:latin typeface="Arial" panose="020B0604020202020204" pitchFamily="34" charset="0"/>
                        <a:cs typeface="Arial" panose="020B0604020202020204" pitchFamily="34" charset="0"/>
                      </a:endParaRPr>
                    </a:p>
                  </a:txBody>
                  <a:tcPr marL="68598"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2122771"/>
                  </a:ext>
                </a:extLst>
              </a:tr>
              <a:tr h="580103">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Secondary colors – </a:t>
                      </a:r>
                      <a:b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RGB values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CA" sz="1000" dirty="0"/>
                    </a:p>
                  </a:txBody>
                  <a:tcPr anchor="ctr"/>
                </a:tc>
                <a:tc hMerge="1">
                  <a:txBody>
                    <a:bodyPr/>
                    <a:lstStyle/>
                    <a:p>
                      <a:endParaRPr lang="en-CA" sz="1000" dirty="0"/>
                    </a:p>
                  </a:txBody>
                  <a:tcPr anchor="ctr"/>
                </a:tc>
                <a:tc hMerge="1">
                  <a:txBody>
                    <a:bodyPr/>
                    <a:lstStyle/>
                    <a:p>
                      <a:endParaRPr lang="en-CA" sz="1000" dirty="0"/>
                    </a:p>
                  </a:txBody>
                  <a:tcPr anchor="ctr"/>
                </a:tc>
                <a:tc hMerge="1">
                  <a:txBody>
                    <a:bodyPr/>
                    <a:lstStyle/>
                    <a:p>
                      <a:endParaRPr lang="en-CA" sz="1000" dirty="0"/>
                    </a:p>
                  </a:txBody>
                  <a:tcPr anchor="ctr"/>
                </a:tc>
                <a:extLst>
                  <a:ext uri="{0D108BD9-81ED-4DB2-BD59-A6C34878D82A}">
                    <a16:rowId xmlns:a16="http://schemas.microsoft.com/office/drawing/2014/main" val="3797564763"/>
                  </a:ext>
                </a:extLst>
              </a:tr>
              <a:tr h="491452">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Coral</a:t>
                      </a:r>
                    </a:p>
                    <a:p>
                      <a:pPr>
                        <a:lnSpc>
                          <a:spcPct val="130000"/>
                        </a:lnSpc>
                      </a:pPr>
                      <a:r>
                        <a:rPr lang="en-US" sz="800" noProof="0">
                          <a:solidFill>
                            <a:schemeClr val="bg1"/>
                          </a:solidFill>
                          <a:latin typeface="Arial" panose="020B0604020202020204" pitchFamily="34" charset="0"/>
                          <a:cs typeface="Arial" panose="020B0604020202020204" pitchFamily="34" charset="0"/>
                        </a:rPr>
                        <a:t>255  119  105</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Violet</a:t>
                      </a:r>
                    </a:p>
                    <a:p>
                      <a:pPr>
                        <a:lnSpc>
                          <a:spcPct val="130000"/>
                        </a:lnSpc>
                      </a:pPr>
                      <a:r>
                        <a:rPr lang="en-US" sz="800" noProof="0">
                          <a:solidFill>
                            <a:schemeClr val="bg1"/>
                          </a:solidFill>
                          <a:latin typeface="Arial" panose="020B0604020202020204" pitchFamily="34" charset="0"/>
                          <a:cs typeface="Arial" panose="020B0604020202020204" pitchFamily="34" charset="0"/>
                        </a:rPr>
                        <a:t>54  21  88</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Gold</a:t>
                      </a:r>
                    </a:p>
                    <a:p>
                      <a:pPr>
                        <a:lnSpc>
                          <a:spcPct val="130000"/>
                        </a:lnSpc>
                      </a:pPr>
                      <a:r>
                        <a:rPr lang="en-US" sz="800" noProof="0">
                          <a:solidFill>
                            <a:schemeClr val="bg1"/>
                          </a:solidFill>
                          <a:latin typeface="Arial" panose="020B0604020202020204" pitchFamily="34" charset="0"/>
                          <a:cs typeface="Arial" panose="020B0604020202020204" pitchFamily="34" charset="0"/>
                        </a:rPr>
                        <a:t>244  150  0</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Turquoise</a:t>
                      </a:r>
                    </a:p>
                    <a:p>
                      <a:pPr>
                        <a:lnSpc>
                          <a:spcPct val="130000"/>
                        </a:lnSpc>
                      </a:pPr>
                      <a:r>
                        <a:rPr lang="en-US" sz="800" noProof="0">
                          <a:solidFill>
                            <a:schemeClr val="bg1"/>
                          </a:solidFill>
                          <a:latin typeface="Arial" panose="020B0604020202020204" pitchFamily="34" charset="0"/>
                          <a:cs typeface="Arial" panose="020B0604020202020204" pitchFamily="34" charset="0"/>
                        </a:rPr>
                        <a:t>6  199  186</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6C7BA"/>
                    </a:solidFill>
                  </a:tcPr>
                </a:tc>
                <a:tc>
                  <a:txBody>
                    <a:bodyPr/>
                    <a:lstStyle/>
                    <a:p>
                      <a:pPr>
                        <a:lnSpc>
                          <a:spcPct val="130000"/>
                        </a:lnSpc>
                      </a:pPr>
                      <a:r>
                        <a:rPr lang="en-US" sz="800" b="1" noProof="0">
                          <a:solidFill>
                            <a:schemeClr val="bg1"/>
                          </a:solidFill>
                          <a:latin typeface="Arial" panose="020B0604020202020204" pitchFamily="34" charset="0"/>
                          <a:cs typeface="Arial" panose="020B0604020202020204" pitchFamily="34" charset="0"/>
                        </a:rPr>
                        <a:t>Dark Navy</a:t>
                      </a:r>
                    </a:p>
                    <a:p>
                      <a:pPr>
                        <a:lnSpc>
                          <a:spcPct val="130000"/>
                        </a:lnSpc>
                      </a:pPr>
                      <a:r>
                        <a:rPr lang="en-US" sz="800" noProof="0">
                          <a:solidFill>
                            <a:schemeClr val="bg1"/>
                          </a:solidFill>
                          <a:latin typeface="Arial" panose="020B0604020202020204" pitchFamily="34" charset="0"/>
                          <a:cs typeface="Arial" panose="020B0604020202020204" pitchFamily="34" charset="0"/>
                        </a:rPr>
                        <a:t>40  43  62</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648342461"/>
                  </a:ext>
                </a:extLst>
              </a:tr>
              <a:tr h="491452">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Dark 3 </a:t>
                      </a:r>
                    </a:p>
                    <a:p>
                      <a:pPr>
                        <a:lnSpc>
                          <a:spcPct val="130000"/>
                        </a:lnSpc>
                      </a:pPr>
                      <a:r>
                        <a:rPr lang="en-US" sz="800" noProof="0">
                          <a:solidFill>
                            <a:schemeClr val="bg1"/>
                          </a:solidFill>
                          <a:latin typeface="Arial" panose="020B0604020202020204" pitchFamily="34" charset="0"/>
                          <a:cs typeface="Arial" panose="020B0604020202020204" pitchFamily="34" charset="0"/>
                        </a:rPr>
                        <a:t>193  74  54</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4A36"/>
                    </a:solidFill>
                  </a:tcPr>
                </a:tc>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Light 1</a:t>
                      </a:r>
                    </a:p>
                    <a:p>
                      <a:pPr>
                        <a:lnSpc>
                          <a:spcPct val="130000"/>
                        </a:lnSpc>
                      </a:pPr>
                      <a:r>
                        <a:rPr lang="en-US" sz="800" noProof="0">
                          <a:solidFill>
                            <a:schemeClr val="bg1"/>
                          </a:solidFill>
                          <a:latin typeface="Arial" panose="020B0604020202020204" pitchFamily="34" charset="0"/>
                          <a:cs typeface="Arial" panose="020B0604020202020204" pitchFamily="34" charset="0"/>
                        </a:rPr>
                        <a:t>83  53  115</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33573"/>
                    </a:solidFill>
                  </a:tcPr>
                </a:tc>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Dark 2</a:t>
                      </a:r>
                    </a:p>
                    <a:p>
                      <a:pPr>
                        <a:lnSpc>
                          <a:spcPct val="130000"/>
                        </a:lnSpc>
                      </a:pPr>
                      <a:r>
                        <a:rPr lang="en-US" sz="800" noProof="0">
                          <a:solidFill>
                            <a:schemeClr val="bg1"/>
                          </a:solidFill>
                          <a:latin typeface="Arial" panose="020B0604020202020204" pitchFamily="34" charset="0"/>
                          <a:cs typeface="Arial" panose="020B0604020202020204" pitchFamily="34" charset="0"/>
                        </a:rPr>
                        <a:t>206  118  18</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7612"/>
                    </a:solidFill>
                  </a:tcPr>
                </a:tc>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Dark 1</a:t>
                      </a:r>
                    </a:p>
                    <a:p>
                      <a:pPr>
                        <a:lnSpc>
                          <a:spcPct val="130000"/>
                        </a:lnSpc>
                      </a:pPr>
                      <a:r>
                        <a:rPr lang="en-US" sz="800" noProof="0">
                          <a:solidFill>
                            <a:schemeClr val="bg1"/>
                          </a:solidFill>
                          <a:latin typeface="Arial" panose="020B0604020202020204" pitchFamily="34" charset="0"/>
                          <a:cs typeface="Arial" panose="020B0604020202020204" pitchFamily="34" charset="0"/>
                        </a:rPr>
                        <a:t>5  178  167</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nSpc>
                          <a:spcPct val="130000"/>
                        </a:lnSpc>
                      </a:pPr>
                      <a:r>
                        <a:rPr lang="en-US" sz="800" noProof="0">
                          <a:solidFill>
                            <a:schemeClr val="bg1"/>
                          </a:solidFill>
                          <a:latin typeface="Arial" panose="020B0604020202020204" pitchFamily="34" charset="0"/>
                          <a:cs typeface="Arial" panose="020B0604020202020204" pitchFamily="34" charset="0"/>
                        </a:rPr>
                        <a:t>Light 4</a:t>
                      </a:r>
                    </a:p>
                    <a:p>
                      <a:pPr>
                        <a:lnSpc>
                          <a:spcPct val="130000"/>
                        </a:lnSpc>
                      </a:pPr>
                      <a:r>
                        <a:rPr lang="en-US" sz="800" noProof="0">
                          <a:solidFill>
                            <a:schemeClr val="bg1"/>
                          </a:solidFill>
                          <a:latin typeface="Arial" panose="020B0604020202020204" pitchFamily="34" charset="0"/>
                          <a:cs typeface="Arial" panose="020B0604020202020204" pitchFamily="34" charset="0"/>
                        </a:rPr>
                        <a:t>142  144  162</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E90A2"/>
                    </a:solidFill>
                  </a:tcPr>
                </a:tc>
                <a:extLst>
                  <a:ext uri="{0D108BD9-81ED-4DB2-BD59-A6C34878D82A}">
                    <a16:rowId xmlns:a16="http://schemas.microsoft.com/office/drawing/2014/main" val="3301112420"/>
                  </a:ext>
                </a:extLst>
              </a:tr>
              <a:tr h="491452">
                <a:tc>
                  <a:txBody>
                    <a:bodyPr/>
                    <a:lstStyle/>
                    <a:p>
                      <a:pPr>
                        <a:lnSpc>
                          <a:spcPct val="130000"/>
                        </a:lnSpc>
                      </a:pPr>
                      <a:r>
                        <a:rPr lang="en-US" sz="800" noProof="0">
                          <a:solidFill>
                            <a:schemeClr val="tx1"/>
                          </a:solidFill>
                          <a:latin typeface="Arial" panose="020B0604020202020204" pitchFamily="34" charset="0"/>
                          <a:cs typeface="Arial" panose="020B0604020202020204" pitchFamily="34" charset="0"/>
                        </a:rPr>
                        <a:t>Light 3</a:t>
                      </a:r>
                    </a:p>
                    <a:p>
                      <a:pPr>
                        <a:lnSpc>
                          <a:spcPct val="130000"/>
                        </a:lnSpc>
                      </a:pPr>
                      <a:r>
                        <a:rPr lang="en-US" sz="800" noProof="0">
                          <a:solidFill>
                            <a:schemeClr val="tx1"/>
                          </a:solidFill>
                          <a:latin typeface="Arial" panose="020B0604020202020204" pitchFamily="34" charset="0"/>
                          <a:cs typeface="Arial" panose="020B0604020202020204" pitchFamily="34" charset="0"/>
                        </a:rPr>
                        <a:t>246  204  199</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CCC7"/>
                    </a:solidFill>
                  </a:tcPr>
                </a:tc>
                <a:tc>
                  <a:txBody>
                    <a:bodyPr/>
                    <a:lstStyle/>
                    <a:p>
                      <a:pPr>
                        <a:lnSpc>
                          <a:spcPct val="130000"/>
                        </a:lnSpc>
                      </a:pPr>
                      <a:r>
                        <a:rPr lang="en-US" sz="800" noProof="0">
                          <a:solidFill>
                            <a:schemeClr val="tx1"/>
                          </a:solidFill>
                          <a:latin typeface="Arial" panose="020B0604020202020204" pitchFamily="34" charset="0"/>
                          <a:cs typeface="Arial" panose="020B0604020202020204" pitchFamily="34" charset="0"/>
                        </a:rPr>
                        <a:t>Light 3</a:t>
                      </a:r>
                    </a:p>
                    <a:p>
                      <a:pPr>
                        <a:lnSpc>
                          <a:spcPct val="130000"/>
                        </a:lnSpc>
                      </a:pPr>
                      <a:r>
                        <a:rPr lang="en-US" sz="800" noProof="0">
                          <a:solidFill>
                            <a:schemeClr val="tx1"/>
                          </a:solidFill>
                          <a:latin typeface="Arial" panose="020B0604020202020204" pitchFamily="34" charset="0"/>
                          <a:cs typeface="Arial" panose="020B0604020202020204" pitchFamily="34" charset="0"/>
                        </a:rPr>
                        <a:t>190  180  211</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EB4D3"/>
                    </a:solidFill>
                  </a:tcPr>
                </a:tc>
                <a:tc>
                  <a:txBody>
                    <a:bodyPr/>
                    <a:lstStyle/>
                    <a:p>
                      <a:pPr>
                        <a:lnSpc>
                          <a:spcPct val="130000"/>
                        </a:lnSpc>
                      </a:pPr>
                      <a:r>
                        <a:rPr lang="en-US" sz="800" noProof="0">
                          <a:solidFill>
                            <a:sysClr val="windowText" lastClr="000000"/>
                          </a:solidFill>
                          <a:latin typeface="Arial" panose="020B0604020202020204" pitchFamily="34" charset="0"/>
                          <a:cs typeface="Arial" panose="020B0604020202020204" pitchFamily="34" charset="0"/>
                        </a:rPr>
                        <a:t>Light 3</a:t>
                      </a:r>
                    </a:p>
                    <a:p>
                      <a:pPr>
                        <a:lnSpc>
                          <a:spcPct val="130000"/>
                        </a:lnSpc>
                      </a:pPr>
                      <a:r>
                        <a:rPr lang="en-US" sz="800" noProof="0">
                          <a:solidFill>
                            <a:sysClr val="windowText" lastClr="000000"/>
                          </a:solidFill>
                          <a:latin typeface="Arial" panose="020B0604020202020204" pitchFamily="34" charset="0"/>
                          <a:cs typeface="Arial" panose="020B0604020202020204" pitchFamily="34" charset="0"/>
                        </a:rPr>
                        <a:t>248  211  138</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38A"/>
                    </a:solidFill>
                  </a:tcPr>
                </a:tc>
                <a:tc>
                  <a:txBody>
                    <a:bodyPr/>
                    <a:lstStyle/>
                    <a:p>
                      <a:pPr>
                        <a:lnSpc>
                          <a:spcPct val="130000"/>
                        </a:lnSpc>
                      </a:pPr>
                      <a:r>
                        <a:rPr lang="en-US" sz="800" noProof="0">
                          <a:solidFill>
                            <a:schemeClr val="tx1"/>
                          </a:solidFill>
                          <a:latin typeface="Arial" panose="020B0604020202020204" pitchFamily="34" charset="0"/>
                          <a:cs typeface="Arial" panose="020B0604020202020204" pitchFamily="34" charset="0"/>
                        </a:rPr>
                        <a:t>Light 3</a:t>
                      </a:r>
                    </a:p>
                    <a:p>
                      <a:pPr>
                        <a:lnSpc>
                          <a:spcPct val="130000"/>
                        </a:lnSpc>
                      </a:pPr>
                      <a:r>
                        <a:rPr lang="en-US" sz="800" noProof="0">
                          <a:solidFill>
                            <a:schemeClr val="tx1"/>
                          </a:solidFill>
                          <a:latin typeface="Arial" panose="020B0604020202020204" pitchFamily="34" charset="0"/>
                          <a:cs typeface="Arial" panose="020B0604020202020204" pitchFamily="34" charset="0"/>
                        </a:rPr>
                        <a:t>157  243  237</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DF3ED"/>
                    </a:solidFill>
                  </a:tcPr>
                </a:tc>
                <a:tc>
                  <a:txBody>
                    <a:bodyPr/>
                    <a:lstStyle/>
                    <a:p>
                      <a:pPr>
                        <a:lnSpc>
                          <a:spcPct val="130000"/>
                        </a:lnSpc>
                      </a:pPr>
                      <a:r>
                        <a:rPr lang="en-US" sz="800" noProof="0" dirty="0">
                          <a:solidFill>
                            <a:sysClr val="windowText" lastClr="000000"/>
                          </a:solidFill>
                          <a:latin typeface="Arial" panose="020B0604020202020204" pitchFamily="34" charset="0"/>
                          <a:cs typeface="Arial" panose="020B0604020202020204" pitchFamily="34" charset="0"/>
                        </a:rPr>
                        <a:t>Light Grey</a:t>
                      </a:r>
                    </a:p>
                    <a:p>
                      <a:pPr>
                        <a:lnSpc>
                          <a:spcPct val="130000"/>
                        </a:lnSpc>
                      </a:pPr>
                      <a:r>
                        <a:rPr lang="en-US" sz="800" noProof="0" dirty="0">
                          <a:solidFill>
                            <a:sysClr val="windowText" lastClr="000000"/>
                          </a:solidFill>
                          <a:latin typeface="Arial" panose="020B0604020202020204" pitchFamily="34" charset="0"/>
                          <a:cs typeface="Arial" panose="020B0604020202020204" pitchFamily="34" charset="0"/>
                        </a:rPr>
                        <a:t>237  237  237</a:t>
                      </a:r>
                    </a:p>
                  </a:txBody>
                  <a:tcPr marL="68598"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EDED"/>
                    </a:solidFill>
                  </a:tcPr>
                </a:tc>
                <a:extLst>
                  <a:ext uri="{0D108BD9-81ED-4DB2-BD59-A6C34878D82A}">
                    <a16:rowId xmlns:a16="http://schemas.microsoft.com/office/drawing/2014/main" val="3739986321"/>
                  </a:ext>
                </a:extLst>
              </a:tr>
            </a:tbl>
          </a:graphicData>
        </a:graphic>
      </p:graphicFrame>
      <p:sp>
        <p:nvSpPr>
          <p:cNvPr id="26" name="Content Placeholder 3">
            <a:extLst>
              <a:ext uri="{FF2B5EF4-FFF2-40B4-BE49-F238E27FC236}">
                <a16:creationId xmlns:a16="http://schemas.microsoft.com/office/drawing/2014/main" id="{C414DEA0-13FF-4DE4-9D76-9E6417F4FE5D}"/>
              </a:ext>
            </a:extLst>
          </p:cNvPr>
          <p:cNvSpPr txBox="1">
            <a:spLocks/>
          </p:cNvSpPr>
          <p:nvPr userDrawn="1"/>
        </p:nvSpPr>
        <p:spPr>
          <a:xfrm>
            <a:off x="2156892" y="1634939"/>
            <a:ext cx="2139415" cy="2175701"/>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a:lnSpc>
                <a:spcPct val="95000"/>
              </a:lnSpc>
              <a:spcBef>
                <a:spcPts val="1200"/>
              </a:spcBef>
              <a:buSzPct val="115000"/>
            </a:pPr>
            <a:r>
              <a:rPr lang="en-US" sz="1200" noProof="0"/>
              <a:t>Primary colors Green </a:t>
            </a:r>
            <a:br>
              <a:rPr lang="en-US" sz="1200" noProof="0"/>
            </a:br>
            <a:r>
              <a:rPr lang="en-US" sz="1200" noProof="0"/>
              <a:t>and Blue may be used interchangeably across </a:t>
            </a:r>
            <a:br>
              <a:rPr lang="en-US" sz="1200" noProof="0"/>
            </a:br>
            <a:r>
              <a:rPr lang="en-US" sz="1200" noProof="0"/>
              <a:t>the organization.</a:t>
            </a:r>
          </a:p>
          <a:p>
            <a:pPr>
              <a:lnSpc>
                <a:spcPct val="95000"/>
              </a:lnSpc>
              <a:spcBef>
                <a:spcPts val="1200"/>
              </a:spcBef>
              <a:buSzPct val="115000"/>
            </a:pPr>
            <a:r>
              <a:rPr lang="en-US" sz="1200" noProof="0"/>
              <a:t>Text color: use black </a:t>
            </a:r>
            <a:br>
              <a:rPr lang="en-US" sz="1200" noProof="0"/>
            </a:br>
            <a:r>
              <a:rPr lang="en-US" sz="1200" noProof="0"/>
              <a:t>or white reverse text.</a:t>
            </a:r>
          </a:p>
          <a:p>
            <a:pPr>
              <a:lnSpc>
                <a:spcPct val="95000"/>
              </a:lnSpc>
              <a:spcBef>
                <a:spcPts val="1200"/>
              </a:spcBef>
              <a:buSzPct val="115000"/>
            </a:pPr>
            <a:r>
              <a:rPr lang="en-US" sz="1200" noProof="0"/>
              <a:t>Charts and graphics only: use any of the primary or secondary colors provided.</a:t>
            </a:r>
          </a:p>
        </p:txBody>
      </p:sp>
      <p:cxnSp>
        <p:nvCxnSpPr>
          <p:cNvPr id="25" name="Straight Connector 24">
            <a:extLst>
              <a:ext uri="{FF2B5EF4-FFF2-40B4-BE49-F238E27FC236}">
                <a16:creationId xmlns:a16="http://schemas.microsoft.com/office/drawing/2014/main" id="{0EE1E742-A967-4A3E-9F77-DA40A8E46B45}"/>
              </a:ext>
            </a:extLst>
          </p:cNvPr>
          <p:cNvCxnSpPr>
            <a:cxnSpLocks/>
          </p:cNvCxnSpPr>
          <p:nvPr userDrawn="1"/>
        </p:nvCxnSpPr>
        <p:spPr>
          <a:xfrm>
            <a:off x="4572000" y="1655840"/>
            <a:ext cx="0" cy="389283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 name="Date Placeholder 1"/>
          <p:cNvSpPr>
            <a:spLocks noGrp="1"/>
          </p:cNvSpPr>
          <p:nvPr>
            <p:ph type="dt" sz="half" idx="10"/>
          </p:nvPr>
        </p:nvSpPr>
        <p:spPr/>
        <p:txBody>
          <a:bodyPr/>
          <a:lstStyle/>
          <a:p>
            <a:fld id="{CF2A9D3C-3137-4F15-BA72-B988755605E7}" type="datetime4">
              <a:rPr lang="en-CA" smtClean="0"/>
              <a:t>June 18, 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27" name="Title 5">
            <a:extLst>
              <a:ext uri="{FF2B5EF4-FFF2-40B4-BE49-F238E27FC236}">
                <a16:creationId xmlns:a16="http://schemas.microsoft.com/office/drawing/2014/main" id="{AEA8B13C-3D00-4B76-989C-A1F6F0840923}"/>
              </a:ext>
            </a:extLst>
          </p:cNvPr>
          <p:cNvSpPr txBox="1">
            <a:spLocks/>
          </p:cNvSpPr>
          <p:nvPr userDrawn="1"/>
        </p:nvSpPr>
        <p:spPr>
          <a:xfrm>
            <a:off x="397380" y="1032065"/>
            <a:ext cx="3891038" cy="4931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baseline="0">
                <a:solidFill>
                  <a:schemeClr val="tx1"/>
                </a:solidFill>
                <a:latin typeface="+mj-lt"/>
                <a:ea typeface="+mj-ea"/>
                <a:cs typeface="+mj-cs"/>
              </a:defRPr>
            </a:lvl1pPr>
          </a:lstStyle>
          <a:p>
            <a:r>
              <a:rPr lang="en-US" sz="2000" b="1" noProof="0"/>
              <a:t>Colors &amp; Images</a:t>
            </a:r>
          </a:p>
        </p:txBody>
      </p:sp>
      <p:sp>
        <p:nvSpPr>
          <p:cNvPr id="20" name="Content Placeholder 3">
            <a:extLst>
              <a:ext uri="{FF2B5EF4-FFF2-40B4-BE49-F238E27FC236}">
                <a16:creationId xmlns:a16="http://schemas.microsoft.com/office/drawing/2014/main" id="{3F1EF2E9-1005-4071-B482-10D7F95E3EF3}"/>
              </a:ext>
            </a:extLst>
          </p:cNvPr>
          <p:cNvSpPr txBox="1">
            <a:spLocks/>
          </p:cNvSpPr>
          <p:nvPr userDrawn="1"/>
        </p:nvSpPr>
        <p:spPr>
          <a:xfrm>
            <a:off x="4796419" y="1622706"/>
            <a:ext cx="3890382" cy="1935914"/>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0"/>
              </a:spcAft>
              <a:buClrTx/>
              <a:buSzPct val="100000"/>
              <a:buFont typeface="Arial" panose="020B0604020202020204" pitchFamily="34" charset="0"/>
              <a:buNone/>
              <a:tabLst/>
              <a:defRPr/>
            </a:pPr>
            <a:r>
              <a:rPr lang="en-US" sz="1400" b="1" noProof="0"/>
              <a:t>Embedded Color Palette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Branded colors are embedded in the </a:t>
            </a:r>
            <a:br>
              <a:rPr kumimoji="0" lang="en-US" sz="1400" b="0" i="0" u="none" strike="noStrike" kern="1200" cap="none" spc="0" normalizeH="0" baseline="0" noProof="0">
                <a:ln>
                  <a:noFill/>
                </a:ln>
                <a:solidFill>
                  <a:prstClr val="black"/>
                </a:solidFill>
                <a:effectLst/>
                <a:uLnTx/>
                <a:uFillTx/>
                <a:latin typeface="+mn-lt"/>
                <a:ea typeface="+mn-ea"/>
                <a:cs typeface="+mn-cs"/>
              </a:rPr>
            </a:br>
            <a:r>
              <a:rPr kumimoji="0" lang="en-US" sz="1400" b="0" i="0" u="none" strike="noStrike" kern="1200" cap="none" spc="0" normalizeH="0" baseline="0" noProof="0">
                <a:ln>
                  <a:noFill/>
                </a:ln>
                <a:solidFill>
                  <a:prstClr val="black"/>
                </a:solidFill>
                <a:effectLst/>
                <a:uLnTx/>
                <a:uFillTx/>
                <a:latin typeface="+mn-lt"/>
                <a:ea typeface="+mn-ea"/>
                <a:cs typeface="+mn-cs"/>
              </a:rPr>
              <a:t>template for your immediate use.</a:t>
            </a: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800" b="0" i="0" u="none" strike="noStrike" kern="1200" cap="none" spc="0" normalizeH="0" baseline="0" noProof="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00" b="0" i="0" u="none" strike="noStrike" kern="1200" cap="none" spc="0" normalizeH="0" baseline="0" noProof="0">
              <a:ln>
                <a:noFill/>
              </a:ln>
              <a:solidFill>
                <a:prstClr val="black"/>
              </a:solidFill>
              <a:effectLst/>
              <a:uLnTx/>
              <a:uFillTx/>
              <a:latin typeface="+mn-lt"/>
              <a:ea typeface="+mn-ea"/>
              <a:cs typeface="+mn-cs"/>
            </a:endParaRPr>
          </a:p>
          <a:p>
            <a:pPr marL="0" indent="0">
              <a:lnSpc>
                <a:spcPct val="95000"/>
              </a:lnSpc>
              <a:spcBef>
                <a:spcPts val="1200"/>
              </a:spcBef>
              <a:buNone/>
            </a:pPr>
            <a:endParaRPr lang="en-US" sz="100" b="1" noProof="0"/>
          </a:p>
          <a:p>
            <a:pPr marL="0" indent="0">
              <a:lnSpc>
                <a:spcPct val="95000"/>
              </a:lnSpc>
              <a:spcBef>
                <a:spcPts val="1200"/>
              </a:spcBef>
              <a:buNone/>
            </a:pPr>
            <a:r>
              <a:rPr lang="en-US" sz="1400" b="1" noProof="0"/>
              <a:t>Images</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You can add your own copyright free photos</a:t>
            </a:r>
            <a:br>
              <a:rPr kumimoji="0" lang="en-US" sz="1400" b="0" i="0" u="none" strike="noStrike" kern="1200" cap="none" spc="0" normalizeH="0" baseline="0" noProof="0">
                <a:ln>
                  <a:noFill/>
                </a:ln>
                <a:solidFill>
                  <a:prstClr val="black"/>
                </a:solidFill>
                <a:effectLst/>
                <a:uLnTx/>
                <a:uFillTx/>
                <a:latin typeface="+mn-lt"/>
                <a:ea typeface="+mn-ea"/>
                <a:cs typeface="+mn-cs"/>
              </a:rPr>
            </a:br>
            <a:r>
              <a:rPr kumimoji="0" lang="en-US" sz="1400" b="0" i="0" u="none" strike="noStrike" kern="1200" cap="none" spc="0" normalizeH="0" baseline="0" noProof="0">
                <a:ln>
                  <a:noFill/>
                </a:ln>
                <a:solidFill>
                  <a:prstClr val="black"/>
                </a:solidFill>
                <a:effectLst/>
                <a:uLnTx/>
                <a:uFillTx/>
                <a:latin typeface="+mn-lt"/>
                <a:ea typeface="+mn-ea"/>
                <a:cs typeface="+mn-cs"/>
              </a:rPr>
              <a:t>to customize your content slides.</a:t>
            </a:r>
          </a:p>
        </p:txBody>
      </p:sp>
      <p:sp>
        <p:nvSpPr>
          <p:cNvPr id="14" name="Rectangle 13">
            <a:extLst>
              <a:ext uri="{FF2B5EF4-FFF2-40B4-BE49-F238E27FC236}">
                <a16:creationId xmlns:a16="http://schemas.microsoft.com/office/drawing/2014/main" id="{A38F2055-4983-4560-A35F-C2AD8B91C608}"/>
              </a:ext>
            </a:extLst>
          </p:cNvPr>
          <p:cNvSpPr/>
          <p:nvPr userDrawn="1"/>
        </p:nvSpPr>
        <p:spPr>
          <a:xfrm>
            <a:off x="397379" y="359681"/>
            <a:ext cx="2630528" cy="246221"/>
          </a:xfrm>
          <a:prstGeom prst="rect">
            <a:avLst/>
          </a:prstGeom>
        </p:spPr>
        <p:txBody>
          <a:bodyPr wrap="none" lIns="0" rIns="0">
            <a:spAutoFit/>
          </a:bodyPr>
          <a:lstStyle/>
          <a:p>
            <a:r>
              <a:rPr lang="en-US" sz="1000" noProof="0">
                <a:latin typeface="+mn-lt"/>
              </a:rPr>
              <a:t>For use with Microsoft Office PowerPoint 365</a:t>
            </a:r>
            <a:endParaRPr lang="en-US" sz="1000" noProof="0">
              <a:solidFill>
                <a:schemeClr val="bg1"/>
              </a:solidFill>
              <a:latin typeface="+mn-lt"/>
            </a:endParaRPr>
          </a:p>
        </p:txBody>
      </p:sp>
      <p:grpSp>
        <p:nvGrpSpPr>
          <p:cNvPr id="18" name="Group 17">
            <a:extLst>
              <a:ext uri="{FF2B5EF4-FFF2-40B4-BE49-F238E27FC236}">
                <a16:creationId xmlns:a16="http://schemas.microsoft.com/office/drawing/2014/main" id="{10A5EA6A-5CC2-4014-B857-5851599C6A3A}"/>
              </a:ext>
            </a:extLst>
          </p:cNvPr>
          <p:cNvGrpSpPr/>
          <p:nvPr userDrawn="1"/>
        </p:nvGrpSpPr>
        <p:grpSpPr>
          <a:xfrm>
            <a:off x="5036048" y="2520055"/>
            <a:ext cx="1626433" cy="1817208"/>
            <a:chOff x="6808033" y="2485869"/>
            <a:chExt cx="1626433" cy="1817208"/>
          </a:xfrm>
        </p:grpSpPr>
        <p:pic>
          <p:nvPicPr>
            <p:cNvPr id="19" name="Picture 18">
              <a:extLst>
                <a:ext uri="{FF2B5EF4-FFF2-40B4-BE49-F238E27FC236}">
                  <a16:creationId xmlns:a16="http://schemas.microsoft.com/office/drawing/2014/main" id="{7A8B07CF-694E-4DE7-BFB8-2BE0B43DA1DA}"/>
                </a:ext>
              </a:extLst>
            </p:cNvPr>
            <p:cNvPicPr>
              <a:picLocks noChangeAspect="1"/>
            </p:cNvPicPr>
            <p:nvPr userDrawn="1"/>
          </p:nvPicPr>
          <p:blipFill rotWithShape="1">
            <a:blip r:embed="rId2"/>
            <a:srcRect l="796" t="1136" r="1057"/>
            <a:stretch/>
          </p:blipFill>
          <p:spPr>
            <a:xfrm>
              <a:off x="6808033" y="2485869"/>
              <a:ext cx="1626433" cy="1817208"/>
            </a:xfrm>
            <a:prstGeom prst="rect">
              <a:avLst/>
            </a:prstGeom>
            <a:ln w="3175">
              <a:solidFill>
                <a:schemeClr val="bg2">
                  <a:lumMod val="60000"/>
                  <a:lumOff val="40000"/>
                </a:schemeClr>
              </a:solidFill>
            </a:ln>
          </p:spPr>
        </p:pic>
        <p:sp>
          <p:nvSpPr>
            <p:cNvPr id="21" name="Rectangle 20">
              <a:extLst>
                <a:ext uri="{FF2B5EF4-FFF2-40B4-BE49-F238E27FC236}">
                  <a16:creationId xmlns:a16="http://schemas.microsoft.com/office/drawing/2014/main" id="{7B9DCF80-5759-4134-AFB0-6E099B6BC2C4}"/>
                </a:ext>
              </a:extLst>
            </p:cNvPr>
            <p:cNvSpPr/>
            <p:nvPr userDrawn="1"/>
          </p:nvSpPr>
          <p:spPr>
            <a:xfrm>
              <a:off x="6808033" y="2485869"/>
              <a:ext cx="1626433" cy="394064"/>
            </a:xfrm>
            <a:prstGeom prst="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l"/>
              <a:endParaRPr lang="en-CA" dirty="0" err="1"/>
            </a:p>
          </p:txBody>
        </p:sp>
      </p:grpSp>
    </p:spTree>
    <p:extLst>
      <p:ext uri="{BB962C8B-B14F-4D97-AF65-F5344CB8AC3E}">
        <p14:creationId xmlns:p14="http://schemas.microsoft.com/office/powerpoint/2010/main" val="233011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9852" y="1434190"/>
            <a:ext cx="8458116"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807966" y="7010398"/>
            <a:ext cx="336034" cy="45720"/>
          </a:xfrm>
        </p:spPr>
        <p:txBody>
          <a:bodyPr/>
          <a:lstStyle/>
          <a:p>
            <a:fld id="{00AC8BC0-4B7F-45B2-9F9D-C2C3E01E876C}" type="datetime4">
              <a:rPr lang="en-CA" smtClean="0"/>
              <a:t>June 18, 2025</a:t>
            </a:fld>
            <a:endParaRPr/>
          </a:p>
        </p:txBody>
      </p:sp>
      <p:sp>
        <p:nvSpPr>
          <p:cNvPr id="5" name="Footer Placeholder 4"/>
          <p:cNvSpPr>
            <a:spLocks noGrp="1"/>
          </p:cNvSpPr>
          <p:nvPr>
            <p:ph type="ftr" sz="quarter" idx="11"/>
          </p:nvPr>
        </p:nvSpPr>
        <p:spPr>
          <a:xfrm>
            <a:off x="341799" y="7010404"/>
            <a:ext cx="8462697" cy="45719"/>
          </a:xfrm>
          <a:prstGeom prst="rect">
            <a:avLst/>
          </a:prstGeom>
        </p:spPr>
        <p:txBody>
          <a:bodyPr/>
          <a:lstStyle/>
          <a:p>
            <a:endParaRPr/>
          </a:p>
        </p:txBody>
      </p:sp>
      <p:sp>
        <p:nvSpPr>
          <p:cNvPr id="6" name="Slide Number Placeholder 5"/>
          <p:cNvSpPr>
            <a:spLocks noGrp="1"/>
          </p:cNvSpPr>
          <p:nvPr>
            <p:ph type="sldNum" sz="quarter" idx="12"/>
          </p:nvPr>
        </p:nvSpPr>
        <p:spPr>
          <a:xfrm>
            <a:off x="8589733" y="6399283"/>
            <a:ext cx="212470" cy="175694"/>
          </a:xfrm>
        </p:spPr>
        <p:txBody>
          <a:bodyPr/>
          <a:lstStyle/>
          <a:p>
            <a:fld id="{BB333B34-C87C-402E-ABB0-13B7C9DEBBC4}" type="slidenum">
              <a:rPr/>
              <a:t>‹#›</a:t>
            </a:fld>
            <a:endParaRPr/>
          </a:p>
        </p:txBody>
      </p:sp>
      <p:sp>
        <p:nvSpPr>
          <p:cNvPr id="7" name="Rectangle 6">
            <a:extLst>
              <a:ext uri="{FF2B5EF4-FFF2-40B4-BE49-F238E27FC236}">
                <a16:creationId xmlns:a16="http://schemas.microsoft.com/office/drawing/2014/main" id="{7EA07198-4F83-AFC6-F4C7-51F888E46D0E}"/>
              </a:ext>
            </a:extLst>
          </p:cNvPr>
          <p:cNvSpPr/>
          <p:nvPr userDrawn="1"/>
        </p:nvSpPr>
        <p:spPr>
          <a:xfrm>
            <a:off x="0" y="0"/>
            <a:ext cx="9144000" cy="1162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96" tIns="34299" rIns="137196" bIns="34299" numCol="1" spcCol="0" rtlCol="0" fromWordArt="0" anchor="ctr" anchorCtr="0" forceAA="0" compatLnSpc="1">
            <a:prstTxWarp prst="textNoShape">
              <a:avLst/>
            </a:prstTxWarp>
            <a:noAutofit/>
          </a:bodyPr>
          <a:lstStyle/>
          <a:p>
            <a:pPr algn="l"/>
            <a:endParaRPr lang="en-US" sz="1350" dirty="0" err="1"/>
          </a:p>
        </p:txBody>
      </p:sp>
    </p:spTree>
    <p:extLst>
      <p:ext uri="{BB962C8B-B14F-4D97-AF65-F5344CB8AC3E}">
        <p14:creationId xmlns:p14="http://schemas.microsoft.com/office/powerpoint/2010/main" val="65166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9852" y="1434190"/>
            <a:ext cx="8458116"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807966" y="7010398"/>
            <a:ext cx="336034" cy="45720"/>
          </a:xfrm>
        </p:spPr>
        <p:txBody>
          <a:bodyPr/>
          <a:lstStyle/>
          <a:p>
            <a:fld id="{00AC8BC0-4B7F-45B2-9F9D-C2C3E01E876C}" type="datetime4">
              <a:rPr lang="en-CA" smtClean="0"/>
              <a:t>June 18, 2025</a:t>
            </a:fld>
            <a:endParaRPr/>
          </a:p>
        </p:txBody>
      </p:sp>
      <p:sp>
        <p:nvSpPr>
          <p:cNvPr id="5" name="Footer Placeholder 4"/>
          <p:cNvSpPr>
            <a:spLocks noGrp="1"/>
          </p:cNvSpPr>
          <p:nvPr>
            <p:ph type="ftr" sz="quarter" idx="11"/>
          </p:nvPr>
        </p:nvSpPr>
        <p:spPr>
          <a:xfrm>
            <a:off x="341799" y="7010404"/>
            <a:ext cx="8462697" cy="45719"/>
          </a:xfrm>
          <a:prstGeom prst="rect">
            <a:avLst/>
          </a:prstGeom>
        </p:spPr>
        <p:txBody>
          <a:bodyPr/>
          <a:lstStyle/>
          <a:p>
            <a:endParaRPr/>
          </a:p>
        </p:txBody>
      </p:sp>
      <p:sp>
        <p:nvSpPr>
          <p:cNvPr id="6" name="Slide Number Placeholder 5"/>
          <p:cNvSpPr>
            <a:spLocks noGrp="1"/>
          </p:cNvSpPr>
          <p:nvPr>
            <p:ph type="sldNum" sz="quarter" idx="12"/>
          </p:nvPr>
        </p:nvSpPr>
        <p:spPr>
          <a:xfrm>
            <a:off x="8589733" y="6399283"/>
            <a:ext cx="212470" cy="175694"/>
          </a:xfrm>
        </p:spPr>
        <p:txBody>
          <a:bodyPr/>
          <a:lstStyle/>
          <a:p>
            <a:fld id="{BB333B34-C87C-402E-ABB0-13B7C9DEBBC4}" type="slidenum">
              <a:rPr/>
              <a:t>‹#›</a:t>
            </a:fld>
            <a:endParaRPr/>
          </a:p>
        </p:txBody>
      </p:sp>
      <p:sp>
        <p:nvSpPr>
          <p:cNvPr id="7" name="Rectangle 6">
            <a:extLst>
              <a:ext uri="{FF2B5EF4-FFF2-40B4-BE49-F238E27FC236}">
                <a16:creationId xmlns:a16="http://schemas.microsoft.com/office/drawing/2014/main" id="{7EA07198-4F83-AFC6-F4C7-51F888E46D0E}"/>
              </a:ext>
            </a:extLst>
          </p:cNvPr>
          <p:cNvSpPr/>
          <p:nvPr userDrawn="1"/>
        </p:nvSpPr>
        <p:spPr>
          <a:xfrm>
            <a:off x="0" y="0"/>
            <a:ext cx="9144000" cy="1162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96" tIns="34299" rIns="137196" bIns="34299" numCol="1" spcCol="0" rtlCol="0" fromWordArt="0" anchor="ctr" anchorCtr="0" forceAA="0" compatLnSpc="1">
            <a:prstTxWarp prst="textNoShape">
              <a:avLst/>
            </a:prstTxWarp>
            <a:noAutofit/>
          </a:bodyPr>
          <a:lstStyle/>
          <a:p>
            <a:pPr algn="l"/>
            <a:endParaRPr lang="en-US" sz="1350" dirty="0" err="1"/>
          </a:p>
        </p:txBody>
      </p:sp>
    </p:spTree>
    <p:extLst>
      <p:ext uri="{BB962C8B-B14F-4D97-AF65-F5344CB8AC3E}">
        <p14:creationId xmlns:p14="http://schemas.microsoft.com/office/powerpoint/2010/main" val="151754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3" y="1434190"/>
            <a:ext cx="8347076"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807965" y="7010398"/>
            <a:ext cx="336035" cy="45720"/>
          </a:xfrm>
        </p:spPr>
        <p:txBody>
          <a:bodyPr/>
          <a:lstStyle/>
          <a:p>
            <a:fld id="{00AC8BC0-4B7F-45B2-9F9D-C2C3E01E876C}" type="datetime4">
              <a:rPr lang="en-CA" smtClean="0"/>
              <a:t>June 18,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Tree>
    <p:extLst>
      <p:ext uri="{BB962C8B-B14F-4D97-AF65-F5344CB8AC3E}">
        <p14:creationId xmlns:p14="http://schemas.microsoft.com/office/powerpoint/2010/main" val="385510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4173537"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3" y="1434190"/>
            <a:ext cx="4173537" cy="4584842"/>
          </a:xfrm>
        </p:spPr>
        <p:txBody>
          <a:bodyPr/>
          <a:lstStyle>
            <a:lvl1pPr>
              <a:defRPr/>
            </a:lvl1pPr>
            <a:lvl5pPr>
              <a:defRPr/>
            </a:lvl5pPr>
          </a:lstStyle>
          <a:p>
            <a:pPr lvl="0"/>
            <a:r>
              <a:rPr lang="en-US" noProof="0" dirty="0"/>
              <a:t>Click to add main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p:cNvSpPr>
            <a:spLocks noGrp="1"/>
          </p:cNvSpPr>
          <p:nvPr>
            <p:ph type="dt" sz="half" idx="10"/>
          </p:nvPr>
        </p:nvSpPr>
        <p:spPr>
          <a:xfrm>
            <a:off x="8807965" y="7010398"/>
            <a:ext cx="336035" cy="45720"/>
          </a:xfrm>
        </p:spPr>
        <p:txBody>
          <a:bodyPr/>
          <a:lstStyle/>
          <a:p>
            <a:fld id="{00AC8BC0-4B7F-45B2-9F9D-C2C3E01E876C}" type="datetime4">
              <a:rPr lang="en-CA" smtClean="0"/>
              <a:t>June 18,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Tree>
    <p:extLst>
      <p:ext uri="{BB962C8B-B14F-4D97-AF65-F5344CB8AC3E}">
        <p14:creationId xmlns:p14="http://schemas.microsoft.com/office/powerpoint/2010/main" val="318428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5B9365-D846-4E2A-8103-10734CAB52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581" r="11840"/>
          <a:stretch/>
        </p:blipFill>
        <p:spPr>
          <a:xfrm rot="10800000">
            <a:off x="6039003" y="-7"/>
            <a:ext cx="3104997" cy="6858003"/>
          </a:xfrm>
          <a:prstGeom prst="rect">
            <a:avLst/>
          </a:prstGeom>
        </p:spPr>
      </p:pic>
      <p:sp>
        <p:nvSpPr>
          <p:cNvPr id="2" name="Title 1"/>
          <p:cNvSpPr>
            <a:spLocks noGrp="1"/>
          </p:cNvSpPr>
          <p:nvPr>
            <p:ph type="ctrTitle" hasCustomPrompt="1"/>
          </p:nvPr>
        </p:nvSpPr>
        <p:spPr>
          <a:xfrm>
            <a:off x="398463" y="554780"/>
            <a:ext cx="6053611" cy="3036178"/>
          </a:xfrm>
        </p:spPr>
        <p:txBody>
          <a:bodyPr anchor="b">
            <a:normAutofit/>
          </a:bodyPr>
          <a:lstStyle>
            <a:lvl1pPr>
              <a:lnSpc>
                <a:spcPct val="95000"/>
              </a:lnSpc>
              <a:defRPr sz="7200" b="1" baseline="0">
                <a:solidFill>
                  <a:schemeClr val="tx1"/>
                </a:solidFill>
              </a:defRPr>
            </a:lvl1pPr>
          </a:lstStyle>
          <a:p>
            <a:r>
              <a:rPr lang="en-US" noProof="0"/>
              <a:t>Title of </a:t>
            </a:r>
            <a:br>
              <a:rPr lang="en-US" noProof="0"/>
            </a:br>
            <a:r>
              <a:rPr lang="en-US" noProof="0"/>
              <a:t>presentation</a:t>
            </a:r>
          </a:p>
        </p:txBody>
      </p:sp>
      <p:sp>
        <p:nvSpPr>
          <p:cNvPr id="3" name="Subtitle 2"/>
          <p:cNvSpPr>
            <a:spLocks noGrp="1"/>
          </p:cNvSpPr>
          <p:nvPr>
            <p:ph type="subTitle" idx="1" hasCustomPrompt="1"/>
          </p:nvPr>
        </p:nvSpPr>
        <p:spPr>
          <a:xfrm>
            <a:off x="398463" y="4789255"/>
            <a:ext cx="6053612" cy="407584"/>
          </a:xfrm>
        </p:spPr>
        <p:txBody>
          <a:bodyPr anchor="b">
            <a:noAutofit/>
          </a:bodyPr>
          <a:lstStyle>
            <a:lvl1pPr marL="0" indent="0" algn="l">
              <a:lnSpc>
                <a:spcPct val="95000"/>
              </a:lnSpc>
              <a:spcBef>
                <a:spcPts val="0"/>
              </a:spcBef>
              <a:buNone/>
              <a:defRPr sz="1400" b="0" baseline="0">
                <a:solidFill>
                  <a:schemeClr val="tx1"/>
                </a:solidFill>
              </a:defRPr>
            </a:lvl1pPr>
            <a:lvl2pPr marL="0" indent="0" algn="r">
              <a:spcBef>
                <a:spcPts val="300"/>
              </a:spcBef>
              <a:buNone/>
              <a:defRPr sz="1200">
                <a:solidFill>
                  <a:schemeClr val="tx1"/>
                </a:solidFill>
              </a:defRPr>
            </a:lvl2pPr>
            <a:lvl3pPr marL="914400" indent="0" algn="r">
              <a:buNone/>
              <a:defRPr sz="1200">
                <a:solidFill>
                  <a:schemeClr val="tx1"/>
                </a:solidFill>
              </a:defRPr>
            </a:lvl3pPr>
            <a:lvl4pPr marL="1371600" indent="0" algn="r">
              <a:buNone/>
              <a:defRPr sz="1200">
                <a:solidFill>
                  <a:schemeClr val="tx1"/>
                </a:solidFill>
              </a:defRPr>
            </a:lvl4pPr>
            <a:lvl5pPr marL="1828800" indent="0" algn="r">
              <a:buNone/>
              <a:defRPr sz="1200">
                <a:solidFill>
                  <a:schemeClr val="tx1"/>
                </a:solidFill>
              </a:defRPr>
            </a:lvl5pPr>
            <a:lvl6pPr marL="2286000" indent="0" algn="r">
              <a:buNone/>
              <a:defRPr sz="1200">
                <a:solidFill>
                  <a:schemeClr val="tx1"/>
                </a:solidFill>
              </a:defRPr>
            </a:lvl6pPr>
            <a:lvl7pPr marL="2743200" indent="0" algn="r">
              <a:buNone/>
              <a:defRPr sz="1200">
                <a:solidFill>
                  <a:schemeClr val="tx1"/>
                </a:solidFill>
              </a:defRPr>
            </a:lvl7pPr>
            <a:lvl8pPr marL="3200400" indent="0" algn="r">
              <a:buNone/>
              <a:defRPr sz="1200">
                <a:solidFill>
                  <a:schemeClr val="tx1"/>
                </a:solidFill>
              </a:defRPr>
            </a:lvl8pPr>
            <a:lvl9pPr marL="3657600" indent="0" algn="r">
              <a:buNone/>
              <a:defRPr sz="1200">
                <a:solidFill>
                  <a:schemeClr val="tx1"/>
                </a:solidFill>
              </a:defRPr>
            </a:lvl9pPr>
          </a:lstStyle>
          <a:p>
            <a:r>
              <a:rPr lang="en-US" noProof="0"/>
              <a:t>Presenter Full Name</a:t>
            </a:r>
          </a:p>
        </p:txBody>
      </p:sp>
      <p:sp>
        <p:nvSpPr>
          <p:cNvPr id="13" name="Date Placeholder 12"/>
          <p:cNvSpPr>
            <a:spLocks noGrp="1"/>
          </p:cNvSpPr>
          <p:nvPr>
            <p:ph type="dt" sz="half" idx="10"/>
          </p:nvPr>
        </p:nvSpPr>
        <p:spPr bwMode="black">
          <a:xfrm>
            <a:off x="398463" y="5459994"/>
            <a:ext cx="6053611" cy="267194"/>
          </a:xfrm>
        </p:spPr>
        <p:txBody>
          <a:bodyPr anchor="t"/>
          <a:lstStyle>
            <a:lvl1pPr algn="l">
              <a:defRPr sz="1400">
                <a:solidFill>
                  <a:schemeClr val="tx1"/>
                </a:solidFill>
              </a:defRPr>
            </a:lvl1pPr>
          </a:lstStyle>
          <a:p>
            <a:fld id="{EE08E108-527B-4B52-98A7-35210C16A695}" type="datetime4">
              <a:rPr lang="en-US" noProof="0" smtClean="0"/>
              <a:t>June 18, 2025</a:t>
            </a:fld>
            <a:endParaRPr lang="en-US" noProof="0"/>
          </a:p>
        </p:txBody>
      </p:sp>
      <p:sp>
        <p:nvSpPr>
          <p:cNvPr id="14" name="Footer Placeholder 13"/>
          <p:cNvSpPr>
            <a:spLocks noGrp="1"/>
          </p:cNvSpPr>
          <p:nvPr>
            <p:ph type="ftr" sz="quarter" idx="11"/>
          </p:nvPr>
        </p:nvSpPr>
        <p:spPr>
          <a:xfrm>
            <a:off x="341799" y="7010401"/>
            <a:ext cx="8462696" cy="45719"/>
          </a:xfrm>
        </p:spPr>
        <p:txBody>
          <a:bodyPr/>
          <a:lstStyle/>
          <a:p>
            <a:endParaRPr dirty="0"/>
          </a:p>
        </p:txBody>
      </p:sp>
      <p:sp>
        <p:nvSpPr>
          <p:cNvPr id="15" name="Slide Number Placeholder 14"/>
          <p:cNvSpPr>
            <a:spLocks noGrp="1"/>
          </p:cNvSpPr>
          <p:nvPr>
            <p:ph type="sldNum" sz="quarter" idx="12"/>
          </p:nvPr>
        </p:nvSpPr>
        <p:spPr bwMode="white">
          <a:xfrm>
            <a:off x="8807965" y="7010398"/>
            <a:ext cx="336035" cy="45720"/>
          </a:xfrm>
        </p:spPr>
        <p:txBody>
          <a:bodyPr/>
          <a:lstStyle>
            <a:lvl1pPr>
              <a:defRPr sz="100">
                <a:solidFill>
                  <a:srgbClr val="E6E6E6"/>
                </a:solidFill>
              </a:defRPr>
            </a:lvl1pPr>
          </a:lstStyle>
          <a:p>
            <a:fld id="{BB333B34-C87C-402E-ABB0-13B7C9DEBBC4}" type="slidenum">
              <a:rPr lang="en-CA" smtClean="0"/>
              <a:pPr/>
              <a:t>‹#›</a:t>
            </a:fld>
            <a:endParaRPr lang="en-CA" dirty="0"/>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hasCustomPrompt="1"/>
          </p:nvPr>
        </p:nvSpPr>
        <p:spPr>
          <a:xfrm>
            <a:off x="398463" y="3773691"/>
            <a:ext cx="6053612" cy="749823"/>
          </a:xfrm>
        </p:spPr>
        <p:txBody>
          <a:bodyPr/>
          <a:lstStyle>
            <a:lvl1pPr marL="0" indent="0">
              <a:lnSpc>
                <a:spcPct val="95000"/>
              </a:lnSpc>
              <a:buNone/>
              <a:defRPr sz="1800">
                <a:solidFill>
                  <a:schemeClr val="tx1"/>
                </a:solidFill>
                <a:latin typeface="+mj-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US" noProof="0"/>
              <a:t>Subtitle of presentation goes here</a:t>
            </a:r>
          </a:p>
        </p:txBody>
      </p:sp>
    </p:spTree>
    <p:extLst>
      <p:ext uri="{BB962C8B-B14F-4D97-AF65-F5344CB8AC3E}">
        <p14:creationId xmlns:p14="http://schemas.microsoft.com/office/powerpoint/2010/main" val="226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3" y="1434190"/>
            <a:ext cx="8347076" cy="4584842"/>
          </a:xfrm>
        </p:spPr>
        <p:txBody>
          <a:bodyPr/>
          <a:lstStyle>
            <a:lvl1pPr>
              <a:defRPr/>
            </a:lvl1pPr>
            <a:lvl5pPr>
              <a:defRPr/>
            </a:lvl5p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807965" y="7010398"/>
            <a:ext cx="336035" cy="45720"/>
          </a:xfrm>
        </p:spPr>
        <p:txBody>
          <a:bodyPr/>
          <a:lstStyle/>
          <a:p>
            <a:fld id="{A2E7EEF7-2239-440B-8A6E-F3B93774E491}" type="datetime4">
              <a:rPr lang="en-CA" smtClean="0"/>
              <a:t>June 18, 2025</a:t>
            </a:fld>
            <a:endParaRPr/>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a:p>
        </p:txBody>
      </p:sp>
      <p:sp>
        <p:nvSpPr>
          <p:cNvPr id="9" name="Text Placeholder 8">
            <a:extLst>
              <a:ext uri="{FF2B5EF4-FFF2-40B4-BE49-F238E27FC236}">
                <a16:creationId xmlns:a16="http://schemas.microsoft.com/office/drawing/2014/main" id="{9DE9F8E0-BCC7-4049-9B66-CBD41765F7B5}"/>
              </a:ext>
            </a:extLst>
          </p:cNvPr>
          <p:cNvSpPr>
            <a:spLocks noGrp="1"/>
          </p:cNvSpPr>
          <p:nvPr>
            <p:ph type="body" sz="quarter" idx="13" hasCustomPrompt="1"/>
          </p:nvPr>
        </p:nvSpPr>
        <p:spPr>
          <a:xfrm>
            <a:off x="1876885" y="6168124"/>
            <a:ext cx="6476093"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endParaRPr lang="en-US" noProof="0"/>
          </a:p>
        </p:txBody>
      </p:sp>
    </p:spTree>
    <p:extLst>
      <p:ext uri="{BB962C8B-B14F-4D97-AF65-F5344CB8AC3E}">
        <p14:creationId xmlns:p14="http://schemas.microsoft.com/office/powerpoint/2010/main" val="63238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374D89-5166-4AF5-8567-B47BB135CC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7116227" y="0"/>
            <a:ext cx="2027772" cy="6858000"/>
          </a:xfrm>
          <a:prstGeom prst="rect">
            <a:avLst/>
          </a:prstGeom>
        </p:spPr>
      </p:pic>
      <p:sp>
        <p:nvSpPr>
          <p:cNvPr id="2" name="Title 1">
            <a:extLst>
              <a:ext uri="{FF2B5EF4-FFF2-40B4-BE49-F238E27FC236}">
                <a16:creationId xmlns:a16="http://schemas.microsoft.com/office/drawing/2014/main" id="{404932F7-6B32-4C34-AD3E-BF597CA11209}"/>
              </a:ext>
            </a:extLst>
          </p:cNvPr>
          <p:cNvSpPr>
            <a:spLocks noGrp="1"/>
          </p:cNvSpPr>
          <p:nvPr>
            <p:ph type="title" hasCustomPrompt="1"/>
          </p:nvPr>
        </p:nvSpPr>
        <p:spPr>
          <a:xfrm>
            <a:off x="398463" y="472438"/>
            <a:ext cx="6762156" cy="792167"/>
          </a:xfrm>
        </p:spPr>
        <p:txBody>
          <a:bodyPr/>
          <a:lstStyle>
            <a:lvl1pPr>
              <a:defRPr/>
            </a:lvl1pPr>
          </a:lstStyle>
          <a:p>
            <a:r>
              <a:rPr lang="en-US" noProof="0"/>
              <a:t>Agenda slide title</a:t>
            </a:r>
          </a:p>
        </p:txBody>
      </p:sp>
      <p:sp>
        <p:nvSpPr>
          <p:cNvPr id="3" name="Date Placeholder 2">
            <a:extLst>
              <a:ext uri="{FF2B5EF4-FFF2-40B4-BE49-F238E27FC236}">
                <a16:creationId xmlns:a16="http://schemas.microsoft.com/office/drawing/2014/main" id="{5194783F-45F3-432B-A08E-B5187165F08F}"/>
              </a:ext>
            </a:extLst>
          </p:cNvPr>
          <p:cNvSpPr>
            <a:spLocks noGrp="1"/>
          </p:cNvSpPr>
          <p:nvPr>
            <p:ph type="dt" sz="half" idx="10"/>
          </p:nvPr>
        </p:nvSpPr>
        <p:spPr/>
        <p:txBody>
          <a:bodyPr/>
          <a:lstStyle/>
          <a:p>
            <a:fld id="{B2679580-1DE4-4AED-B4F0-F01E2D77314B}" type="datetime4">
              <a:rPr lang="en-CA" smtClean="0"/>
              <a:t>June 18, 2025</a:t>
            </a:fld>
            <a:endParaRPr lang="en-US" dirty="0"/>
          </a:p>
        </p:txBody>
      </p:sp>
      <p:sp>
        <p:nvSpPr>
          <p:cNvPr id="4" name="Footer Placeholder 3">
            <a:extLst>
              <a:ext uri="{FF2B5EF4-FFF2-40B4-BE49-F238E27FC236}">
                <a16:creationId xmlns:a16="http://schemas.microsoft.com/office/drawing/2014/main" id="{5484AD97-4B30-4713-8D26-04AAD8A60468}"/>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4151261F-A43F-4893-A9BE-991C000EBEE7}"/>
              </a:ext>
            </a:extLst>
          </p:cNvPr>
          <p:cNvSpPr>
            <a:spLocks noGrp="1"/>
          </p:cNvSpPr>
          <p:nvPr>
            <p:ph type="sldNum" sz="quarter" idx="12"/>
          </p:nvPr>
        </p:nvSpPr>
        <p:spPr>
          <a:xfrm>
            <a:off x="8333977" y="6399283"/>
            <a:ext cx="212470" cy="175694"/>
          </a:xfrm>
        </p:spPr>
        <p:txBody>
          <a:bodyPr/>
          <a:lstStyle/>
          <a:p>
            <a:fld id="{BB333B34-C87C-402E-ABB0-13B7C9DEBBC4}" type="slidenum">
              <a:rPr lang="en-CA" smtClean="0"/>
              <a:pPr/>
              <a:t>‹#›</a:t>
            </a:fld>
            <a:endParaRPr lang="en-CA" dirty="0"/>
          </a:p>
        </p:txBody>
      </p:sp>
      <p:sp>
        <p:nvSpPr>
          <p:cNvPr id="9" name="Text Placeholder 8">
            <a:extLst>
              <a:ext uri="{FF2B5EF4-FFF2-40B4-BE49-F238E27FC236}">
                <a16:creationId xmlns:a16="http://schemas.microsoft.com/office/drawing/2014/main" id="{695B93E3-EEA6-456D-B67D-D16BEF52559A}"/>
              </a:ext>
            </a:extLst>
          </p:cNvPr>
          <p:cNvSpPr>
            <a:spLocks noGrp="1"/>
          </p:cNvSpPr>
          <p:nvPr>
            <p:ph type="body" sz="quarter" idx="13" hasCustomPrompt="1"/>
          </p:nvPr>
        </p:nvSpPr>
        <p:spPr>
          <a:xfrm>
            <a:off x="398463" y="1434190"/>
            <a:ext cx="3178345" cy="4575436"/>
          </a:xfrm>
        </p:spPr>
        <p:txBody>
          <a:bodyPr/>
          <a:lstStyle>
            <a:lvl1pPr>
              <a:buSzPct val="115000"/>
              <a:defRPr/>
            </a:lvl1pPr>
            <a:lvl2pPr>
              <a:buSzPct val="115000"/>
              <a:defRPr/>
            </a:lvl2pPr>
            <a:lvl3pPr>
              <a:buSzPct val="115000"/>
              <a:defRPr/>
            </a:lvl3pPr>
            <a:lvl4pPr>
              <a:buSzPct val="115000"/>
              <a:defRPr/>
            </a:lvl4pPr>
            <a:lvl5pPr marL="1609344" indent="-228600">
              <a:buSzPct val="1150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buSzPct val="115000"/>
              <a:defRPr lang="en-US" sz="1400" kern="1200" dirty="0">
                <a:solidFill>
                  <a:schemeClr val="tx1"/>
                </a:solidFill>
                <a:latin typeface="+mn-lt"/>
                <a:ea typeface="+mn-ea"/>
                <a:cs typeface="+mn-cs"/>
              </a:defRPr>
            </a:lvl7pPr>
            <a:lvl8pPr>
              <a:buSzPct val="115000"/>
              <a:defRPr/>
            </a:lvl8pPr>
            <a:lvl9pPr>
              <a:buSzPct val="115000"/>
              <a:defRPr/>
            </a:lvl9pPr>
          </a:lstStyle>
          <a:p>
            <a:pPr lvl="0"/>
            <a:r>
              <a:rPr lang="en-US" noProof="0"/>
              <a:t>Section headline or item 1</a:t>
            </a:r>
          </a:p>
          <a:p>
            <a:pPr lvl="1"/>
            <a:r>
              <a:rPr lang="en-US" noProof="0"/>
              <a:t>Item 2</a:t>
            </a:r>
          </a:p>
          <a:p>
            <a:pPr lvl="2"/>
            <a:r>
              <a:rPr lang="en-US" noProof="0"/>
              <a:t>Item 3</a:t>
            </a:r>
          </a:p>
          <a:p>
            <a:pPr lvl="3"/>
            <a:r>
              <a:rPr lang="en-US" noProof="0"/>
              <a:t>Item 4</a:t>
            </a:r>
          </a:p>
          <a:p>
            <a:pPr lvl="4"/>
            <a:r>
              <a:rPr lang="en-US"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US" noProof="0"/>
              <a:t>Item 6</a:t>
            </a:r>
          </a:p>
          <a:p>
            <a:pPr lvl="6"/>
            <a:r>
              <a:rPr lang="en-US" noProof="0"/>
              <a:t>Item 7</a:t>
            </a:r>
          </a:p>
          <a:p>
            <a:pPr lvl="7"/>
            <a:r>
              <a:rPr lang="en-US" noProof="0"/>
              <a:t>Item 8</a:t>
            </a:r>
          </a:p>
          <a:p>
            <a:pPr lvl="8"/>
            <a:r>
              <a:rPr lang="en-US" noProof="0"/>
              <a:t>Item 9</a:t>
            </a:r>
          </a:p>
        </p:txBody>
      </p:sp>
      <p:sp>
        <p:nvSpPr>
          <p:cNvPr id="12" name="Text Placeholder 8">
            <a:extLst>
              <a:ext uri="{FF2B5EF4-FFF2-40B4-BE49-F238E27FC236}">
                <a16:creationId xmlns:a16="http://schemas.microsoft.com/office/drawing/2014/main" id="{2507130D-B493-4337-BB0F-5DB874909A70}"/>
              </a:ext>
            </a:extLst>
          </p:cNvPr>
          <p:cNvSpPr>
            <a:spLocks noGrp="1"/>
          </p:cNvSpPr>
          <p:nvPr>
            <p:ph type="body" sz="quarter" idx="14" hasCustomPrompt="1"/>
          </p:nvPr>
        </p:nvSpPr>
        <p:spPr>
          <a:xfrm>
            <a:off x="3982276" y="1434189"/>
            <a:ext cx="3178344" cy="4584843"/>
          </a:xfrm>
        </p:spPr>
        <p:txBody>
          <a:bodyPr/>
          <a:lstStyle>
            <a:lvl1pPr>
              <a:defRPr/>
            </a:lvl1pPr>
            <a:lvl2pPr>
              <a:defRPr/>
            </a:lvl2pPr>
            <a:lvl3pPr>
              <a:defRPr/>
            </a:lvl3pPr>
            <a:lvl4pPr>
              <a:defRPr/>
            </a:lvl4pPr>
            <a:lvl5pPr marL="1609344" indent="-2286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defRPr lang="en-US" sz="1400" kern="1200" dirty="0">
                <a:solidFill>
                  <a:schemeClr val="tx1"/>
                </a:solidFill>
                <a:latin typeface="+mn-lt"/>
                <a:ea typeface="+mn-ea"/>
                <a:cs typeface="+mn-cs"/>
              </a:defRPr>
            </a:lvl7pPr>
          </a:lstStyle>
          <a:p>
            <a:pPr lvl="0"/>
            <a:r>
              <a:rPr lang="en-US" noProof="0"/>
              <a:t>Section headline or item 1</a:t>
            </a:r>
          </a:p>
          <a:p>
            <a:pPr lvl="1"/>
            <a:r>
              <a:rPr lang="en-US" noProof="0"/>
              <a:t>Item 2</a:t>
            </a:r>
          </a:p>
          <a:p>
            <a:pPr lvl="2"/>
            <a:r>
              <a:rPr lang="en-US" noProof="0"/>
              <a:t>Item 3</a:t>
            </a:r>
          </a:p>
          <a:p>
            <a:pPr lvl="3"/>
            <a:r>
              <a:rPr lang="en-US" noProof="0"/>
              <a:t>Item 4</a:t>
            </a:r>
          </a:p>
          <a:p>
            <a:pPr lvl="4"/>
            <a:r>
              <a:rPr lang="en-US"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US" noProof="0"/>
              <a:t>Item 6</a:t>
            </a:r>
          </a:p>
          <a:p>
            <a:pPr lvl="6"/>
            <a:r>
              <a:rPr lang="en-US" noProof="0"/>
              <a:t>Item 7</a:t>
            </a:r>
          </a:p>
          <a:p>
            <a:pPr lvl="7"/>
            <a:r>
              <a:rPr lang="en-US" noProof="0"/>
              <a:t>Item 8</a:t>
            </a:r>
          </a:p>
          <a:p>
            <a:pPr lvl="8"/>
            <a:r>
              <a:rPr lang="en-US" noProof="0"/>
              <a:t>Item 9</a:t>
            </a:r>
          </a:p>
        </p:txBody>
      </p:sp>
    </p:spTree>
    <p:extLst>
      <p:ext uri="{BB962C8B-B14F-4D97-AF65-F5344CB8AC3E}">
        <p14:creationId xmlns:p14="http://schemas.microsoft.com/office/powerpoint/2010/main" val="319069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4" y="472438"/>
            <a:ext cx="8356240"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4" y="1454966"/>
            <a:ext cx="8356240" cy="4564066"/>
          </a:xfrm>
        </p:spPr>
        <p:txBody>
          <a:bodyPr/>
          <a:lstStyle>
            <a:lvl1pPr>
              <a:defRPr sz="1400"/>
            </a:lvl1pPr>
          </a:lstStyle>
          <a:p>
            <a:pPr lvl="0"/>
            <a:r>
              <a:rPr lang="en-US" noProof="0"/>
              <a:t>Click icon to add table or chart</a:t>
            </a:r>
          </a:p>
        </p:txBody>
      </p:sp>
      <p:sp>
        <p:nvSpPr>
          <p:cNvPr id="4" name="Date Placeholder 3"/>
          <p:cNvSpPr>
            <a:spLocks noGrp="1"/>
          </p:cNvSpPr>
          <p:nvPr>
            <p:ph type="dt" sz="half" idx="10"/>
          </p:nvPr>
        </p:nvSpPr>
        <p:spPr>
          <a:xfrm>
            <a:off x="8807965" y="7010398"/>
            <a:ext cx="336035" cy="45720"/>
          </a:xfrm>
        </p:spPr>
        <p:txBody>
          <a:bodyPr/>
          <a:lstStyle/>
          <a:p>
            <a:fld id="{516914B5-AEA6-47C1-80F7-C7FD18A22EA2}" type="datetime4">
              <a:rPr lang="en-CA" smtClean="0"/>
              <a:t>June 18,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1876885" y="6168123"/>
            <a:ext cx="6476093"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288177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Char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463" y="472438"/>
            <a:ext cx="8347076" cy="792167"/>
          </a:xfrm>
        </p:spPr>
        <p:txBody>
          <a:bodyPr/>
          <a:lstStyle>
            <a:lvl1pPr>
              <a:defRPr baseline="0"/>
            </a:lvl1pPr>
          </a:lstStyle>
          <a:p>
            <a:r>
              <a:rPr lang="en-US" noProof="0"/>
              <a:t>Slide title</a:t>
            </a:r>
          </a:p>
        </p:txBody>
      </p:sp>
      <p:sp>
        <p:nvSpPr>
          <p:cNvPr id="3" name="Content Placeholder 2"/>
          <p:cNvSpPr>
            <a:spLocks noGrp="1"/>
          </p:cNvSpPr>
          <p:nvPr>
            <p:ph idx="1" hasCustomPrompt="1"/>
          </p:nvPr>
        </p:nvSpPr>
        <p:spPr>
          <a:xfrm>
            <a:off x="398463" y="1829560"/>
            <a:ext cx="8347076" cy="4184896"/>
          </a:xfrm>
        </p:spPr>
        <p:txBody>
          <a:bodyPr/>
          <a:lstStyle>
            <a:lvl1pPr>
              <a:defRPr sz="1400"/>
            </a:lvl1pPr>
          </a:lstStyle>
          <a:p>
            <a:pPr lvl="0"/>
            <a:r>
              <a:rPr lang="en-US" noProof="0"/>
              <a:t>Click icon to add table or chart</a:t>
            </a:r>
          </a:p>
        </p:txBody>
      </p:sp>
      <p:sp>
        <p:nvSpPr>
          <p:cNvPr id="4" name="Date Placeholder 3"/>
          <p:cNvSpPr>
            <a:spLocks noGrp="1"/>
          </p:cNvSpPr>
          <p:nvPr>
            <p:ph type="dt" sz="half" idx="10"/>
          </p:nvPr>
        </p:nvSpPr>
        <p:spPr>
          <a:xfrm>
            <a:off x="8807965" y="7010398"/>
            <a:ext cx="336035" cy="45720"/>
          </a:xfrm>
        </p:spPr>
        <p:txBody>
          <a:bodyPr/>
          <a:lstStyle/>
          <a:p>
            <a:fld id="{977C927B-EA5B-4D38-B63B-A75272FB7D5F}" type="datetime4">
              <a:rPr lang="en-CA" smtClean="0"/>
              <a:t>June 18, 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8533067" y="6399283"/>
            <a:ext cx="212470" cy="175694"/>
          </a:xfrm>
        </p:spPr>
        <p:txBody>
          <a:bodyPr/>
          <a:lstStyle/>
          <a:p>
            <a:fld id="{BB333B34-C87C-402E-ABB0-13B7C9DEBBC4}" type="slidenum">
              <a:rPr/>
              <a:t>‹#›</a:t>
            </a:fld>
            <a:endParaRPr dirty="0"/>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1876885" y="6168123"/>
            <a:ext cx="6476093"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US" sz="800" noProof="0">
                <a:latin typeface="Arial" panose="020B0303040401060103" pitchFamily="34" charset="0"/>
                <a:cs typeface="Arial" panose="020B0604020202020204" pitchFamily="34" charset="0"/>
              </a:rPr>
              <a:t>Source text should be Arial, size 8. </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hasCustomPrompt="1"/>
          </p:nvPr>
        </p:nvSpPr>
        <p:spPr>
          <a:xfrm>
            <a:off x="398462" y="1418190"/>
            <a:ext cx="8347076" cy="231242"/>
          </a:xfrm>
        </p:spPr>
        <p:txBody>
          <a:bodyPr anchor="b">
            <a:noAutofit/>
          </a:bodyPr>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US" noProof="0"/>
              <a:t>Subtitle</a:t>
            </a:r>
          </a:p>
        </p:txBody>
      </p:sp>
    </p:spTree>
    <p:extLst>
      <p:ext uri="{BB962C8B-B14F-4D97-AF65-F5344CB8AC3E}">
        <p14:creationId xmlns:p14="http://schemas.microsoft.com/office/powerpoint/2010/main" val="270274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462" y="472438"/>
            <a:ext cx="8347075" cy="792167"/>
          </a:xfrm>
          <a:prstGeom prst="rect">
            <a:avLst/>
          </a:prstGeom>
        </p:spPr>
        <p:txBody>
          <a:bodyPr vert="horz" lIns="0" tIns="0" rIns="0" bIns="0" rtlCol="0" anchor="t">
            <a:noAutofit/>
          </a:bodyPr>
          <a:lstStyle/>
          <a:p>
            <a:r>
              <a:rPr lang="en-US" noProof="0"/>
              <a:t>Slide title</a:t>
            </a:r>
          </a:p>
        </p:txBody>
      </p:sp>
      <p:sp>
        <p:nvSpPr>
          <p:cNvPr id="3" name="Text Placeholder 2"/>
          <p:cNvSpPr>
            <a:spLocks noGrp="1"/>
          </p:cNvSpPr>
          <p:nvPr>
            <p:ph type="body" idx="1"/>
          </p:nvPr>
        </p:nvSpPr>
        <p:spPr>
          <a:xfrm>
            <a:off x="398462" y="1434190"/>
            <a:ext cx="8347075" cy="4584842"/>
          </a:xfrm>
          <a:prstGeom prst="rect">
            <a:avLst/>
          </a:prstGeom>
        </p:spPr>
        <p:txBody>
          <a:bodyPr vert="horz" lIns="0" tIns="0" rIns="0" bIns="0" rtlCol="0">
            <a:noAutofit/>
          </a:bodyPr>
          <a:lstStyle/>
          <a:p>
            <a:pPr lvl="0"/>
            <a:r>
              <a:rPr lang="en-US" noProof="0"/>
              <a:t>Click to add main bullet</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4" name="Date Placeholder 3"/>
          <p:cNvSpPr>
            <a:spLocks noGrp="1"/>
          </p:cNvSpPr>
          <p:nvPr>
            <p:ph type="dt" sz="half" idx="2"/>
          </p:nvPr>
        </p:nvSpPr>
        <p:spPr>
          <a:xfrm>
            <a:off x="8807965" y="7010399"/>
            <a:ext cx="336035" cy="45720"/>
          </a:xfrm>
          <a:prstGeom prst="rect">
            <a:avLst/>
          </a:prstGeom>
        </p:spPr>
        <p:txBody>
          <a:bodyPr vert="horz" lIns="0" tIns="0" rIns="0" bIns="0" rtlCol="0" anchor="b">
            <a:noAutofit/>
          </a:bodyPr>
          <a:lstStyle>
            <a:lvl1pPr algn="r">
              <a:defRPr sz="100">
                <a:solidFill>
                  <a:srgbClr val="E6E6E6"/>
                </a:solidFill>
              </a:defRPr>
            </a:lvl1pPr>
          </a:lstStyle>
          <a:p>
            <a:fld id="{B2679580-1DE4-4AED-B4F0-F01E2D77314B}" type="datetime4">
              <a:rPr lang="en-CA" smtClean="0"/>
              <a:t>June 18, 2025</a:t>
            </a:fld>
            <a:endParaRPr lang="en-US" dirty="0"/>
          </a:p>
        </p:txBody>
      </p:sp>
      <p:sp>
        <p:nvSpPr>
          <p:cNvPr id="5" name="Footer Placeholder 4"/>
          <p:cNvSpPr>
            <a:spLocks noGrp="1"/>
          </p:cNvSpPr>
          <p:nvPr>
            <p:ph type="ftr" sz="quarter" idx="3"/>
          </p:nvPr>
        </p:nvSpPr>
        <p:spPr>
          <a:xfrm>
            <a:off x="341799" y="7010401"/>
            <a:ext cx="8462696" cy="45719"/>
          </a:xfrm>
          <a:prstGeom prst="rect">
            <a:avLst/>
          </a:prstGeom>
        </p:spPr>
        <p:txBody>
          <a:bodyPr vert="horz" lIns="91440" tIns="45720" rIns="91440" bIns="45720" rtlCol="0" anchor="b">
            <a:noAutofit/>
          </a:bodyPr>
          <a:lstStyle>
            <a:lvl1pPr algn="l">
              <a:defRPr sz="100">
                <a:solidFill>
                  <a:srgbClr val="E6E6E6"/>
                </a:solidFill>
              </a:defRPr>
            </a:lvl1pPr>
          </a:lstStyle>
          <a:p>
            <a:endParaRPr lang="en-CA" dirty="0"/>
          </a:p>
        </p:txBody>
      </p:sp>
      <p:sp>
        <p:nvSpPr>
          <p:cNvPr id="6" name="Slide Number Placeholder 5"/>
          <p:cNvSpPr>
            <a:spLocks noGrp="1"/>
          </p:cNvSpPr>
          <p:nvPr>
            <p:ph type="sldNum" sz="quarter" idx="4"/>
          </p:nvPr>
        </p:nvSpPr>
        <p:spPr>
          <a:xfrm>
            <a:off x="8533067" y="6399283"/>
            <a:ext cx="212470"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pic>
        <p:nvPicPr>
          <p:cNvPr id="11" name="Graphic 10">
            <a:extLst>
              <a:ext uri="{FF2B5EF4-FFF2-40B4-BE49-F238E27FC236}">
                <a16:creationId xmlns:a16="http://schemas.microsoft.com/office/drawing/2014/main" id="{1D99BD85-8635-417A-DD49-480ECB7F4B7D}"/>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bwMode="black">
          <a:xfrm>
            <a:off x="186779" y="6283031"/>
            <a:ext cx="1718093" cy="322142"/>
          </a:xfrm>
          <a:prstGeom prst="rect">
            <a:avLst/>
          </a:prstGeom>
        </p:spPr>
      </p:pic>
    </p:spTree>
    <p:extLst>
      <p:ext uri="{BB962C8B-B14F-4D97-AF65-F5344CB8AC3E}">
        <p14:creationId xmlns:p14="http://schemas.microsoft.com/office/powerpoint/2010/main" val="4085825362"/>
      </p:ext>
    </p:extLst>
  </p:cSld>
  <p:clrMap bg1="lt1" tx1="dk1" bg2="lt2" tx2="dk2" accent1="accent1" accent2="accent2" accent3="accent3" accent4="accent4" accent5="accent5" accent6="accent6" hlink="hlink" folHlink="folHlink"/>
  <p:sldLayoutIdLst>
    <p:sldLayoutId id="2147483673" r:id="rId1"/>
    <p:sldLayoutId id="2147483700" r:id="rId2"/>
    <p:sldLayoutId id="2147483674" r:id="rId3"/>
    <p:sldLayoutId id="2147483701"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9"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p:titleStyle>
    <p:body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51">
          <p15:clr>
            <a:srgbClr val="F26B43"/>
          </p15:clr>
        </p15:guide>
        <p15:guide id="4" pos="5509">
          <p15:clr>
            <a:srgbClr val="F26B43"/>
          </p15:clr>
        </p15:guide>
        <p15:guide id="5" orient="horz" pos="412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notesSlide" Target="../notesSlides/notesSlide1.xml"/><Relationship Id="rId4" Type="http://schemas.openxmlformats.org/officeDocument/2006/relationships/tags" Target="../tags/tag4.xml"/><Relationship Id="rId9"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80.xml"/></Relationships>
</file>

<file path=ppt/slides/_rels/slide11.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tags" Target="../tags/tag82.xml"/><Relationship Id="rId16" Type="http://schemas.openxmlformats.org/officeDocument/2006/relationships/image" Target="../media/image43.svg"/><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38.png"/><Relationship Id="rId5" Type="http://schemas.openxmlformats.org/officeDocument/2006/relationships/tags" Target="../tags/tag85.xml"/><Relationship Id="rId15" Type="http://schemas.openxmlformats.org/officeDocument/2006/relationships/image" Target="../media/image42.png"/><Relationship Id="rId10" Type="http://schemas.openxmlformats.org/officeDocument/2006/relationships/notesSlide" Target="../notesSlides/notesSlide11.xml"/><Relationship Id="rId4" Type="http://schemas.openxmlformats.org/officeDocument/2006/relationships/tags" Target="../tags/tag84.xml"/><Relationship Id="rId9" Type="http://schemas.openxmlformats.org/officeDocument/2006/relationships/slideLayout" Target="../slideLayouts/slideLayout6.xml"/><Relationship Id="rId14" Type="http://schemas.openxmlformats.org/officeDocument/2006/relationships/image" Target="../media/image41.sv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91.xml"/><Relationship Id="rId7" Type="http://schemas.openxmlformats.org/officeDocument/2006/relationships/slideLayout" Target="../slideLayouts/slideLayout3.xml"/><Relationship Id="rId12" Type="http://schemas.openxmlformats.org/officeDocument/2006/relationships/image" Target="../media/image49.sv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image" Target="../media/image48.png"/><Relationship Id="rId5" Type="http://schemas.openxmlformats.org/officeDocument/2006/relationships/tags" Target="../tags/tag93.xml"/><Relationship Id="rId10" Type="http://schemas.openxmlformats.org/officeDocument/2006/relationships/image" Target="../media/image47.svg"/><Relationship Id="rId4" Type="http://schemas.openxmlformats.org/officeDocument/2006/relationships/tags" Target="../tags/tag92.xml"/><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97.xml"/><Relationship Id="rId7" Type="http://schemas.openxmlformats.org/officeDocument/2006/relationships/slideLayout" Target="../slideLayouts/slideLayout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10" Type="http://schemas.openxmlformats.org/officeDocument/2006/relationships/image" Target="../media/image50.png"/><Relationship Id="rId4" Type="http://schemas.openxmlformats.org/officeDocument/2006/relationships/tags" Target="../tags/tag98.xml"/><Relationship Id="rId9" Type="http://schemas.microsoft.com/office/2018/10/relationships/comments" Target="../comments/modernComment_160_F2D1855A.xml"/></Relationships>
</file>

<file path=ppt/slides/_rels/slide14.xml.rels><?xml version="1.0" encoding="UTF-8" standalone="yes"?>
<Relationships xmlns="http://schemas.openxmlformats.org/package/2006/relationships"><Relationship Id="rId8" Type="http://schemas.openxmlformats.org/officeDocument/2006/relationships/tags" Target="../tags/tag108.xml"/><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image" Target="../media/image51.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11" Type="http://schemas.microsoft.com/office/2018/10/relationships/comments" Target="../comments/modernComment_F63_34DAEB2C.xml"/><Relationship Id="rId5" Type="http://schemas.openxmlformats.org/officeDocument/2006/relationships/tags" Target="../tags/tag105.xml"/><Relationship Id="rId10" Type="http://schemas.openxmlformats.org/officeDocument/2006/relationships/notesSlide" Target="../notesSlides/notesSlide14.xml"/><Relationship Id="rId4" Type="http://schemas.openxmlformats.org/officeDocument/2006/relationships/tags" Target="../tags/tag104.xml"/><Relationship Id="rId9"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111.xml"/><Relationship Id="rId7" Type="http://schemas.openxmlformats.org/officeDocument/2006/relationships/tags" Target="../tags/tag115.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image" Target="../media/image52.jpeg"/><Relationship Id="rId5" Type="http://schemas.openxmlformats.org/officeDocument/2006/relationships/tags" Target="../tags/tag113.xml"/><Relationship Id="rId10" Type="http://schemas.openxmlformats.org/officeDocument/2006/relationships/image" Target="../media/image21.png"/><Relationship Id="rId4" Type="http://schemas.openxmlformats.org/officeDocument/2006/relationships/tags" Target="../tags/tag112.xml"/><Relationship Id="rId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116.xml"/></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tags" Target="../tags/tag119.xml"/><Relationship Id="rId7" Type="http://schemas.openxmlformats.org/officeDocument/2006/relationships/notesSlide" Target="../notesSlides/notesSlide17.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Layout" Target="../slideLayouts/slideLayout17.xml"/><Relationship Id="rId5" Type="http://schemas.openxmlformats.org/officeDocument/2006/relationships/tags" Target="../tags/tag121.xml"/><Relationship Id="rId4" Type="http://schemas.openxmlformats.org/officeDocument/2006/relationships/tags" Target="../tags/tag120.xml"/></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tags" Target="../tags/tag124.xml"/><Relationship Id="rId7" Type="http://schemas.openxmlformats.org/officeDocument/2006/relationships/notesSlide" Target="../notesSlides/notesSlide18.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Layout" Target="../slideLayouts/slideLayout17.xml"/><Relationship Id="rId5" Type="http://schemas.openxmlformats.org/officeDocument/2006/relationships/tags" Target="../tags/tag126.xml"/><Relationship Id="rId4" Type="http://schemas.openxmlformats.org/officeDocument/2006/relationships/tags" Target="../tags/tag125.xml"/></Relationships>
</file>

<file path=ppt/slides/_rels/slide1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tags" Target="../tags/tag129.xml"/><Relationship Id="rId7" Type="http://schemas.openxmlformats.org/officeDocument/2006/relationships/notesSlide" Target="../notesSlides/notesSlide19.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slideLayout" Target="../slideLayouts/slideLayout17.xml"/><Relationship Id="rId5" Type="http://schemas.openxmlformats.org/officeDocument/2006/relationships/tags" Target="../tags/tag131.xml"/><Relationship Id="rId4" Type="http://schemas.openxmlformats.org/officeDocument/2006/relationships/tags" Target="../tags/tag130.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22.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21.png"/><Relationship Id="rId5" Type="http://schemas.openxmlformats.org/officeDocument/2006/relationships/tags" Target="../tags/tag13.xml"/><Relationship Id="rId10" Type="http://schemas.openxmlformats.org/officeDocument/2006/relationships/image" Target="../media/image20.jpeg"/><Relationship Id="rId4" Type="http://schemas.openxmlformats.org/officeDocument/2006/relationships/tags" Target="../tags/tag12.xml"/><Relationship Id="rId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tags" Target="../tags/tag139.xml"/><Relationship Id="rId13" Type="http://schemas.openxmlformats.org/officeDocument/2006/relationships/image" Target="../media/image57.png"/><Relationship Id="rId3" Type="http://schemas.openxmlformats.org/officeDocument/2006/relationships/tags" Target="../tags/tag134.xml"/><Relationship Id="rId7" Type="http://schemas.openxmlformats.org/officeDocument/2006/relationships/tags" Target="../tags/tag138.xml"/><Relationship Id="rId12" Type="http://schemas.openxmlformats.org/officeDocument/2006/relationships/image" Target="../media/image56.pn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notesSlide" Target="../notesSlides/notesSlide20.xml"/><Relationship Id="rId5" Type="http://schemas.openxmlformats.org/officeDocument/2006/relationships/tags" Target="../tags/tag136.xml"/><Relationship Id="rId10" Type="http://schemas.openxmlformats.org/officeDocument/2006/relationships/slideLayout" Target="../slideLayouts/slideLayout8.xml"/><Relationship Id="rId4" Type="http://schemas.openxmlformats.org/officeDocument/2006/relationships/tags" Target="../tags/tag135.xml"/><Relationship Id="rId9" Type="http://schemas.openxmlformats.org/officeDocument/2006/relationships/tags" Target="../tags/tag140.xml"/><Relationship Id="rId1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xml"/><Relationship Id="rId1" Type="http://schemas.openxmlformats.org/officeDocument/2006/relationships/tags" Target="../tags/tag141.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144.xml"/><Relationship Id="rId7" Type="http://schemas.openxmlformats.org/officeDocument/2006/relationships/tags" Target="../tags/tag148.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9"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5" Type="http://schemas.openxmlformats.org/officeDocument/2006/relationships/notesSlide" Target="../notesSlides/notesSlide23.xml"/><Relationship Id="rId4"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notesSlide" Target="../notesSlides/notesSlide24.xml"/><Relationship Id="rId5" Type="http://schemas.openxmlformats.org/officeDocument/2006/relationships/slideLayout" Target="../slideLayouts/slideLayout6.xml"/><Relationship Id="rId4" Type="http://schemas.openxmlformats.org/officeDocument/2006/relationships/tags" Target="../tags/tag15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57.xml"/><Relationship Id="rId1" Type="http://schemas.openxmlformats.org/officeDocument/2006/relationships/tags" Target="../tags/tag156.xml"/><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16.xml"/></Relationships>
</file>

<file path=ppt/slides/_rels/slide4.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image" Target="../media/image25.png"/><Relationship Id="rId3" Type="http://schemas.openxmlformats.org/officeDocument/2006/relationships/tags" Target="../tags/tag19.xml"/><Relationship Id="rId21" Type="http://schemas.openxmlformats.org/officeDocument/2006/relationships/tags" Target="../tags/tag37.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image" Target="../media/image24.svg"/><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tags" Target="../tags/tag36.xml"/><Relationship Id="rId29" Type="http://schemas.openxmlformats.org/officeDocument/2006/relationships/image" Target="../media/image28.sv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image" Target="../media/image23.png"/><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notesSlide" Target="../notesSlides/notesSlide4.xml"/><Relationship Id="rId28" Type="http://schemas.openxmlformats.org/officeDocument/2006/relationships/image" Target="../media/image27.png"/><Relationship Id="rId10" Type="http://schemas.openxmlformats.org/officeDocument/2006/relationships/tags" Target="../tags/tag26.xml"/><Relationship Id="rId19" Type="http://schemas.openxmlformats.org/officeDocument/2006/relationships/tags" Target="../tags/tag35.xml"/><Relationship Id="rId31" Type="http://schemas.openxmlformats.org/officeDocument/2006/relationships/image" Target="../media/image30.svg"/><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slideLayout" Target="../slideLayouts/slideLayout14.xml"/><Relationship Id="rId27" Type="http://schemas.openxmlformats.org/officeDocument/2006/relationships/image" Target="../media/image26.svg"/><Relationship Id="rId30"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notesSlide" Target="../notesSlides/notesSlide5.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14.xml"/><Relationship Id="rId5" Type="http://schemas.openxmlformats.org/officeDocument/2006/relationships/tags" Target="../tags/tag42.xml"/><Relationship Id="rId4" Type="http://schemas.openxmlformats.org/officeDocument/2006/relationships/tags" Target="../tags/tag41.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tags" Target="../tags/tag45.xml"/><Relationship Id="rId7" Type="http://schemas.openxmlformats.org/officeDocument/2006/relationships/tags" Target="../tags/tag49.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31.png"/><Relationship Id="rId5" Type="http://schemas.openxmlformats.org/officeDocument/2006/relationships/tags" Target="../tags/tag47.xml"/><Relationship Id="rId10" Type="http://schemas.microsoft.com/office/2018/10/relationships/comments" Target="../comments/modernComment_F5D_513533B3.xml"/><Relationship Id="rId4" Type="http://schemas.openxmlformats.org/officeDocument/2006/relationships/tags" Target="../tags/tag46.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slideLayout" Target="../slideLayouts/slideLayout14.xml"/><Relationship Id="rId18" Type="http://schemas.openxmlformats.org/officeDocument/2006/relationships/image" Target="../media/image34.png"/><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tags" Target="../tags/tag61.xml"/><Relationship Id="rId17" Type="http://schemas.openxmlformats.org/officeDocument/2006/relationships/chart" Target="../charts/chart1.xml"/><Relationship Id="rId2" Type="http://schemas.openxmlformats.org/officeDocument/2006/relationships/tags" Target="../tags/tag51.xml"/><Relationship Id="rId16" Type="http://schemas.openxmlformats.org/officeDocument/2006/relationships/image" Target="../media/image33.svg"/><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tags" Target="../tags/tag60.xml"/><Relationship Id="rId5" Type="http://schemas.openxmlformats.org/officeDocument/2006/relationships/tags" Target="../tags/tag54.xml"/><Relationship Id="rId15" Type="http://schemas.openxmlformats.org/officeDocument/2006/relationships/image" Target="../media/image32.png"/><Relationship Id="rId10" Type="http://schemas.openxmlformats.org/officeDocument/2006/relationships/tags" Target="../tags/tag59.xml"/><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notesSlide" Target="../notesSlides/notesSlide8.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slideLayout" Target="../slideLayouts/slideLayout14.xml"/><Relationship Id="rId2" Type="http://schemas.openxmlformats.org/officeDocument/2006/relationships/tags" Target="../tags/tag63.xml"/><Relationship Id="rId16" Type="http://schemas.openxmlformats.org/officeDocument/2006/relationships/image" Target="../media/image36.sv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5" Type="http://schemas.openxmlformats.org/officeDocument/2006/relationships/tags" Target="../tags/tag66.xml"/><Relationship Id="rId15" Type="http://schemas.openxmlformats.org/officeDocument/2006/relationships/image" Target="../media/image35.png"/><Relationship Id="rId10" Type="http://schemas.openxmlformats.org/officeDocument/2006/relationships/tags" Target="../tags/tag71.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chart" Target="../charts/chart2.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media/image22.sv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21.png"/><Relationship Id="rId5" Type="http://schemas.openxmlformats.org/officeDocument/2006/relationships/tags" Target="../tags/tag77.xml"/><Relationship Id="rId10" Type="http://schemas.openxmlformats.org/officeDocument/2006/relationships/image" Target="../media/image37.jpeg"/><Relationship Id="rId4" Type="http://schemas.openxmlformats.org/officeDocument/2006/relationships/tags" Target="../tags/tag76.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06ABF-CEBE-D261-456B-49603A55E7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547512-DF81-13E2-BE61-D64D0A276801}"/>
              </a:ext>
            </a:extLst>
          </p:cNvPr>
          <p:cNvSpPr>
            <a:spLocks noGrp="1"/>
          </p:cNvSpPr>
          <p:nvPr>
            <p:ph type="ctrTitle"/>
            <p:custDataLst>
              <p:tags r:id="rId2"/>
            </p:custDataLst>
          </p:nvPr>
        </p:nvSpPr>
        <p:spPr/>
        <p:txBody>
          <a:bodyPr/>
          <a:lstStyle/>
          <a:p>
            <a:r>
              <a:rPr lang="fr-CA">
                <a:solidFill>
                  <a:schemeClr val="bg1"/>
                </a:solidFill>
              </a:rPr>
              <a:t>Garder </a:t>
            </a:r>
            <a:br>
              <a:rPr lang="fr-CA">
                <a:solidFill>
                  <a:schemeClr val="bg1"/>
                </a:solidFill>
              </a:rPr>
            </a:br>
            <a:r>
              <a:rPr lang="fr-CA">
                <a:solidFill>
                  <a:schemeClr val="bg1"/>
                </a:solidFill>
              </a:rPr>
              <a:t>le cap</a:t>
            </a:r>
          </a:p>
        </p:txBody>
      </p:sp>
      <p:sp>
        <p:nvSpPr>
          <p:cNvPr id="4" name="Subtitle 3">
            <a:extLst>
              <a:ext uri="{FF2B5EF4-FFF2-40B4-BE49-F238E27FC236}">
                <a16:creationId xmlns:a16="http://schemas.microsoft.com/office/drawing/2014/main" id="{D9B58AC4-2DA5-DDF6-AA22-0BD57CA8BA25}"/>
              </a:ext>
            </a:extLst>
          </p:cNvPr>
          <p:cNvSpPr>
            <a:spLocks noGrp="1"/>
          </p:cNvSpPr>
          <p:nvPr>
            <p:ph type="subTitle" idx="1"/>
            <p:custDataLst>
              <p:tags r:id="rId3"/>
            </p:custDataLst>
          </p:nvPr>
        </p:nvSpPr>
        <p:spPr/>
        <p:txBody>
          <a:bodyPr/>
          <a:lstStyle/>
          <a:p>
            <a:endParaRPr lang="en-US"/>
          </a:p>
        </p:txBody>
      </p:sp>
      <p:sp>
        <p:nvSpPr>
          <p:cNvPr id="8" name="Slide Number Placeholder 7">
            <a:extLst>
              <a:ext uri="{FF2B5EF4-FFF2-40B4-BE49-F238E27FC236}">
                <a16:creationId xmlns:a16="http://schemas.microsoft.com/office/drawing/2014/main" id="{5E2024FA-CA27-3A4A-2CAC-9EAB09AA6EC1}"/>
              </a:ext>
            </a:extLst>
          </p:cNvPr>
          <p:cNvSpPr>
            <a:spLocks noGrp="1"/>
          </p:cNvSpPr>
          <p:nvPr>
            <p:ph type="sldNum" sz="quarter" idx="12"/>
            <p:custDataLst>
              <p:tags r:id="rId4"/>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33B34-C87C-402E-ABB0-13B7C9DEBBC4}" type="slidenum">
              <a:rPr kumimoji="0" lang="en-CA" sz="100" b="0" i="0" u="none" strike="noStrike" kern="1200" cap="none" spc="0" normalizeH="0" baseline="0" noProof="0" smtClean="0">
                <a:ln>
                  <a:noFill/>
                </a:ln>
                <a:solidFill>
                  <a:srgbClr val="E6E6E6"/>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00" b="0" i="0" u="none" strike="noStrike" kern="1200" cap="none" spc="0" normalizeH="0" baseline="0" noProof="0">
              <a:ln>
                <a:noFill/>
              </a:ln>
              <a:solidFill>
                <a:srgbClr val="E6E6E6"/>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58044C71-6A26-0832-2826-36AA08A7E8B5}"/>
              </a:ext>
            </a:extLst>
          </p:cNvPr>
          <p:cNvSpPr/>
          <p:nvPr>
            <p:custDataLst>
              <p:tags r:id="rId5"/>
            </p:custDataLst>
          </p:nvPr>
        </p:nvSpPr>
        <p:spPr>
          <a:xfrm>
            <a:off x="4481086" y="3290464"/>
            <a:ext cx="227948"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50" b="0" i="0" u="none" strike="noStrike" cap="none" normalizeH="0" baseline="0" noProof="0">
                <a:ln>
                  <a:noFill/>
                </a:ln>
                <a:solidFill>
                  <a:srgbClr val="000000"/>
                </a:solidFill>
                <a:effectLst/>
                <a:uLnTx/>
                <a:uFillTx/>
                <a:latin typeface="Times New Roman" panose="02020603050405020304" pitchFamily="18" charset="0"/>
                <a:ea typeface="+mn-ea"/>
                <a:cs typeface="+mn-cs"/>
              </a:rPr>
              <a:t> </a:t>
            </a:r>
          </a:p>
        </p:txBody>
      </p:sp>
      <p:sp>
        <p:nvSpPr>
          <p:cNvPr id="3" name="TextBox 3">
            <a:extLst>
              <a:ext uri="{FF2B5EF4-FFF2-40B4-BE49-F238E27FC236}">
                <a16:creationId xmlns:a16="http://schemas.microsoft.com/office/drawing/2014/main" id="{B3D4684E-AD33-E4D7-2676-2DB54AC9A9BB}"/>
              </a:ext>
            </a:extLst>
          </p:cNvPr>
          <p:cNvSpPr txBox="1"/>
          <p:nvPr>
            <p:custDataLst>
              <p:tags r:id="rId6"/>
            </p:custDataLst>
          </p:nvPr>
        </p:nvSpPr>
        <p:spPr>
          <a:xfrm>
            <a:off x="0" y="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 b="0" i="0" u="none" strike="noStrike" cap="none" normalizeH="0" baseline="0" noProof="0" dirty="0">
                <a:ln>
                  <a:noFill/>
                </a:ln>
                <a:solidFill>
                  <a:prstClr val="black"/>
                </a:solidFill>
                <a:effectLst/>
                <a:uLnTx/>
                <a:uFillTx/>
                <a:latin typeface="Arial" panose="020B0604020202020204"/>
                <a:ea typeface="+mn-ea"/>
                <a:cs typeface="+mn-cs"/>
              </a:rPr>
              <a:t>ADMASTER-STAMP!MGR0330222101104</a:t>
            </a:r>
          </a:p>
        </p:txBody>
      </p:sp>
      <p:sp>
        <p:nvSpPr>
          <p:cNvPr id="16" name="CustomShape 1">
            <a:extLst>
              <a:ext uri="{FF2B5EF4-FFF2-40B4-BE49-F238E27FC236}">
                <a16:creationId xmlns:a16="http://schemas.microsoft.com/office/drawing/2014/main" id="{F90E994B-3909-6C98-9CBB-4E53C6ADE730}"/>
              </a:ext>
            </a:extLst>
          </p:cNvPr>
          <p:cNvSpPr>
            <a:spLocks/>
          </p:cNvSpPr>
          <p:nvPr>
            <p:custDataLst>
              <p:tags r:id="rId7"/>
            </p:custDataLst>
          </p:nvPr>
        </p:nvSpPr>
        <p:spPr bwMode="white">
          <a:xfrm>
            <a:off x="398464" y="3721887"/>
            <a:ext cx="4310570" cy="747365"/>
          </a:xfrm>
          <a:prstGeom prst="rect">
            <a:avLst/>
          </a:prstGeom>
          <a:noFill/>
          <a:ln>
            <a:noFill/>
            <a:headEnd type="none"/>
            <a:tailEnd type="none"/>
          </a:ln>
        </p:spPr>
        <p:style>
          <a:lnRef idx="0">
            <a:scrgbClr r="0" g="0" b="0"/>
          </a:lnRef>
          <a:fillRef idx="0">
            <a:scrgbClr r="0" g="0" b="0"/>
          </a:fillRef>
          <a:effectRef idx="0">
            <a:scrgbClr r="0" g="0" b="0"/>
          </a:effectRef>
          <a:fontRef idx="minor"/>
        </p:style>
        <p:txBody>
          <a:bodyPr wrap="square" lIns="0" tIns="0" rIns="0" bIns="0" anchor="ctr">
            <a:noAutofit/>
          </a:bodyPr>
          <a:lstStyle/>
          <a:p>
            <a:pPr defTabSz="914400">
              <a:lnSpc>
                <a:spcPct val="100000"/>
              </a:lnSpc>
            </a:pPr>
            <a:r>
              <a:rPr lang="fr-CA" sz="2400" dirty="0">
                <a:solidFill>
                  <a:schemeClr val="bg1"/>
                </a:solidFill>
                <a:latin typeface="Arial"/>
                <a:ea typeface="DejaVu Sans"/>
              </a:rPr>
              <a:t>Stratégies de retraite adaptées à toutes les conditions du marché</a:t>
            </a:r>
          </a:p>
        </p:txBody>
      </p:sp>
      <p:sp>
        <p:nvSpPr>
          <p:cNvPr id="17" name="TextBox 3">
            <a:extLst>
              <a:ext uri="{FF2B5EF4-FFF2-40B4-BE49-F238E27FC236}">
                <a16:creationId xmlns:a16="http://schemas.microsoft.com/office/drawing/2014/main" id="{FC213734-B253-5C12-4B8B-359AF7D8274B}"/>
              </a:ext>
            </a:extLst>
          </p:cNvPr>
          <p:cNvSpPr txBox="1">
            <a:spLocks noChangeArrowheads="1"/>
          </p:cNvSpPr>
          <p:nvPr>
            <p:custDataLst>
              <p:tags r:id="rId8"/>
            </p:custDataLst>
          </p:nvPr>
        </p:nvSpPr>
        <p:spPr bwMode="white">
          <a:xfrm>
            <a:off x="0" y="0"/>
            <a:ext cx="0" cy="0"/>
          </a:xfrm>
          <a:prstGeom prst="rect">
            <a:avLst/>
          </a:prstGeom>
          <a:ln>
            <a:headEnd type="none"/>
            <a:tailEnd type="none"/>
          </a:ln>
        </p:spPr>
        <p:txBody>
          <a:bodyPr wrap="square" anchor="t">
            <a:noAutofit/>
          </a:bodyPr>
          <a:lstStyle/>
          <a:p>
            <a:pPr algn="l" defTabSz="914400"/>
            <a:endParaRPr lang="en-US" sz="1100" dirty="0"/>
          </a:p>
          <a:p>
            <a:pPr defTabSz="914400"/>
            <a:r>
              <a:rPr lang="fr-CA" sz="100"/>
              <a:t>ADMASTER-STAMP!GA0110254145450</a:t>
            </a:r>
          </a:p>
        </p:txBody>
      </p:sp>
      <p:sp>
        <p:nvSpPr>
          <p:cNvPr id="7" name="TextBox 6">
            <a:extLst>
              <a:ext uri="{FF2B5EF4-FFF2-40B4-BE49-F238E27FC236}">
                <a16:creationId xmlns:a16="http://schemas.microsoft.com/office/drawing/2014/main" id="{B531B03B-D799-1372-83B7-D0DCF1C7DCAC}"/>
              </a:ext>
            </a:extLst>
          </p:cNvPr>
          <p:cNvSpPr txBox="1"/>
          <p:nvPr/>
        </p:nvSpPr>
        <p:spPr>
          <a:xfrm>
            <a:off x="5140411" y="6189202"/>
            <a:ext cx="4670854" cy="318998"/>
          </a:xfrm>
          <a:prstGeom prst="rect">
            <a:avLst/>
          </a:prstGeom>
          <a:noFill/>
        </p:spPr>
        <p:txBody>
          <a:bodyPr wrap="square">
            <a:spAutoFit/>
          </a:bodyPr>
          <a:lstStyle/>
          <a:p>
            <a:pPr marL="0" marR="0">
              <a:lnSpc>
                <a:spcPct val="115000"/>
              </a:lnSpc>
              <a:spcAft>
                <a:spcPts val="800"/>
              </a:spcAft>
            </a:pPr>
            <a:r>
              <a:rPr lang="en-US" sz="1400" kern="100" dirty="0">
                <a:solidFill>
                  <a:schemeClr val="bg1"/>
                </a:solidFill>
                <a:effectLst/>
                <a:ea typeface="Aptos" panose="020B0004020202020204" pitchFamily="34" charset="0"/>
                <a:cs typeface="Times New Roman" panose="02020603050405020304" pitchFamily="18" charset="0"/>
              </a:rPr>
              <a:t>La Compagnie </a:t>
            </a:r>
            <a:r>
              <a:rPr lang="en-US" sz="1400" kern="100" dirty="0" err="1">
                <a:solidFill>
                  <a:schemeClr val="bg1"/>
                </a:solidFill>
                <a:effectLst/>
                <a:ea typeface="Aptos" panose="020B0004020202020204" pitchFamily="34" charset="0"/>
                <a:cs typeface="Times New Roman" panose="02020603050405020304" pitchFamily="18" charset="0"/>
              </a:rPr>
              <a:t>d'Assurance</a:t>
            </a:r>
            <a:r>
              <a:rPr lang="en-US" sz="1400" kern="100" dirty="0">
                <a:solidFill>
                  <a:schemeClr val="bg1"/>
                </a:solidFill>
                <a:effectLst/>
                <a:ea typeface="Aptos" panose="020B0004020202020204" pitchFamily="34" charset="0"/>
                <a:cs typeface="Times New Roman" panose="02020603050405020304" pitchFamily="18" charset="0"/>
              </a:rPr>
              <a:t>-Vie Manufacturers</a:t>
            </a:r>
          </a:p>
        </p:txBody>
      </p:sp>
    </p:spTree>
    <p:custDataLst>
      <p:tags r:id="rId1"/>
    </p:custDataLst>
    <p:extLst>
      <p:ext uri="{BB962C8B-B14F-4D97-AF65-F5344CB8AC3E}">
        <p14:creationId xmlns:p14="http://schemas.microsoft.com/office/powerpoint/2010/main" val="357163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645C2-7DC7-3FDA-8368-4B697495FE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2E3C39-8BD1-E8EF-9BB6-A054464F03DC}"/>
              </a:ext>
            </a:extLst>
          </p:cNvPr>
          <p:cNvSpPr>
            <a:spLocks noGrp="1"/>
          </p:cNvSpPr>
          <p:nvPr>
            <p:ph type="title"/>
            <p:custDataLst>
              <p:tags r:id="rId1"/>
            </p:custDataLst>
          </p:nvPr>
        </p:nvSpPr>
        <p:spPr/>
        <p:txBody>
          <a:bodyPr/>
          <a:lstStyle/>
          <a:p>
            <a:r>
              <a:rPr lang="fr-CA"/>
              <a:t>Concentrez-vous sur votre stratégie à long terme</a:t>
            </a:r>
          </a:p>
        </p:txBody>
      </p:sp>
    </p:spTree>
    <p:extLst>
      <p:ext uri="{BB962C8B-B14F-4D97-AF65-F5344CB8AC3E}">
        <p14:creationId xmlns:p14="http://schemas.microsoft.com/office/powerpoint/2010/main" val="285737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54C2BB-2A11-8308-F5AF-E9DBF4FD6195}"/>
              </a:ext>
            </a:extLst>
          </p:cNvPr>
          <p:cNvSpPr>
            <a:spLocks noGrp="1"/>
          </p:cNvSpPr>
          <p:nvPr>
            <p:ph type="title"/>
            <p:custDataLst>
              <p:tags r:id="rId1"/>
            </p:custDataLst>
          </p:nvPr>
        </p:nvSpPr>
        <p:spPr/>
        <p:txBody>
          <a:bodyPr/>
          <a:lstStyle/>
          <a:p>
            <a:r>
              <a:rPr lang="fr-CA" sz="2400">
                <a:latin typeface="Arial" panose="020B0604020202020204" pitchFamily="34" charset="0"/>
                <a:cs typeface="Arial" panose="020B0604020202020204" pitchFamily="34" charset="0"/>
              </a:rPr>
              <a:t>Les aspects clés d’une stratégie d’épargne</a:t>
            </a:r>
          </a:p>
        </p:txBody>
      </p:sp>
      <p:sp>
        <p:nvSpPr>
          <p:cNvPr id="18" name="Content Placeholder 2">
            <a:extLst>
              <a:ext uri="{FF2B5EF4-FFF2-40B4-BE49-F238E27FC236}">
                <a16:creationId xmlns:a16="http://schemas.microsoft.com/office/drawing/2014/main" id="{6834ACCD-3507-B6E0-BF89-6E95BA68EE7B}"/>
              </a:ext>
            </a:extLst>
          </p:cNvPr>
          <p:cNvSpPr>
            <a:spLocks noGrp="1"/>
          </p:cNvSpPr>
          <p:nvPr>
            <p:ph idx="1"/>
            <p:custDataLst>
              <p:tags r:id="rId2"/>
            </p:custDataLst>
          </p:nvPr>
        </p:nvSpPr>
        <p:spPr>
          <a:xfrm>
            <a:off x="398463" y="1468547"/>
            <a:ext cx="8347076" cy="245218"/>
          </a:xfrm>
        </p:spPr>
        <p:txBody>
          <a:bodyPr/>
          <a:lstStyle/>
          <a:p>
            <a:pPr marL="0" indent="0" algn="ctr">
              <a:buNone/>
            </a:pPr>
            <a:r>
              <a:rPr lang="fr-CA" b="1"/>
              <a:t>Objectifs à court ou à long terme </a:t>
            </a:r>
          </a:p>
        </p:txBody>
      </p:sp>
      <p:graphicFrame>
        <p:nvGraphicFramePr>
          <p:cNvPr id="19" name="Table 19">
            <a:extLst>
              <a:ext uri="{FF2B5EF4-FFF2-40B4-BE49-F238E27FC236}">
                <a16:creationId xmlns:a16="http://schemas.microsoft.com/office/drawing/2014/main" id="{E7E31173-DF4F-5823-4503-EE398E87BA10}"/>
              </a:ext>
            </a:extLst>
          </p:cNvPr>
          <p:cNvGraphicFramePr>
            <a:graphicFrameLocks noGrp="1"/>
          </p:cNvGraphicFramePr>
          <p:nvPr>
            <p:custDataLst>
              <p:tags r:id="rId3"/>
            </p:custDataLst>
            <p:extLst>
              <p:ext uri="{D42A27DB-BD31-4B8C-83A1-F6EECF244321}">
                <p14:modId xmlns:p14="http://schemas.microsoft.com/office/powerpoint/2010/main" val="4238978768"/>
              </p:ext>
            </p:extLst>
          </p:nvPr>
        </p:nvGraphicFramePr>
        <p:xfrm>
          <a:off x="430787" y="1883350"/>
          <a:ext cx="8299528" cy="3744000"/>
        </p:xfrm>
        <a:graphic>
          <a:graphicData uri="http://schemas.openxmlformats.org/drawingml/2006/table">
            <a:tbl>
              <a:tblPr firstRow="1" bandRow="1">
                <a:tableStyleId>{5940675A-B579-460E-94D1-54222C63F5DA}</a:tableStyleId>
              </a:tblPr>
              <a:tblGrid>
                <a:gridCol w="3068052">
                  <a:extLst>
                    <a:ext uri="{9D8B030D-6E8A-4147-A177-3AD203B41FA5}">
                      <a16:colId xmlns:a16="http://schemas.microsoft.com/office/drawing/2014/main" val="1751436470"/>
                    </a:ext>
                  </a:extLst>
                </a:gridCol>
                <a:gridCol w="2615738">
                  <a:extLst>
                    <a:ext uri="{9D8B030D-6E8A-4147-A177-3AD203B41FA5}">
                      <a16:colId xmlns:a16="http://schemas.microsoft.com/office/drawing/2014/main" val="3480821488"/>
                    </a:ext>
                  </a:extLst>
                </a:gridCol>
                <a:gridCol w="2615738">
                  <a:extLst>
                    <a:ext uri="{9D8B030D-6E8A-4147-A177-3AD203B41FA5}">
                      <a16:colId xmlns:a16="http://schemas.microsoft.com/office/drawing/2014/main" val="2897736156"/>
                    </a:ext>
                  </a:extLst>
                </a:gridCol>
              </a:tblGrid>
              <a:tr h="936000">
                <a:tc>
                  <a:txBody>
                    <a:bodyPr/>
                    <a:lstStyle/>
                    <a:p>
                      <a:r>
                        <a:rPr lang="fr-CA" sz="1800" b="1" i="0">
                          <a:latin typeface="Arial" panose="020B0604020202020204" pitchFamily="34" charset="0"/>
                          <a:cs typeface="Arial" panose="020B0604020202020204" pitchFamily="34" charset="0"/>
                        </a:rPr>
                        <a:t>        Objectif</a:t>
                      </a:r>
                    </a:p>
                  </a:txBody>
                  <a:tcPr marL="68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a:solidFill>
                            <a:schemeClr val="bg1"/>
                          </a:solidFill>
                          <a:latin typeface="Arial" panose="020B0604020202020204" pitchFamily="34" charset="0"/>
                          <a:cs typeface="Arial" panose="020B0604020202020204" pitchFamily="34" charset="0"/>
                        </a:rPr>
                        <a:t>Objectifs à court terme</a:t>
                      </a:r>
                    </a:p>
                  </a:txBody>
                  <a:tcPr marL="140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a:solidFill>
                            <a:schemeClr val="bg1"/>
                          </a:solidFill>
                          <a:latin typeface="Arial" panose="020B0604020202020204" pitchFamily="34" charset="0"/>
                          <a:cs typeface="Arial" panose="020B0604020202020204" pitchFamily="34" charset="0"/>
                        </a:rPr>
                        <a:t>Objectifs à long terme</a:t>
                      </a:r>
                    </a:p>
                  </a:txBody>
                  <a:tcPr marL="140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913259721"/>
                  </a:ext>
                </a:extLst>
              </a:tr>
              <a:tr h="936000">
                <a:tc>
                  <a:txBody>
                    <a:bodyPr/>
                    <a:lstStyle/>
                    <a:p>
                      <a:r>
                        <a:rPr lang="fr-CA" sz="1800" b="1" i="0">
                          <a:latin typeface="Arial" panose="020B0604020202020204" pitchFamily="34" charset="0"/>
                          <a:cs typeface="Arial" panose="020B0604020202020204" pitchFamily="34" charset="0"/>
                        </a:rPr>
                        <a:t>        Horizon temporel de placement</a:t>
                      </a:r>
                    </a:p>
                  </a:txBody>
                  <a:tcPr marL="68598" marR="68598" marT="34299" marB="34299" anchor="ctr">
                    <a:lnL w="12700" cmpd="sng">
                      <a:noFill/>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CA" sz="1800" b="0" i="0">
                          <a:solidFill>
                            <a:schemeClr val="bg1"/>
                          </a:solidFill>
                          <a:latin typeface="Arial" panose="020B0604020202020204" pitchFamily="34" charset="0"/>
                          <a:cs typeface="Arial" panose="020B0604020202020204" pitchFamily="34" charset="0"/>
                        </a:rPr>
                        <a:t>Moins de </a:t>
                      </a:r>
                      <a:br>
                        <a:rPr lang="fr-CA" sz="1800" b="0" i="0">
                          <a:solidFill>
                            <a:schemeClr val="bg1"/>
                          </a:solidFill>
                          <a:latin typeface="Arial" panose="020B0604020202020204" pitchFamily="34" charset="0"/>
                          <a:cs typeface="Arial" panose="020B0604020202020204" pitchFamily="34" charset="0"/>
                        </a:rPr>
                      </a:br>
                      <a:r>
                        <a:rPr lang="fr-CA" sz="1800" b="0" i="0">
                          <a:solidFill>
                            <a:schemeClr val="bg1"/>
                          </a:solidFill>
                          <a:latin typeface="Arial" panose="020B0604020202020204" pitchFamily="34" charset="0"/>
                          <a:cs typeface="Arial" panose="020B0604020202020204" pitchFamily="34" charset="0"/>
                        </a:rPr>
                        <a:t>5 ans </a:t>
                      </a:r>
                    </a:p>
                  </a:txBody>
                  <a:tcPr marL="140598" marR="68598" marT="34299" marB="34299" anchor="ctr">
                    <a:lnL w="6350"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fr-CA" sz="1800" b="0" i="0">
                          <a:solidFill>
                            <a:schemeClr val="bg1"/>
                          </a:solidFill>
                          <a:latin typeface="Arial" panose="020B0604020202020204" pitchFamily="34" charset="0"/>
                          <a:cs typeface="Arial" panose="020B0604020202020204" pitchFamily="34" charset="0"/>
                        </a:rPr>
                        <a:t>Plus de </a:t>
                      </a:r>
                      <a:br>
                        <a:rPr lang="fr-CA" sz="1800" b="0" i="0">
                          <a:solidFill>
                            <a:schemeClr val="bg1"/>
                          </a:solidFill>
                          <a:latin typeface="Arial" panose="020B0604020202020204" pitchFamily="34" charset="0"/>
                          <a:cs typeface="Arial" panose="020B0604020202020204" pitchFamily="34" charset="0"/>
                        </a:rPr>
                      </a:br>
                      <a:r>
                        <a:rPr lang="fr-CA" sz="1800" b="0" i="0">
                          <a:solidFill>
                            <a:schemeClr val="bg1"/>
                          </a:solidFill>
                          <a:latin typeface="Arial" panose="020B0604020202020204" pitchFamily="34" charset="0"/>
                          <a:cs typeface="Arial" panose="020B0604020202020204" pitchFamily="34" charset="0"/>
                        </a:rPr>
                        <a:t>5 ans</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721791852"/>
                  </a:ext>
                </a:extLst>
              </a:tr>
              <a:tr h="936000">
                <a:tc>
                  <a:txBody>
                    <a:bodyPr/>
                    <a:lstStyle/>
                    <a:p>
                      <a:r>
                        <a:rPr lang="fr-CA" sz="1800" b="1" i="0">
                          <a:latin typeface="Arial" panose="020B0604020202020204" pitchFamily="34" charset="0"/>
                          <a:cs typeface="Arial" panose="020B0604020202020204" pitchFamily="34" charset="0"/>
                        </a:rPr>
                        <a:t>        Exemple</a:t>
                      </a:r>
                    </a:p>
                  </a:txBody>
                  <a:tcPr marL="68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CA" sz="1800" b="0" i="0">
                          <a:solidFill>
                            <a:schemeClr val="bg1"/>
                          </a:solidFill>
                          <a:latin typeface="Arial" panose="020B0604020202020204" pitchFamily="34" charset="0"/>
                          <a:cs typeface="Arial" panose="020B0604020202020204" pitchFamily="34" charset="0"/>
                        </a:rPr>
                        <a:t>Voiture, vacances de rêve</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fr-CA" sz="1800" b="0" i="0">
                          <a:solidFill>
                            <a:schemeClr val="bg1"/>
                          </a:solidFill>
                          <a:latin typeface="Arial" panose="020B0604020202020204" pitchFamily="34" charset="0"/>
                          <a:cs typeface="Arial" panose="020B0604020202020204" pitchFamily="34" charset="0"/>
                        </a:rPr>
                        <a:t>Acompte pour une maison, épargne-retraite</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341758135"/>
                  </a:ext>
                </a:extLst>
              </a:tr>
              <a:tr h="936000">
                <a:tc>
                  <a:txBody>
                    <a:bodyPr/>
                    <a:lstStyle/>
                    <a:p>
                      <a:r>
                        <a:rPr lang="fr-CA" sz="1800" b="1" i="0" dirty="0">
                          <a:latin typeface="Arial" panose="020B0604020202020204" pitchFamily="34" charset="0"/>
                          <a:cs typeface="Arial" panose="020B0604020202020204" pitchFamily="34" charset="0"/>
                        </a:rPr>
                        <a:t>        Stratégie de placement</a:t>
                      </a:r>
                    </a:p>
                  </a:txBody>
                  <a:tcPr marL="68598" marR="68598" marT="34299" marB="34299"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CA" sz="1800" b="0" i="0">
                          <a:solidFill>
                            <a:schemeClr val="bg1"/>
                          </a:solidFill>
                          <a:latin typeface="Arial" panose="020B0604020202020204" pitchFamily="34" charset="0"/>
                          <a:cs typeface="Arial" panose="020B0604020202020204" pitchFamily="34" charset="0"/>
                        </a:rPr>
                        <a:t>Placements peu risqués qui conservent leur valeur</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fr-CA" sz="1800" b="0" i="0" dirty="0">
                          <a:solidFill>
                            <a:schemeClr val="bg1"/>
                          </a:solidFill>
                          <a:latin typeface="Arial" panose="020B0604020202020204" pitchFamily="34" charset="0"/>
                          <a:cs typeface="Arial" panose="020B0604020202020204" pitchFamily="34" charset="0"/>
                        </a:rPr>
                        <a:t>Placements plus orientés vers la croissance</a:t>
                      </a:r>
                    </a:p>
                  </a:txBody>
                  <a:tcPr marL="140598" marR="68598" marT="34299" marB="34299"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691990642"/>
                  </a:ext>
                </a:extLst>
              </a:tr>
            </a:tbl>
          </a:graphicData>
        </a:graphic>
      </p:graphicFrame>
      <p:pic>
        <p:nvPicPr>
          <p:cNvPr id="24" name="Graphic 23">
            <a:extLst>
              <a:ext uri="{FF2B5EF4-FFF2-40B4-BE49-F238E27FC236}">
                <a16:creationId xmlns:a16="http://schemas.microsoft.com/office/drawing/2014/main" id="{D311F81A-BD9C-B0CF-F05F-3C2FF9936B76}"/>
              </a:ext>
            </a:extLst>
          </p:cNvPr>
          <p:cNvPicPr>
            <a:picLocks noChangeAspect="1"/>
          </p:cNvPicPr>
          <p:nvPr>
            <p:custDataLst>
              <p:tags r:id="rId4"/>
            </p:custDataLst>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8462" y="2137463"/>
            <a:ext cx="459183" cy="459183"/>
          </a:xfrm>
          <a:prstGeom prst="rect">
            <a:avLst/>
          </a:prstGeom>
        </p:spPr>
      </p:pic>
      <p:pic>
        <p:nvPicPr>
          <p:cNvPr id="25" name="Graphic 24">
            <a:extLst>
              <a:ext uri="{FF2B5EF4-FFF2-40B4-BE49-F238E27FC236}">
                <a16:creationId xmlns:a16="http://schemas.microsoft.com/office/drawing/2014/main" id="{FF42E85F-E099-5C08-3374-9B9EC254DB72}"/>
              </a:ext>
            </a:extLst>
          </p:cNvPr>
          <p:cNvPicPr>
            <a:picLocks noChangeAspect="1"/>
          </p:cNvPicPr>
          <p:nvPr>
            <p:custDataLst>
              <p:tags r:id="rId5"/>
            </p:custDataLst>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3684" y="2915684"/>
            <a:ext cx="428737" cy="428737"/>
          </a:xfrm>
          <a:prstGeom prst="rect">
            <a:avLst/>
          </a:prstGeom>
        </p:spPr>
      </p:pic>
      <p:pic>
        <p:nvPicPr>
          <p:cNvPr id="27" name="Graphic 26">
            <a:extLst>
              <a:ext uri="{FF2B5EF4-FFF2-40B4-BE49-F238E27FC236}">
                <a16:creationId xmlns:a16="http://schemas.microsoft.com/office/drawing/2014/main" id="{3B04730A-19FE-56C4-7139-FDDC6BF49CB9}"/>
              </a:ext>
            </a:extLst>
          </p:cNvPr>
          <p:cNvPicPr>
            <a:picLocks noChangeAspect="1"/>
          </p:cNvPicPr>
          <p:nvPr>
            <p:custDataLst>
              <p:tags r:id="rId6"/>
            </p:custDataLst>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98462" y="3983637"/>
            <a:ext cx="459183" cy="459183"/>
          </a:xfrm>
          <a:prstGeom prst="rect">
            <a:avLst/>
          </a:prstGeom>
        </p:spPr>
      </p:pic>
      <p:pic>
        <p:nvPicPr>
          <p:cNvPr id="6" name="Graphic 5">
            <a:extLst>
              <a:ext uri="{FF2B5EF4-FFF2-40B4-BE49-F238E27FC236}">
                <a16:creationId xmlns:a16="http://schemas.microsoft.com/office/drawing/2014/main" id="{94DA2DAE-0E98-1D6A-3615-4B63A6BE7432}"/>
              </a:ext>
            </a:extLst>
          </p:cNvPr>
          <p:cNvPicPr>
            <a:picLocks noChangeAspect="1"/>
          </p:cNvPicPr>
          <p:nvPr>
            <p:custDataLst>
              <p:tags r:id="rId7"/>
            </p:custDataLst>
          </p:nvPr>
        </p:nvPicPr>
        <p:blipFill>
          <a:blip r:embed="rId17">
            <a:extLst>
              <a:ext uri="{96DAC541-7B7A-43D3-8B79-37D633B846F1}">
                <asvg:svgBlip xmlns:asvg="http://schemas.microsoft.com/office/drawing/2016/SVG/main" r:embed="rId18"/>
              </a:ext>
            </a:extLst>
          </a:blip>
          <a:srcRect/>
          <a:stretch/>
        </p:blipFill>
        <p:spPr>
          <a:xfrm>
            <a:off x="413684" y="4805493"/>
            <a:ext cx="459183" cy="459183"/>
          </a:xfrm>
          <a:prstGeom prst="rect">
            <a:avLst/>
          </a:prstGeom>
        </p:spPr>
      </p:pic>
      <p:sp>
        <p:nvSpPr>
          <p:cNvPr id="8" name="Slide Number Placeholder 5">
            <a:extLst>
              <a:ext uri="{FF2B5EF4-FFF2-40B4-BE49-F238E27FC236}">
                <a16:creationId xmlns:a16="http://schemas.microsoft.com/office/drawing/2014/main" id="{6A485F62-B983-E6D4-93DF-54BE6BDD2A72}"/>
              </a:ext>
            </a:extLst>
          </p:cNvPr>
          <p:cNvSpPr>
            <a:spLocks noGrp="1"/>
          </p:cNvSpPr>
          <p:nvPr>
            <p:ph type="sldNum" sz="quarter" idx="12"/>
            <p:custDataLst>
              <p:tags r:id="rId8"/>
            </p:custDataLst>
          </p:nvPr>
        </p:nvSpPr>
        <p:spPr>
          <a:xfrm>
            <a:off x="8533067" y="6399283"/>
            <a:ext cx="212470" cy="175694"/>
          </a:xfrm>
        </p:spPr>
        <p:txBody>
          <a:bodyPr/>
          <a:lstStyle/>
          <a:p>
            <a:fld id="{BB333B34-C87C-402E-ABB0-13B7C9DEBBC4}" type="slidenum">
              <a:rPr/>
              <a:t>11</a:t>
            </a:fld>
            <a:endParaRPr/>
          </a:p>
        </p:txBody>
      </p:sp>
    </p:spTree>
    <p:extLst>
      <p:ext uri="{BB962C8B-B14F-4D97-AF65-F5344CB8AC3E}">
        <p14:creationId xmlns:p14="http://schemas.microsoft.com/office/powerpoint/2010/main" val="293667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4BE7-A950-4875-B571-D603C922D1DD}"/>
              </a:ext>
            </a:extLst>
          </p:cNvPr>
          <p:cNvSpPr>
            <a:spLocks noGrp="1"/>
          </p:cNvSpPr>
          <p:nvPr>
            <p:ph type="title"/>
            <p:custDataLst>
              <p:tags r:id="rId1"/>
            </p:custDataLst>
          </p:nvPr>
        </p:nvSpPr>
        <p:spPr/>
        <p:txBody>
          <a:bodyPr/>
          <a:lstStyle/>
          <a:p>
            <a:r>
              <a:rPr lang="fr-CA"/>
              <a:t>Pourquoi le marché boursier fluctue-t-il?</a:t>
            </a:r>
          </a:p>
        </p:txBody>
      </p:sp>
      <p:sp>
        <p:nvSpPr>
          <p:cNvPr id="10" name="TextBox 9">
            <a:extLst>
              <a:ext uri="{FF2B5EF4-FFF2-40B4-BE49-F238E27FC236}">
                <a16:creationId xmlns:a16="http://schemas.microsoft.com/office/drawing/2014/main" id="{7F517D0F-9884-4DF8-B650-AF3BB256850A}"/>
              </a:ext>
            </a:extLst>
          </p:cNvPr>
          <p:cNvSpPr txBox="1"/>
          <p:nvPr>
            <p:custDataLst>
              <p:tags r:id="rId2"/>
            </p:custDataLst>
          </p:nvPr>
        </p:nvSpPr>
        <p:spPr>
          <a:xfrm>
            <a:off x="2951256" y="1744177"/>
            <a:ext cx="3241488" cy="2259593"/>
          </a:xfrm>
          <a:prstGeom prst="rect">
            <a:avLst/>
          </a:prstGeom>
          <a:noFill/>
        </p:spPr>
        <p:txBody>
          <a:bodyPr wrap="square" lIns="0" tIns="0" rIns="0" bIns="0" rtlCol="0" anchor="t">
            <a:spAutoFit/>
          </a:bodyPr>
          <a:lstStyle/>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fr-CA" sz="1800" b="0" i="0" u="none" strike="noStrike" cap="none" normalizeH="0" baseline="0" noProof="0">
                <a:ln>
                  <a:noFill/>
                </a:ln>
                <a:solidFill>
                  <a:prstClr val="black"/>
                </a:solidFill>
                <a:effectLst/>
                <a:uLnTx/>
                <a:uFillTx/>
                <a:latin typeface="Arial" panose="020B0604020202020204"/>
                <a:ea typeface="+mn-ea"/>
                <a:cs typeface="+mn-cs"/>
              </a:rPr>
              <a:t>Bénéfices des entreprises</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fr-CA" sz="1800" b="0" i="0" u="none" strike="noStrike" cap="none" normalizeH="0" baseline="0" noProof="0">
                <a:ln>
                  <a:noFill/>
                </a:ln>
                <a:solidFill>
                  <a:prstClr val="black"/>
                </a:solidFill>
                <a:effectLst/>
                <a:uLnTx/>
                <a:uFillTx/>
                <a:latin typeface="Arial" panose="020B0604020202020204"/>
                <a:ea typeface="+mn-ea"/>
                <a:cs typeface="+mn-cs"/>
              </a:rPr>
              <a:t>Taux d’intérêt</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fr-CA" sz="1800" b="0" i="0" u="none" strike="noStrike" cap="none" normalizeH="0" baseline="0" noProof="0">
                <a:ln>
                  <a:noFill/>
                </a:ln>
                <a:solidFill>
                  <a:prstClr val="black"/>
                </a:solidFill>
                <a:effectLst/>
                <a:uLnTx/>
                <a:uFillTx/>
                <a:latin typeface="Arial" panose="020B0604020202020204"/>
                <a:ea typeface="+mn-ea"/>
                <a:cs typeface="+mn-cs"/>
              </a:rPr>
              <a:t>Confiance des consommateurs</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fr-CA" sz="1800" b="0" i="0" u="none" strike="noStrike" cap="none" normalizeH="0" baseline="0" noProof="0">
                <a:ln>
                  <a:noFill/>
                </a:ln>
                <a:solidFill>
                  <a:prstClr val="black"/>
                </a:solidFill>
                <a:effectLst/>
                <a:uLnTx/>
                <a:uFillTx/>
                <a:latin typeface="Arial" panose="020B0604020202020204"/>
                <a:ea typeface="+mn-ea"/>
                <a:cs typeface="+mn-cs"/>
              </a:rPr>
              <a:t>Perspectives économiques</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fr-CA" sz="1800" b="0" i="0" u="none" strike="noStrike" cap="none" normalizeH="0" baseline="0" noProof="0">
                <a:ln>
                  <a:noFill/>
                </a:ln>
                <a:solidFill>
                  <a:prstClr val="black"/>
                </a:solidFill>
                <a:effectLst/>
                <a:uLnTx/>
                <a:uFillTx/>
                <a:latin typeface="Arial" panose="020B0604020202020204"/>
                <a:ea typeface="+mn-ea"/>
                <a:cs typeface="+mn-cs"/>
              </a:rPr>
              <a:t>Climat politique</a:t>
            </a:r>
          </a:p>
          <a:p>
            <a:pPr marL="174830" marR="0" lvl="0" indent="-174830" algn="l" defTabSz="914400" rtl="0" eaLnBrk="1" fontAlgn="auto" latinLnBrk="0" hangingPunct="1">
              <a:lnSpc>
                <a:spcPct val="100000"/>
              </a:lnSpc>
              <a:spcBef>
                <a:spcPts val="450"/>
              </a:spcBef>
              <a:spcAft>
                <a:spcPts val="0"/>
              </a:spcAft>
              <a:buClrTx/>
              <a:buSzTx/>
              <a:buFont typeface="Manulife JH Sans" panose="020B0604020202020204" pitchFamily="34" charset="0"/>
              <a:buChar char="•"/>
              <a:tabLst/>
              <a:defRPr/>
            </a:pPr>
            <a:r>
              <a:rPr kumimoji="0" lang="fr-CA" sz="1800" b="0" i="0" u="none" strike="noStrike" cap="none" normalizeH="0" baseline="0" noProof="0">
                <a:ln>
                  <a:noFill/>
                </a:ln>
                <a:solidFill>
                  <a:prstClr val="black"/>
                </a:solidFill>
                <a:effectLst/>
                <a:uLnTx/>
                <a:uFillTx/>
                <a:latin typeface="Arial" panose="020B0604020202020204"/>
                <a:ea typeface="+mn-ea"/>
                <a:cs typeface="+mn-cs"/>
              </a:rPr>
              <a:t>Événements imprévus comme la pandémie</a:t>
            </a:r>
          </a:p>
        </p:txBody>
      </p:sp>
      <p:grpSp>
        <p:nvGrpSpPr>
          <p:cNvPr id="16" name="Group 15">
            <a:extLst>
              <a:ext uri="{FF2B5EF4-FFF2-40B4-BE49-F238E27FC236}">
                <a16:creationId xmlns:a16="http://schemas.microsoft.com/office/drawing/2014/main" id="{0FD50AAA-5EAA-464D-8DD6-A22744F0AE20}"/>
              </a:ext>
            </a:extLst>
          </p:cNvPr>
          <p:cNvGrpSpPr/>
          <p:nvPr>
            <p:custDataLst>
              <p:tags r:id="rId3"/>
            </p:custDataLst>
          </p:nvPr>
        </p:nvGrpSpPr>
        <p:grpSpPr>
          <a:xfrm>
            <a:off x="954861" y="2873974"/>
            <a:ext cx="7094909" cy="2583853"/>
            <a:chOff x="3311164" y="2987756"/>
            <a:chExt cx="4496278" cy="1637473"/>
          </a:xfrm>
        </p:grpSpPr>
        <p:pic>
          <p:nvPicPr>
            <p:cNvPr id="5" name="Graphic 4" descr="Upward trend">
              <a:extLst>
                <a:ext uri="{FF2B5EF4-FFF2-40B4-BE49-F238E27FC236}">
                  <a16:creationId xmlns:a16="http://schemas.microsoft.com/office/drawing/2014/main" id="{75393E92-7BE9-400F-B000-04119811BAD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311164" y="2987756"/>
              <a:ext cx="985369" cy="985369"/>
            </a:xfrm>
            <a:prstGeom prst="rect">
              <a:avLst/>
            </a:prstGeom>
          </p:spPr>
        </p:pic>
        <p:pic>
          <p:nvPicPr>
            <p:cNvPr id="9" name="Graphic 8" descr="Downward trend">
              <a:extLst>
                <a:ext uri="{FF2B5EF4-FFF2-40B4-BE49-F238E27FC236}">
                  <a16:creationId xmlns:a16="http://schemas.microsoft.com/office/drawing/2014/main" id="{A004CDDB-0D64-4C3F-8383-1BE65F60AABF}"/>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822073" y="2987756"/>
              <a:ext cx="985369" cy="985369"/>
            </a:xfrm>
            <a:prstGeom prst="rect">
              <a:avLst/>
            </a:prstGeom>
          </p:spPr>
        </p:pic>
        <p:sp>
          <p:nvSpPr>
            <p:cNvPr id="13" name="Isosceles Triangle 12">
              <a:extLst>
                <a:ext uri="{FF2B5EF4-FFF2-40B4-BE49-F238E27FC236}">
                  <a16:creationId xmlns:a16="http://schemas.microsoft.com/office/drawing/2014/main" id="{F15CECBC-663B-4BA6-83C9-76AD0E06F5E8}"/>
                </a:ext>
              </a:extLst>
            </p:cNvPr>
            <p:cNvSpPr/>
            <p:nvPr/>
          </p:nvSpPr>
          <p:spPr>
            <a:xfrm>
              <a:off x="5269133" y="4040877"/>
              <a:ext cx="573392" cy="584352"/>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96" tIns="34299" rIns="137196" bIns="34299"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30C38717-8A1A-4C72-AA6D-8393527B7565}"/>
                </a:ext>
              </a:extLst>
            </p:cNvPr>
            <p:cNvSpPr/>
            <p:nvPr/>
          </p:nvSpPr>
          <p:spPr>
            <a:xfrm>
              <a:off x="3446831" y="3976316"/>
              <a:ext cx="4217998" cy="645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96" tIns="34299" rIns="137196" bIns="34299"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35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grpSp>
      <p:sp>
        <p:nvSpPr>
          <p:cNvPr id="4" name="TextBox 4"/>
          <p:cNvSpPr txBox="1"/>
          <p:nvPr>
            <p:custDataLst>
              <p:tags r:id="rId4"/>
            </p:custDataLst>
          </p:nvPr>
        </p:nvSpPr>
        <p:spPr>
          <a:xfrm>
            <a:off x="0" y="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 b="0" i="0" u="none" strike="noStrike" cap="none" normalizeH="0" baseline="0" noProof="0">
                <a:ln>
                  <a:noFill/>
                </a:ln>
                <a:solidFill>
                  <a:prstClr val="black"/>
                </a:solidFill>
                <a:effectLst/>
                <a:uLnTx/>
                <a:uFillTx/>
                <a:latin typeface="Arial" panose="020B0604020202020204"/>
                <a:ea typeface="+mn-ea"/>
                <a:cs typeface="+mn-cs"/>
              </a:rPr>
              <a:t>ADMASTER-STAMP!MGR0330222101104</a:t>
            </a:r>
          </a:p>
        </p:txBody>
      </p:sp>
      <p:sp>
        <p:nvSpPr>
          <p:cNvPr id="3" name="Text Placeholder 8">
            <a:extLst>
              <a:ext uri="{FF2B5EF4-FFF2-40B4-BE49-F238E27FC236}">
                <a16:creationId xmlns:a16="http://schemas.microsoft.com/office/drawing/2014/main" id="{67CF976C-1CA5-F8E4-F1B0-0C25D47B267D}"/>
              </a:ext>
            </a:extLst>
          </p:cNvPr>
          <p:cNvSpPr txBox="1">
            <a:spLocks/>
          </p:cNvSpPr>
          <p:nvPr>
            <p:custDataLst>
              <p:tags r:id="rId5"/>
            </p:custDataLst>
          </p:nvPr>
        </p:nvSpPr>
        <p:spPr>
          <a:xfrm>
            <a:off x="2886635" y="6087933"/>
            <a:ext cx="5466343" cy="482642"/>
          </a:xfrm>
          <a:prstGeom prst="rect">
            <a:avLst/>
          </a:prstGeom>
        </p:spPr>
        <p:txBody>
          <a:bodyPr lIns="0" tIns="0" rIns="0" bIns="0" anchor="b"/>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cap="none" normalizeH="0" baseline="0" noProof="0">
                <a:ln>
                  <a:noFill/>
                </a:ln>
                <a:solidFill>
                  <a:prstClr val="black"/>
                </a:solidFill>
                <a:effectLst/>
                <a:uLnTx/>
                <a:uFillTx/>
                <a:latin typeface="Arial" panose="020B0604020202020204"/>
                <a:ea typeface="+mn-ea"/>
                <a:cs typeface="+mn-cs"/>
              </a:rPr>
              <a:t>Les rendements passés ne garantissent pas les résultats futurs.</a:t>
            </a:r>
          </a:p>
        </p:txBody>
      </p:sp>
      <p:sp>
        <p:nvSpPr>
          <p:cNvPr id="6" name="Slide Number Placeholder 5">
            <a:extLst>
              <a:ext uri="{FF2B5EF4-FFF2-40B4-BE49-F238E27FC236}">
                <a16:creationId xmlns:a16="http://schemas.microsoft.com/office/drawing/2014/main" id="{829362A4-6BB2-0127-28A8-3E7A4B554F30}"/>
              </a:ext>
            </a:extLst>
          </p:cNvPr>
          <p:cNvSpPr>
            <a:spLocks noGrp="1"/>
          </p:cNvSpPr>
          <p:nvPr>
            <p:ph type="sldNum" sz="quarter" idx="12"/>
            <p:custDataLst>
              <p:tags r:id="rId6"/>
            </p:custDataLst>
          </p:nvPr>
        </p:nvSpPr>
        <p:spPr>
          <a:xfrm>
            <a:off x="8533067" y="6399283"/>
            <a:ext cx="212470" cy="175694"/>
          </a:xfrm>
        </p:spPr>
        <p:txBody>
          <a:bodyPr/>
          <a:lstStyle/>
          <a:p>
            <a:fld id="{BB333B34-C87C-402E-ABB0-13B7C9DEBBC4}" type="slidenum">
              <a:rPr/>
              <a:t>12</a:t>
            </a:fld>
            <a:endParaRPr/>
          </a:p>
        </p:txBody>
      </p:sp>
    </p:spTree>
    <p:extLst>
      <p:ext uri="{BB962C8B-B14F-4D97-AF65-F5344CB8AC3E}">
        <p14:creationId xmlns:p14="http://schemas.microsoft.com/office/powerpoint/2010/main" val="174563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2DB80C8-993B-F447-9580-6DD8F3A2F3F3}"/>
              </a:ext>
            </a:extLst>
          </p:cNvPr>
          <p:cNvSpPr>
            <a:spLocks noGrp="1"/>
          </p:cNvSpPr>
          <p:nvPr>
            <p:ph type="title"/>
            <p:custDataLst>
              <p:tags r:id="rId1"/>
            </p:custDataLst>
          </p:nvPr>
        </p:nvSpPr>
        <p:spPr/>
        <p:txBody>
          <a:bodyPr/>
          <a:lstStyle/>
          <a:p>
            <a:r>
              <a:rPr lang="fr-CA"/>
              <a:t>Ne laissez pas vos émotions influencer vos placements</a:t>
            </a:r>
          </a:p>
        </p:txBody>
      </p:sp>
      <p:pic>
        <p:nvPicPr>
          <p:cNvPr id="6" name="Picture 5">
            <a:extLst>
              <a:ext uri="{FF2B5EF4-FFF2-40B4-BE49-F238E27FC236}">
                <a16:creationId xmlns:a16="http://schemas.microsoft.com/office/drawing/2014/main" id="{C4DF533B-FD42-D04B-92C1-799491CDE408}"/>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rcRect l="2267" t="2761" r="2761" b="2267"/>
          <a:stretch>
            <a:fillRect/>
          </a:stretch>
        </p:blipFill>
        <p:spPr>
          <a:xfrm>
            <a:off x="838431" y="1264605"/>
            <a:ext cx="7467138" cy="4619501"/>
          </a:xfrm>
          <a:prstGeom prst="rect">
            <a:avLst/>
          </a:prstGeom>
          <a:ln w="3175">
            <a:solidFill>
              <a:schemeClr val="bg1">
                <a:lumMod val="75000"/>
              </a:schemeClr>
            </a:solidFill>
          </a:ln>
        </p:spPr>
      </p:pic>
      <p:sp>
        <p:nvSpPr>
          <p:cNvPr id="3" name="TextBox 3"/>
          <p:cNvSpPr txBox="1"/>
          <p:nvPr>
            <p:custDataLst>
              <p:tags r:id="rId3"/>
            </p:custDataLst>
          </p:nvPr>
        </p:nvSpPr>
        <p:spPr>
          <a:xfrm>
            <a:off x="0" y="0"/>
            <a:ext cx="0" cy="0"/>
          </a:xfrm>
          <a:prstGeom prst="rect">
            <a:avLst/>
          </a:prstGeom>
        </p:spPr>
        <p:txBody>
          <a:bodyPr rtlCol="0" anchor="t">
            <a:noAutofit/>
          </a:bodyPr>
          <a:lstStyle/>
          <a:p>
            <a:pPr algn="l">
              <a:defRPr/>
            </a:pPr>
            <a:endParaRPr lang="en-US" sz="1100"/>
          </a:p>
          <a:p>
            <a:r>
              <a:rPr lang="fr-CA" sz="100"/>
              <a:t>ADMASTER-STAMP!MGR0311222073682</a:t>
            </a:r>
          </a:p>
        </p:txBody>
      </p:sp>
      <p:sp>
        <p:nvSpPr>
          <p:cNvPr id="5" name="Footer Placeholder 4">
            <a:extLst>
              <a:ext uri="{FF2B5EF4-FFF2-40B4-BE49-F238E27FC236}">
                <a16:creationId xmlns:a16="http://schemas.microsoft.com/office/drawing/2014/main" id="{8B6D0ADC-01A6-CF6E-A985-CB196178FDB6}"/>
              </a:ext>
            </a:extLst>
          </p:cNvPr>
          <p:cNvSpPr>
            <a:spLocks noGrp="1"/>
          </p:cNvSpPr>
          <p:nvPr>
            <p:ph type="ftr" sz="quarter" idx="11"/>
            <p:custDataLst>
              <p:tags r:id="rId4"/>
            </p:custDataLst>
          </p:nvPr>
        </p:nvSpPr>
        <p:spPr/>
        <p:txBody>
          <a:bodyPr/>
          <a:lstStyle/>
          <a:p>
            <a:r>
              <a:rPr lang="fr-CA"/>
              <a:t>MGR0411243476117</a:t>
            </a:r>
          </a:p>
        </p:txBody>
      </p:sp>
      <p:sp>
        <p:nvSpPr>
          <p:cNvPr id="4" name="Text Placeholder 8">
            <a:extLst>
              <a:ext uri="{FF2B5EF4-FFF2-40B4-BE49-F238E27FC236}">
                <a16:creationId xmlns:a16="http://schemas.microsoft.com/office/drawing/2014/main" id="{41285D99-ACB9-F3FE-52C9-2FBAB22F2963}"/>
              </a:ext>
            </a:extLst>
          </p:cNvPr>
          <p:cNvSpPr txBox="1">
            <a:spLocks/>
          </p:cNvSpPr>
          <p:nvPr>
            <p:custDataLst>
              <p:tags r:id="rId5"/>
            </p:custDataLst>
          </p:nvPr>
        </p:nvSpPr>
        <p:spPr>
          <a:xfrm>
            <a:off x="2886635" y="6087933"/>
            <a:ext cx="5466343" cy="482642"/>
          </a:xfrm>
          <a:prstGeom prst="rect">
            <a:avLst/>
          </a:prstGeom>
        </p:spPr>
        <p:txBody>
          <a:bodyPr lIns="0" tIns="0" rIns="0" bIns="0" anchor="b"/>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fr-CA" sz="800">
                <a:solidFill>
                  <a:srgbClr val="4D4D4D"/>
                </a:solidFill>
                <a:latin typeface="Arial" panose="020B0604020202020204" pitchFamily="34" charset="0"/>
                <a:cs typeface="Arial" panose="020B0604020202020204" pitchFamily="34" charset="0"/>
              </a:rPr>
              <a:t>À titre indicatif seulement. Rien ne garantit la réussite de toute stratégie de placement.</a:t>
            </a:r>
          </a:p>
        </p:txBody>
      </p:sp>
      <p:sp>
        <p:nvSpPr>
          <p:cNvPr id="7" name="Slide Number Placeholder 5">
            <a:extLst>
              <a:ext uri="{FF2B5EF4-FFF2-40B4-BE49-F238E27FC236}">
                <a16:creationId xmlns:a16="http://schemas.microsoft.com/office/drawing/2014/main" id="{B8BF1549-F063-E132-D8FA-40D6FAF0EAF1}"/>
              </a:ext>
            </a:extLst>
          </p:cNvPr>
          <p:cNvSpPr>
            <a:spLocks noGrp="1"/>
          </p:cNvSpPr>
          <p:nvPr>
            <p:ph type="sldNum" sz="quarter" idx="12"/>
            <p:custDataLst>
              <p:tags r:id="rId6"/>
            </p:custDataLst>
          </p:nvPr>
        </p:nvSpPr>
        <p:spPr>
          <a:xfrm>
            <a:off x="8533067" y="6399283"/>
            <a:ext cx="212470" cy="175694"/>
          </a:xfrm>
        </p:spPr>
        <p:txBody>
          <a:bodyPr/>
          <a:lstStyle/>
          <a:p>
            <a:fld id="{BB333B34-C87C-402E-ABB0-13B7C9DEBBC4}" type="slidenum">
              <a:rPr/>
              <a:t>13</a:t>
            </a:fld>
            <a:endParaRPr/>
          </a:p>
        </p:txBody>
      </p:sp>
    </p:spTree>
    <p:extLst>
      <p:ext uri="{BB962C8B-B14F-4D97-AF65-F5344CB8AC3E}">
        <p14:creationId xmlns:p14="http://schemas.microsoft.com/office/powerpoint/2010/main" val="407381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9"/>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31DE4-11C5-2146-89AD-984A2350E78B}"/>
              </a:ext>
            </a:extLst>
          </p:cNvPr>
          <p:cNvSpPr>
            <a:spLocks noGrp="1"/>
          </p:cNvSpPr>
          <p:nvPr>
            <p:ph type="title"/>
            <p:custDataLst>
              <p:tags r:id="rId2"/>
            </p:custDataLst>
          </p:nvPr>
        </p:nvSpPr>
        <p:spPr>
          <a:xfrm>
            <a:off x="398464" y="472438"/>
            <a:ext cx="8356240" cy="792167"/>
          </a:xfrm>
        </p:spPr>
        <p:txBody>
          <a:bodyPr/>
          <a:lstStyle/>
          <a:p>
            <a:r>
              <a:rPr lang="fr-CA"/>
              <a:t>Choisir de continuer d’investir </a:t>
            </a:r>
          </a:p>
        </p:txBody>
      </p:sp>
      <p:sp>
        <p:nvSpPr>
          <p:cNvPr id="6" name="TextBox 6"/>
          <p:cNvSpPr txBox="1"/>
          <p:nvPr>
            <p:custDataLst>
              <p:tags r:id="rId3"/>
            </p:custDataLst>
          </p:nvPr>
        </p:nvSpPr>
        <p:spPr>
          <a:xfrm>
            <a:off x="0" y="0"/>
            <a:ext cx="0" cy="0"/>
          </a:xfrm>
          <a:prstGeom prst="rect">
            <a:avLst/>
          </a:prstGeom>
        </p:spPr>
        <p:txBody>
          <a:bodyPr rtlCol="0" anchor="t">
            <a:noAutofit/>
          </a:bodyPr>
          <a:lstStyle/>
          <a:p>
            <a:pPr algn="l">
              <a:defRPr/>
            </a:pPr>
            <a:endParaRPr lang="en-US" sz="1100"/>
          </a:p>
          <a:p>
            <a:r>
              <a:rPr lang="fr-CA" sz="100"/>
              <a:t>ADMASTER-STAMP!MGR0311222073682</a:t>
            </a:r>
          </a:p>
        </p:txBody>
      </p:sp>
      <p:pic>
        <p:nvPicPr>
          <p:cNvPr id="15" name="Picture 14">
            <a:extLst>
              <a:ext uri="{FF2B5EF4-FFF2-40B4-BE49-F238E27FC236}">
                <a16:creationId xmlns:a16="http://schemas.microsoft.com/office/drawing/2014/main" id="{80BE603E-48AD-FF40-A075-854FF071BAB3}"/>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rcRect/>
          <a:stretch/>
        </p:blipFill>
        <p:spPr>
          <a:xfrm>
            <a:off x="942055" y="1152379"/>
            <a:ext cx="7259888" cy="4553240"/>
          </a:xfrm>
          <a:prstGeom prst="rect">
            <a:avLst/>
          </a:prstGeom>
          <a:ln w="3175">
            <a:solidFill>
              <a:schemeClr val="bg1">
                <a:lumMod val="75000"/>
              </a:schemeClr>
            </a:solidFill>
          </a:ln>
        </p:spPr>
      </p:pic>
      <p:sp>
        <p:nvSpPr>
          <p:cNvPr id="4" name="Footer Placeholder 3">
            <a:extLst>
              <a:ext uri="{FF2B5EF4-FFF2-40B4-BE49-F238E27FC236}">
                <a16:creationId xmlns:a16="http://schemas.microsoft.com/office/drawing/2014/main" id="{DE7F5F75-7F14-92E1-186E-B470A18A964B}"/>
              </a:ext>
            </a:extLst>
          </p:cNvPr>
          <p:cNvSpPr>
            <a:spLocks noGrp="1"/>
          </p:cNvSpPr>
          <p:nvPr>
            <p:ph type="ftr" sz="quarter" idx="11"/>
            <p:custDataLst>
              <p:tags r:id="rId5"/>
            </p:custDataLst>
          </p:nvPr>
        </p:nvSpPr>
        <p:spPr/>
        <p:txBody>
          <a:bodyPr/>
          <a:lstStyle/>
          <a:p>
            <a:r>
              <a:rPr lang="fr-CA"/>
              <a:t>MGR0411243476117</a:t>
            </a:r>
          </a:p>
        </p:txBody>
      </p:sp>
      <p:sp>
        <p:nvSpPr>
          <p:cNvPr id="3" name="Text Placeholder 8">
            <a:extLst>
              <a:ext uri="{FF2B5EF4-FFF2-40B4-BE49-F238E27FC236}">
                <a16:creationId xmlns:a16="http://schemas.microsoft.com/office/drawing/2014/main" id="{66EA04F9-3E59-2579-5830-4E56C94FE4AD}"/>
              </a:ext>
            </a:extLst>
          </p:cNvPr>
          <p:cNvSpPr txBox="1">
            <a:spLocks/>
          </p:cNvSpPr>
          <p:nvPr>
            <p:custDataLst>
              <p:tags r:id="rId6"/>
            </p:custDataLst>
          </p:nvPr>
        </p:nvSpPr>
        <p:spPr>
          <a:xfrm>
            <a:off x="2886635" y="6087933"/>
            <a:ext cx="5466343" cy="482642"/>
          </a:xfrm>
          <a:prstGeom prst="rect">
            <a:avLst/>
          </a:prstGeom>
        </p:spPr>
        <p:txBody>
          <a:bodyPr lIns="0" tIns="0" rIns="0" bIns="0" anchor="b"/>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endParaRPr lang="en-US" altLang="en-US" sz="800" dirty="0"/>
          </a:p>
        </p:txBody>
      </p:sp>
      <p:sp>
        <p:nvSpPr>
          <p:cNvPr id="8" name="Text Placeholder 7">
            <a:extLst>
              <a:ext uri="{FF2B5EF4-FFF2-40B4-BE49-F238E27FC236}">
                <a16:creationId xmlns:a16="http://schemas.microsoft.com/office/drawing/2014/main" id="{C5D7AF86-E8D2-3806-F00F-14D248037C0E}"/>
              </a:ext>
            </a:extLst>
          </p:cNvPr>
          <p:cNvSpPr>
            <a:spLocks noGrp="1"/>
          </p:cNvSpPr>
          <p:nvPr>
            <p:ph type="body" sz="quarter" idx="15"/>
            <p:custDataLst>
              <p:tags r:id="rId7"/>
            </p:custDataLst>
          </p:nvPr>
        </p:nvSpPr>
        <p:spPr/>
        <p:txBody>
          <a:bodyPr/>
          <a:lstStyle/>
          <a:p>
            <a:pPr marL="0" indent="0">
              <a:buNone/>
            </a:pPr>
            <a:r>
              <a:rPr lang="fr-CA" sz="800"/>
              <a:t>Sources : Morningstar, Inc., indice S&amp;P 500, mars 2023. À titre indicatif seulement. Les indices ne sont pas gérés; il est impossible d’investir directement dans un indice. Il faut cependant toujours se rappeler que le comportement passé du marché n’est pas garant de son comportement futur. Bien qu’elles soient utiles pour évaluer vos options de placement, ces comparaisons ne prédisent pas le rendement futur.</a:t>
            </a:r>
          </a:p>
        </p:txBody>
      </p:sp>
      <p:sp>
        <p:nvSpPr>
          <p:cNvPr id="9" name="Slide Number Placeholder 5">
            <a:extLst>
              <a:ext uri="{FF2B5EF4-FFF2-40B4-BE49-F238E27FC236}">
                <a16:creationId xmlns:a16="http://schemas.microsoft.com/office/drawing/2014/main" id="{08A15512-4CC5-F602-9981-AEEE5D38ECE9}"/>
              </a:ext>
            </a:extLst>
          </p:cNvPr>
          <p:cNvSpPr>
            <a:spLocks noGrp="1"/>
          </p:cNvSpPr>
          <p:nvPr>
            <p:ph type="sldNum" sz="quarter" idx="12"/>
            <p:custDataLst>
              <p:tags r:id="rId8"/>
            </p:custDataLst>
          </p:nvPr>
        </p:nvSpPr>
        <p:spPr>
          <a:xfrm>
            <a:off x="8533067" y="6399283"/>
            <a:ext cx="212470" cy="175694"/>
          </a:xfrm>
        </p:spPr>
        <p:txBody>
          <a:bodyPr/>
          <a:lstStyle/>
          <a:p>
            <a:fld id="{BB333B34-C87C-402E-ABB0-13B7C9DEBBC4}" type="slidenum">
              <a:rPr/>
              <a:t>14</a:t>
            </a:fld>
            <a:endParaRPr/>
          </a:p>
        </p:txBody>
      </p:sp>
    </p:spTree>
    <p:custDataLst>
      <p:tags r:id="rId1"/>
    </p:custDataLst>
    <p:extLst>
      <p:ext uri="{BB962C8B-B14F-4D97-AF65-F5344CB8AC3E}">
        <p14:creationId xmlns:p14="http://schemas.microsoft.com/office/powerpoint/2010/main" val="88676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11"/>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738F-1031-B7EB-4CD2-DB9DF22CF981}"/>
              </a:ext>
            </a:extLst>
          </p:cNvPr>
          <p:cNvSpPr>
            <a:spLocks noGrp="1"/>
          </p:cNvSpPr>
          <p:nvPr>
            <p:ph type="title"/>
            <p:custDataLst>
              <p:tags r:id="rId1"/>
            </p:custDataLst>
          </p:nvPr>
        </p:nvSpPr>
        <p:spPr/>
        <p:txBody>
          <a:bodyPr/>
          <a:lstStyle/>
          <a:p>
            <a:r>
              <a:rPr lang="fr-CA" sz="2400">
                <a:latin typeface="Arial" panose="020B0604020202020204" pitchFamily="34" charset="0"/>
                <a:cs typeface="Arial" panose="020B0604020202020204" pitchFamily="34" charset="0"/>
              </a:rPr>
              <a:t>Un plan d’épargne-retraite sûr</a:t>
            </a:r>
          </a:p>
        </p:txBody>
      </p:sp>
      <p:sp>
        <p:nvSpPr>
          <p:cNvPr id="4" name="Content Placeholder 4">
            <a:extLst>
              <a:ext uri="{FF2B5EF4-FFF2-40B4-BE49-F238E27FC236}">
                <a16:creationId xmlns:a16="http://schemas.microsoft.com/office/drawing/2014/main" id="{69B5CF02-FB8A-2F04-E248-81381223AF89}"/>
              </a:ext>
            </a:extLst>
          </p:cNvPr>
          <p:cNvSpPr>
            <a:spLocks noGrp="1"/>
          </p:cNvSpPr>
          <p:nvPr>
            <p:ph idx="1"/>
            <p:custDataLst>
              <p:tags r:id="rId2"/>
            </p:custDataLst>
          </p:nvPr>
        </p:nvSpPr>
        <p:spPr>
          <a:xfrm>
            <a:off x="1158859" y="2104059"/>
            <a:ext cx="3191468" cy="3383408"/>
          </a:xfrm>
        </p:spPr>
        <p:txBody>
          <a:bodyPr anchor="ctr"/>
          <a:lstStyle/>
          <a:p>
            <a:pPr marL="0" indent="0">
              <a:buNone/>
            </a:pPr>
            <a:r>
              <a:rPr lang="fr-CA">
                <a:latin typeface="Arial" panose="020B0604020202020204" pitchFamily="34" charset="0"/>
                <a:cs typeface="Arial" panose="020B0604020202020204" pitchFamily="34" charset="0"/>
              </a:rPr>
              <a:t>Élaborez une stratégie à long terme pour vous aider à constituer et à conserver votre épargne.</a:t>
            </a:r>
          </a:p>
          <a:p>
            <a:pPr marL="0" indent="0">
              <a:buNone/>
            </a:pPr>
            <a:endParaRPr lang="en-US" dirty="0">
              <a:latin typeface="Arial" panose="020B0604020202020204" pitchFamily="34" charset="0"/>
              <a:cs typeface="Arial" panose="020B0604020202020204" pitchFamily="34" charset="0"/>
            </a:endParaRPr>
          </a:p>
          <a:p>
            <a:pPr marL="0" indent="0">
              <a:buNone/>
            </a:pPr>
            <a:r>
              <a:rPr lang="fr-CA">
                <a:latin typeface="Arial" panose="020B0604020202020204" pitchFamily="34" charset="0"/>
                <a:cs typeface="Arial" panose="020B0604020202020204" pitchFamily="34" charset="0"/>
              </a:rPr>
              <a:t>Sachez comment se comportent les placements dans toutes les conditions de marché.</a:t>
            </a:r>
          </a:p>
          <a:p>
            <a:pPr marL="0" indent="0">
              <a:buNone/>
            </a:pPr>
            <a:endParaRPr lang="en-US" dirty="0">
              <a:latin typeface="Arial" panose="020B0604020202020204" pitchFamily="34" charset="0"/>
              <a:cs typeface="Arial" panose="020B0604020202020204" pitchFamily="34" charset="0"/>
            </a:endParaRPr>
          </a:p>
          <a:p>
            <a:pPr marL="0" indent="0">
              <a:buNone/>
            </a:pPr>
            <a:r>
              <a:rPr lang="fr-CA">
                <a:latin typeface="Arial" panose="020B0604020202020204" pitchFamily="34" charset="0"/>
                <a:cs typeface="Arial" panose="020B0604020202020204" pitchFamily="34" charset="0"/>
              </a:rPr>
              <a:t>Préparez-vous. Gardez votre calme.</a:t>
            </a:r>
          </a:p>
        </p:txBody>
      </p:sp>
      <p:pic>
        <p:nvPicPr>
          <p:cNvPr id="5" name="Graphic 4">
            <a:extLst>
              <a:ext uri="{FF2B5EF4-FFF2-40B4-BE49-F238E27FC236}">
                <a16:creationId xmlns:a16="http://schemas.microsoft.com/office/drawing/2014/main" id="{DBCB43CC-FBF9-8DCE-21BB-34C4533039DC}"/>
              </a:ext>
            </a:extLst>
          </p:cNvPr>
          <p:cNvPicPr>
            <a:picLocks noChangeAspect="1"/>
          </p:cNvPicPr>
          <p:nvPr>
            <p:custDataLst>
              <p:tags r:id="rId3"/>
            </p:custDataLst>
          </p:nvPr>
        </p:nvPicPr>
        <p:blipFill>
          <a:blip r:embed="rId10"/>
          <a:stretch>
            <a:fillRect/>
          </a:stretch>
        </p:blipFill>
        <p:spPr>
          <a:xfrm>
            <a:off x="391690" y="2169414"/>
            <a:ext cx="571500" cy="571500"/>
          </a:xfrm>
          <a:prstGeom prst="rect">
            <a:avLst/>
          </a:prstGeom>
        </p:spPr>
      </p:pic>
      <p:pic>
        <p:nvPicPr>
          <p:cNvPr id="8" name="Graphic 7">
            <a:extLst>
              <a:ext uri="{FF2B5EF4-FFF2-40B4-BE49-F238E27FC236}">
                <a16:creationId xmlns:a16="http://schemas.microsoft.com/office/drawing/2014/main" id="{8AACED9F-B476-3931-5325-2186E2AFE578}"/>
              </a:ext>
            </a:extLst>
          </p:cNvPr>
          <p:cNvPicPr>
            <a:picLocks noChangeAspect="1"/>
          </p:cNvPicPr>
          <p:nvPr>
            <p:custDataLst>
              <p:tags r:id="rId4"/>
            </p:custDataLst>
          </p:nvPr>
        </p:nvPicPr>
        <p:blipFill>
          <a:blip r:embed="rId10"/>
          <a:stretch>
            <a:fillRect/>
          </a:stretch>
        </p:blipFill>
        <p:spPr>
          <a:xfrm>
            <a:off x="391690" y="3618678"/>
            <a:ext cx="571500" cy="571500"/>
          </a:xfrm>
          <a:prstGeom prst="rect">
            <a:avLst/>
          </a:prstGeom>
        </p:spPr>
      </p:pic>
      <p:pic>
        <p:nvPicPr>
          <p:cNvPr id="14" name="Graphic 13">
            <a:extLst>
              <a:ext uri="{FF2B5EF4-FFF2-40B4-BE49-F238E27FC236}">
                <a16:creationId xmlns:a16="http://schemas.microsoft.com/office/drawing/2014/main" id="{16E525DB-35C4-1468-E82F-DCA4FFF3BD8B}"/>
              </a:ext>
            </a:extLst>
          </p:cNvPr>
          <p:cNvPicPr>
            <a:picLocks noChangeAspect="1"/>
          </p:cNvPicPr>
          <p:nvPr>
            <p:custDataLst>
              <p:tags r:id="rId5"/>
            </p:custDataLst>
          </p:nvPr>
        </p:nvPicPr>
        <p:blipFill>
          <a:blip r:embed="rId10"/>
          <a:stretch>
            <a:fillRect/>
          </a:stretch>
        </p:blipFill>
        <p:spPr>
          <a:xfrm>
            <a:off x="391690" y="4902759"/>
            <a:ext cx="571500" cy="571500"/>
          </a:xfrm>
          <a:prstGeom prst="rect">
            <a:avLst/>
          </a:prstGeom>
        </p:spPr>
      </p:pic>
      <p:pic>
        <p:nvPicPr>
          <p:cNvPr id="16" name="Picture 15">
            <a:extLst>
              <a:ext uri="{FF2B5EF4-FFF2-40B4-BE49-F238E27FC236}">
                <a16:creationId xmlns:a16="http://schemas.microsoft.com/office/drawing/2014/main" id="{21A90C46-B8CD-32C4-44B3-7F83829DA780}"/>
              </a:ext>
            </a:extLst>
          </p:cNvPr>
          <p:cNvPicPr>
            <a:picLocks noChangeAspect="1"/>
          </p:cNvPicPr>
          <p:nvPr>
            <p:custDataLst>
              <p:tags r:id="rId6"/>
            </p:custDataLst>
          </p:nvPr>
        </p:nvPicPr>
        <p:blipFill>
          <a:blip r:embed="rId11">
            <a:extLst>
              <a:ext uri="{28A0092B-C50C-407E-A947-70E740481C1C}">
                <a14:useLocalDpi xmlns:a14="http://schemas.microsoft.com/office/drawing/2010/main" val="0"/>
              </a:ext>
            </a:extLst>
          </a:blip>
          <a:srcRect l="49219" t="20502" r="16560"/>
          <a:stretch/>
        </p:blipFill>
        <p:spPr>
          <a:xfrm>
            <a:off x="5200649" y="0"/>
            <a:ext cx="3943352" cy="6858000"/>
          </a:xfrm>
          <a:prstGeom prst="rect">
            <a:avLst/>
          </a:prstGeom>
        </p:spPr>
      </p:pic>
      <p:sp>
        <p:nvSpPr>
          <p:cNvPr id="17" name="Slide Number Placeholder 5">
            <a:extLst>
              <a:ext uri="{FF2B5EF4-FFF2-40B4-BE49-F238E27FC236}">
                <a16:creationId xmlns:a16="http://schemas.microsoft.com/office/drawing/2014/main" id="{6101F2E2-028D-C900-B871-970E1F10799F}"/>
              </a:ext>
            </a:extLst>
          </p:cNvPr>
          <p:cNvSpPr>
            <a:spLocks noGrp="1"/>
          </p:cNvSpPr>
          <p:nvPr>
            <p:ph type="sldNum" sz="quarter" idx="12"/>
            <p:custDataLst>
              <p:tags r:id="rId7"/>
            </p:custDataLst>
          </p:nvPr>
        </p:nvSpPr>
        <p:spPr>
          <a:xfrm>
            <a:off x="8533067" y="6399283"/>
            <a:ext cx="212470" cy="175694"/>
          </a:xfrm>
        </p:spPr>
        <p:txBody>
          <a:bodyPr/>
          <a:lstStyle/>
          <a:p>
            <a:fld id="{BB333B34-C87C-402E-ABB0-13B7C9DEBBC4}" type="slidenum">
              <a:rPr lang="en-US" smtClean="0">
                <a:solidFill>
                  <a:schemeClr val="bg1"/>
                </a:solidFill>
              </a:rPr>
              <a:t>15</a:t>
            </a:fld>
            <a:endParaRPr lang="en-US">
              <a:solidFill>
                <a:schemeClr val="bg1"/>
              </a:solidFill>
            </a:endParaRPr>
          </a:p>
        </p:txBody>
      </p:sp>
    </p:spTree>
    <p:extLst>
      <p:ext uri="{BB962C8B-B14F-4D97-AF65-F5344CB8AC3E}">
        <p14:creationId xmlns:p14="http://schemas.microsoft.com/office/powerpoint/2010/main" val="47716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38AE-C539-B81E-0806-BEAE198A9A9B}"/>
              </a:ext>
            </a:extLst>
          </p:cNvPr>
          <p:cNvSpPr>
            <a:spLocks noGrp="1"/>
          </p:cNvSpPr>
          <p:nvPr>
            <p:ph type="title"/>
            <p:custDataLst>
              <p:tags r:id="rId1"/>
            </p:custDataLst>
          </p:nvPr>
        </p:nvSpPr>
        <p:spPr/>
        <p:txBody>
          <a:bodyPr/>
          <a:lstStyle/>
          <a:p>
            <a:r>
              <a:rPr lang="fr-CA"/>
              <a:t>Gardez votre compte à jour</a:t>
            </a:r>
          </a:p>
        </p:txBody>
      </p:sp>
    </p:spTree>
    <p:extLst>
      <p:ext uri="{BB962C8B-B14F-4D97-AF65-F5344CB8AC3E}">
        <p14:creationId xmlns:p14="http://schemas.microsoft.com/office/powerpoint/2010/main" val="408813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8F496-1E16-1F05-EC3E-AC94BC7ABA9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309041A-FA5B-DE24-1816-219FF368B7AD}"/>
              </a:ext>
            </a:extLst>
          </p:cNvPr>
          <p:cNvSpPr txBox="1"/>
          <p:nvPr>
            <p:custDataLst>
              <p:tags r:id="rId1"/>
            </p:custDataLst>
          </p:nvPr>
        </p:nvSpPr>
        <p:spPr>
          <a:xfrm>
            <a:off x="6414654" y="463844"/>
            <a:ext cx="2328773" cy="3020507"/>
          </a:xfrm>
          <a:prstGeom prst="rect">
            <a:avLst/>
          </a:prstGeom>
          <a:noFill/>
        </p:spPr>
        <p:txBody>
          <a:bodyPr wrap="square" lIns="0" tIns="0" rIns="0" bIns="0" rtlCol="0" anchor="ctr">
            <a:spAutoFit/>
          </a:bodyPr>
          <a:lstStyle/>
          <a:p>
            <a:pPr>
              <a:spcBef>
                <a:spcPts val="225"/>
              </a:spcBef>
              <a:spcAft>
                <a:spcPts val="225"/>
              </a:spcAft>
            </a:pPr>
            <a:r>
              <a:rPr lang="fr-CA" sz="2200" b="1">
                <a:latin typeface="Arial" panose="020B0604020202020204" pitchFamily="34" charset="0"/>
                <a:cs typeface="Arial" panose="020B0604020202020204" pitchFamily="34" charset="0"/>
              </a:rPr>
              <a:t>Faites un examen de votre compte tous les ans</a:t>
            </a:r>
            <a:br>
              <a:rPr lang="fr-CA" sz="2200" b="1">
                <a:latin typeface="Arial" panose="020B0604020202020204" pitchFamily="34" charset="0"/>
                <a:cs typeface="Arial" panose="020B0604020202020204" pitchFamily="34" charset="0"/>
              </a:rPr>
            </a:br>
            <a:endParaRPr lang="fr-CA" sz="2200" b="1">
              <a:latin typeface="Arial" panose="020B0604020202020204" pitchFamily="34" charset="0"/>
              <a:cs typeface="Arial" panose="020B0604020202020204" pitchFamily="34" charset="0"/>
            </a:endParaRPr>
          </a:p>
          <a:p>
            <a:pPr marL="214370" indent="-214370">
              <a:lnSpc>
                <a:spcPct val="120000"/>
              </a:lnSpc>
              <a:spcBef>
                <a:spcPts val="225"/>
              </a:spcBef>
              <a:spcAft>
                <a:spcPts val="225"/>
              </a:spcAft>
              <a:buFont typeface="Arial" panose="020B0604020202020204" pitchFamily="34" charset="0"/>
              <a:buChar char="•"/>
            </a:pPr>
            <a:r>
              <a:rPr lang="fr-CA"/>
              <a:t>Mettez à jour vos coordonnées.</a:t>
            </a:r>
          </a:p>
          <a:p>
            <a:pPr marL="214370" indent="-214370">
              <a:lnSpc>
                <a:spcPct val="120000"/>
              </a:lnSpc>
              <a:spcBef>
                <a:spcPts val="225"/>
              </a:spcBef>
              <a:spcAft>
                <a:spcPts val="225"/>
              </a:spcAft>
              <a:buFont typeface="Arial" panose="020B0604020202020204" pitchFamily="34" charset="0"/>
              <a:buChar char="•"/>
            </a:pPr>
            <a:r>
              <a:rPr lang="fr-CA"/>
              <a:t>Désignez vos bénéficiaires et tenez leurs coordonnées à jour.</a:t>
            </a:r>
          </a:p>
        </p:txBody>
      </p:sp>
      <p:sp>
        <p:nvSpPr>
          <p:cNvPr id="2" name="Title 1">
            <a:extLst>
              <a:ext uri="{FF2B5EF4-FFF2-40B4-BE49-F238E27FC236}">
                <a16:creationId xmlns:a16="http://schemas.microsoft.com/office/drawing/2014/main" id="{67849331-878B-0A26-A485-AB007B112949}"/>
              </a:ext>
            </a:extLst>
          </p:cNvPr>
          <p:cNvSpPr>
            <a:spLocks noGrp="1"/>
          </p:cNvSpPr>
          <p:nvPr>
            <p:ph type="title"/>
            <p:custDataLst>
              <p:tags r:id="rId2"/>
            </p:custDataLst>
          </p:nvPr>
        </p:nvSpPr>
        <p:spPr/>
        <p:txBody>
          <a:bodyPr/>
          <a:lstStyle/>
          <a:p>
            <a:r>
              <a:rPr lang="fr-CA" sz="3200">
                <a:solidFill>
                  <a:schemeClr val="bg1"/>
                </a:solidFill>
                <a:latin typeface="Arial" panose="020B0604020202020204" pitchFamily="34" charset="0"/>
                <a:cs typeface="Arial" panose="020B0604020202020204" pitchFamily="34" charset="0"/>
              </a:rPr>
              <a:t>Importance de l’examen de votre compte</a:t>
            </a:r>
          </a:p>
        </p:txBody>
      </p:sp>
      <p:sp>
        <p:nvSpPr>
          <p:cNvPr id="6" name="Slide Number Placeholder 5">
            <a:extLst>
              <a:ext uri="{FF2B5EF4-FFF2-40B4-BE49-F238E27FC236}">
                <a16:creationId xmlns:a16="http://schemas.microsoft.com/office/drawing/2014/main" id="{1A32E25C-C522-1790-CC0C-C0CEF54413B6}"/>
              </a:ext>
            </a:extLst>
          </p:cNvPr>
          <p:cNvSpPr>
            <a:spLocks noGrp="1"/>
          </p:cNvSpPr>
          <p:nvPr>
            <p:ph type="sldNum" sz="quarter" idx="12"/>
            <p:custDataLst>
              <p:tags r:id="rId3"/>
            </p:custDataLst>
          </p:nvPr>
        </p:nvSpPr>
        <p:spPr/>
        <p:txBody>
          <a:bodyPr/>
          <a:lstStyle/>
          <a:p>
            <a:fld id="{BB333B34-C87C-402E-ABB0-13B7C9DEBBC4}" type="slidenum">
              <a:rPr/>
              <a:t>17</a:t>
            </a:fld>
            <a:endParaRPr/>
          </a:p>
        </p:txBody>
      </p:sp>
      <p:sp>
        <p:nvSpPr>
          <p:cNvPr id="3" name="Text Placeholder 2">
            <a:extLst>
              <a:ext uri="{FF2B5EF4-FFF2-40B4-BE49-F238E27FC236}">
                <a16:creationId xmlns:a16="http://schemas.microsoft.com/office/drawing/2014/main" id="{08B4424E-6A9E-1D5D-35E9-0DF0A770F0EF}"/>
              </a:ext>
            </a:extLst>
          </p:cNvPr>
          <p:cNvSpPr>
            <a:spLocks noGrp="1"/>
          </p:cNvSpPr>
          <p:nvPr>
            <p:ph type="body" sz="quarter" idx="13"/>
            <p:custDataLst>
              <p:tags r:id="rId4"/>
            </p:custDataLst>
          </p:nvPr>
        </p:nvSpPr>
        <p:spPr/>
        <p:txBody>
          <a:bodyPr/>
          <a:lstStyle/>
          <a:p>
            <a:endParaRPr lang="en-US"/>
          </a:p>
        </p:txBody>
      </p:sp>
      <p:pic>
        <p:nvPicPr>
          <p:cNvPr id="4" name="Picture 3">
            <a:extLst>
              <a:ext uri="{FF2B5EF4-FFF2-40B4-BE49-F238E27FC236}">
                <a16:creationId xmlns:a16="http://schemas.microsoft.com/office/drawing/2014/main" id="{544E4BBF-0BCB-7FDC-0B54-0DD5DF9A1C92}"/>
              </a:ext>
            </a:extLst>
          </p:cNvPr>
          <p:cNvPicPr>
            <a:picLocks noChangeAspect="1"/>
          </p:cNvPicPr>
          <p:nvPr>
            <p:custDataLst>
              <p:tags r:id="rId5"/>
            </p:custDataLst>
          </p:nvPr>
        </p:nvPicPr>
        <p:blipFill>
          <a:blip r:embed="rId8">
            <a:extLst>
              <a:ext uri="{28A0092B-C50C-407E-A947-70E740481C1C}">
                <a14:useLocalDpi xmlns:a14="http://schemas.microsoft.com/office/drawing/2010/main" val="0"/>
              </a:ext>
            </a:extLst>
          </a:blip>
          <a:srcRect l="27610" t="8333" r="47633"/>
          <a:stretch/>
        </p:blipFill>
        <p:spPr>
          <a:xfrm>
            <a:off x="3033252" y="0"/>
            <a:ext cx="3048000" cy="6858000"/>
          </a:xfrm>
          <a:prstGeom prst="rect">
            <a:avLst/>
          </a:prstGeom>
        </p:spPr>
      </p:pic>
    </p:spTree>
    <p:extLst>
      <p:ext uri="{BB962C8B-B14F-4D97-AF65-F5344CB8AC3E}">
        <p14:creationId xmlns:p14="http://schemas.microsoft.com/office/powerpoint/2010/main" val="59774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D830DB3-99BE-EB8E-0D70-1EAD1C8DAADF}"/>
              </a:ext>
            </a:extLst>
          </p:cNvPr>
          <p:cNvSpPr txBox="1"/>
          <p:nvPr>
            <p:custDataLst>
              <p:tags r:id="rId1"/>
            </p:custDataLst>
          </p:nvPr>
        </p:nvSpPr>
        <p:spPr>
          <a:xfrm>
            <a:off x="6414655" y="463844"/>
            <a:ext cx="2328773" cy="3118995"/>
          </a:xfrm>
          <a:prstGeom prst="rect">
            <a:avLst/>
          </a:prstGeom>
          <a:noFill/>
        </p:spPr>
        <p:txBody>
          <a:bodyPr wrap="square" lIns="0" tIns="0" rIns="0" bIns="0" rtlCol="0" anchor="ctr">
            <a:spAutoFit/>
          </a:bodyPr>
          <a:lstStyle/>
          <a:p>
            <a:pPr>
              <a:spcBef>
                <a:spcPts val="225"/>
              </a:spcBef>
              <a:spcAft>
                <a:spcPts val="225"/>
              </a:spcAft>
            </a:pPr>
            <a:r>
              <a:rPr lang="fr-CA" sz="2200" b="1">
                <a:latin typeface="Arial" panose="020B0604020202020204" pitchFamily="34" charset="0"/>
                <a:cs typeface="Arial" panose="020B0604020202020204" pitchFamily="34" charset="0"/>
              </a:rPr>
              <a:t>Songez à augmenter vos cotisations</a:t>
            </a:r>
            <a:br>
              <a:rPr lang="fr-CA" sz="2200" b="1">
                <a:latin typeface="Arial" panose="020B0604020202020204" pitchFamily="34" charset="0"/>
                <a:cs typeface="Arial" panose="020B0604020202020204" pitchFamily="34" charset="0"/>
              </a:rPr>
            </a:br>
            <a:endParaRPr lang="fr-CA" sz="2200" b="1">
              <a:latin typeface="Arial" panose="020B0604020202020204" pitchFamily="34" charset="0"/>
              <a:cs typeface="Arial" panose="020B0604020202020204" pitchFamily="34" charset="0"/>
            </a:endParaRPr>
          </a:p>
          <a:p>
            <a:pPr marL="285750" indent="-285750">
              <a:lnSpc>
                <a:spcPct val="120000"/>
              </a:lnSpc>
              <a:spcBef>
                <a:spcPts val="225"/>
              </a:spcBef>
              <a:spcAft>
                <a:spcPts val="225"/>
              </a:spcAft>
              <a:buFont typeface="Arial" panose="020B0604020202020204" pitchFamily="34" charset="0"/>
              <a:buChar char="•"/>
            </a:pPr>
            <a:r>
              <a:rPr lang="fr-CA">
                <a:latin typeface="Arial" panose="020B0604020202020204" pitchFamily="34" charset="0"/>
                <a:cs typeface="Arial" panose="020B0604020202020204" pitchFamily="34" charset="0"/>
              </a:rPr>
              <a:t>Combien</a:t>
            </a:r>
            <a:br>
              <a:rPr lang="fr-CA">
                <a:latin typeface="Arial" panose="020B0604020202020204" pitchFamily="34" charset="0"/>
                <a:cs typeface="Arial" panose="020B0604020202020204" pitchFamily="34" charset="0"/>
              </a:rPr>
            </a:br>
            <a:r>
              <a:rPr lang="fr-CA">
                <a:latin typeface="Arial" panose="020B0604020202020204" pitchFamily="34" charset="0"/>
                <a:cs typeface="Arial" panose="020B0604020202020204" pitchFamily="34" charset="0"/>
              </a:rPr>
              <a:t>économisez-vous?</a:t>
            </a:r>
          </a:p>
          <a:p>
            <a:pPr marL="285750" indent="-285750">
              <a:lnSpc>
                <a:spcPct val="120000"/>
              </a:lnSpc>
              <a:spcBef>
                <a:spcPts val="225"/>
              </a:spcBef>
              <a:spcAft>
                <a:spcPts val="225"/>
              </a:spcAft>
              <a:buFont typeface="Arial" panose="020B0604020202020204" pitchFamily="34" charset="0"/>
              <a:buChar char="•"/>
            </a:pPr>
            <a:r>
              <a:rPr lang="fr-CA">
                <a:latin typeface="Arial" panose="020B0604020202020204" pitchFamily="34" charset="0"/>
                <a:cs typeface="Arial" panose="020B0604020202020204" pitchFamily="34" charset="0"/>
              </a:rPr>
              <a:t>Tirez-vous parti des avantages fiscaux?</a:t>
            </a:r>
          </a:p>
        </p:txBody>
      </p:sp>
      <p:sp>
        <p:nvSpPr>
          <p:cNvPr id="11" name="Title 10">
            <a:extLst>
              <a:ext uri="{FF2B5EF4-FFF2-40B4-BE49-F238E27FC236}">
                <a16:creationId xmlns:a16="http://schemas.microsoft.com/office/drawing/2014/main" id="{96B44AF5-F73C-2D80-09CA-A49555179AFC}"/>
              </a:ext>
            </a:extLst>
          </p:cNvPr>
          <p:cNvSpPr>
            <a:spLocks noGrp="1"/>
          </p:cNvSpPr>
          <p:nvPr>
            <p:ph type="title"/>
            <p:custDataLst>
              <p:tags r:id="rId2"/>
            </p:custDataLst>
          </p:nvPr>
        </p:nvSpPr>
        <p:spPr/>
        <p:txBody>
          <a:bodyPr/>
          <a:lstStyle/>
          <a:p>
            <a:r>
              <a:rPr lang="fr-CA" sz="3200">
                <a:solidFill>
                  <a:schemeClr val="bg1"/>
                </a:solidFill>
                <a:latin typeface="Arial" panose="020B0604020202020204" pitchFamily="34" charset="0"/>
                <a:cs typeface="Arial" panose="020B0604020202020204" pitchFamily="34" charset="0"/>
              </a:rPr>
              <a:t>Pensez à ce que vous économisez</a:t>
            </a:r>
          </a:p>
        </p:txBody>
      </p:sp>
      <p:sp>
        <p:nvSpPr>
          <p:cNvPr id="15" name="Slide Number Placeholder 5">
            <a:extLst>
              <a:ext uri="{FF2B5EF4-FFF2-40B4-BE49-F238E27FC236}">
                <a16:creationId xmlns:a16="http://schemas.microsoft.com/office/drawing/2014/main" id="{B7BC6D92-0FA0-BAD4-2A70-8E4DE646CDF8}"/>
              </a:ext>
            </a:extLst>
          </p:cNvPr>
          <p:cNvSpPr>
            <a:spLocks noGrp="1"/>
          </p:cNvSpPr>
          <p:nvPr>
            <p:ph type="sldNum" sz="quarter" idx="12"/>
            <p:custDataLst>
              <p:tags r:id="rId3"/>
            </p:custDataLst>
          </p:nvPr>
        </p:nvSpPr>
        <p:spPr/>
        <p:txBody>
          <a:bodyPr/>
          <a:lstStyle/>
          <a:p>
            <a:fld id="{BB333B34-C87C-402E-ABB0-13B7C9DEBBC4}" type="slidenum">
              <a:rPr/>
              <a:t>18</a:t>
            </a:fld>
            <a:endParaRPr/>
          </a:p>
        </p:txBody>
      </p:sp>
      <p:sp>
        <p:nvSpPr>
          <p:cNvPr id="2" name="Text Placeholder 1">
            <a:extLst>
              <a:ext uri="{FF2B5EF4-FFF2-40B4-BE49-F238E27FC236}">
                <a16:creationId xmlns:a16="http://schemas.microsoft.com/office/drawing/2014/main" id="{47DE0A28-1494-5BCE-461F-63B9EE2B230D}"/>
              </a:ext>
            </a:extLst>
          </p:cNvPr>
          <p:cNvSpPr>
            <a:spLocks noGrp="1"/>
          </p:cNvSpPr>
          <p:nvPr>
            <p:ph type="body" sz="quarter" idx="13"/>
            <p:custDataLst>
              <p:tags r:id="rId4"/>
            </p:custDataLst>
          </p:nvPr>
        </p:nvSpPr>
        <p:spPr/>
        <p:txBody>
          <a:bodyPr/>
          <a:lstStyle/>
          <a:p>
            <a:endParaRPr lang="en-US"/>
          </a:p>
        </p:txBody>
      </p:sp>
      <p:pic>
        <p:nvPicPr>
          <p:cNvPr id="14" name="Picture 13">
            <a:extLst>
              <a:ext uri="{FF2B5EF4-FFF2-40B4-BE49-F238E27FC236}">
                <a16:creationId xmlns:a16="http://schemas.microsoft.com/office/drawing/2014/main" id="{95225F19-EA06-3501-5A94-6A485190625C}"/>
              </a:ext>
            </a:extLst>
          </p:cNvPr>
          <p:cNvPicPr>
            <a:picLocks noChangeAspect="1"/>
          </p:cNvPicPr>
          <p:nvPr>
            <p:custDataLst>
              <p:tags r:id="rId5"/>
            </p:custDataLst>
          </p:nvPr>
        </p:nvPicPr>
        <p:blipFill>
          <a:blip r:embed="rId8">
            <a:extLst>
              <a:ext uri="{28A0092B-C50C-407E-A947-70E740481C1C}">
                <a14:useLocalDpi xmlns:a14="http://schemas.microsoft.com/office/drawing/2010/main" val="0"/>
              </a:ext>
            </a:extLst>
          </a:blip>
          <a:srcRect l="38283" r="32087"/>
          <a:stretch/>
        </p:blipFill>
        <p:spPr>
          <a:xfrm>
            <a:off x="3033252" y="0"/>
            <a:ext cx="3048000" cy="6858000"/>
          </a:xfrm>
          <a:prstGeom prst="rect">
            <a:avLst/>
          </a:prstGeom>
        </p:spPr>
      </p:pic>
    </p:spTree>
    <p:extLst>
      <p:ext uri="{BB962C8B-B14F-4D97-AF65-F5344CB8AC3E}">
        <p14:creationId xmlns:p14="http://schemas.microsoft.com/office/powerpoint/2010/main" val="115895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E7B18-DE7C-9FD0-50ED-86B0B2B4427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60962F7-7956-3B56-5B2F-F5BD52AA5C75}"/>
              </a:ext>
            </a:extLst>
          </p:cNvPr>
          <p:cNvSpPr txBox="1"/>
          <p:nvPr>
            <p:custDataLst>
              <p:tags r:id="rId1"/>
            </p:custDataLst>
          </p:nvPr>
        </p:nvSpPr>
        <p:spPr>
          <a:xfrm>
            <a:off x="6414654" y="478592"/>
            <a:ext cx="2493819" cy="5346592"/>
          </a:xfrm>
          <a:prstGeom prst="rect">
            <a:avLst/>
          </a:prstGeom>
          <a:noFill/>
        </p:spPr>
        <p:txBody>
          <a:bodyPr wrap="square" lIns="0" tIns="0" rIns="0" bIns="0" rtlCol="0">
            <a:spAutoFit/>
          </a:bodyPr>
          <a:lstStyle/>
          <a:p>
            <a:pPr>
              <a:spcBef>
                <a:spcPts val="225"/>
              </a:spcBef>
              <a:spcAft>
                <a:spcPts val="225"/>
              </a:spcAft>
            </a:pPr>
            <a:r>
              <a:rPr lang="fr-CA" sz="2200" b="1" dirty="0">
                <a:latin typeface="Arial" panose="020B0604020202020204" pitchFamily="34" charset="0"/>
                <a:cs typeface="Arial" panose="020B0604020202020204" pitchFamily="34" charset="0"/>
              </a:rPr>
              <a:t>Faites une revue de vos choix de placement et objectifs – rectifiez le tir au besoin</a:t>
            </a:r>
            <a:br>
              <a:rPr lang="fr-CA" sz="2200" b="1" dirty="0">
                <a:latin typeface="Arial" panose="020B0604020202020204" pitchFamily="34" charset="0"/>
                <a:cs typeface="Arial" panose="020B0604020202020204" pitchFamily="34" charset="0"/>
              </a:rPr>
            </a:br>
            <a:endParaRPr lang="fr-CA" sz="2200" b="1" dirty="0">
              <a:latin typeface="Arial" panose="020B0604020202020204" pitchFamily="34" charset="0"/>
              <a:cs typeface="Arial" panose="020B0604020202020204" pitchFamily="34" charset="0"/>
            </a:endParaRPr>
          </a:p>
          <a:p>
            <a:pPr marL="285750" indent="-285750">
              <a:lnSpc>
                <a:spcPct val="120000"/>
              </a:lnSpc>
              <a:spcBef>
                <a:spcPts val="225"/>
              </a:spcBef>
              <a:spcAft>
                <a:spcPts val="225"/>
              </a:spcAft>
              <a:buFont typeface="Arial" panose="020B0604020202020204" pitchFamily="34" charset="0"/>
              <a:buChar char="•"/>
            </a:pPr>
            <a:r>
              <a:rPr lang="fr-CA" sz="1600" dirty="0">
                <a:latin typeface="Arial" panose="020B0604020202020204" pitchFamily="34" charset="0"/>
                <a:cs typeface="Arial" panose="020B0604020202020204" pitchFamily="34" charset="0"/>
              </a:rPr>
              <a:t>Passez régulièrement en revue vos placements et changez-les si nécessaire.</a:t>
            </a:r>
          </a:p>
          <a:p>
            <a:pPr marL="285750" indent="-285750">
              <a:lnSpc>
                <a:spcPct val="120000"/>
              </a:lnSpc>
              <a:spcBef>
                <a:spcPts val="225"/>
              </a:spcBef>
              <a:spcAft>
                <a:spcPts val="225"/>
              </a:spcAft>
              <a:buFont typeface="Arial" panose="020B0604020202020204" pitchFamily="34" charset="0"/>
              <a:buChar char="•"/>
            </a:pPr>
            <a:r>
              <a:rPr lang="fr-CA" sz="1600" dirty="0">
                <a:latin typeface="Arial" panose="020B0604020202020204" pitchFamily="34" charset="0"/>
                <a:cs typeface="Arial" panose="020B0604020202020204" pitchFamily="34" charset="0"/>
              </a:rPr>
              <a:t>Harmonisez vos placements, votre tolérance au risque et votre horizon de retraite.</a:t>
            </a:r>
          </a:p>
          <a:p>
            <a:pPr marL="285750" indent="-285750">
              <a:lnSpc>
                <a:spcPct val="120000"/>
              </a:lnSpc>
              <a:spcBef>
                <a:spcPts val="225"/>
              </a:spcBef>
              <a:spcAft>
                <a:spcPts val="225"/>
              </a:spcAft>
              <a:buFont typeface="Arial" panose="020B0604020202020204" pitchFamily="34" charset="0"/>
              <a:buChar char="•"/>
            </a:pPr>
            <a:r>
              <a:rPr lang="fr-CA" sz="1600" dirty="0">
                <a:latin typeface="Arial" panose="020B0604020202020204" pitchFamily="34" charset="0"/>
                <a:cs typeface="Arial" panose="020B0604020202020204" pitchFamily="34" charset="0"/>
              </a:rPr>
              <a:t>Obtenez votre plan de retraite personnalisé et comprenez vos besoins d’épargne grâce à notre planificateur de retraite.</a:t>
            </a:r>
          </a:p>
        </p:txBody>
      </p:sp>
      <p:sp>
        <p:nvSpPr>
          <p:cNvPr id="2" name="Title 1">
            <a:extLst>
              <a:ext uri="{FF2B5EF4-FFF2-40B4-BE49-F238E27FC236}">
                <a16:creationId xmlns:a16="http://schemas.microsoft.com/office/drawing/2014/main" id="{2EB7BC6E-B17B-30F0-11FA-3AC73C96D190}"/>
              </a:ext>
            </a:extLst>
          </p:cNvPr>
          <p:cNvSpPr>
            <a:spLocks noGrp="1"/>
          </p:cNvSpPr>
          <p:nvPr>
            <p:ph type="title"/>
            <p:custDataLst>
              <p:tags r:id="rId2"/>
            </p:custDataLst>
          </p:nvPr>
        </p:nvSpPr>
        <p:spPr/>
        <p:txBody>
          <a:bodyPr/>
          <a:lstStyle/>
          <a:p>
            <a:r>
              <a:rPr lang="fr-CA" sz="3200">
                <a:solidFill>
                  <a:schemeClr val="bg1"/>
                </a:solidFill>
                <a:latin typeface="Arial" panose="020B0604020202020204" pitchFamily="34" charset="0"/>
                <a:cs typeface="Arial" panose="020B0604020202020204" pitchFamily="34" charset="0"/>
              </a:rPr>
              <a:t>Évaluez vos placements et objectifs</a:t>
            </a:r>
          </a:p>
        </p:txBody>
      </p:sp>
      <p:sp>
        <p:nvSpPr>
          <p:cNvPr id="8" name="Slide Number Placeholder 5">
            <a:extLst>
              <a:ext uri="{FF2B5EF4-FFF2-40B4-BE49-F238E27FC236}">
                <a16:creationId xmlns:a16="http://schemas.microsoft.com/office/drawing/2014/main" id="{5421E725-7858-BF08-C12F-4F4479B239B5}"/>
              </a:ext>
            </a:extLst>
          </p:cNvPr>
          <p:cNvSpPr>
            <a:spLocks noGrp="1"/>
          </p:cNvSpPr>
          <p:nvPr>
            <p:ph type="sldNum" sz="quarter" idx="12"/>
            <p:custDataLst>
              <p:tags r:id="rId3"/>
            </p:custDataLst>
          </p:nvPr>
        </p:nvSpPr>
        <p:spPr/>
        <p:txBody>
          <a:bodyPr/>
          <a:lstStyle/>
          <a:p>
            <a:fld id="{BB333B34-C87C-402E-ABB0-13B7C9DEBBC4}" type="slidenum">
              <a:rPr/>
              <a:t>19</a:t>
            </a:fld>
            <a:endParaRPr/>
          </a:p>
        </p:txBody>
      </p:sp>
      <p:sp>
        <p:nvSpPr>
          <p:cNvPr id="3" name="Text Placeholder 2">
            <a:extLst>
              <a:ext uri="{FF2B5EF4-FFF2-40B4-BE49-F238E27FC236}">
                <a16:creationId xmlns:a16="http://schemas.microsoft.com/office/drawing/2014/main" id="{3100FCC3-868D-A5E7-3A69-B3A374712670}"/>
              </a:ext>
            </a:extLst>
          </p:cNvPr>
          <p:cNvSpPr>
            <a:spLocks noGrp="1"/>
          </p:cNvSpPr>
          <p:nvPr>
            <p:ph type="body" sz="quarter" idx="13"/>
            <p:custDataLst>
              <p:tags r:id="rId4"/>
            </p:custDataLst>
          </p:nvPr>
        </p:nvSpPr>
        <p:spPr/>
        <p:txBody>
          <a:bodyPr/>
          <a:lstStyle/>
          <a:p>
            <a:endParaRPr lang="en-US"/>
          </a:p>
        </p:txBody>
      </p:sp>
      <p:pic>
        <p:nvPicPr>
          <p:cNvPr id="6" name="Picture 5">
            <a:extLst>
              <a:ext uri="{FF2B5EF4-FFF2-40B4-BE49-F238E27FC236}">
                <a16:creationId xmlns:a16="http://schemas.microsoft.com/office/drawing/2014/main" id="{118EB108-04EE-09E0-02DE-2EE836792A37}"/>
              </a:ext>
            </a:extLst>
          </p:cNvPr>
          <p:cNvPicPr>
            <a:picLocks noChangeAspect="1"/>
          </p:cNvPicPr>
          <p:nvPr>
            <p:custDataLst>
              <p:tags r:id="rId5"/>
            </p:custDataLst>
          </p:nvPr>
        </p:nvPicPr>
        <p:blipFill>
          <a:blip r:embed="rId8">
            <a:extLst>
              <a:ext uri="{28A0092B-C50C-407E-A947-70E740481C1C}">
                <a14:useLocalDpi xmlns:a14="http://schemas.microsoft.com/office/drawing/2010/main" val="0"/>
              </a:ext>
            </a:extLst>
          </a:blip>
          <a:srcRect l="40852" r="29574"/>
          <a:stretch/>
        </p:blipFill>
        <p:spPr>
          <a:xfrm>
            <a:off x="3033252" y="0"/>
            <a:ext cx="3048000" cy="6858000"/>
          </a:xfrm>
          <a:prstGeom prst="rect">
            <a:avLst/>
          </a:prstGeom>
        </p:spPr>
      </p:pic>
    </p:spTree>
    <p:extLst>
      <p:ext uri="{BB962C8B-B14F-4D97-AF65-F5344CB8AC3E}">
        <p14:creationId xmlns:p14="http://schemas.microsoft.com/office/powerpoint/2010/main" val="252666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4DC4-8E37-4449-6A06-94718778B11B}"/>
              </a:ext>
            </a:extLst>
          </p:cNvPr>
          <p:cNvSpPr>
            <a:spLocks noGrp="1"/>
          </p:cNvSpPr>
          <p:nvPr>
            <p:ph type="title"/>
            <p:custDataLst>
              <p:tags r:id="rId1"/>
            </p:custDataLst>
          </p:nvPr>
        </p:nvSpPr>
        <p:spPr>
          <a:xfrm>
            <a:off x="398463" y="472438"/>
            <a:ext cx="4306887" cy="1385210"/>
          </a:xfrm>
        </p:spPr>
        <p:txBody>
          <a:bodyPr/>
          <a:lstStyle/>
          <a:p>
            <a:r>
              <a:rPr lang="fr-CA" sz="3200"/>
              <a:t>Comment prendre le contrôle de votre avenir financier</a:t>
            </a:r>
          </a:p>
        </p:txBody>
      </p:sp>
      <p:pic>
        <p:nvPicPr>
          <p:cNvPr id="5" name="Picture 4" descr="A person holding a phone&#10;&#10;AI-generated content may be incorrect.">
            <a:extLst>
              <a:ext uri="{FF2B5EF4-FFF2-40B4-BE49-F238E27FC236}">
                <a16:creationId xmlns:a16="http://schemas.microsoft.com/office/drawing/2014/main" id="{C97E9906-C14A-7DA1-2C4D-CBC73700C306}"/>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rcRect l="15660" t="14106" r="51432" b="1"/>
          <a:stretch/>
        </p:blipFill>
        <p:spPr>
          <a:xfrm>
            <a:off x="5200650" y="0"/>
            <a:ext cx="3943350" cy="6858000"/>
          </a:xfrm>
          <a:prstGeom prst="rect">
            <a:avLst/>
          </a:prstGeom>
        </p:spPr>
      </p:pic>
      <p:sp>
        <p:nvSpPr>
          <p:cNvPr id="6" name="Slide Number Placeholder 5">
            <a:extLst>
              <a:ext uri="{FF2B5EF4-FFF2-40B4-BE49-F238E27FC236}">
                <a16:creationId xmlns:a16="http://schemas.microsoft.com/office/drawing/2014/main" id="{BA67FEBE-16AC-C846-0A8E-4CD98CFC1846}"/>
              </a:ext>
            </a:extLst>
          </p:cNvPr>
          <p:cNvSpPr>
            <a:spLocks noGrp="1"/>
          </p:cNvSpPr>
          <p:nvPr>
            <p:ph type="sldNum" sz="quarter" idx="12"/>
            <p:custDataLst>
              <p:tags r:id="rId3"/>
            </p:custDataLst>
          </p:nvPr>
        </p:nvSpPr>
        <p:spPr>
          <a:xfrm>
            <a:off x="8533067" y="6399283"/>
            <a:ext cx="212470" cy="175694"/>
          </a:xfrm>
        </p:spPr>
        <p:txBody>
          <a:bodyPr/>
          <a:lstStyle/>
          <a:p>
            <a:fld id="{BB333B34-C87C-402E-ABB0-13B7C9DEBBC4}" type="slidenum">
              <a:rPr>
                <a:solidFill>
                  <a:schemeClr val="bg1"/>
                </a:solidFill>
              </a:rPr>
              <a:t>2</a:t>
            </a:fld>
            <a:endParaRPr>
              <a:solidFill>
                <a:schemeClr val="bg1"/>
              </a:solidFill>
            </a:endParaRPr>
          </a:p>
        </p:txBody>
      </p:sp>
      <p:sp>
        <p:nvSpPr>
          <p:cNvPr id="7" name="Content Placeholder 4">
            <a:extLst>
              <a:ext uri="{FF2B5EF4-FFF2-40B4-BE49-F238E27FC236}">
                <a16:creationId xmlns:a16="http://schemas.microsoft.com/office/drawing/2014/main" id="{6365E56C-2AAC-21BD-F59E-B193F2951E31}"/>
              </a:ext>
            </a:extLst>
          </p:cNvPr>
          <p:cNvSpPr txBox="1">
            <a:spLocks/>
          </p:cNvSpPr>
          <p:nvPr>
            <p:custDataLst>
              <p:tags r:id="rId4"/>
            </p:custDataLst>
          </p:nvPr>
        </p:nvSpPr>
        <p:spPr>
          <a:xfrm>
            <a:off x="1158858" y="2104059"/>
            <a:ext cx="3413141" cy="3383408"/>
          </a:xfrm>
          <a:prstGeom prst="rect">
            <a:avLst/>
          </a:prstGeom>
        </p:spPr>
        <p:txBody>
          <a:bodyPr vert="horz" lIns="0" tIns="0" rIns="0" bIns="0" rtlCol="0" anchor="ctr">
            <a:noAutofit/>
          </a:bodyP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fr-CA" dirty="0"/>
              <a:t>Versez des cotisations régulièrement</a:t>
            </a:r>
          </a:p>
          <a:p>
            <a:pPr marL="0" indent="0">
              <a:buNone/>
            </a:pPr>
            <a:endParaRPr lang="en-US" dirty="0"/>
          </a:p>
          <a:p>
            <a:pPr marL="0" indent="0">
              <a:buNone/>
            </a:pPr>
            <a:r>
              <a:rPr lang="fr-CA" dirty="0"/>
              <a:t>Concentrez-vous sur votre stratégie à long terme</a:t>
            </a:r>
          </a:p>
          <a:p>
            <a:pPr marL="0" indent="0">
              <a:buNone/>
            </a:pPr>
            <a:endParaRPr lang="en-US" dirty="0"/>
          </a:p>
          <a:p>
            <a:pPr marL="0" indent="0">
              <a:buNone/>
            </a:pPr>
            <a:r>
              <a:rPr lang="fr-CA" dirty="0"/>
              <a:t>Gardez votre compte à jour </a:t>
            </a:r>
          </a:p>
        </p:txBody>
      </p:sp>
      <p:pic>
        <p:nvPicPr>
          <p:cNvPr id="10" name="Graphic 9">
            <a:extLst>
              <a:ext uri="{FF2B5EF4-FFF2-40B4-BE49-F238E27FC236}">
                <a16:creationId xmlns:a16="http://schemas.microsoft.com/office/drawing/2014/main" id="{2A5314F2-EF4A-3AF7-F1AC-95CED93F885B}"/>
              </a:ext>
            </a:extLst>
          </p:cNvPr>
          <p:cNvPicPr>
            <a:picLocks noChangeAspect="1"/>
          </p:cNvPicPr>
          <p:nvPr>
            <p:custDataLst>
              <p:tags r:id="rId5"/>
            </p:custDataLst>
          </p:nvPr>
        </p:nvPicPr>
        <p:blipFill>
          <a:blip r:embed="rId11">
            <a:extLst>
              <a:ext uri="{96DAC541-7B7A-43D3-8B79-37D633B846F1}">
                <asvg:svgBlip xmlns:asvg="http://schemas.microsoft.com/office/drawing/2016/SVG/main" r:embed="rId12"/>
              </a:ext>
            </a:extLst>
          </a:blip>
          <a:stretch>
            <a:fillRect/>
          </a:stretch>
        </p:blipFill>
        <p:spPr>
          <a:xfrm>
            <a:off x="391690" y="2458900"/>
            <a:ext cx="571500" cy="571500"/>
          </a:xfrm>
          <a:prstGeom prst="rect">
            <a:avLst/>
          </a:prstGeom>
        </p:spPr>
      </p:pic>
      <p:pic>
        <p:nvPicPr>
          <p:cNvPr id="11" name="Graphic 10">
            <a:extLst>
              <a:ext uri="{FF2B5EF4-FFF2-40B4-BE49-F238E27FC236}">
                <a16:creationId xmlns:a16="http://schemas.microsoft.com/office/drawing/2014/main" id="{C7A946E2-76C2-E266-B0DE-3B75D6A62685}"/>
              </a:ext>
            </a:extLst>
          </p:cNvPr>
          <p:cNvPicPr>
            <a:picLocks noChangeAspect="1"/>
          </p:cNvPicPr>
          <p:nvPr>
            <p:custDataLst>
              <p:tags r:id="rId6"/>
            </p:custDataLst>
          </p:nvPr>
        </p:nvPicPr>
        <p:blipFill>
          <a:blip r:embed="rId11">
            <a:extLst>
              <a:ext uri="{96DAC541-7B7A-43D3-8B79-37D633B846F1}">
                <asvg:svgBlip xmlns:asvg="http://schemas.microsoft.com/office/drawing/2016/SVG/main" r:embed="rId12"/>
              </a:ext>
            </a:extLst>
          </a:blip>
          <a:stretch>
            <a:fillRect/>
          </a:stretch>
        </p:blipFill>
        <p:spPr>
          <a:xfrm>
            <a:off x="391690" y="3510013"/>
            <a:ext cx="571500" cy="571500"/>
          </a:xfrm>
          <a:prstGeom prst="rect">
            <a:avLst/>
          </a:prstGeom>
        </p:spPr>
      </p:pic>
      <p:pic>
        <p:nvPicPr>
          <p:cNvPr id="12" name="Graphic 11">
            <a:extLst>
              <a:ext uri="{FF2B5EF4-FFF2-40B4-BE49-F238E27FC236}">
                <a16:creationId xmlns:a16="http://schemas.microsoft.com/office/drawing/2014/main" id="{06BE0047-89F5-70AA-2BBD-28C3D8461608}"/>
              </a:ext>
            </a:extLst>
          </p:cNvPr>
          <p:cNvPicPr>
            <a:picLocks noChangeAspect="1"/>
          </p:cNvPicPr>
          <p:nvPr>
            <p:custDataLst>
              <p:tags r:id="rId7"/>
            </p:custDataLst>
          </p:nvPr>
        </p:nvPicPr>
        <p:blipFill>
          <a:blip r:embed="rId11">
            <a:extLst>
              <a:ext uri="{96DAC541-7B7A-43D3-8B79-37D633B846F1}">
                <asvg:svgBlip xmlns:asvg="http://schemas.microsoft.com/office/drawing/2016/SVG/main" r:embed="rId12"/>
              </a:ext>
            </a:extLst>
          </a:blip>
          <a:stretch>
            <a:fillRect/>
          </a:stretch>
        </p:blipFill>
        <p:spPr>
          <a:xfrm>
            <a:off x="391690" y="4561126"/>
            <a:ext cx="571500" cy="571500"/>
          </a:xfrm>
          <a:prstGeom prst="rect">
            <a:avLst/>
          </a:prstGeom>
        </p:spPr>
      </p:pic>
    </p:spTree>
    <p:extLst>
      <p:ext uri="{BB962C8B-B14F-4D97-AF65-F5344CB8AC3E}">
        <p14:creationId xmlns:p14="http://schemas.microsoft.com/office/powerpoint/2010/main" val="414671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534AE-1F52-3A21-2FF6-58159833CF1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9E81465-2F49-6FE9-7223-FB6714E56D3B}"/>
              </a:ext>
            </a:extLst>
          </p:cNvPr>
          <p:cNvSpPr txBox="1">
            <a:spLocks/>
          </p:cNvSpPr>
          <p:nvPr>
            <p:custDataLst>
              <p:tags r:id="rId2"/>
            </p:custDataLst>
          </p:nvPr>
        </p:nvSpPr>
        <p:spPr>
          <a:xfrm>
            <a:off x="398463" y="472438"/>
            <a:ext cx="8347076" cy="792167"/>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fr-CA"/>
              <a:t>Explorez vos ressources</a:t>
            </a:r>
          </a:p>
        </p:txBody>
      </p:sp>
      <p:sp>
        <p:nvSpPr>
          <p:cNvPr id="11" name="TextBox 10">
            <a:extLst>
              <a:ext uri="{FF2B5EF4-FFF2-40B4-BE49-F238E27FC236}">
                <a16:creationId xmlns:a16="http://schemas.microsoft.com/office/drawing/2014/main" id="{6F1EF7F2-A302-3E45-6982-7ADFC5D0D9E0}"/>
              </a:ext>
            </a:extLst>
          </p:cNvPr>
          <p:cNvSpPr txBox="1"/>
          <p:nvPr>
            <p:custDataLst>
              <p:tags r:id="rId3"/>
            </p:custDataLst>
          </p:nvPr>
        </p:nvSpPr>
        <p:spPr>
          <a:xfrm>
            <a:off x="698923" y="4144078"/>
            <a:ext cx="1933776" cy="553998"/>
          </a:xfrm>
          <a:prstGeom prst="rect">
            <a:avLst/>
          </a:prstGeom>
          <a:noFill/>
        </p:spPr>
        <p:txBody>
          <a:bodyPr wrap="square" lIns="0" tIns="0" rIns="0" bIns="0">
            <a:spAutoFit/>
          </a:bodyPr>
          <a:lstStyle/>
          <a:p>
            <a:pPr algn="ctr"/>
            <a:r>
              <a:rPr lang="fr-CA" sz="1800" b="1">
                <a:latin typeface="Arial" panose="020B0604020202020204"/>
                <a:ea typeface="Arial" charset="0"/>
                <a:cs typeface="Arial" charset="0"/>
              </a:rPr>
              <a:t>Apprenez-en plus sur la volatilité des marchés</a:t>
            </a:r>
          </a:p>
        </p:txBody>
      </p:sp>
      <p:sp>
        <p:nvSpPr>
          <p:cNvPr id="14" name="TextBox 13">
            <a:extLst>
              <a:ext uri="{FF2B5EF4-FFF2-40B4-BE49-F238E27FC236}">
                <a16:creationId xmlns:a16="http://schemas.microsoft.com/office/drawing/2014/main" id="{026D1752-6C13-78B3-2DC1-D547F9692BE7}"/>
              </a:ext>
            </a:extLst>
          </p:cNvPr>
          <p:cNvSpPr txBox="1"/>
          <p:nvPr>
            <p:custDataLst>
              <p:tags r:id="rId4"/>
            </p:custDataLst>
          </p:nvPr>
        </p:nvSpPr>
        <p:spPr>
          <a:xfrm>
            <a:off x="3616705" y="4144078"/>
            <a:ext cx="1933776" cy="553998"/>
          </a:xfrm>
          <a:prstGeom prst="rect">
            <a:avLst/>
          </a:prstGeom>
          <a:noFill/>
        </p:spPr>
        <p:txBody>
          <a:bodyPr wrap="square" lIns="0" tIns="0" rIns="0" bIns="0">
            <a:spAutoFit/>
          </a:bodyPr>
          <a:lstStyle/>
          <a:p>
            <a:pPr algn="ctr"/>
            <a:r>
              <a:rPr lang="fr-CA" sz="1800" b="1">
                <a:latin typeface="Arial" panose="020B0604020202020204"/>
                <a:ea typeface="Arial" charset="0"/>
                <a:cs typeface="Arial" charset="0"/>
              </a:rPr>
              <a:t>Téléchargez notre application mobile (EN)</a:t>
            </a:r>
          </a:p>
        </p:txBody>
      </p:sp>
      <p:sp>
        <p:nvSpPr>
          <p:cNvPr id="4" name="Slide Number Placeholder 5">
            <a:extLst>
              <a:ext uri="{FF2B5EF4-FFF2-40B4-BE49-F238E27FC236}">
                <a16:creationId xmlns:a16="http://schemas.microsoft.com/office/drawing/2014/main" id="{1A74B6D7-A131-FE73-E085-A1E91F744ECD}"/>
              </a:ext>
            </a:extLst>
          </p:cNvPr>
          <p:cNvSpPr>
            <a:spLocks noGrp="1"/>
          </p:cNvSpPr>
          <p:nvPr>
            <p:ph type="sldNum" sz="quarter" idx="12"/>
            <p:custDataLst>
              <p:tags r:id="rId5"/>
            </p:custDataLst>
          </p:nvPr>
        </p:nvSpPr>
        <p:spPr>
          <a:xfrm>
            <a:off x="8533067" y="6399283"/>
            <a:ext cx="212470" cy="175694"/>
          </a:xfrm>
        </p:spPr>
        <p:txBody>
          <a:bodyPr/>
          <a:lstStyle/>
          <a:p>
            <a:fld id="{BB333B34-C87C-402E-ABB0-13B7C9DEBBC4}" type="slidenum">
              <a:rPr/>
              <a:t>20</a:t>
            </a:fld>
            <a:endParaRPr/>
          </a:p>
        </p:txBody>
      </p:sp>
      <p:sp>
        <p:nvSpPr>
          <p:cNvPr id="2" name="TextBox 1">
            <a:extLst>
              <a:ext uri="{FF2B5EF4-FFF2-40B4-BE49-F238E27FC236}">
                <a16:creationId xmlns:a16="http://schemas.microsoft.com/office/drawing/2014/main" id="{B556A27A-17C9-B757-2CA4-E00BD982E061}"/>
              </a:ext>
            </a:extLst>
          </p:cNvPr>
          <p:cNvSpPr txBox="1"/>
          <p:nvPr>
            <p:custDataLst>
              <p:tags r:id="rId6"/>
            </p:custDataLst>
          </p:nvPr>
        </p:nvSpPr>
        <p:spPr>
          <a:xfrm>
            <a:off x="6534487" y="4144077"/>
            <a:ext cx="1933776" cy="553998"/>
          </a:xfrm>
          <a:prstGeom prst="rect">
            <a:avLst/>
          </a:prstGeom>
          <a:noFill/>
        </p:spPr>
        <p:txBody>
          <a:bodyPr wrap="square" lIns="0" tIns="0" rIns="0" bIns="0">
            <a:spAutoFit/>
          </a:bodyPr>
          <a:lstStyle/>
          <a:p>
            <a:pPr algn="ctr"/>
            <a:r>
              <a:rPr lang="fr-CA" sz="1800" b="1">
                <a:latin typeface="Arial" panose="020B0604020202020204"/>
                <a:ea typeface="Arial" charset="0"/>
                <a:cs typeface="Arial" charset="0"/>
              </a:rPr>
              <a:t>Téléchargez notre application mobile (FR)</a:t>
            </a:r>
          </a:p>
        </p:txBody>
      </p:sp>
      <p:pic>
        <p:nvPicPr>
          <p:cNvPr id="6" name="Picture 5" descr="A qr code on a white background&#10;&#10;AI-generated content may be incorrect.">
            <a:extLst>
              <a:ext uri="{FF2B5EF4-FFF2-40B4-BE49-F238E27FC236}">
                <a16:creationId xmlns:a16="http://schemas.microsoft.com/office/drawing/2014/main" id="{14CE8100-FAE8-2713-144C-A8CB0F918901}"/>
              </a:ext>
            </a:extLst>
          </p:cNvPr>
          <p:cNvPicPr>
            <a:picLocks noChangeAspect="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3757735" y="1899657"/>
            <a:ext cx="1628529" cy="1628529"/>
          </a:xfrm>
          <a:prstGeom prst="rect">
            <a:avLst/>
          </a:prstGeom>
        </p:spPr>
      </p:pic>
      <p:pic>
        <p:nvPicPr>
          <p:cNvPr id="9" name="Picture 8" descr="A qr code on a white background&#10;&#10;AI-generated content may be incorrect.">
            <a:extLst>
              <a:ext uri="{FF2B5EF4-FFF2-40B4-BE49-F238E27FC236}">
                <a16:creationId xmlns:a16="http://schemas.microsoft.com/office/drawing/2014/main" id="{4BB8E3E2-13C5-3D02-A7C7-9344783538EA}"/>
              </a:ext>
            </a:extLst>
          </p:cNvPr>
          <p:cNvPicPr>
            <a:picLocks noChangeAspect="1"/>
          </p:cNvPicPr>
          <p:nvPr>
            <p:custDataLst>
              <p:tags r:id="rId8"/>
            </p:custDataLst>
          </p:nvPr>
        </p:nvPicPr>
        <p:blipFill>
          <a:blip r:embed="rId13">
            <a:extLst>
              <a:ext uri="{28A0092B-C50C-407E-A947-70E740481C1C}">
                <a14:useLocalDpi xmlns:a14="http://schemas.microsoft.com/office/drawing/2010/main" val="0"/>
              </a:ext>
            </a:extLst>
          </a:blip>
          <a:stretch>
            <a:fillRect/>
          </a:stretch>
        </p:blipFill>
        <p:spPr>
          <a:xfrm>
            <a:off x="6687110" y="1902223"/>
            <a:ext cx="1628529" cy="1628529"/>
          </a:xfrm>
          <a:prstGeom prst="rect">
            <a:avLst/>
          </a:prstGeom>
        </p:spPr>
      </p:pic>
      <p:pic>
        <p:nvPicPr>
          <p:cNvPr id="19" name="Picture 18" descr="A qr code with black squares&#10;&#10;AI-generated content may be incorrect.">
            <a:extLst>
              <a:ext uri="{FF2B5EF4-FFF2-40B4-BE49-F238E27FC236}">
                <a16:creationId xmlns:a16="http://schemas.microsoft.com/office/drawing/2014/main" id="{92F60FBC-30CC-86F7-1FC6-EB80FAF36EF4}"/>
              </a:ext>
            </a:extLst>
          </p:cNvPr>
          <p:cNvPicPr>
            <a:picLocks noChangeAspect="1"/>
          </p:cNvPicPr>
          <p:nvPr>
            <p:custDataLst>
              <p:tags r:id="rId9"/>
            </p:custDataLst>
          </p:nvPr>
        </p:nvPicPr>
        <p:blipFill>
          <a:blip r:embed="rId14">
            <a:extLst>
              <a:ext uri="{28A0092B-C50C-407E-A947-70E740481C1C}">
                <a14:useLocalDpi xmlns:a14="http://schemas.microsoft.com/office/drawing/2010/main" val="0"/>
              </a:ext>
            </a:extLst>
          </a:blip>
          <a:stretch>
            <a:fillRect/>
          </a:stretch>
        </p:blipFill>
        <p:spPr>
          <a:xfrm>
            <a:off x="851546" y="1899657"/>
            <a:ext cx="1628529" cy="1628529"/>
          </a:xfrm>
          <a:prstGeom prst="rect">
            <a:avLst/>
          </a:prstGeom>
        </p:spPr>
      </p:pic>
    </p:spTree>
    <p:custDataLst>
      <p:tags r:id="rId1"/>
    </p:custDataLst>
    <p:extLst>
      <p:ext uri="{BB962C8B-B14F-4D97-AF65-F5344CB8AC3E}">
        <p14:creationId xmlns:p14="http://schemas.microsoft.com/office/powerpoint/2010/main" val="273997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DF3C0-BE3C-107D-2560-0A7A91C87E9B}"/>
              </a:ext>
            </a:extLst>
          </p:cNvPr>
          <p:cNvSpPr>
            <a:spLocks noGrp="1"/>
          </p:cNvSpPr>
          <p:nvPr>
            <p:ph type="title"/>
            <p:custDataLst>
              <p:tags r:id="rId1"/>
            </p:custDataLst>
          </p:nvPr>
        </p:nvSpPr>
        <p:spPr/>
        <p:txBody>
          <a:bodyPr>
            <a:normAutofit/>
          </a:bodyPr>
          <a:lstStyle/>
          <a:p>
            <a:r>
              <a:rPr lang="fr-CA">
                <a:effectLst/>
              </a:rPr>
              <a:t>En quoi maintenir le cap vous aide à planifier votre retraite</a:t>
            </a:r>
          </a:p>
        </p:txBody>
      </p:sp>
    </p:spTree>
    <p:extLst>
      <p:ext uri="{BB962C8B-B14F-4D97-AF65-F5344CB8AC3E}">
        <p14:creationId xmlns:p14="http://schemas.microsoft.com/office/powerpoint/2010/main" val="242418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0A125E-89A0-4E72-A985-38125B56B029}"/>
              </a:ext>
            </a:extLst>
          </p:cNvPr>
          <p:cNvSpPr/>
          <p:nvPr>
            <p:custDataLst>
              <p:tags r:id="rId1"/>
            </p:custDataLst>
          </p:nvPr>
        </p:nvSpPr>
        <p:spPr bwMode="hidden">
          <a:xfrm>
            <a:off x="5486399" y="0"/>
            <a:ext cx="3657601" cy="6900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350" b="0" i="0" u="none" strike="noStrike" cap="none" normalizeH="0" baseline="0" noProof="0">
                <a:ln>
                  <a:noFill/>
                </a:ln>
                <a:solidFill>
                  <a:prstClr val="white"/>
                </a:solidFill>
                <a:effectLst/>
                <a:uLnTx/>
                <a:uFillTx/>
                <a:latin typeface="Arial" panose="020B0604020202020204"/>
                <a:ea typeface="+mn-ea"/>
                <a:cs typeface="+mn-cs"/>
              </a:rPr>
              <a:t>w</a:t>
            </a:r>
          </a:p>
        </p:txBody>
      </p:sp>
      <p:grpSp>
        <p:nvGrpSpPr>
          <p:cNvPr id="22" name="Group 21">
            <a:extLst>
              <a:ext uri="{FF2B5EF4-FFF2-40B4-BE49-F238E27FC236}">
                <a16:creationId xmlns:a16="http://schemas.microsoft.com/office/drawing/2014/main" id="{93893F2C-42F1-468E-BA43-D302FD6D19A3}"/>
              </a:ext>
            </a:extLst>
          </p:cNvPr>
          <p:cNvGrpSpPr/>
          <p:nvPr>
            <p:custDataLst>
              <p:tags r:id="rId2"/>
            </p:custDataLst>
          </p:nvPr>
        </p:nvGrpSpPr>
        <p:grpSpPr bwMode="black">
          <a:xfrm>
            <a:off x="6397583" y="2470297"/>
            <a:ext cx="1835231" cy="1917406"/>
            <a:chOff x="7899400" y="2176463"/>
            <a:chExt cx="2446338" cy="2555875"/>
          </a:xfrm>
        </p:grpSpPr>
        <p:sp>
          <p:nvSpPr>
            <p:cNvPr id="16" name="Freeform 5">
              <a:extLst>
                <a:ext uri="{FF2B5EF4-FFF2-40B4-BE49-F238E27FC236}">
                  <a16:creationId xmlns:a16="http://schemas.microsoft.com/office/drawing/2014/main" id="{EBCBA11B-248E-4766-9527-A5A7007B7EE2}"/>
                </a:ext>
              </a:extLst>
            </p:cNvPr>
            <p:cNvSpPr>
              <a:spLocks/>
            </p:cNvSpPr>
            <p:nvPr/>
          </p:nvSpPr>
          <p:spPr bwMode="black">
            <a:xfrm>
              <a:off x="8912225" y="2379663"/>
              <a:ext cx="1433513" cy="312738"/>
            </a:xfrm>
            <a:custGeom>
              <a:avLst/>
              <a:gdLst>
                <a:gd name="T0" fmla="*/ 0 w 191"/>
                <a:gd name="T1" fmla="*/ 40 h 40"/>
                <a:gd name="T2" fmla="*/ 0 w 191"/>
                <a:gd name="T3" fmla="*/ 40 h 40"/>
                <a:gd name="T4" fmla="*/ 191 w 191"/>
                <a:gd name="T5" fmla="*/ 40 h 40"/>
                <a:gd name="T6" fmla="*/ 191 w 191"/>
                <a:gd name="T7" fmla="*/ 0 h 40"/>
                <a:gd name="T8" fmla="*/ 0 w 191"/>
                <a:gd name="T9" fmla="*/ 0 h 40"/>
                <a:gd name="T10" fmla="*/ 0 w 191"/>
                <a:gd name="T11" fmla="*/ 40 h 40"/>
              </a:gdLst>
              <a:ahLst/>
              <a:cxnLst>
                <a:cxn ang="0">
                  <a:pos x="T0" y="T1"/>
                </a:cxn>
                <a:cxn ang="0">
                  <a:pos x="T2" y="T3"/>
                </a:cxn>
                <a:cxn ang="0">
                  <a:pos x="T4" y="T5"/>
                </a:cxn>
                <a:cxn ang="0">
                  <a:pos x="T6" y="T7"/>
                </a:cxn>
                <a:cxn ang="0">
                  <a:pos x="T8" y="T9"/>
                </a:cxn>
                <a:cxn ang="0">
                  <a:pos x="T10" y="T11"/>
                </a:cxn>
              </a:cxnLst>
              <a:rect l="0" t="0" r="r" b="b"/>
              <a:pathLst>
                <a:path w="191" h="40">
                  <a:moveTo>
                    <a:pt x="0" y="40"/>
                  </a:moveTo>
                  <a:lnTo>
                    <a:pt x="0" y="40"/>
                  </a:lnTo>
                  <a:lnTo>
                    <a:pt x="191" y="40"/>
                  </a:lnTo>
                  <a:lnTo>
                    <a:pt x="191" y="0"/>
                  </a:lnTo>
                  <a:lnTo>
                    <a:pt x="0" y="0"/>
                  </a:lnTo>
                  <a:lnTo>
                    <a:pt x="0" y="40"/>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6">
              <a:extLst>
                <a:ext uri="{FF2B5EF4-FFF2-40B4-BE49-F238E27FC236}">
                  <a16:creationId xmlns:a16="http://schemas.microsoft.com/office/drawing/2014/main" id="{4DE9F14D-6077-4E6E-A7B7-0FD48F24E3BB}"/>
                </a:ext>
              </a:extLst>
            </p:cNvPr>
            <p:cNvSpPr>
              <a:spLocks/>
            </p:cNvSpPr>
            <p:nvPr/>
          </p:nvSpPr>
          <p:spPr bwMode="black">
            <a:xfrm>
              <a:off x="8912225" y="3294063"/>
              <a:ext cx="1431925" cy="312738"/>
            </a:xfrm>
            <a:custGeom>
              <a:avLst/>
              <a:gdLst>
                <a:gd name="T0" fmla="*/ 0 w 191"/>
                <a:gd name="T1" fmla="*/ 40 h 40"/>
                <a:gd name="T2" fmla="*/ 0 w 191"/>
                <a:gd name="T3" fmla="*/ 40 h 40"/>
                <a:gd name="T4" fmla="*/ 191 w 191"/>
                <a:gd name="T5" fmla="*/ 40 h 40"/>
                <a:gd name="T6" fmla="*/ 191 w 191"/>
                <a:gd name="T7" fmla="*/ 0 h 40"/>
                <a:gd name="T8" fmla="*/ 0 w 191"/>
                <a:gd name="T9" fmla="*/ 0 h 40"/>
                <a:gd name="T10" fmla="*/ 0 w 191"/>
                <a:gd name="T11" fmla="*/ 40 h 40"/>
              </a:gdLst>
              <a:ahLst/>
              <a:cxnLst>
                <a:cxn ang="0">
                  <a:pos x="T0" y="T1"/>
                </a:cxn>
                <a:cxn ang="0">
                  <a:pos x="T2" y="T3"/>
                </a:cxn>
                <a:cxn ang="0">
                  <a:pos x="T4" y="T5"/>
                </a:cxn>
                <a:cxn ang="0">
                  <a:pos x="T6" y="T7"/>
                </a:cxn>
                <a:cxn ang="0">
                  <a:pos x="T8" y="T9"/>
                </a:cxn>
                <a:cxn ang="0">
                  <a:pos x="T10" y="T11"/>
                </a:cxn>
              </a:cxnLst>
              <a:rect l="0" t="0" r="r" b="b"/>
              <a:pathLst>
                <a:path w="191" h="40">
                  <a:moveTo>
                    <a:pt x="0" y="40"/>
                  </a:moveTo>
                  <a:lnTo>
                    <a:pt x="0" y="40"/>
                  </a:lnTo>
                  <a:lnTo>
                    <a:pt x="191" y="40"/>
                  </a:lnTo>
                  <a:lnTo>
                    <a:pt x="191" y="0"/>
                  </a:lnTo>
                  <a:lnTo>
                    <a:pt x="0" y="0"/>
                  </a:lnTo>
                  <a:lnTo>
                    <a:pt x="0" y="40"/>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7">
              <a:extLst>
                <a:ext uri="{FF2B5EF4-FFF2-40B4-BE49-F238E27FC236}">
                  <a16:creationId xmlns:a16="http://schemas.microsoft.com/office/drawing/2014/main" id="{CBFD8CDE-5CDD-47B0-A54C-554655A25E01}"/>
                </a:ext>
              </a:extLst>
            </p:cNvPr>
            <p:cNvSpPr>
              <a:spLocks/>
            </p:cNvSpPr>
            <p:nvPr/>
          </p:nvSpPr>
          <p:spPr bwMode="black">
            <a:xfrm>
              <a:off x="8912225" y="4210051"/>
              <a:ext cx="1431925" cy="312738"/>
            </a:xfrm>
            <a:custGeom>
              <a:avLst/>
              <a:gdLst>
                <a:gd name="T0" fmla="*/ 0 w 191"/>
                <a:gd name="T1" fmla="*/ 40 h 40"/>
                <a:gd name="T2" fmla="*/ 0 w 191"/>
                <a:gd name="T3" fmla="*/ 40 h 40"/>
                <a:gd name="T4" fmla="*/ 191 w 191"/>
                <a:gd name="T5" fmla="*/ 40 h 40"/>
                <a:gd name="T6" fmla="*/ 191 w 191"/>
                <a:gd name="T7" fmla="*/ 0 h 40"/>
                <a:gd name="T8" fmla="*/ 0 w 191"/>
                <a:gd name="T9" fmla="*/ 0 h 40"/>
                <a:gd name="T10" fmla="*/ 0 w 191"/>
                <a:gd name="T11" fmla="*/ 40 h 40"/>
              </a:gdLst>
              <a:ahLst/>
              <a:cxnLst>
                <a:cxn ang="0">
                  <a:pos x="T0" y="T1"/>
                </a:cxn>
                <a:cxn ang="0">
                  <a:pos x="T2" y="T3"/>
                </a:cxn>
                <a:cxn ang="0">
                  <a:pos x="T4" y="T5"/>
                </a:cxn>
                <a:cxn ang="0">
                  <a:pos x="T6" y="T7"/>
                </a:cxn>
                <a:cxn ang="0">
                  <a:pos x="T8" y="T9"/>
                </a:cxn>
                <a:cxn ang="0">
                  <a:pos x="T10" y="T11"/>
                </a:cxn>
              </a:cxnLst>
              <a:rect l="0" t="0" r="r" b="b"/>
              <a:pathLst>
                <a:path w="191" h="40">
                  <a:moveTo>
                    <a:pt x="0" y="40"/>
                  </a:moveTo>
                  <a:lnTo>
                    <a:pt x="0" y="40"/>
                  </a:lnTo>
                  <a:lnTo>
                    <a:pt x="191" y="40"/>
                  </a:lnTo>
                  <a:lnTo>
                    <a:pt x="191" y="0"/>
                  </a:lnTo>
                  <a:lnTo>
                    <a:pt x="0" y="0"/>
                  </a:lnTo>
                  <a:lnTo>
                    <a:pt x="0" y="40"/>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8">
              <a:extLst>
                <a:ext uri="{FF2B5EF4-FFF2-40B4-BE49-F238E27FC236}">
                  <a16:creationId xmlns:a16="http://schemas.microsoft.com/office/drawing/2014/main" id="{E8C0D71D-CDF8-4A5B-81CE-1B46028AF13B}"/>
                </a:ext>
              </a:extLst>
            </p:cNvPr>
            <p:cNvSpPr>
              <a:spLocks/>
            </p:cNvSpPr>
            <p:nvPr/>
          </p:nvSpPr>
          <p:spPr bwMode="black">
            <a:xfrm>
              <a:off x="7899400" y="2176463"/>
              <a:ext cx="825500" cy="735013"/>
            </a:xfrm>
            <a:custGeom>
              <a:avLst/>
              <a:gdLst>
                <a:gd name="T0" fmla="*/ 82 w 110"/>
                <a:gd name="T1" fmla="*/ 0 h 94"/>
                <a:gd name="T2" fmla="*/ 82 w 110"/>
                <a:gd name="T3" fmla="*/ 0 h 94"/>
                <a:gd name="T4" fmla="*/ 59 w 110"/>
                <a:gd name="T5" fmla="*/ 22 h 94"/>
                <a:gd name="T6" fmla="*/ 43 w 110"/>
                <a:gd name="T7" fmla="*/ 38 h 94"/>
                <a:gd name="T8" fmla="*/ 28 w 110"/>
                <a:gd name="T9" fmla="*/ 22 h 94"/>
                <a:gd name="T10" fmla="*/ 0 w 110"/>
                <a:gd name="T11" fmla="*/ 50 h 94"/>
                <a:gd name="T12" fmla="*/ 43 w 110"/>
                <a:gd name="T13" fmla="*/ 94 h 94"/>
                <a:gd name="T14" fmla="*/ 87 w 110"/>
                <a:gd name="T15" fmla="*/ 50 h 94"/>
                <a:gd name="T16" fmla="*/ 110 w 110"/>
                <a:gd name="T17" fmla="*/ 28 h 94"/>
                <a:gd name="T18" fmla="*/ 82 w 110"/>
                <a:gd name="T19"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94">
                  <a:moveTo>
                    <a:pt x="82" y="0"/>
                  </a:moveTo>
                  <a:lnTo>
                    <a:pt x="82" y="0"/>
                  </a:lnTo>
                  <a:lnTo>
                    <a:pt x="59" y="22"/>
                  </a:lnTo>
                  <a:lnTo>
                    <a:pt x="43" y="38"/>
                  </a:lnTo>
                  <a:lnTo>
                    <a:pt x="28" y="22"/>
                  </a:lnTo>
                  <a:lnTo>
                    <a:pt x="0" y="50"/>
                  </a:lnTo>
                  <a:lnTo>
                    <a:pt x="43" y="94"/>
                  </a:lnTo>
                  <a:lnTo>
                    <a:pt x="87" y="50"/>
                  </a:lnTo>
                  <a:lnTo>
                    <a:pt x="110" y="28"/>
                  </a:lnTo>
                  <a:lnTo>
                    <a:pt x="82" y="0"/>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9">
              <a:extLst>
                <a:ext uri="{FF2B5EF4-FFF2-40B4-BE49-F238E27FC236}">
                  <a16:creationId xmlns:a16="http://schemas.microsoft.com/office/drawing/2014/main" id="{F180B2BE-9475-4F4B-92CE-A234CE2A1F34}"/>
                </a:ext>
              </a:extLst>
            </p:cNvPr>
            <p:cNvSpPr>
              <a:spLocks/>
            </p:cNvSpPr>
            <p:nvPr/>
          </p:nvSpPr>
          <p:spPr bwMode="black">
            <a:xfrm>
              <a:off x="7899400" y="3998913"/>
              <a:ext cx="825500" cy="733425"/>
            </a:xfrm>
            <a:custGeom>
              <a:avLst/>
              <a:gdLst>
                <a:gd name="T0" fmla="*/ 59 w 110"/>
                <a:gd name="T1" fmla="*/ 22 h 94"/>
                <a:gd name="T2" fmla="*/ 59 w 110"/>
                <a:gd name="T3" fmla="*/ 22 h 94"/>
                <a:gd name="T4" fmla="*/ 43 w 110"/>
                <a:gd name="T5" fmla="*/ 38 h 94"/>
                <a:gd name="T6" fmla="*/ 28 w 110"/>
                <a:gd name="T7" fmla="*/ 22 h 94"/>
                <a:gd name="T8" fmla="*/ 0 w 110"/>
                <a:gd name="T9" fmla="*/ 51 h 94"/>
                <a:gd name="T10" fmla="*/ 43 w 110"/>
                <a:gd name="T11" fmla="*/ 94 h 94"/>
                <a:gd name="T12" fmla="*/ 87 w 110"/>
                <a:gd name="T13" fmla="*/ 51 h 94"/>
                <a:gd name="T14" fmla="*/ 110 w 110"/>
                <a:gd name="T15" fmla="*/ 28 h 94"/>
                <a:gd name="T16" fmla="*/ 82 w 110"/>
                <a:gd name="T17" fmla="*/ 0 h 94"/>
                <a:gd name="T18" fmla="*/ 59 w 110"/>
                <a:gd name="T19" fmla="*/ 2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94">
                  <a:moveTo>
                    <a:pt x="59" y="22"/>
                  </a:moveTo>
                  <a:lnTo>
                    <a:pt x="59" y="22"/>
                  </a:lnTo>
                  <a:lnTo>
                    <a:pt x="43" y="38"/>
                  </a:lnTo>
                  <a:lnTo>
                    <a:pt x="28" y="22"/>
                  </a:lnTo>
                  <a:lnTo>
                    <a:pt x="0" y="51"/>
                  </a:lnTo>
                  <a:lnTo>
                    <a:pt x="43" y="94"/>
                  </a:lnTo>
                  <a:lnTo>
                    <a:pt x="87" y="51"/>
                  </a:lnTo>
                  <a:lnTo>
                    <a:pt x="110" y="28"/>
                  </a:lnTo>
                  <a:lnTo>
                    <a:pt x="82" y="0"/>
                  </a:lnTo>
                  <a:lnTo>
                    <a:pt x="59" y="22"/>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10">
              <a:extLst>
                <a:ext uri="{FF2B5EF4-FFF2-40B4-BE49-F238E27FC236}">
                  <a16:creationId xmlns:a16="http://schemas.microsoft.com/office/drawing/2014/main" id="{9F88DC96-5259-48B6-9D10-48FD012C898E}"/>
                </a:ext>
              </a:extLst>
            </p:cNvPr>
            <p:cNvSpPr>
              <a:spLocks/>
            </p:cNvSpPr>
            <p:nvPr/>
          </p:nvSpPr>
          <p:spPr bwMode="black">
            <a:xfrm>
              <a:off x="7899400" y="3082926"/>
              <a:ext cx="825500" cy="742950"/>
            </a:xfrm>
            <a:custGeom>
              <a:avLst/>
              <a:gdLst>
                <a:gd name="T0" fmla="*/ 59 w 110"/>
                <a:gd name="T1" fmla="*/ 23 h 95"/>
                <a:gd name="T2" fmla="*/ 59 w 110"/>
                <a:gd name="T3" fmla="*/ 23 h 95"/>
                <a:gd name="T4" fmla="*/ 43 w 110"/>
                <a:gd name="T5" fmla="*/ 39 h 95"/>
                <a:gd name="T6" fmla="*/ 28 w 110"/>
                <a:gd name="T7" fmla="*/ 23 h 95"/>
                <a:gd name="T8" fmla="*/ 0 w 110"/>
                <a:gd name="T9" fmla="*/ 51 h 95"/>
                <a:gd name="T10" fmla="*/ 43 w 110"/>
                <a:gd name="T11" fmla="*/ 95 h 95"/>
                <a:gd name="T12" fmla="*/ 87 w 110"/>
                <a:gd name="T13" fmla="*/ 51 h 95"/>
                <a:gd name="T14" fmla="*/ 110 w 110"/>
                <a:gd name="T15" fmla="*/ 29 h 95"/>
                <a:gd name="T16" fmla="*/ 82 w 110"/>
                <a:gd name="T17" fmla="*/ 0 h 95"/>
                <a:gd name="T18" fmla="*/ 59 w 110"/>
                <a:gd name="T19" fmla="*/ 2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95">
                  <a:moveTo>
                    <a:pt x="59" y="23"/>
                  </a:moveTo>
                  <a:lnTo>
                    <a:pt x="59" y="23"/>
                  </a:lnTo>
                  <a:lnTo>
                    <a:pt x="43" y="39"/>
                  </a:lnTo>
                  <a:lnTo>
                    <a:pt x="28" y="23"/>
                  </a:lnTo>
                  <a:lnTo>
                    <a:pt x="0" y="51"/>
                  </a:lnTo>
                  <a:lnTo>
                    <a:pt x="43" y="95"/>
                  </a:lnTo>
                  <a:lnTo>
                    <a:pt x="87" y="51"/>
                  </a:lnTo>
                  <a:lnTo>
                    <a:pt x="110" y="29"/>
                  </a:lnTo>
                  <a:lnTo>
                    <a:pt x="82" y="0"/>
                  </a:lnTo>
                  <a:lnTo>
                    <a:pt x="59" y="23"/>
                  </a:lnTo>
                  <a:close/>
                </a:path>
              </a:pathLst>
            </a:custGeom>
            <a:solidFill>
              <a:srgbClr val="FFFFFF"/>
            </a:solidFill>
            <a:ln w="0">
              <a:noFill/>
              <a:prstDash val="solid"/>
              <a:round/>
              <a:headEnd/>
              <a:tailEnd/>
            </a:ln>
          </p:spPr>
          <p:txBody>
            <a:bodyPr vert="horz" wrap="square" lIns="68598" tIns="34299" rIns="68598" bIns="34299"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5" name="Content Placeholder 2">
            <a:extLst>
              <a:ext uri="{FF2B5EF4-FFF2-40B4-BE49-F238E27FC236}">
                <a16:creationId xmlns:a16="http://schemas.microsoft.com/office/drawing/2014/main" id="{4C90AD3D-56F5-4395-9C49-5F95ED5032B3}"/>
              </a:ext>
            </a:extLst>
          </p:cNvPr>
          <p:cNvSpPr txBox="1">
            <a:spLocks/>
          </p:cNvSpPr>
          <p:nvPr>
            <p:custDataLst>
              <p:tags r:id="rId3"/>
            </p:custDataLst>
          </p:nvPr>
        </p:nvSpPr>
        <p:spPr>
          <a:xfrm>
            <a:off x="311348" y="1696972"/>
            <a:ext cx="4703997" cy="3506918"/>
          </a:xfrm>
          <a:prstGeom prst="rect">
            <a:avLst/>
          </a:prstGeom>
        </p:spPr>
        <p:txBody>
          <a:bodyPr anchor="ctr"/>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a:buClr>
                <a:prstClr val="black"/>
              </a:buClr>
              <a:defRPr/>
            </a:pPr>
            <a:r>
              <a:rPr kumimoji="0" lang="fr-CA" b="0" i="0" u="none" strike="noStrike" cap="none" normalizeH="0" baseline="0" noProof="0">
                <a:ln>
                  <a:noFill/>
                </a:ln>
                <a:solidFill>
                  <a:prstClr val="black"/>
                </a:solidFill>
                <a:effectLst/>
                <a:uLnTx/>
                <a:uFillTx/>
                <a:latin typeface="Arial" panose="020B0604020202020204"/>
                <a:ea typeface="+mn-ea"/>
                <a:cs typeface="+mn-cs"/>
              </a:rPr>
              <a:t>Ne dérogez pas de votre plan.</a:t>
            </a:r>
          </a:p>
          <a:p>
            <a:pPr>
              <a:buClr>
                <a:prstClr val="black"/>
              </a:buClr>
              <a:defRPr/>
            </a:pPr>
            <a:r>
              <a:rPr kumimoji="0" lang="fr-CA" b="0" i="0" u="none" strike="noStrike" cap="none" normalizeH="0" baseline="0" noProof="0">
                <a:ln>
                  <a:noFill/>
                </a:ln>
                <a:solidFill>
                  <a:prstClr val="black"/>
                </a:solidFill>
                <a:effectLst/>
                <a:uLnTx/>
                <a:uFillTx/>
                <a:latin typeface="Arial" panose="020B0604020202020204"/>
                <a:ea typeface="+mn-ea"/>
                <a:cs typeface="+mn-cs"/>
              </a:rPr>
              <a:t>Tirez profit de l’instabilité des marchés.</a:t>
            </a:r>
          </a:p>
          <a:p>
            <a:pPr>
              <a:buClr>
                <a:prstClr val="black"/>
              </a:buClr>
              <a:defRPr/>
            </a:pPr>
            <a:r>
              <a:rPr kumimoji="0" lang="fr-CA" b="0" i="0" u="none" strike="noStrike" cap="none" normalizeH="0" baseline="0" noProof="0">
                <a:ln>
                  <a:noFill/>
                </a:ln>
                <a:solidFill>
                  <a:prstClr val="black"/>
                </a:solidFill>
                <a:effectLst/>
                <a:uLnTx/>
                <a:uFillTx/>
                <a:latin typeface="Arial" panose="020B0604020202020204"/>
                <a:ea typeface="+mn-ea"/>
                <a:cs typeface="+mn-cs"/>
              </a:rPr>
              <a:t>Continuez de verser vos cotisations périodiques.</a:t>
            </a:r>
          </a:p>
          <a:p>
            <a:pPr marL="237744" marR="0" lvl="0" indent="-237744" algn="l" defTabSz="914400" rtl="0" eaLnBrk="1" fontAlgn="auto" latinLnBrk="0" hangingPunct="1">
              <a:lnSpc>
                <a:spcPct val="95000"/>
              </a:lnSpc>
              <a:spcBef>
                <a:spcPts val="1200"/>
              </a:spcBef>
              <a:spcAft>
                <a:spcPts val="0"/>
              </a:spcAft>
              <a:buClr>
                <a:prstClr val="black"/>
              </a:buClr>
              <a:buSzPct val="115000"/>
              <a:buFont typeface="Arial" panose="020B0604020202020204" pitchFamily="34" charset="0"/>
              <a:buChar char="•"/>
              <a:tabLst/>
              <a:defRPr/>
            </a:pPr>
            <a:r>
              <a:rPr kumimoji="0" lang="fr-CA" b="0" i="0" u="none" strike="noStrike" cap="none" normalizeH="0" baseline="0" noProof="0">
                <a:ln>
                  <a:noFill/>
                </a:ln>
                <a:solidFill>
                  <a:prstClr val="black"/>
                </a:solidFill>
                <a:effectLst/>
                <a:uLnTx/>
                <a:uFillTx/>
                <a:latin typeface="Arial" panose="020B0604020202020204"/>
                <a:ea typeface="+mn-ea"/>
                <a:cs typeface="+mn-cs"/>
              </a:rPr>
              <a:t>Voyez les choses à long terme.</a:t>
            </a:r>
          </a:p>
          <a:p>
            <a:pPr>
              <a:buClr>
                <a:prstClr val="black"/>
              </a:buClr>
              <a:defRPr/>
            </a:pPr>
            <a:r>
              <a:rPr kumimoji="0" lang="fr-CA" b="0" i="0" u="none" strike="noStrike" cap="none" normalizeH="0" baseline="0" noProof="0">
                <a:ln>
                  <a:noFill/>
                </a:ln>
                <a:solidFill>
                  <a:prstClr val="black"/>
                </a:solidFill>
                <a:effectLst/>
                <a:uLnTx/>
                <a:uFillTx/>
                <a:latin typeface="Arial" panose="020B0604020202020204"/>
                <a:ea typeface="+mn-ea"/>
                <a:cs typeface="+mn-cs"/>
              </a:rPr>
              <a:t>Parlez à une ou à un spécialiste financier autorisé.</a:t>
            </a:r>
          </a:p>
          <a:p>
            <a:pPr marL="237744" marR="0" lvl="0" indent="-237744" algn="l" defTabSz="914400" rtl="0" eaLnBrk="1" fontAlgn="auto" latinLnBrk="0" hangingPunct="1">
              <a:lnSpc>
                <a:spcPct val="95000"/>
              </a:lnSpc>
              <a:spcBef>
                <a:spcPts val="1200"/>
              </a:spcBef>
              <a:spcAft>
                <a:spcPts val="0"/>
              </a:spcAft>
              <a:buClr>
                <a:prstClr val="black"/>
              </a:buClr>
              <a:buSzPct val="115000"/>
              <a:buFont typeface="Arial" panose="020B0604020202020204" pitchFamily="34" charset="0"/>
              <a:buChar char="•"/>
              <a:tabLst/>
              <a:defRPr/>
            </a:pPr>
            <a:r>
              <a:rPr kumimoji="0" lang="fr-CA" b="0" i="0" u="none" strike="noStrike" cap="none" normalizeH="0" baseline="0" noProof="0">
                <a:ln>
                  <a:noFill/>
                </a:ln>
                <a:solidFill>
                  <a:prstClr val="black"/>
                </a:solidFill>
                <a:effectLst/>
                <a:uLnTx/>
                <a:uFillTx/>
                <a:latin typeface="Arial" panose="020B0604020202020204"/>
                <a:ea typeface="+mn-ea"/>
                <a:cs typeface="+mn-cs"/>
              </a:rPr>
              <a:t>Maintenez votre </a:t>
            </a:r>
            <a:r>
              <a:rPr lang="fr-CA">
                <a:solidFill>
                  <a:prstClr val="black"/>
                </a:solidFill>
                <a:latin typeface="Arial" panose="020B0604020202020204"/>
                <a:ea typeface="+mn-ea"/>
                <a:cs typeface="+mn-cs"/>
              </a:rPr>
              <a:t>compte à jour. </a:t>
            </a:r>
          </a:p>
        </p:txBody>
      </p:sp>
      <p:sp>
        <p:nvSpPr>
          <p:cNvPr id="6" name="TextBox 6"/>
          <p:cNvSpPr txBox="1"/>
          <p:nvPr>
            <p:custDataLst>
              <p:tags r:id="rId4"/>
            </p:custDataLst>
          </p:nvPr>
        </p:nvSpPr>
        <p:spPr>
          <a:xfrm>
            <a:off x="0" y="0"/>
            <a:ext cx="0" cy="0"/>
          </a:xfrm>
          <a:prstGeom prst="rect">
            <a:avLst/>
          </a:prstGeom>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 b="0" i="0" u="none" strike="noStrike" cap="none" normalizeH="0" baseline="0" noProof="0">
                <a:ln>
                  <a:noFill/>
                </a:ln>
                <a:solidFill>
                  <a:prstClr val="black"/>
                </a:solidFill>
                <a:effectLst/>
                <a:uLnTx/>
                <a:uFillTx/>
                <a:latin typeface="Arial" panose="020B0604020202020204"/>
                <a:ea typeface="+mn-ea"/>
                <a:cs typeface="+mn-cs"/>
              </a:rPr>
              <a:t>ADMASTER-STAMP!MGR0330222101104</a:t>
            </a:r>
          </a:p>
        </p:txBody>
      </p:sp>
      <p:sp>
        <p:nvSpPr>
          <p:cNvPr id="7" name="Text Placeholder 8">
            <a:extLst>
              <a:ext uri="{FF2B5EF4-FFF2-40B4-BE49-F238E27FC236}">
                <a16:creationId xmlns:a16="http://schemas.microsoft.com/office/drawing/2014/main" id="{F4546E08-FBB9-5EB5-D2B8-759F0456ED1B}"/>
              </a:ext>
            </a:extLst>
          </p:cNvPr>
          <p:cNvSpPr txBox="1">
            <a:spLocks/>
          </p:cNvSpPr>
          <p:nvPr>
            <p:custDataLst>
              <p:tags r:id="rId5"/>
            </p:custDataLst>
          </p:nvPr>
        </p:nvSpPr>
        <p:spPr>
          <a:xfrm>
            <a:off x="2886636" y="6087933"/>
            <a:ext cx="2364238" cy="482642"/>
          </a:xfrm>
          <a:prstGeom prst="rect">
            <a:avLst/>
          </a:prstGeom>
        </p:spPr>
        <p:txBody>
          <a:bodyPr lIns="0" tIns="0" rIns="0" bIns="0" anchor="b"/>
          <a:lst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a:lstStyle>
          <a:p>
            <a:pPr marL="0" indent="0">
              <a:buNone/>
            </a:pPr>
            <a:r>
              <a:rPr kumimoji="0" lang="fr-CA" sz="800" b="0" i="0" u="none" strike="noStrike" cap="none" normalizeH="0" baseline="0" noProof="0">
                <a:ln>
                  <a:noFill/>
                </a:ln>
                <a:solidFill>
                  <a:prstClr val="black"/>
                </a:solidFill>
                <a:effectLst/>
                <a:uLnTx/>
                <a:uFillTx/>
                <a:latin typeface="Arial" panose="020B0604020202020204"/>
                <a:ea typeface="+mn-ea"/>
                <a:cs typeface="+mn-cs"/>
              </a:rPr>
              <a:t>Rien ne garantit la réussite de toute stratégie de placement.</a:t>
            </a:r>
          </a:p>
        </p:txBody>
      </p:sp>
      <p:sp>
        <p:nvSpPr>
          <p:cNvPr id="8" name="Title 1">
            <a:extLst>
              <a:ext uri="{FF2B5EF4-FFF2-40B4-BE49-F238E27FC236}">
                <a16:creationId xmlns:a16="http://schemas.microsoft.com/office/drawing/2014/main" id="{ECFA33DD-8ADB-9FD3-FF40-038BE8E81C6E}"/>
              </a:ext>
            </a:extLst>
          </p:cNvPr>
          <p:cNvSpPr txBox="1">
            <a:spLocks/>
          </p:cNvSpPr>
          <p:nvPr>
            <p:custDataLst>
              <p:tags r:id="rId6"/>
            </p:custDataLst>
          </p:nvPr>
        </p:nvSpPr>
        <p:spPr>
          <a:xfrm>
            <a:off x="398463" y="472438"/>
            <a:ext cx="4173537" cy="792167"/>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fr-CA" sz="2400"/>
              <a:t>Restez calme, peu importe les conditions de marché</a:t>
            </a:r>
          </a:p>
        </p:txBody>
      </p:sp>
      <p:sp>
        <p:nvSpPr>
          <p:cNvPr id="3" name="Slide Number Placeholder 5">
            <a:extLst>
              <a:ext uri="{FF2B5EF4-FFF2-40B4-BE49-F238E27FC236}">
                <a16:creationId xmlns:a16="http://schemas.microsoft.com/office/drawing/2014/main" id="{5A189644-5592-F692-9FBF-03233940B02C}"/>
              </a:ext>
            </a:extLst>
          </p:cNvPr>
          <p:cNvSpPr>
            <a:spLocks noGrp="1"/>
          </p:cNvSpPr>
          <p:nvPr>
            <p:ph type="sldNum" sz="quarter" idx="12"/>
            <p:custDataLst>
              <p:tags r:id="rId7"/>
            </p:custDataLst>
          </p:nvPr>
        </p:nvSpPr>
        <p:spPr>
          <a:xfrm>
            <a:off x="8533067" y="6399283"/>
            <a:ext cx="212470" cy="175694"/>
          </a:xfrm>
        </p:spPr>
        <p:txBody>
          <a:bodyPr/>
          <a:lstStyle/>
          <a:p>
            <a:fld id="{BB333B34-C87C-402E-ABB0-13B7C9DEBBC4}" type="slidenum">
              <a:rPr>
                <a:solidFill>
                  <a:schemeClr val="bg1"/>
                </a:solidFill>
              </a:rPr>
              <a:t>22</a:t>
            </a:fld>
            <a:endParaRPr>
              <a:solidFill>
                <a:schemeClr val="bg1"/>
              </a:solidFill>
            </a:endParaRPr>
          </a:p>
        </p:txBody>
      </p:sp>
    </p:spTree>
    <p:extLst>
      <p:ext uri="{BB962C8B-B14F-4D97-AF65-F5344CB8AC3E}">
        <p14:creationId xmlns:p14="http://schemas.microsoft.com/office/powerpoint/2010/main" val="190204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p:txBody>
          <a:bodyPr/>
          <a:lstStyle/>
          <a:p>
            <a:pPr>
              <a:spcBef>
                <a:spcPct val="50000"/>
              </a:spcBef>
              <a:defRPr/>
            </a:pPr>
            <a:r>
              <a:rPr kumimoji="0" lang="fr-CA" sz="7200" b="1" i="0" u="none" strike="noStrike" cap="none" normalizeH="0" baseline="0" noProof="0">
                <a:ln>
                  <a:noFill/>
                </a:ln>
                <a:solidFill>
                  <a:prstClr val="white"/>
                </a:solidFill>
                <a:effectLst/>
                <a:uLnTx/>
                <a:uFillTx/>
                <a:latin typeface="Arial" panose="020B0604020202020204"/>
                <a:ea typeface="+mj-ea"/>
                <a:cs typeface="+mj-cs"/>
              </a:rPr>
              <a:t>Merci!</a:t>
            </a:r>
          </a:p>
        </p:txBody>
      </p:sp>
      <p:sp>
        <p:nvSpPr>
          <p:cNvPr id="9" name="TextBox 8">
            <a:extLst>
              <a:ext uri="{FF2B5EF4-FFF2-40B4-BE49-F238E27FC236}">
                <a16:creationId xmlns:a16="http://schemas.microsoft.com/office/drawing/2014/main" id="{C039CA0C-E6F1-401B-A5A4-039CB282D508}"/>
              </a:ext>
            </a:extLst>
          </p:cNvPr>
          <p:cNvSpPr txBox="1"/>
          <p:nvPr>
            <p:custDataLst>
              <p:tags r:id="rId3"/>
            </p:custDataLst>
          </p:nvPr>
        </p:nvSpPr>
        <p:spPr>
          <a:xfrm>
            <a:off x="387074" y="5708429"/>
            <a:ext cx="7066672" cy="36933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cap="none" normalizeH="0" baseline="0" noProof="0">
                <a:ln>
                  <a:noFill/>
                </a:ln>
                <a:solidFill>
                  <a:prstClr val="white"/>
                </a:solidFill>
                <a:effectLst/>
                <a:uLnTx/>
                <a:uFillTx/>
                <a:latin typeface="Arial" panose="020B0604020202020204"/>
                <a:ea typeface="+mn-ea"/>
                <a:cs typeface="+mn-cs"/>
              </a:rPr>
              <a:t>Les renseignements contenus dans cette présentation sont fournis à titre indicatif seulement et ne constituent pas des conseils professionnels sur un sujet particulier.</a:t>
            </a:r>
          </a:p>
        </p:txBody>
      </p:sp>
    </p:spTree>
    <p:custDataLst>
      <p:tags r:id="rId1"/>
    </p:custDataLst>
    <p:extLst>
      <p:ext uri="{BB962C8B-B14F-4D97-AF65-F5344CB8AC3E}">
        <p14:creationId xmlns:p14="http://schemas.microsoft.com/office/powerpoint/2010/main" val="419366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F990B1-C424-490B-ADDD-0DD88141C478}"/>
              </a:ext>
            </a:extLst>
          </p:cNvPr>
          <p:cNvSpPr>
            <a:spLocks noGrp="1"/>
          </p:cNvSpPr>
          <p:nvPr>
            <p:ph idx="1"/>
            <p:custDataLst>
              <p:tags r:id="rId1"/>
            </p:custDataLst>
          </p:nvPr>
        </p:nvSpPr>
        <p:spPr>
          <a:xfrm>
            <a:off x="398461" y="1136579"/>
            <a:ext cx="8347076" cy="4584842"/>
          </a:xfrm>
        </p:spPr>
        <p:txBody>
          <a:bodyPr/>
          <a:lstStyle/>
          <a:p>
            <a:pPr marL="0" indent="0">
              <a:buNone/>
            </a:pPr>
            <a:r>
              <a:rPr lang="fr-CA" sz="1000" dirty="0">
                <a:latin typeface="Arial" panose="020B0604020202020204" pitchFamily="34" charset="0"/>
                <a:cs typeface="Arial" panose="020B0604020202020204" pitchFamily="34" charset="0"/>
              </a:rPr>
              <a:t>Il vous incombe d’exercer et de surveiller vos options de placement de façon à atteindre vos objectifs de retraite. Vous devriez revoir votre stratégie de placement au moins une fois par année. Vous devriez également consulter votre propre conseiller financier, fiscal ou juridique indépendant.</a:t>
            </a:r>
          </a:p>
          <a:p>
            <a:pPr marL="0" indent="0">
              <a:buNone/>
            </a:pPr>
            <a:r>
              <a:rPr lang="fr-CA" sz="1000" dirty="0">
                <a:latin typeface="Arial" panose="020B0604020202020204" pitchFamily="34" charset="0"/>
                <a:cs typeface="Arial" panose="020B0604020202020204" pitchFamily="34" charset="0"/>
              </a:rPr>
              <a:t>Le contenu du présent document est fourni à titre indicatif seulement et est considéré comme exact et fiable à la date de publication, mais il pourrait être modifié. Il n’est pas destiné à fournir des conseils d’ordre fiscal ou juridique ni quant aux placements ou à la conception d’un régime (sauf indication contraire). Veuillez consulter votre conseiller indépendant pour toute déclaration de placement, fiscale ou juridique faite aux présentes.</a:t>
            </a:r>
          </a:p>
          <a:p>
            <a:pPr marL="0" indent="0">
              <a:buNone/>
            </a:pPr>
            <a:r>
              <a:rPr lang="fr-CA" sz="1000" dirty="0" err="1">
                <a:latin typeface="Arial" panose="020B0604020202020204" pitchFamily="34" charset="0"/>
                <a:cs typeface="Arial" panose="020B0604020202020204" pitchFamily="34" charset="0"/>
              </a:rPr>
              <a:t>Manuvie</a:t>
            </a:r>
            <a:r>
              <a:rPr lang="fr-CA" sz="1000" dirty="0">
                <a:latin typeface="Arial" panose="020B0604020202020204" pitchFamily="34" charset="0"/>
                <a:cs typeface="Arial" panose="020B0604020202020204" pitchFamily="34" charset="0"/>
              </a:rPr>
              <a:t>, Retraite </a:t>
            </a:r>
            <a:r>
              <a:rPr lang="fr-CA" sz="1000" dirty="0" err="1">
                <a:latin typeface="Arial" panose="020B0604020202020204" pitchFamily="34" charset="0"/>
                <a:cs typeface="Arial" panose="020B0604020202020204" pitchFamily="34" charset="0"/>
              </a:rPr>
              <a:t>Manuvie</a:t>
            </a:r>
            <a:r>
              <a:rPr lang="fr-CA" sz="1000" dirty="0">
                <a:latin typeface="Arial" panose="020B0604020202020204" pitchFamily="34" charset="0"/>
                <a:cs typeface="Arial" panose="020B0604020202020204" pitchFamily="34" charset="0"/>
              </a:rPr>
              <a:t>, le M stylisé et Retraite </a:t>
            </a:r>
            <a:r>
              <a:rPr lang="fr-CA" sz="1000" dirty="0" err="1">
                <a:latin typeface="Arial" panose="020B0604020202020204" pitchFamily="34" charset="0"/>
                <a:cs typeface="Arial" panose="020B0604020202020204" pitchFamily="34" charset="0"/>
              </a:rPr>
              <a:t>Manuvie</a:t>
            </a:r>
            <a:r>
              <a:rPr lang="fr-CA" sz="1000" dirty="0">
                <a:latin typeface="Arial" panose="020B0604020202020204" pitchFamily="34" charset="0"/>
                <a:cs typeface="Arial" panose="020B0604020202020204" pitchFamily="34" charset="0"/>
              </a:rPr>
              <a:t> et M stylisé sont des marques de commerce de La Compagnie d’Assurance-Vie </a:t>
            </a:r>
            <a:r>
              <a:rPr lang="fr-CA" sz="1000" dirty="0" err="1">
                <a:latin typeface="Arial" panose="020B0604020202020204" pitchFamily="34" charset="0"/>
                <a:cs typeface="Arial" panose="020B0604020202020204" pitchFamily="34" charset="0"/>
              </a:rPr>
              <a:t>Manufacturers</a:t>
            </a:r>
            <a:r>
              <a:rPr lang="fr-CA" sz="1000" dirty="0">
                <a:latin typeface="Arial" panose="020B0604020202020204" pitchFamily="34" charset="0"/>
                <a:cs typeface="Arial" panose="020B0604020202020204" pitchFamily="34" charset="0"/>
              </a:rPr>
              <a:t>, et John Hancock et le graphisme stylisé John Hancock sont des marques de commerce de John Hancock Life </a:t>
            </a:r>
            <a:r>
              <a:rPr lang="fr-CA" sz="1000" dirty="0" err="1">
                <a:latin typeface="Arial" panose="020B0604020202020204" pitchFamily="34" charset="0"/>
                <a:cs typeface="Arial" panose="020B0604020202020204" pitchFamily="34" charset="0"/>
              </a:rPr>
              <a:t>Insurance</a:t>
            </a:r>
            <a:r>
              <a:rPr lang="fr-CA" sz="1000" dirty="0">
                <a:latin typeface="Arial" panose="020B0604020202020204" pitchFamily="34" charset="0"/>
                <a:cs typeface="Arial" panose="020B0604020202020204" pitchFamily="34" charset="0"/>
              </a:rPr>
              <a:t> </a:t>
            </a:r>
            <a:r>
              <a:rPr lang="fr-CA" sz="1000" dirty="0" err="1">
                <a:latin typeface="Arial" panose="020B0604020202020204" pitchFamily="34" charset="0"/>
                <a:cs typeface="Arial" panose="020B0604020202020204" pitchFamily="34" charset="0"/>
              </a:rPr>
              <a:t>Company</a:t>
            </a:r>
            <a:r>
              <a:rPr lang="fr-CA" sz="1000" dirty="0">
                <a:latin typeface="Arial" panose="020B0604020202020204" pitchFamily="34" charset="0"/>
                <a:cs typeface="Arial" panose="020B0604020202020204" pitchFamily="34" charset="0"/>
              </a:rPr>
              <a:t> (U.S.A.). Elles sont utilisées par elle, ainsi que par ses sociétés affiliées sous licence, y compris John Hancock Life </a:t>
            </a:r>
            <a:r>
              <a:rPr lang="fr-CA" sz="1000" dirty="0" err="1">
                <a:latin typeface="Arial" panose="020B0604020202020204" pitchFamily="34" charset="0"/>
                <a:cs typeface="Arial" panose="020B0604020202020204" pitchFamily="34" charset="0"/>
              </a:rPr>
              <a:t>Insurance</a:t>
            </a:r>
            <a:r>
              <a:rPr lang="fr-CA" sz="1000" dirty="0">
                <a:latin typeface="Arial" panose="020B0604020202020204" pitchFamily="34" charset="0"/>
                <a:cs typeface="Arial" panose="020B0604020202020204" pitchFamily="34" charset="0"/>
              </a:rPr>
              <a:t> </a:t>
            </a:r>
            <a:r>
              <a:rPr lang="fr-CA" sz="1000" dirty="0" err="1">
                <a:latin typeface="Arial" panose="020B0604020202020204" pitchFamily="34" charset="0"/>
                <a:cs typeface="Arial" panose="020B0604020202020204" pitchFamily="34" charset="0"/>
              </a:rPr>
              <a:t>Company</a:t>
            </a:r>
            <a:r>
              <a:rPr lang="fr-CA" sz="1000" dirty="0">
                <a:latin typeface="Arial" panose="020B0604020202020204" pitchFamily="34" charset="0"/>
                <a:cs typeface="Arial" panose="020B0604020202020204" pitchFamily="34" charset="0"/>
              </a:rPr>
              <a:t> of New York.</a:t>
            </a:r>
          </a:p>
          <a:p>
            <a:pPr marL="0" indent="0">
              <a:buNone/>
            </a:pPr>
            <a:r>
              <a:rPr lang="fr-CA" sz="1000" dirty="0">
                <a:latin typeface="Arial" panose="020B0604020202020204" pitchFamily="34" charset="0"/>
                <a:cs typeface="Arial" panose="020B0604020202020204" pitchFamily="34" charset="0"/>
              </a:rPr>
              <a:t>John Hancock Retirement Plan Services LLC offre des services administratifs et de tenue de dossiers aux promoteurs et aux administrateurs de régimes de retraite au moyen d’une plateforme à architecture ouverte. John Hancock Trust </a:t>
            </a:r>
            <a:r>
              <a:rPr lang="fr-CA" sz="1000" dirty="0" err="1">
                <a:latin typeface="Arial" panose="020B0604020202020204" pitchFamily="34" charset="0"/>
                <a:cs typeface="Arial" panose="020B0604020202020204" pitchFamily="34" charset="0"/>
              </a:rPr>
              <a:t>Company</a:t>
            </a:r>
            <a:r>
              <a:rPr lang="fr-CA" sz="1000" dirty="0">
                <a:latin typeface="Arial" panose="020B0604020202020204" pitchFamily="34" charset="0"/>
                <a:cs typeface="Arial" panose="020B0604020202020204" pitchFamily="34" charset="0"/>
              </a:rPr>
              <a:t> LLC, une société de fiducie du New Hampshire n’acceptant pas les dépôts, fournit des services de fiducie et de dépositaire à ces régimes, offre un produit de comptes de retraite individuels et gère des fiducies de placement collectif déterminées. Les contrats de rente collectifs et les ententes de tenue de dossiers sont établis par John Hancock Life </a:t>
            </a:r>
            <a:r>
              <a:rPr lang="fr-CA" sz="1000" dirty="0" err="1">
                <a:latin typeface="Arial" panose="020B0604020202020204" pitchFamily="34" charset="0"/>
                <a:cs typeface="Arial" panose="020B0604020202020204" pitchFamily="34" charset="0"/>
              </a:rPr>
              <a:t>Insurance</a:t>
            </a:r>
            <a:r>
              <a:rPr lang="fr-CA" sz="1000" dirty="0">
                <a:latin typeface="Arial" panose="020B0604020202020204" pitchFamily="34" charset="0"/>
                <a:cs typeface="Arial" panose="020B0604020202020204" pitchFamily="34" charset="0"/>
              </a:rPr>
              <a:t> </a:t>
            </a:r>
            <a:r>
              <a:rPr lang="fr-CA" sz="1000" dirty="0" err="1">
                <a:latin typeface="Arial" panose="020B0604020202020204" pitchFamily="34" charset="0"/>
                <a:cs typeface="Arial" panose="020B0604020202020204" pitchFamily="34" charset="0"/>
              </a:rPr>
              <a:t>Company</a:t>
            </a:r>
            <a:r>
              <a:rPr lang="fr-CA" sz="1000" dirty="0">
                <a:latin typeface="Arial" panose="020B0604020202020204" pitchFamily="34" charset="0"/>
                <a:cs typeface="Arial" panose="020B0604020202020204" pitchFamily="34" charset="0"/>
              </a:rPr>
              <a:t> (U.S.A.), Boston, MA (qui n’est pas autorisée à faire des affaires dans l’État de New York) et John Hancock Life </a:t>
            </a:r>
            <a:r>
              <a:rPr lang="fr-CA" sz="1000" dirty="0" err="1">
                <a:latin typeface="Arial" panose="020B0604020202020204" pitchFamily="34" charset="0"/>
                <a:cs typeface="Arial" panose="020B0604020202020204" pitchFamily="34" charset="0"/>
              </a:rPr>
              <a:t>Insurance</a:t>
            </a:r>
            <a:r>
              <a:rPr lang="fr-CA" sz="1000" dirty="0">
                <a:latin typeface="Arial" panose="020B0604020202020204" pitchFamily="34" charset="0"/>
                <a:cs typeface="Arial" panose="020B0604020202020204" pitchFamily="34" charset="0"/>
              </a:rPr>
              <a:t> </a:t>
            </a:r>
            <a:r>
              <a:rPr lang="fr-CA" sz="1000" dirty="0" err="1">
                <a:latin typeface="Arial" panose="020B0604020202020204" pitchFamily="34" charset="0"/>
                <a:cs typeface="Arial" panose="020B0604020202020204" pitchFamily="34" charset="0"/>
              </a:rPr>
              <a:t>Company</a:t>
            </a:r>
            <a:r>
              <a:rPr lang="fr-CA" sz="1000" dirty="0">
                <a:latin typeface="Arial" panose="020B0604020202020204" pitchFamily="34" charset="0"/>
                <a:cs typeface="Arial" panose="020B0604020202020204" pitchFamily="34" charset="0"/>
              </a:rPr>
              <a:t> of New York, </a:t>
            </a:r>
            <a:r>
              <a:rPr lang="fr-CA" sz="1000" dirty="0" err="1">
                <a:latin typeface="Arial" panose="020B0604020202020204" pitchFamily="34" charset="0"/>
                <a:cs typeface="Arial" panose="020B0604020202020204" pitchFamily="34" charset="0"/>
              </a:rPr>
              <a:t>Valhalla</a:t>
            </a:r>
            <a:r>
              <a:rPr lang="fr-CA" sz="1000" dirty="0">
                <a:latin typeface="Arial" panose="020B0604020202020204" pitchFamily="34" charset="0"/>
                <a:cs typeface="Arial" panose="020B0604020202020204" pitchFamily="34" charset="0"/>
              </a:rPr>
              <a:t>, New York. Les produits offerts et leurs caractéristiques peuvent varier d’un État à l’autre. Toutes les entités font des affaires dans des circonstances déterminées en utilisant la marque John Hancock. Chaque entité offre une plateforme de solutions de placement alternatives aux promoteurs ou aux administrateurs de régimes de retraite, sans égard aux besoins d’un régime donné. À moins d’indication contraire par écrit, chaque entité ne fournit pas et ne s’engage pas à fournir des conseils impartiaux en placement ou des conseils à titre de fiduciaire. Les titres sont offerts par John Hancock </a:t>
            </a:r>
            <a:r>
              <a:rPr lang="fr-CA" sz="1000" dirty="0" err="1">
                <a:latin typeface="Arial" panose="020B0604020202020204" pitchFamily="34" charset="0"/>
                <a:cs typeface="Arial" panose="020B0604020202020204" pitchFamily="34" charset="0"/>
              </a:rPr>
              <a:t>Distributors</a:t>
            </a:r>
            <a:r>
              <a:rPr lang="fr-CA" sz="1000" dirty="0">
                <a:latin typeface="Arial" panose="020B0604020202020204" pitchFamily="34" charset="0"/>
                <a:cs typeface="Arial" panose="020B0604020202020204" pitchFamily="34" charset="0"/>
              </a:rPr>
              <a:t> LLC, membre de la FINRA inscrit auprès de la SIPC.</a:t>
            </a:r>
          </a:p>
          <a:p>
            <a:pPr marL="0" indent="0">
              <a:buNone/>
            </a:pPr>
            <a:r>
              <a:rPr lang="fr-CA" sz="1000" dirty="0">
                <a:latin typeface="Arial" panose="020B0604020202020204" pitchFamily="34" charset="0"/>
                <a:cs typeface="Arial" panose="020B0604020202020204" pitchFamily="34" charset="0"/>
              </a:rPr>
              <a:t>NON ASSURÉ PAR LE FDIC. PEUT PERDRE DE LA VALEUR. NON GARANTI PAR LA BANQUE.</a:t>
            </a:r>
          </a:p>
          <a:p>
            <a:pPr marL="0" indent="0">
              <a:buNone/>
            </a:pPr>
            <a:r>
              <a:rPr lang="en-US" sz="1000" kern="100" dirty="0">
                <a:effectLst/>
                <a:ea typeface="Aptos" panose="020B0004020202020204" pitchFamily="34" charset="0"/>
                <a:cs typeface="Times New Roman" panose="02020603050405020304" pitchFamily="18" charset="0"/>
              </a:rPr>
              <a:t>Les </a:t>
            </a:r>
            <a:r>
              <a:rPr lang="en-US" sz="1000" kern="100" dirty="0" err="1">
                <a:effectLst/>
                <a:ea typeface="Aptos" panose="020B0004020202020204" pitchFamily="34" charset="0"/>
                <a:cs typeface="Times New Roman" panose="02020603050405020304" pitchFamily="18" charset="0"/>
              </a:rPr>
              <a:t>produits</a:t>
            </a:r>
            <a:r>
              <a:rPr lang="en-US" sz="1000" kern="100" dirty="0">
                <a:effectLst/>
                <a:ea typeface="Aptos" panose="020B0004020202020204" pitchFamily="34" charset="0"/>
                <a:cs typeface="Times New Roman" panose="02020603050405020304" pitchFamily="18" charset="0"/>
              </a:rPr>
              <a:t> et services </a:t>
            </a:r>
            <a:r>
              <a:rPr lang="en-US" sz="1000" kern="100" dirty="0" err="1">
                <a:effectLst/>
                <a:ea typeface="Aptos" panose="020B0004020202020204" pitchFamily="34" charset="0"/>
                <a:cs typeface="Times New Roman" panose="02020603050405020304" pitchFamily="18" charset="0"/>
              </a:rPr>
              <a:t>d'épargne-retraite</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collectifs</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sont</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offerts</a:t>
            </a:r>
            <a:r>
              <a:rPr lang="en-US" sz="1000" kern="100" dirty="0">
                <a:effectLst/>
                <a:ea typeface="Aptos" panose="020B0004020202020204" pitchFamily="34" charset="0"/>
                <a:cs typeface="Times New Roman" panose="02020603050405020304" pitchFamily="18" charset="0"/>
              </a:rPr>
              <a:t> par La Compagnie </a:t>
            </a:r>
            <a:r>
              <a:rPr lang="en-US" sz="1000" kern="100" dirty="0" err="1">
                <a:effectLst/>
                <a:ea typeface="Aptos" panose="020B0004020202020204" pitchFamily="34" charset="0"/>
                <a:cs typeface="Times New Roman" panose="02020603050405020304" pitchFamily="18" charset="0"/>
              </a:rPr>
              <a:t>d'Assurance</a:t>
            </a:r>
            <a:r>
              <a:rPr lang="en-US" sz="1000" kern="100" dirty="0">
                <a:effectLst/>
                <a:ea typeface="Aptos" panose="020B0004020202020204" pitchFamily="34" charset="0"/>
                <a:cs typeface="Times New Roman" panose="02020603050405020304" pitchFamily="18" charset="0"/>
              </a:rPr>
              <a:t>-Vie Manufacturers (</a:t>
            </a:r>
            <a:r>
              <a:rPr lang="en-US" sz="1000" kern="100" dirty="0" err="1">
                <a:effectLst/>
                <a:ea typeface="Aptos" panose="020B0004020202020204" pitchFamily="34" charset="0"/>
                <a:cs typeface="Times New Roman" panose="02020603050405020304" pitchFamily="18" charset="0"/>
              </a:rPr>
              <a:t>Manuvie</a:t>
            </a:r>
            <a:r>
              <a:rPr lang="en-US" sz="1000" kern="100" dirty="0">
                <a:effectLst/>
                <a:ea typeface="Aptos" panose="020B0004020202020204" pitchFamily="34" charset="0"/>
                <a:cs typeface="Times New Roman" panose="02020603050405020304" pitchFamily="18" charset="0"/>
              </a:rPr>
              <a:t>). © 2025 La Compagnie </a:t>
            </a:r>
            <a:r>
              <a:rPr lang="en-US" sz="1000" kern="100" dirty="0" err="1">
                <a:effectLst/>
                <a:ea typeface="Aptos" panose="020B0004020202020204" pitchFamily="34" charset="0"/>
                <a:cs typeface="Times New Roman" panose="02020603050405020304" pitchFamily="18" charset="0"/>
              </a:rPr>
              <a:t>d'Assurance</a:t>
            </a:r>
            <a:r>
              <a:rPr lang="en-US" sz="1000" kern="100" dirty="0">
                <a:effectLst/>
                <a:ea typeface="Aptos" panose="020B0004020202020204" pitchFamily="34" charset="0"/>
                <a:cs typeface="Times New Roman" panose="02020603050405020304" pitchFamily="18" charset="0"/>
              </a:rPr>
              <a:t>-Vie Manufacturers. Tous droits </a:t>
            </a:r>
            <a:r>
              <a:rPr lang="en-US" sz="1000" kern="100" dirty="0" err="1">
                <a:effectLst/>
                <a:ea typeface="Aptos" panose="020B0004020202020204" pitchFamily="34" charset="0"/>
                <a:cs typeface="Times New Roman" panose="02020603050405020304" pitchFamily="18" charset="0"/>
              </a:rPr>
              <a:t>réservés</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Manuvie</a:t>
            </a:r>
            <a:r>
              <a:rPr lang="en-US" sz="1000" kern="100" dirty="0">
                <a:effectLst/>
                <a:ea typeface="Aptos" panose="020B0004020202020204" pitchFamily="34" charset="0"/>
                <a:cs typeface="Times New Roman" panose="02020603050405020304" pitchFamily="18" charset="0"/>
              </a:rPr>
              <a:t>, C. P. 396, Waterloo (Ontario) N2J 4A9. Des formats </a:t>
            </a:r>
            <a:r>
              <a:rPr lang="en-US" sz="1000" kern="100" dirty="0" err="1">
                <a:effectLst/>
                <a:ea typeface="Aptos" panose="020B0004020202020204" pitchFamily="34" charset="0"/>
                <a:cs typeface="Times New Roman" panose="02020603050405020304" pitchFamily="18" charset="0"/>
              </a:rPr>
              <a:t>accessibles</a:t>
            </a:r>
            <a:r>
              <a:rPr lang="en-US" sz="1000" kern="100" dirty="0">
                <a:effectLst/>
                <a:ea typeface="Aptos" panose="020B0004020202020204" pitchFamily="34" charset="0"/>
                <a:cs typeface="Times New Roman" panose="02020603050405020304" pitchFamily="18" charset="0"/>
              </a:rPr>
              <a:t> et du matériel de communication </a:t>
            </a:r>
            <a:r>
              <a:rPr lang="en-US" sz="1000" kern="100" dirty="0" err="1">
                <a:effectLst/>
                <a:ea typeface="Aptos" panose="020B0004020202020204" pitchFamily="34" charset="0"/>
                <a:cs typeface="Times New Roman" panose="02020603050405020304" pitchFamily="18" charset="0"/>
              </a:rPr>
              <a:t>sont</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offerts</a:t>
            </a:r>
            <a:r>
              <a:rPr lang="en-US" sz="1000" kern="100" dirty="0">
                <a:effectLst/>
                <a:ea typeface="Aptos" panose="020B0004020202020204" pitchFamily="34" charset="0"/>
                <a:cs typeface="Times New Roman" panose="02020603050405020304" pitchFamily="18" charset="0"/>
              </a:rPr>
              <a:t> sur </a:t>
            </a:r>
            <a:r>
              <a:rPr lang="en-US" sz="1000" kern="100" dirty="0" err="1">
                <a:effectLst/>
                <a:ea typeface="Aptos" panose="020B0004020202020204" pitchFamily="34" charset="0"/>
                <a:cs typeface="Times New Roman" panose="02020603050405020304" pitchFamily="18" charset="0"/>
              </a:rPr>
              <a:t>demande</a:t>
            </a:r>
            <a:r>
              <a:rPr lang="en-US" sz="1000" kern="100" dirty="0">
                <a:effectLst/>
                <a:ea typeface="Aptos" panose="020B0004020202020204" pitchFamily="34" charset="0"/>
                <a:cs typeface="Times New Roman" panose="02020603050405020304" pitchFamily="18" charset="0"/>
              </a:rPr>
              <a:t>. </a:t>
            </a:r>
            <a:r>
              <a:rPr lang="en-US" sz="1000" kern="100" dirty="0" err="1">
                <a:effectLst/>
                <a:ea typeface="Aptos" panose="020B0004020202020204" pitchFamily="34" charset="0"/>
                <a:cs typeface="Times New Roman" panose="02020603050405020304" pitchFamily="18" charset="0"/>
              </a:rPr>
              <a:t>Visitez</a:t>
            </a:r>
            <a:r>
              <a:rPr lang="en-US" sz="1000" kern="100" dirty="0">
                <a:effectLst/>
                <a:ea typeface="Aptos" panose="020B0004020202020204" pitchFamily="34" charset="0"/>
                <a:cs typeface="Times New Roman" panose="02020603050405020304" pitchFamily="18" charset="0"/>
              </a:rPr>
              <a:t> Manulife.ca/accessibility pour plus </a:t>
            </a:r>
            <a:r>
              <a:rPr lang="en-US" sz="1000" kern="100" dirty="0" err="1">
                <a:effectLst/>
                <a:ea typeface="Aptos" panose="020B0004020202020204" pitchFamily="34" charset="0"/>
                <a:cs typeface="Times New Roman" panose="02020603050405020304" pitchFamily="18" charset="0"/>
              </a:rPr>
              <a:t>d'informations</a:t>
            </a:r>
            <a:r>
              <a:rPr lang="en-US" sz="1000" kern="100" dirty="0">
                <a:effectLst/>
                <a:ea typeface="Aptos" panose="020B0004020202020204" pitchFamily="34" charset="0"/>
                <a:cs typeface="Times New Roman" panose="02020603050405020304" pitchFamily="18" charset="0"/>
              </a:rPr>
              <a:t>.</a:t>
            </a:r>
            <a:endParaRPr lang="fr-CA" sz="1000" dirty="0">
              <a:latin typeface="Arial" panose="020B0604020202020204" pitchFamily="34" charset="0"/>
              <a:cs typeface="Arial" panose="020B0604020202020204" pitchFamily="34" charset="0"/>
            </a:endParaRPr>
          </a:p>
          <a:p>
            <a:pPr marL="0" indent="0">
              <a:buNone/>
            </a:pPr>
            <a:r>
              <a:rPr lang="fr-CA" sz="1000" dirty="0">
                <a:latin typeface="Arial" panose="020B0604020202020204" pitchFamily="34" charset="0"/>
                <a:cs typeface="Arial" panose="020B0604020202020204" pitchFamily="34" charset="0"/>
              </a:rPr>
              <a:t>© 2025 </a:t>
            </a:r>
            <a:r>
              <a:rPr lang="fr-CA" sz="1000" dirty="0" err="1">
                <a:latin typeface="Arial" panose="020B0604020202020204" pitchFamily="34" charset="0"/>
                <a:cs typeface="Arial" panose="020B0604020202020204" pitchFamily="34" charset="0"/>
              </a:rPr>
              <a:t>Manuvie</a:t>
            </a:r>
            <a:r>
              <a:rPr lang="fr-CA" sz="1000" dirty="0">
                <a:latin typeface="Arial" panose="020B0604020202020204" pitchFamily="34" charset="0"/>
                <a:cs typeface="Arial" panose="020B0604020202020204" pitchFamily="34" charset="0"/>
              </a:rPr>
              <a:t> John Hancock Retirement. Tous droits réservés.</a:t>
            </a:r>
          </a:p>
          <a:p>
            <a:pPr marL="0" indent="0">
              <a:buNone/>
            </a:pPr>
            <a:r>
              <a:rPr lang="fr-CA" sz="1000" dirty="0">
                <a:latin typeface="Arial" panose="020B0604020202020204" pitchFamily="34" charset="0"/>
                <a:cs typeface="Arial" panose="020B0604020202020204" pitchFamily="34" charset="0"/>
              </a:rPr>
              <a:t>					</a:t>
            </a:r>
          </a:p>
        </p:txBody>
      </p:sp>
      <p:sp>
        <p:nvSpPr>
          <p:cNvPr id="6" name="TextBox 6"/>
          <p:cNvSpPr txBox="1"/>
          <p:nvPr>
            <p:custDataLst>
              <p:tags r:id="rId2"/>
            </p:custDataLst>
          </p:nvPr>
        </p:nvSpPr>
        <p:spPr>
          <a:xfrm>
            <a:off x="0" y="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 b="0" i="0" u="none" strike="noStrike" cap="none" normalizeH="0" baseline="0" noProof="0">
                <a:ln>
                  <a:noFill/>
                </a:ln>
                <a:solidFill>
                  <a:prstClr val="black"/>
                </a:solidFill>
                <a:effectLst/>
                <a:uLnTx/>
                <a:uFillTx/>
                <a:latin typeface="Arial" panose="020B0604020202020204"/>
                <a:ea typeface="+mn-ea"/>
                <a:cs typeface="+mn-cs"/>
              </a:rPr>
              <a:t>ADMASTER-STAMP!MGR0330222101104</a:t>
            </a:r>
          </a:p>
        </p:txBody>
      </p:sp>
      <p:sp>
        <p:nvSpPr>
          <p:cNvPr id="4" name="Title 1">
            <a:extLst>
              <a:ext uri="{FF2B5EF4-FFF2-40B4-BE49-F238E27FC236}">
                <a16:creationId xmlns:a16="http://schemas.microsoft.com/office/drawing/2014/main" id="{2A94A0E1-CC68-B98D-02E3-8345716BA81D}"/>
              </a:ext>
            </a:extLst>
          </p:cNvPr>
          <p:cNvSpPr txBox="1">
            <a:spLocks/>
          </p:cNvSpPr>
          <p:nvPr>
            <p:custDataLst>
              <p:tags r:id="rId3"/>
            </p:custDataLst>
          </p:nvPr>
        </p:nvSpPr>
        <p:spPr>
          <a:xfrm>
            <a:off x="398463" y="472438"/>
            <a:ext cx="8347076" cy="792167"/>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fr-CA"/>
              <a:t>Renseignements importants</a:t>
            </a:r>
          </a:p>
        </p:txBody>
      </p:sp>
      <p:sp>
        <p:nvSpPr>
          <p:cNvPr id="2" name="Slide Number Placeholder 5">
            <a:extLst>
              <a:ext uri="{FF2B5EF4-FFF2-40B4-BE49-F238E27FC236}">
                <a16:creationId xmlns:a16="http://schemas.microsoft.com/office/drawing/2014/main" id="{C6001B55-AC28-F6F8-394F-B6EA81A0CDEE}"/>
              </a:ext>
            </a:extLst>
          </p:cNvPr>
          <p:cNvSpPr>
            <a:spLocks noGrp="1"/>
          </p:cNvSpPr>
          <p:nvPr>
            <p:ph type="sldNum" sz="quarter" idx="12"/>
            <p:custDataLst>
              <p:tags r:id="rId4"/>
            </p:custDataLst>
          </p:nvPr>
        </p:nvSpPr>
        <p:spPr>
          <a:xfrm>
            <a:off x="8533067" y="6399283"/>
            <a:ext cx="212470" cy="175694"/>
          </a:xfrm>
        </p:spPr>
        <p:txBody>
          <a:bodyPr/>
          <a:lstStyle/>
          <a:p>
            <a:fld id="{BB333B34-C87C-402E-ABB0-13B7C9DEBBC4}" type="slidenum">
              <a:rPr/>
              <a:t>24</a:t>
            </a:fld>
            <a:endParaRPr/>
          </a:p>
        </p:txBody>
      </p:sp>
    </p:spTree>
    <p:extLst>
      <p:ext uri="{BB962C8B-B14F-4D97-AF65-F5344CB8AC3E}">
        <p14:creationId xmlns:p14="http://schemas.microsoft.com/office/powerpoint/2010/main" val="191375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custDataLst>
              <p:tags r:id="rId2"/>
            </p:custDataLst>
          </p:nvPr>
        </p:nvSpPr>
        <p:spPr>
          <a:xfrm>
            <a:off x="0" y="0"/>
            <a:ext cx="0" cy="0"/>
          </a:xfrm>
          <a:prstGeom prst="rect">
            <a:avLst/>
          </a:prstGeom>
        </p:spPr>
        <p:txBody>
          <a:bodyPr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a:ln>
                  <a:noFill/>
                </a:ln>
                <a:solidFill>
                  <a:prstClr val="black"/>
                </a:solidFill>
                <a:effectLst/>
                <a:uLnTx/>
                <a:uFillTx/>
                <a:latin typeface="Arial" panose="020B0604020202020204"/>
                <a:ea typeface="+mn-ea"/>
                <a:cs typeface="+mn-cs"/>
              </a:rPr>
              <a:t>ADMASTER-STAMP!MGR0330222101104</a:t>
            </a:r>
          </a:p>
        </p:txBody>
      </p:sp>
    </p:spTree>
    <p:custDataLst>
      <p:tags r:id="rId1"/>
    </p:custDataLst>
    <p:extLst>
      <p:ext uri="{BB962C8B-B14F-4D97-AF65-F5344CB8AC3E}">
        <p14:creationId xmlns:p14="http://schemas.microsoft.com/office/powerpoint/2010/main" val="188145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5003-EACB-20B8-9764-F4AF9B8EE165}"/>
              </a:ext>
            </a:extLst>
          </p:cNvPr>
          <p:cNvSpPr>
            <a:spLocks noGrp="1"/>
          </p:cNvSpPr>
          <p:nvPr>
            <p:ph type="title"/>
            <p:custDataLst>
              <p:tags r:id="rId1"/>
            </p:custDataLst>
          </p:nvPr>
        </p:nvSpPr>
        <p:spPr/>
        <p:txBody>
          <a:bodyPr/>
          <a:lstStyle/>
          <a:p>
            <a:r>
              <a:rPr lang="fr-CA" dirty="0"/>
              <a:t>Versez des cotisations régulièrement</a:t>
            </a:r>
          </a:p>
        </p:txBody>
      </p:sp>
    </p:spTree>
    <p:extLst>
      <p:ext uri="{BB962C8B-B14F-4D97-AF65-F5344CB8AC3E}">
        <p14:creationId xmlns:p14="http://schemas.microsoft.com/office/powerpoint/2010/main" val="55232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4345803-D64C-5F44-88FC-3698DAECA64F}"/>
              </a:ext>
            </a:extLst>
          </p:cNvPr>
          <p:cNvSpPr/>
          <p:nvPr>
            <p:custDataLst>
              <p:tags r:id="rId1"/>
            </p:custDataLst>
          </p:nvPr>
        </p:nvSpPr>
        <p:spPr>
          <a:xfrm>
            <a:off x="398464" y="1630645"/>
            <a:ext cx="2024696" cy="3228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0" name="Rectangle 19">
            <a:extLst>
              <a:ext uri="{FF2B5EF4-FFF2-40B4-BE49-F238E27FC236}">
                <a16:creationId xmlns:a16="http://schemas.microsoft.com/office/drawing/2014/main" id="{BFD43694-11F0-5348-9415-9562EEDA5894}"/>
              </a:ext>
            </a:extLst>
          </p:cNvPr>
          <p:cNvSpPr/>
          <p:nvPr>
            <p:custDataLst>
              <p:tags r:id="rId2"/>
            </p:custDataLst>
          </p:nvPr>
        </p:nvSpPr>
        <p:spPr>
          <a:xfrm>
            <a:off x="2514647" y="1630645"/>
            <a:ext cx="2024696" cy="3228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1" name="Rectangle 20">
            <a:extLst>
              <a:ext uri="{FF2B5EF4-FFF2-40B4-BE49-F238E27FC236}">
                <a16:creationId xmlns:a16="http://schemas.microsoft.com/office/drawing/2014/main" id="{7025B9C7-63A8-F34D-9549-DE0BAEDEA783}"/>
              </a:ext>
            </a:extLst>
          </p:cNvPr>
          <p:cNvSpPr/>
          <p:nvPr>
            <p:custDataLst>
              <p:tags r:id="rId3"/>
            </p:custDataLst>
          </p:nvPr>
        </p:nvSpPr>
        <p:spPr>
          <a:xfrm>
            <a:off x="4630830" y="1630645"/>
            <a:ext cx="2024696" cy="3228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4" name="Rectangle 23">
            <a:extLst>
              <a:ext uri="{FF2B5EF4-FFF2-40B4-BE49-F238E27FC236}">
                <a16:creationId xmlns:a16="http://schemas.microsoft.com/office/drawing/2014/main" id="{BA9DCE30-C32E-8E47-A394-C45479DCEE6F}"/>
              </a:ext>
            </a:extLst>
          </p:cNvPr>
          <p:cNvSpPr/>
          <p:nvPr>
            <p:custDataLst>
              <p:tags r:id="rId4"/>
            </p:custDataLst>
          </p:nvPr>
        </p:nvSpPr>
        <p:spPr>
          <a:xfrm>
            <a:off x="6747013" y="1630645"/>
            <a:ext cx="2024696" cy="3228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 name="Title 1">
            <a:extLst>
              <a:ext uri="{FF2B5EF4-FFF2-40B4-BE49-F238E27FC236}">
                <a16:creationId xmlns:a16="http://schemas.microsoft.com/office/drawing/2014/main" id="{0D61FB37-112C-3E40-886D-8AF4A01F921A}"/>
              </a:ext>
            </a:extLst>
          </p:cNvPr>
          <p:cNvSpPr>
            <a:spLocks noGrp="1"/>
          </p:cNvSpPr>
          <p:nvPr>
            <p:ph type="title"/>
            <p:custDataLst>
              <p:tags r:id="rId5"/>
            </p:custDataLst>
          </p:nvPr>
        </p:nvSpPr>
        <p:spPr/>
        <p:txBody>
          <a:bodyPr/>
          <a:lstStyle/>
          <a:p>
            <a:r>
              <a:rPr lang="fr-CA">
                <a:latin typeface="Arial" panose="020B0604020202020204" pitchFamily="34" charset="0"/>
                <a:cs typeface="Arial" panose="020B0604020202020204" pitchFamily="34" charset="0"/>
              </a:rPr>
              <a:t>Avantages d’une cotisation régulière</a:t>
            </a:r>
            <a:br>
              <a:rPr lang="fr-CA" strike="sngStrike"/>
            </a:br>
            <a:endParaRPr lang="fr-CA" strike="sngStrike"/>
          </a:p>
        </p:txBody>
      </p:sp>
      <p:sp>
        <p:nvSpPr>
          <p:cNvPr id="9" name="Shape 1041">
            <a:extLst>
              <a:ext uri="{FF2B5EF4-FFF2-40B4-BE49-F238E27FC236}">
                <a16:creationId xmlns:a16="http://schemas.microsoft.com/office/drawing/2014/main" id="{5E08717B-4BAD-674D-93E7-9AB7E71ACB85}"/>
              </a:ext>
            </a:extLst>
          </p:cNvPr>
          <p:cNvSpPr/>
          <p:nvPr>
            <p:custDataLst>
              <p:tags r:id="rId6"/>
            </p:custDataLst>
          </p:nvPr>
        </p:nvSpPr>
        <p:spPr>
          <a:xfrm>
            <a:off x="4807323" y="1812332"/>
            <a:ext cx="1769531" cy="1395815"/>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fr-CA" sz="2000" b="1">
                <a:cs typeface="Arial"/>
                <a:sym typeface="Helvetica Neue Light"/>
              </a:rPr>
              <a:t>Votre argent a le potentiel de fructifier</a:t>
            </a:r>
          </a:p>
        </p:txBody>
      </p:sp>
      <p:sp>
        <p:nvSpPr>
          <p:cNvPr id="13" name="Shape 1041">
            <a:extLst>
              <a:ext uri="{FF2B5EF4-FFF2-40B4-BE49-F238E27FC236}">
                <a16:creationId xmlns:a16="http://schemas.microsoft.com/office/drawing/2014/main" id="{920F0F49-8222-2F46-A3DB-69825ADA01BF}"/>
              </a:ext>
            </a:extLst>
          </p:cNvPr>
          <p:cNvSpPr/>
          <p:nvPr>
            <p:custDataLst>
              <p:tags r:id="rId7"/>
            </p:custDataLst>
          </p:nvPr>
        </p:nvSpPr>
        <p:spPr>
          <a:xfrm>
            <a:off x="6902547" y="1812332"/>
            <a:ext cx="1736485" cy="1088039"/>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fr-CA" sz="2000" b="1" i="1" dirty="0">
                <a:cs typeface="Arial"/>
                <a:sym typeface="Helvetica Neue Light"/>
              </a:rPr>
              <a:t>Vous </a:t>
            </a:r>
            <a:r>
              <a:rPr lang="fr-CA" sz="2000" b="1" dirty="0">
                <a:cs typeface="Arial"/>
                <a:sym typeface="Helvetica Neue Light"/>
              </a:rPr>
              <a:t>êtes toujours aux commandes</a:t>
            </a:r>
          </a:p>
        </p:txBody>
      </p:sp>
      <p:pic>
        <p:nvPicPr>
          <p:cNvPr id="14" name="Graphic 13">
            <a:extLst>
              <a:ext uri="{FF2B5EF4-FFF2-40B4-BE49-F238E27FC236}">
                <a16:creationId xmlns:a16="http://schemas.microsoft.com/office/drawing/2014/main" id="{441ED6E9-6C27-4C23-987F-A810D5C1FE64}"/>
              </a:ext>
            </a:extLst>
          </p:cNvPr>
          <p:cNvPicPr>
            <a:picLocks noChangeAspect="1"/>
          </p:cNvPicPr>
          <p:nvPr>
            <p:custDataLst>
              <p:tags r:id="rId8"/>
            </p:custDataLst>
          </p:nvPr>
        </p:nvPicPr>
        <p:blipFill>
          <a:blip r:embed="rId24">
            <a:extLst>
              <a:ext uri="{96DAC541-7B7A-43D3-8B79-37D633B846F1}">
                <asvg:svgBlip xmlns:asvg="http://schemas.microsoft.com/office/drawing/2016/SVG/main" r:embed="rId25"/>
              </a:ext>
            </a:extLst>
          </a:blip>
          <a:stretch>
            <a:fillRect/>
          </a:stretch>
        </p:blipFill>
        <p:spPr>
          <a:xfrm>
            <a:off x="5693179" y="3803992"/>
            <a:ext cx="807999" cy="764568"/>
          </a:xfrm>
          <a:prstGeom prst="rect">
            <a:avLst/>
          </a:prstGeom>
        </p:spPr>
      </p:pic>
      <p:sp>
        <p:nvSpPr>
          <p:cNvPr id="19" name="Shape 1041">
            <a:extLst>
              <a:ext uri="{FF2B5EF4-FFF2-40B4-BE49-F238E27FC236}">
                <a16:creationId xmlns:a16="http://schemas.microsoft.com/office/drawing/2014/main" id="{D9DA6F4F-3B78-4456-8BB8-7FF611631FD8}"/>
              </a:ext>
            </a:extLst>
          </p:cNvPr>
          <p:cNvSpPr/>
          <p:nvPr>
            <p:custDataLst>
              <p:tags r:id="rId9"/>
            </p:custDataLst>
          </p:nvPr>
        </p:nvSpPr>
        <p:spPr>
          <a:xfrm>
            <a:off x="2705641" y="1825914"/>
            <a:ext cx="1888469" cy="1088039"/>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fr-CA" sz="2000" b="1">
                <a:cs typeface="Arial"/>
                <a:sym typeface="Helvetica Neue Light"/>
              </a:rPr>
              <a:t>Vous pouvez avoir recours à la méthode des achats périodiques par sommes fixes</a:t>
            </a:r>
            <a:r>
              <a:rPr lang="fr-CA" sz="2000" b="1" baseline="30000">
                <a:cs typeface="Arial"/>
                <a:sym typeface="Helvetica Neue Light"/>
              </a:rPr>
              <a:t> 2</a:t>
            </a:r>
          </a:p>
        </p:txBody>
      </p:sp>
      <p:sp>
        <p:nvSpPr>
          <p:cNvPr id="31" name="Rectangle 30">
            <a:extLst>
              <a:ext uri="{FF2B5EF4-FFF2-40B4-BE49-F238E27FC236}">
                <a16:creationId xmlns:a16="http://schemas.microsoft.com/office/drawing/2014/main" id="{1A86B8D4-963A-5441-90AD-60585AF82CB6}"/>
              </a:ext>
            </a:extLst>
          </p:cNvPr>
          <p:cNvSpPr/>
          <p:nvPr>
            <p:custDataLst>
              <p:tags r:id="rId10"/>
            </p:custDataLst>
          </p:nvPr>
        </p:nvSpPr>
        <p:spPr>
          <a:xfrm>
            <a:off x="398464" y="1559185"/>
            <a:ext cx="2024696" cy="111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32" name="Rectangle 31">
            <a:extLst>
              <a:ext uri="{FF2B5EF4-FFF2-40B4-BE49-F238E27FC236}">
                <a16:creationId xmlns:a16="http://schemas.microsoft.com/office/drawing/2014/main" id="{10C4E6AE-FEFA-A243-8287-24A4B3AECEC8}"/>
              </a:ext>
            </a:extLst>
          </p:cNvPr>
          <p:cNvSpPr/>
          <p:nvPr>
            <p:custDataLst>
              <p:tags r:id="rId11"/>
            </p:custDataLst>
          </p:nvPr>
        </p:nvSpPr>
        <p:spPr>
          <a:xfrm>
            <a:off x="2514647" y="1559185"/>
            <a:ext cx="2024696" cy="1119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33" name="Rectangle 32">
            <a:extLst>
              <a:ext uri="{FF2B5EF4-FFF2-40B4-BE49-F238E27FC236}">
                <a16:creationId xmlns:a16="http://schemas.microsoft.com/office/drawing/2014/main" id="{E60C7F7E-AAFE-9441-A51E-8B819B393844}"/>
              </a:ext>
            </a:extLst>
          </p:cNvPr>
          <p:cNvSpPr/>
          <p:nvPr>
            <p:custDataLst>
              <p:tags r:id="rId12"/>
            </p:custDataLst>
          </p:nvPr>
        </p:nvSpPr>
        <p:spPr>
          <a:xfrm>
            <a:off x="4630830" y="1559185"/>
            <a:ext cx="2024696" cy="11193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34" name="Rectangle 33">
            <a:extLst>
              <a:ext uri="{FF2B5EF4-FFF2-40B4-BE49-F238E27FC236}">
                <a16:creationId xmlns:a16="http://schemas.microsoft.com/office/drawing/2014/main" id="{4E225233-3C4F-F14D-AE82-7013801248F4}"/>
              </a:ext>
            </a:extLst>
          </p:cNvPr>
          <p:cNvSpPr/>
          <p:nvPr>
            <p:custDataLst>
              <p:tags r:id="rId13"/>
            </p:custDataLst>
          </p:nvPr>
        </p:nvSpPr>
        <p:spPr>
          <a:xfrm>
            <a:off x="6747013" y="1559185"/>
            <a:ext cx="2024696" cy="1119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lgn="l"/>
            <a:endParaRPr lang="en-US" sz="1350" dirty="0"/>
          </a:p>
        </p:txBody>
      </p:sp>
      <p:sp>
        <p:nvSpPr>
          <p:cNvPr id="25" name="Shape 1041">
            <a:extLst>
              <a:ext uri="{FF2B5EF4-FFF2-40B4-BE49-F238E27FC236}">
                <a16:creationId xmlns:a16="http://schemas.microsoft.com/office/drawing/2014/main" id="{AF34E45A-9F39-4B14-817A-67254029BD3A}"/>
              </a:ext>
            </a:extLst>
          </p:cNvPr>
          <p:cNvSpPr/>
          <p:nvPr>
            <p:custDataLst>
              <p:tags r:id="rId14"/>
            </p:custDataLst>
          </p:nvPr>
        </p:nvSpPr>
        <p:spPr>
          <a:xfrm>
            <a:off x="2712594" y="1788897"/>
            <a:ext cx="1628801" cy="441708"/>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fr-CA" b="1">
                <a:cs typeface="Arial"/>
                <a:sym typeface="Helvetica Neue Light"/>
              </a:rPr>
              <a:t> </a:t>
            </a:r>
          </a:p>
        </p:txBody>
      </p:sp>
      <p:sp>
        <p:nvSpPr>
          <p:cNvPr id="26" name="Shape 1041">
            <a:extLst>
              <a:ext uri="{FF2B5EF4-FFF2-40B4-BE49-F238E27FC236}">
                <a16:creationId xmlns:a16="http://schemas.microsoft.com/office/drawing/2014/main" id="{B9B1418E-64FB-47AB-A433-5CD325FE7291}"/>
              </a:ext>
            </a:extLst>
          </p:cNvPr>
          <p:cNvSpPr/>
          <p:nvPr>
            <p:custDataLst>
              <p:tags r:id="rId15"/>
            </p:custDataLst>
          </p:nvPr>
        </p:nvSpPr>
        <p:spPr>
          <a:xfrm>
            <a:off x="620116" y="1825980"/>
            <a:ext cx="1628801" cy="1088039"/>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style>
          <a:lnRef idx="0">
            <a:scrgbClr r="0" g="0" b="0"/>
          </a:lnRef>
          <a:fillRef idx="0">
            <a:scrgbClr r="0" g="0" b="0"/>
          </a:fillRef>
          <a:effectRef idx="0">
            <a:scrgbClr r="0" g="0" b="0"/>
          </a:effectRef>
          <a:fontRef idx="major"/>
        </p:style>
        <p:txBody>
          <a:bodyPr wrap="square" lIns="81558" tIns="81558" rIns="81558" bIns="81558">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815727">
              <a:spcAft>
                <a:spcPts val="450"/>
              </a:spcAft>
              <a:defRPr/>
            </a:pPr>
            <a:r>
              <a:rPr lang="fr-CA" sz="2000" b="1">
                <a:cs typeface="Arial"/>
                <a:sym typeface="Helvetica Neue Light"/>
              </a:rPr>
              <a:t>Vous pourriez payer moins d’impôts</a:t>
            </a:r>
            <a:r>
              <a:rPr lang="fr-CA" sz="2000" b="1" baseline="30000">
                <a:cs typeface="Arial"/>
                <a:sym typeface="Helvetica Neue Light"/>
              </a:rPr>
              <a:t> 1</a:t>
            </a:r>
          </a:p>
        </p:txBody>
      </p:sp>
      <p:sp>
        <p:nvSpPr>
          <p:cNvPr id="5" name="TextBox 4">
            <a:extLst>
              <a:ext uri="{FF2B5EF4-FFF2-40B4-BE49-F238E27FC236}">
                <a16:creationId xmlns:a16="http://schemas.microsoft.com/office/drawing/2014/main" id="{8CF77EC1-3DA1-40E1-B007-DB14B4251D01}"/>
              </a:ext>
            </a:extLst>
          </p:cNvPr>
          <p:cNvSpPr txBox="1"/>
          <p:nvPr>
            <p:custDataLst>
              <p:tags r:id="rId16"/>
            </p:custDataLst>
          </p:nvPr>
        </p:nvSpPr>
        <p:spPr>
          <a:xfrm>
            <a:off x="414352" y="5658427"/>
            <a:ext cx="8224681" cy="369332"/>
          </a:xfrm>
          <a:prstGeom prst="rect">
            <a:avLst/>
          </a:prstGeom>
          <a:noFill/>
        </p:spPr>
        <p:txBody>
          <a:bodyPr wrap="square" lIns="0" tIns="0" rIns="0" bIns="0" rtlCol="0">
            <a:spAutoFit/>
          </a:bodyPr>
          <a:lstStyle/>
          <a:p>
            <a:pPr algn="l">
              <a:spcBef>
                <a:spcPts val="600"/>
              </a:spcBef>
            </a:pPr>
            <a:r>
              <a:rPr lang="fr-CA" sz="800" b="1"/>
              <a:t>1</a:t>
            </a:r>
            <a:r>
              <a:rPr lang="fr-CA" sz="800"/>
              <a:t> Les cotisations à un REER sont déductibles d’impôt et la croissance des placements dans le compte n’est pas imposée, </a:t>
            </a:r>
            <a:r>
              <a:rPr lang="fr-CA" sz="800" b="1"/>
              <a:t>2 </a:t>
            </a:r>
            <a:r>
              <a:rPr lang="fr-CA" sz="800"/>
              <a:t>La stratégie des achats périodiques par sommes fixes n’est pas garante de profit ni n’élimine le risque de perte. Le placement périodique sert à investir de façon continue dans des titres, même en période de fluctuation des prix. Les participants doivent s’assurer que leurs ressources leur permettent de continuer cette stratégie sur le long terme.</a:t>
            </a:r>
          </a:p>
        </p:txBody>
      </p:sp>
      <p:sp>
        <p:nvSpPr>
          <p:cNvPr id="6" name="TextBox 6"/>
          <p:cNvSpPr txBox="1"/>
          <p:nvPr>
            <p:custDataLst>
              <p:tags r:id="rId17"/>
            </p:custDataLst>
          </p:nvPr>
        </p:nvSpPr>
        <p:spPr>
          <a:xfrm>
            <a:off x="0" y="0"/>
            <a:ext cx="0" cy="0"/>
          </a:xfrm>
          <a:prstGeom prst="rect">
            <a:avLst/>
          </a:prstGeom>
        </p:spPr>
        <p:txBody>
          <a:bodyPr rtlCol="0" anchor="t">
            <a:noAutofit/>
          </a:bodyPr>
          <a:lstStyle/>
          <a:p>
            <a:pPr algn="l">
              <a:defRPr/>
            </a:pPr>
            <a:endParaRPr lang="en-US" sz="1100"/>
          </a:p>
          <a:p>
            <a:r>
              <a:rPr lang="fr-CA" sz="100"/>
              <a:t>ADMASTER-STAMP!MGR0913222411560</a:t>
            </a:r>
          </a:p>
        </p:txBody>
      </p:sp>
      <p:sp>
        <p:nvSpPr>
          <p:cNvPr id="3" name="Slide Number Placeholder 5">
            <a:extLst>
              <a:ext uri="{FF2B5EF4-FFF2-40B4-BE49-F238E27FC236}">
                <a16:creationId xmlns:a16="http://schemas.microsoft.com/office/drawing/2014/main" id="{6ECF87C3-66E0-F8D7-32B0-CAE876A5DA60}"/>
              </a:ext>
            </a:extLst>
          </p:cNvPr>
          <p:cNvSpPr>
            <a:spLocks noGrp="1"/>
          </p:cNvSpPr>
          <p:nvPr>
            <p:ph type="sldNum" sz="quarter" idx="12"/>
            <p:custDataLst>
              <p:tags r:id="rId18"/>
            </p:custDataLst>
          </p:nvPr>
        </p:nvSpPr>
        <p:spPr>
          <a:xfrm>
            <a:off x="8533067" y="6399283"/>
            <a:ext cx="212470" cy="175694"/>
          </a:xfrm>
        </p:spPr>
        <p:txBody>
          <a:bodyPr/>
          <a:lstStyle/>
          <a:p>
            <a:fld id="{BB333B34-C87C-402E-ABB0-13B7C9DEBBC4}" type="slidenum">
              <a:rPr/>
              <a:t>4</a:t>
            </a:fld>
            <a:endParaRPr/>
          </a:p>
        </p:txBody>
      </p:sp>
      <p:pic>
        <p:nvPicPr>
          <p:cNvPr id="16" name="Graphic 15">
            <a:extLst>
              <a:ext uri="{FF2B5EF4-FFF2-40B4-BE49-F238E27FC236}">
                <a16:creationId xmlns:a16="http://schemas.microsoft.com/office/drawing/2014/main" id="{DE5B5442-AF15-D18E-AD23-DBDFEED63E11}"/>
              </a:ext>
            </a:extLst>
          </p:cNvPr>
          <p:cNvPicPr>
            <a:picLocks noChangeAspect="1"/>
          </p:cNvPicPr>
          <p:nvPr>
            <p:custDataLst>
              <p:tags r:id="rId19"/>
            </p:custDataLst>
          </p:nvPr>
        </p:nvPicPr>
        <p:blipFill>
          <a:blip r:embed="rId26">
            <a:extLst>
              <a:ext uri="{96DAC541-7B7A-43D3-8B79-37D633B846F1}">
                <asvg:svgBlip xmlns:asvg="http://schemas.microsoft.com/office/drawing/2016/SVG/main" r:embed="rId27"/>
              </a:ext>
            </a:extLst>
          </a:blip>
          <a:stretch>
            <a:fillRect/>
          </a:stretch>
        </p:blipFill>
        <p:spPr>
          <a:xfrm>
            <a:off x="7711343" y="3789838"/>
            <a:ext cx="821723" cy="821723"/>
          </a:xfrm>
          <a:prstGeom prst="rect">
            <a:avLst/>
          </a:prstGeom>
        </p:spPr>
      </p:pic>
      <p:pic>
        <p:nvPicPr>
          <p:cNvPr id="17" name="Graphic 16">
            <a:extLst>
              <a:ext uri="{FF2B5EF4-FFF2-40B4-BE49-F238E27FC236}">
                <a16:creationId xmlns:a16="http://schemas.microsoft.com/office/drawing/2014/main" id="{95B96065-6A3A-D11B-4FBD-083517E39332}"/>
              </a:ext>
            </a:extLst>
          </p:cNvPr>
          <p:cNvPicPr>
            <a:picLocks noChangeAspect="1"/>
          </p:cNvPicPr>
          <p:nvPr>
            <p:custDataLst>
              <p:tags r:id="rId20"/>
            </p:custDataLst>
          </p:nvPr>
        </p:nvPicPr>
        <p:blipFill>
          <a:blip r:embed="rId28">
            <a:extLst>
              <a:ext uri="{96DAC541-7B7A-43D3-8B79-37D633B846F1}">
                <asvg:svgBlip xmlns:asvg="http://schemas.microsoft.com/office/drawing/2016/SVG/main" r:embed="rId29"/>
              </a:ext>
            </a:extLst>
          </a:blip>
          <a:stretch>
            <a:fillRect/>
          </a:stretch>
        </p:blipFill>
        <p:spPr>
          <a:xfrm>
            <a:off x="3539393" y="3823499"/>
            <a:ext cx="745061" cy="745061"/>
          </a:xfrm>
          <a:prstGeom prst="rect">
            <a:avLst/>
          </a:prstGeom>
        </p:spPr>
      </p:pic>
      <p:pic>
        <p:nvPicPr>
          <p:cNvPr id="29" name="Graphic 28">
            <a:extLst>
              <a:ext uri="{FF2B5EF4-FFF2-40B4-BE49-F238E27FC236}">
                <a16:creationId xmlns:a16="http://schemas.microsoft.com/office/drawing/2014/main" id="{355DB3FD-369B-53E2-5CCF-5604F03CC927}"/>
              </a:ext>
            </a:extLst>
          </p:cNvPr>
          <p:cNvPicPr>
            <a:picLocks noChangeAspect="1"/>
          </p:cNvPicPr>
          <p:nvPr>
            <p:custDataLst>
              <p:tags r:id="rId21"/>
            </p:custDataLst>
          </p:nvPr>
        </p:nvPicPr>
        <p:blipFill>
          <a:blip r:embed="rId30">
            <a:extLst>
              <a:ext uri="{96DAC541-7B7A-43D3-8B79-37D633B846F1}">
                <asvg:svgBlip xmlns:asvg="http://schemas.microsoft.com/office/drawing/2016/SVG/main" r:embed="rId31"/>
              </a:ext>
            </a:extLst>
          </a:blip>
          <a:stretch>
            <a:fillRect/>
          </a:stretch>
        </p:blipFill>
        <p:spPr>
          <a:xfrm>
            <a:off x="1468730" y="3759181"/>
            <a:ext cx="852380" cy="852380"/>
          </a:xfrm>
          <a:prstGeom prst="rect">
            <a:avLst/>
          </a:prstGeom>
        </p:spPr>
      </p:pic>
    </p:spTree>
    <p:extLst>
      <p:ext uri="{BB962C8B-B14F-4D97-AF65-F5344CB8AC3E}">
        <p14:creationId xmlns:p14="http://schemas.microsoft.com/office/powerpoint/2010/main" val="211735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96F7F-CAF0-6941-A07A-3A147E1864DA}"/>
              </a:ext>
            </a:extLst>
          </p:cNvPr>
          <p:cNvSpPr>
            <a:spLocks noGrp="1"/>
          </p:cNvSpPr>
          <p:nvPr>
            <p:ph type="title"/>
            <p:custDataLst>
              <p:tags r:id="rId1"/>
            </p:custDataLst>
          </p:nvPr>
        </p:nvSpPr>
        <p:spPr/>
        <p:txBody>
          <a:bodyPr/>
          <a:lstStyle/>
          <a:p>
            <a:r>
              <a:rPr lang="fr-CA">
                <a:latin typeface="Arial" panose="020B0604020202020204" pitchFamily="34" charset="0"/>
                <a:cs typeface="Arial" panose="020B0604020202020204" pitchFamily="34" charset="0"/>
              </a:rPr>
              <a:t>Réduisez vos impôts en épargnant dans votre régime</a:t>
            </a:r>
          </a:p>
        </p:txBody>
      </p:sp>
      <p:sp>
        <p:nvSpPr>
          <p:cNvPr id="5" name="TextBox 5"/>
          <p:cNvSpPr txBox="1"/>
          <p:nvPr>
            <p:custDataLst>
              <p:tags r:id="rId2"/>
            </p:custDataLst>
          </p:nvPr>
        </p:nvSpPr>
        <p:spPr>
          <a:xfrm>
            <a:off x="0" y="0"/>
            <a:ext cx="0" cy="0"/>
          </a:xfrm>
          <a:prstGeom prst="rect">
            <a:avLst/>
          </a:prstGeom>
        </p:spPr>
        <p:txBody>
          <a:bodyPr rtlCol="0" anchor="t">
            <a:noAutofit/>
          </a:bodyPr>
          <a:lstStyle/>
          <a:p>
            <a:pPr algn="l">
              <a:defRPr/>
            </a:pPr>
            <a:endParaRPr lang="en-US" sz="1100">
              <a:latin typeface="Arial" panose="020B0604020202020204" pitchFamily="34" charset="0"/>
              <a:cs typeface="Arial" panose="020B0604020202020204" pitchFamily="34" charset="0"/>
            </a:endParaRPr>
          </a:p>
          <a:p>
            <a:r>
              <a:rPr lang="fr-CA" sz="100">
                <a:latin typeface="Arial" panose="020B0604020202020204" pitchFamily="34" charset="0"/>
                <a:cs typeface="Arial" panose="020B0604020202020204" pitchFamily="34" charset="0"/>
              </a:rPr>
              <a:t>ADMASTER-STAMP!MGR1108222572405</a:t>
            </a:r>
          </a:p>
        </p:txBody>
      </p:sp>
      <p:graphicFrame>
        <p:nvGraphicFramePr>
          <p:cNvPr id="8" name="Table 7">
            <a:extLst>
              <a:ext uri="{FF2B5EF4-FFF2-40B4-BE49-F238E27FC236}">
                <a16:creationId xmlns:a16="http://schemas.microsoft.com/office/drawing/2014/main" id="{D74EEF64-FE5D-40DB-781A-0974BD97C153}"/>
              </a:ext>
            </a:extLst>
          </p:cNvPr>
          <p:cNvGraphicFramePr>
            <a:graphicFrameLocks noGrp="1"/>
          </p:cNvGraphicFramePr>
          <p:nvPr>
            <p:custDataLst>
              <p:tags r:id="rId3"/>
            </p:custDataLst>
            <p:extLst>
              <p:ext uri="{D42A27DB-BD31-4B8C-83A1-F6EECF244321}">
                <p14:modId xmlns:p14="http://schemas.microsoft.com/office/powerpoint/2010/main" val="844384933"/>
              </p:ext>
            </p:extLst>
          </p:nvPr>
        </p:nvGraphicFramePr>
        <p:xfrm>
          <a:off x="398464" y="1292081"/>
          <a:ext cx="8356240" cy="3829097"/>
        </p:xfrm>
        <a:graphic>
          <a:graphicData uri="http://schemas.openxmlformats.org/drawingml/2006/table">
            <a:tbl>
              <a:tblPr firstRow="1" bandRow="1">
                <a:tableStyleId>{B301B821-A1FF-4177-AEE7-76D212191A09}</a:tableStyleId>
              </a:tblPr>
              <a:tblGrid>
                <a:gridCol w="3890997">
                  <a:extLst>
                    <a:ext uri="{9D8B030D-6E8A-4147-A177-3AD203B41FA5}">
                      <a16:colId xmlns:a16="http://schemas.microsoft.com/office/drawing/2014/main" val="621959707"/>
                    </a:ext>
                  </a:extLst>
                </a:gridCol>
                <a:gridCol w="4465243">
                  <a:extLst>
                    <a:ext uri="{9D8B030D-6E8A-4147-A177-3AD203B41FA5}">
                      <a16:colId xmlns:a16="http://schemas.microsoft.com/office/drawing/2014/main" val="3120566231"/>
                    </a:ext>
                  </a:extLst>
                </a:gridCol>
              </a:tblGrid>
              <a:tr h="1061893">
                <a:tc>
                  <a:txBody>
                    <a:bodyPr/>
                    <a:lstStyle/>
                    <a:p>
                      <a:endParaRPr lang="en-US" dirty="0"/>
                    </a:p>
                  </a:txBody>
                  <a:tcPr>
                    <a:lnL w="12700" cmpd="sng">
                      <a:noFill/>
                    </a:lnL>
                    <a:lnR w="12700" cap="flat" cmpd="sng" algn="ctr">
                      <a:solidFill>
                        <a:schemeClr val="accent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153941">
                        <a:spcAft>
                          <a:spcPts val="675"/>
                        </a:spcAft>
                      </a:pPr>
                      <a:r>
                        <a:rPr lang="fr-CA" b="1">
                          <a:solidFill>
                            <a:schemeClr val="bg1"/>
                          </a:solidFill>
                        </a:rPr>
                        <a:t>Des économies d’impôt aujourd’hui</a:t>
                      </a:r>
                    </a:p>
                    <a:p>
                      <a:pPr indent="-153941">
                        <a:spcAft>
                          <a:spcPts val="450"/>
                        </a:spcAft>
                      </a:pPr>
                      <a:r>
                        <a:rPr lang="fr-CA" sz="1800" b="1">
                          <a:solidFill>
                            <a:schemeClr val="bg1"/>
                          </a:solidFill>
                        </a:rPr>
                        <a:t>Cotisations à un REER</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715080041"/>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t>Limites de revenu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a:solidFill>
                            <a:prstClr val="black"/>
                          </a:solidFill>
                        </a:rPr>
                        <a:t>s. 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4"/>
                    </a:solidFill>
                  </a:tcPr>
                </a:tc>
                <a:extLst>
                  <a:ext uri="{0D108BD9-81ED-4DB2-BD59-A6C34878D82A}">
                    <a16:rowId xmlns:a16="http://schemas.microsoft.com/office/drawing/2014/main" val="3847753246"/>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t>Cotisations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solidFill>
                            <a:prstClr val="black"/>
                          </a:solidFill>
                        </a:rPr>
                        <a:t>Avant impôts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8593067"/>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Plafond de cotisation pour 2025</a:t>
                      </a:r>
                      <a:r>
                        <a:rPr lang="fr-CA" sz="1800" b="1" baseline="30000" dirty="0">
                          <a:solidFill>
                            <a:prstClr val="black"/>
                          </a:solidFill>
                          <a:latin typeface="+mn-lt"/>
                          <a:ea typeface="+mn-ea"/>
                          <a:cs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CA">
                          <a:solidFill>
                            <a:prstClr val="black"/>
                          </a:solidFill>
                        </a:rPr>
                        <a:t>32 490 $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4"/>
                    </a:solidFill>
                  </a:tcPr>
                </a:tc>
                <a:extLst>
                  <a:ext uri="{0D108BD9-81ED-4DB2-BD59-A6C34878D82A}">
                    <a16:rowId xmlns:a16="http://schemas.microsoft.com/office/drawing/2014/main" val="3934969799"/>
                  </a:ext>
                </a:extLst>
              </a:tr>
              <a:tr h="4023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t>Plafond de cotisation pour 2024</a:t>
                      </a:r>
                      <a:r>
                        <a:rPr lang="fr-CA" sz="1800" b="1" baseline="30000">
                          <a:solidFill>
                            <a:prstClr val="black"/>
                          </a:solidFill>
                          <a:latin typeface="+mn-lt"/>
                          <a:ea typeface="+mn-ea"/>
                          <a:cs typeface="Aria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CA"/>
                        <a:t>31 560 $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1020833"/>
                  </a:ext>
                </a:extLst>
              </a:tr>
              <a:tr h="4023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t>Limite d’âge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CA"/>
                        <a:t>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9635247"/>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t>Revenus de placement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solidFill>
                            <a:prstClr val="black"/>
                          </a:solidFill>
                        </a:rPr>
                        <a:t>Report d’impôt</a:t>
                      </a:r>
                      <a:r>
                        <a:rPr lang="fr-CA" baseline="30000">
                          <a:solidFill>
                            <a:prstClr val="black"/>
                          </a:solidFill>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4"/>
                    </a:solidFill>
                  </a:tcPr>
                </a:tc>
                <a:extLst>
                  <a:ext uri="{0D108BD9-81ED-4DB2-BD59-A6C34878D82A}">
                    <a16:rowId xmlns:a16="http://schemas.microsoft.com/office/drawing/2014/main" val="4113011621"/>
                  </a:ext>
                </a:extLst>
              </a:tr>
              <a:tr h="3924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1">
                          <a:solidFill>
                            <a:prstClr val="black"/>
                          </a:solidFill>
                          <a:latin typeface="+mn-lt"/>
                          <a:ea typeface="+mn-ea"/>
                          <a:cs typeface="Arial"/>
                        </a:rPr>
                        <a:t>Retraits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solidFill>
                            <a:prstClr val="black"/>
                          </a:solidFill>
                        </a:rPr>
                        <a:t>Imposés</a:t>
                      </a:r>
                      <a:r>
                        <a:rPr lang="fr-CA" baseline="30000">
                          <a:solidFill>
                            <a:prstClr val="black"/>
                          </a:solidFill>
                        </a:rPr>
                        <a:t>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2032151"/>
                  </a:ext>
                </a:extLst>
              </a:tr>
            </a:tbl>
          </a:graphicData>
        </a:graphic>
      </p:graphicFrame>
      <p:sp>
        <p:nvSpPr>
          <p:cNvPr id="12" name="Text Placeholder 3">
            <a:extLst>
              <a:ext uri="{FF2B5EF4-FFF2-40B4-BE49-F238E27FC236}">
                <a16:creationId xmlns:a16="http://schemas.microsoft.com/office/drawing/2014/main" id="{7AEBFA0B-C827-BEC3-B075-6924E778498F}"/>
              </a:ext>
            </a:extLst>
          </p:cNvPr>
          <p:cNvSpPr>
            <a:spLocks noGrp="1"/>
          </p:cNvSpPr>
          <p:nvPr>
            <p:ph type="body" sz="quarter" idx="15"/>
            <p:custDataLst>
              <p:tags r:id="rId4"/>
            </p:custDataLst>
          </p:nvPr>
        </p:nvSpPr>
        <p:spPr>
          <a:xfrm>
            <a:off x="398464" y="5638832"/>
            <a:ext cx="8356239" cy="456645"/>
          </a:xfrm>
        </p:spPr>
        <p:txBody>
          <a:bodyPr/>
          <a:lstStyle/>
          <a:p>
            <a:pPr marL="0" marR="0" lvl="0" indent="0" algn="l" defTabSz="914400" rtl="0" eaLnBrk="1" fontAlgn="auto" latinLnBrk="0" hangingPunct="1">
              <a:lnSpc>
                <a:spcPct val="95000"/>
              </a:lnSpc>
              <a:spcBef>
                <a:spcPts val="600"/>
              </a:spcBef>
              <a:spcAft>
                <a:spcPts val="0"/>
              </a:spcAft>
              <a:buClr>
                <a:prstClr val="black"/>
              </a:buClr>
              <a:buSzPct val="115000"/>
              <a:buFont typeface="Arial" panose="020B0604020202020204" pitchFamily="34" charset="0"/>
              <a:buNone/>
              <a:tabLst/>
              <a:defRPr/>
            </a:pPr>
            <a:r>
              <a:rPr kumimoji="0" lang="fr-CA" sz="800" b="1" i="0" u="none" strike="noStrike" cap="none" normalizeH="0" baseline="0" noProof="0">
                <a:ln>
                  <a:noFill/>
                </a:ln>
                <a:solidFill>
                  <a:prstClr val="black"/>
                </a:solidFill>
                <a:effectLst/>
                <a:uLnTx/>
                <a:uFillTx/>
                <a:ea typeface="Calibri" panose="020F0502020204030204" pitchFamily="34" charset="0"/>
                <a:cs typeface="Arial" panose="020B0604020202020204" pitchFamily="34" charset="0"/>
              </a:rPr>
              <a:t>1 </a:t>
            </a:r>
            <a:r>
              <a:rPr kumimoji="0" lang="fr-CA" sz="800" b="0" i="0" u="none" strike="noStrike" cap="none" normalizeH="0" baseline="0" noProof="0">
                <a:ln>
                  <a:noFill/>
                </a:ln>
                <a:solidFill>
                  <a:prstClr val="black"/>
                </a:solidFill>
                <a:effectLst/>
                <a:uLnTx/>
                <a:uFillTx/>
                <a:ea typeface="Calibri" panose="020F0502020204030204" pitchFamily="34" charset="0"/>
                <a:cs typeface="Arial" panose="020B0604020202020204" pitchFamily="34" charset="0"/>
              </a:rPr>
              <a:t>Le plafond annuel de cotisation correspond à 18 % du revenu gagné, jusqu’à concurrence d’un montant maximal déterminé. Les cotisations non utilisées des années précédentes peuvent être ajoutées au plafond de l’année en cours. </a:t>
            </a:r>
            <a:r>
              <a:rPr lang="fr-CA" b="1">
                <a:cs typeface="Arial" panose="020B0604020202020204" pitchFamily="34" charset="0"/>
              </a:rPr>
              <a:t>2</a:t>
            </a:r>
            <a:r>
              <a:rPr lang="fr-CA" baseline="30000">
                <a:cs typeface="Arial" panose="020B0604020202020204" pitchFamily="34" charset="0"/>
              </a:rPr>
              <a:t> </a:t>
            </a:r>
            <a:r>
              <a:rPr lang="fr-CA"/>
              <a:t>Les impôts ordinaires sur le revenu sont dus au moment du prélèvement. Les REER doivent être convertis en FERR à l’âge de 71 ans, lesquels sont assujettis à des prélèvements minimaux. </a:t>
            </a:r>
          </a:p>
        </p:txBody>
      </p:sp>
      <p:sp>
        <p:nvSpPr>
          <p:cNvPr id="13" name="Slide Number Placeholder 5">
            <a:extLst>
              <a:ext uri="{FF2B5EF4-FFF2-40B4-BE49-F238E27FC236}">
                <a16:creationId xmlns:a16="http://schemas.microsoft.com/office/drawing/2014/main" id="{763734E5-B122-2B7F-BD36-D2E9C3FECA6D}"/>
              </a:ext>
            </a:extLst>
          </p:cNvPr>
          <p:cNvSpPr>
            <a:spLocks noGrp="1"/>
          </p:cNvSpPr>
          <p:nvPr>
            <p:ph type="sldNum" sz="quarter" idx="12"/>
            <p:custDataLst>
              <p:tags r:id="rId5"/>
            </p:custDataLst>
          </p:nvPr>
        </p:nvSpPr>
        <p:spPr>
          <a:xfrm>
            <a:off x="8533067" y="6399283"/>
            <a:ext cx="212470" cy="175694"/>
          </a:xfrm>
        </p:spPr>
        <p:txBody>
          <a:bodyPr/>
          <a:lstStyle/>
          <a:p>
            <a:fld id="{BB333B34-C87C-402E-ABB0-13B7C9DEBBC4}" type="slidenum">
              <a:rPr/>
              <a:t>5</a:t>
            </a:fld>
            <a:endParaRPr/>
          </a:p>
        </p:txBody>
      </p:sp>
    </p:spTree>
    <p:extLst>
      <p:ext uri="{BB962C8B-B14F-4D97-AF65-F5344CB8AC3E}">
        <p14:creationId xmlns:p14="http://schemas.microsoft.com/office/powerpoint/2010/main" val="314005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3472A-C6ED-4C6B-A7F8-4BC2888304C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2626EE9-737C-DD35-F37D-2C9DA1591B41}"/>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Lst>
          </a:blip>
          <a:srcRect/>
          <a:stretch/>
        </p:blipFill>
        <p:spPr>
          <a:xfrm>
            <a:off x="387922" y="1448817"/>
            <a:ext cx="8357615" cy="4178807"/>
          </a:xfrm>
          <a:prstGeom prst="rect">
            <a:avLst/>
          </a:prstGeom>
          <a:ln w="3175">
            <a:solidFill>
              <a:schemeClr val="bg1">
                <a:lumMod val="75000"/>
              </a:schemeClr>
            </a:solidFill>
          </a:ln>
        </p:spPr>
      </p:pic>
      <p:sp>
        <p:nvSpPr>
          <p:cNvPr id="2" name="Title 1">
            <a:extLst>
              <a:ext uri="{FF2B5EF4-FFF2-40B4-BE49-F238E27FC236}">
                <a16:creationId xmlns:a16="http://schemas.microsoft.com/office/drawing/2014/main" id="{BE536D49-1B5F-0A7A-5240-A4676A5E7FA2}"/>
              </a:ext>
            </a:extLst>
          </p:cNvPr>
          <p:cNvSpPr>
            <a:spLocks noGrp="1"/>
          </p:cNvSpPr>
          <p:nvPr>
            <p:ph type="title"/>
            <p:custDataLst>
              <p:tags r:id="rId3"/>
            </p:custDataLst>
          </p:nvPr>
        </p:nvSpPr>
        <p:spPr/>
        <p:txBody>
          <a:bodyPr/>
          <a:lstStyle/>
          <a:p>
            <a:r>
              <a:rPr lang="fr-CA" dirty="0"/>
              <a:t>Continuer à cotiser</a:t>
            </a:r>
          </a:p>
        </p:txBody>
      </p:sp>
      <p:sp>
        <p:nvSpPr>
          <p:cNvPr id="6" name="Footer Placeholder 5">
            <a:extLst>
              <a:ext uri="{FF2B5EF4-FFF2-40B4-BE49-F238E27FC236}">
                <a16:creationId xmlns:a16="http://schemas.microsoft.com/office/drawing/2014/main" id="{660C6593-3A59-EECA-F1A8-EE71C17BCA53}"/>
              </a:ext>
            </a:extLst>
          </p:cNvPr>
          <p:cNvSpPr>
            <a:spLocks noGrp="1"/>
          </p:cNvSpPr>
          <p:nvPr>
            <p:ph type="ftr" sz="quarter" idx="11"/>
            <p:custDataLst>
              <p:tags r:id="rId4"/>
            </p:custDataLst>
          </p:nvPr>
        </p:nvSpPr>
        <p:spPr/>
        <p:txBody>
          <a:bodyPr/>
          <a:lstStyle/>
          <a:p>
            <a:r>
              <a:rPr lang="fr-CA"/>
              <a:t>MGR0411243476117</a:t>
            </a:r>
          </a:p>
        </p:txBody>
      </p:sp>
      <p:sp>
        <p:nvSpPr>
          <p:cNvPr id="4" name="Text Placeholder 3">
            <a:extLst>
              <a:ext uri="{FF2B5EF4-FFF2-40B4-BE49-F238E27FC236}">
                <a16:creationId xmlns:a16="http://schemas.microsoft.com/office/drawing/2014/main" id="{02AB506E-9B4D-7BFD-F3FE-787A86E687AD}"/>
              </a:ext>
            </a:extLst>
          </p:cNvPr>
          <p:cNvSpPr>
            <a:spLocks noGrp="1"/>
          </p:cNvSpPr>
          <p:nvPr>
            <p:ph type="body" sz="quarter" idx="15"/>
            <p:custDataLst>
              <p:tags r:id="rId5"/>
            </p:custDataLst>
          </p:nvPr>
        </p:nvSpPr>
        <p:spPr/>
        <p:txBody>
          <a:bodyPr/>
          <a:lstStyle/>
          <a:p>
            <a:pPr>
              <a:spcBef>
                <a:spcPct val="50000"/>
              </a:spcBef>
            </a:pPr>
            <a:r>
              <a:rPr lang="fr-CA"/>
              <a:t>Le terme « action » fait référence à des placements dans des fonds communs cotés en bourse. La stratégie d’achats périodiques par sommes fixes n’est pas garante de profits et n’élimine pas le risque de perte. Le placement périodique sert à investir de façon continue dans des titres, même en période de fluctuation des prix. Les participants doivent s’assurer que leurs ressources leur permettent de continuer cette stratégie sur le long terme. Rien ne garantit la réussite d’une stratégie de placement. Les rendements passés ne garantissent pas les résultats futurs.</a:t>
            </a:r>
          </a:p>
        </p:txBody>
      </p:sp>
      <p:sp>
        <p:nvSpPr>
          <p:cNvPr id="5" name="TextBox 5">
            <a:extLst>
              <a:ext uri="{FF2B5EF4-FFF2-40B4-BE49-F238E27FC236}">
                <a16:creationId xmlns:a16="http://schemas.microsoft.com/office/drawing/2014/main" id="{CDDB6C37-1E83-FADE-0A7D-4A9C2B05FD4C}"/>
              </a:ext>
            </a:extLst>
          </p:cNvPr>
          <p:cNvSpPr txBox="1"/>
          <p:nvPr>
            <p:custDataLst>
              <p:tags r:id="rId6"/>
            </p:custDataLst>
          </p:nvPr>
        </p:nvSpPr>
        <p:spPr>
          <a:xfrm>
            <a:off x="0" y="0"/>
            <a:ext cx="0" cy="0"/>
          </a:xfrm>
          <a:prstGeom prst="rect">
            <a:avLst/>
          </a:prstGeom>
        </p:spPr>
        <p:txBody>
          <a:bodyPr rtlCol="0" anchor="t">
            <a:noAutofit/>
          </a:bodyPr>
          <a:lstStyle/>
          <a:p>
            <a:pPr algn="l">
              <a:defRPr/>
            </a:pPr>
            <a:endParaRPr lang="en-US" sz="1100"/>
          </a:p>
          <a:p>
            <a:r>
              <a:rPr lang="fr-CA" sz="100"/>
              <a:t>ADMASTER-STAMP!MGR0311222073682</a:t>
            </a:r>
          </a:p>
        </p:txBody>
      </p:sp>
      <p:sp>
        <p:nvSpPr>
          <p:cNvPr id="3" name="Slide Number Placeholder 5">
            <a:extLst>
              <a:ext uri="{FF2B5EF4-FFF2-40B4-BE49-F238E27FC236}">
                <a16:creationId xmlns:a16="http://schemas.microsoft.com/office/drawing/2014/main" id="{94B8B7DC-6DBD-50E2-5E29-23F79B8BB2D6}"/>
              </a:ext>
            </a:extLst>
          </p:cNvPr>
          <p:cNvSpPr>
            <a:spLocks noGrp="1"/>
          </p:cNvSpPr>
          <p:nvPr>
            <p:ph type="sldNum" sz="quarter" idx="12"/>
            <p:custDataLst>
              <p:tags r:id="rId7"/>
            </p:custDataLst>
          </p:nvPr>
        </p:nvSpPr>
        <p:spPr>
          <a:xfrm>
            <a:off x="8533067" y="6399283"/>
            <a:ext cx="212470" cy="175694"/>
          </a:xfrm>
        </p:spPr>
        <p:txBody>
          <a:bodyPr/>
          <a:lstStyle/>
          <a:p>
            <a:fld id="{BB333B34-C87C-402E-ABB0-13B7C9DEBBC4}" type="slidenum">
              <a:rPr/>
              <a:t>6</a:t>
            </a:fld>
            <a:endParaRPr/>
          </a:p>
        </p:txBody>
      </p:sp>
    </p:spTree>
    <p:custDataLst>
      <p:tags r:id="rId1"/>
    </p:custDataLst>
    <p:extLst>
      <p:ext uri="{BB962C8B-B14F-4D97-AF65-F5344CB8AC3E}">
        <p14:creationId xmlns:p14="http://schemas.microsoft.com/office/powerpoint/2010/main" val="136244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10"/>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5A3E-C5AD-4278-9077-63CCE9EE8902}"/>
              </a:ext>
            </a:extLst>
          </p:cNvPr>
          <p:cNvSpPr>
            <a:spLocks noGrp="1"/>
          </p:cNvSpPr>
          <p:nvPr>
            <p:ph type="title"/>
            <p:custDataLst>
              <p:tags r:id="rId1"/>
            </p:custDataLst>
          </p:nvPr>
        </p:nvSpPr>
        <p:spPr/>
        <p:txBody>
          <a:bodyPr/>
          <a:lstStyle/>
          <a:p>
            <a:r>
              <a:rPr lang="fr-CA"/>
              <a:t>Votre argent a le potentiel de fructifier, puis de fructifier encore davantage.</a:t>
            </a:r>
          </a:p>
        </p:txBody>
      </p:sp>
      <p:sp>
        <p:nvSpPr>
          <p:cNvPr id="5" name="Text Placeholder 4">
            <a:extLst>
              <a:ext uri="{FF2B5EF4-FFF2-40B4-BE49-F238E27FC236}">
                <a16:creationId xmlns:a16="http://schemas.microsoft.com/office/drawing/2014/main" id="{25D65D52-B109-45D3-AA10-AC2570DF9F3B}"/>
              </a:ext>
            </a:extLst>
          </p:cNvPr>
          <p:cNvSpPr>
            <a:spLocks noGrp="1"/>
          </p:cNvSpPr>
          <p:nvPr>
            <p:ph type="body" sz="quarter" idx="15"/>
            <p:custDataLst>
              <p:tags r:id="rId2"/>
            </p:custDataLst>
          </p:nvPr>
        </p:nvSpPr>
        <p:spPr/>
        <p:txBody>
          <a:bodyPr/>
          <a:lstStyle/>
          <a:p>
            <a:r>
              <a:rPr lang="fr-CA" dirty="0"/>
              <a:t>À titre indicatif seulement. On suppose un solde initial de 0 $, une cotisation mensuelle de 267 $, un taux de rendement annuel de 5 % et une période d’épargne de 10, 20 et 30 ans. Les circonstances individuelles peuvent varier. Rien ne garantit l’atteinte ou la pérennité de ces résultats au fil du temps. Cet exemple suppose qu’il n’y a pas de retrait, ne tient pas compte des frais liés aux placements, qui, s’ils étaient inclus, réduiraient le solde du compte, et suppose le réinvestissement des gains. L’impôt est dû à la sortie.</a:t>
            </a:r>
          </a:p>
        </p:txBody>
      </p:sp>
      <p:sp>
        <p:nvSpPr>
          <p:cNvPr id="27" name="Rectangle 26">
            <a:extLst>
              <a:ext uri="{FF2B5EF4-FFF2-40B4-BE49-F238E27FC236}">
                <a16:creationId xmlns:a16="http://schemas.microsoft.com/office/drawing/2014/main" id="{5DAF539A-9BCB-F04C-90BB-E40E866529F0}"/>
              </a:ext>
            </a:extLst>
          </p:cNvPr>
          <p:cNvSpPr/>
          <p:nvPr>
            <p:custDataLst>
              <p:tags r:id="rId3"/>
            </p:custDataLst>
          </p:nvPr>
        </p:nvSpPr>
        <p:spPr>
          <a:xfrm>
            <a:off x="398464" y="1372569"/>
            <a:ext cx="1821545" cy="1236987"/>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360000" bIns="360000" rtlCol="0" anchor="t"/>
          <a:lstStyle/>
          <a:p>
            <a:pPr>
              <a:spcAft>
                <a:spcPts val="800"/>
              </a:spcAft>
            </a:pPr>
            <a:endParaRPr lang="en-US" sz="4000" dirty="0">
              <a:solidFill>
                <a:schemeClr val="tx1"/>
              </a:solidFill>
            </a:endParaRPr>
          </a:p>
        </p:txBody>
      </p:sp>
      <p:sp>
        <p:nvSpPr>
          <p:cNvPr id="28" name="Rectangle 27">
            <a:extLst>
              <a:ext uri="{FF2B5EF4-FFF2-40B4-BE49-F238E27FC236}">
                <a16:creationId xmlns:a16="http://schemas.microsoft.com/office/drawing/2014/main" id="{D4BD41F1-A9B8-7947-A598-3CD58452B1BF}"/>
              </a:ext>
            </a:extLst>
          </p:cNvPr>
          <p:cNvSpPr/>
          <p:nvPr>
            <p:custDataLst>
              <p:tags r:id="rId4"/>
            </p:custDataLst>
          </p:nvPr>
        </p:nvSpPr>
        <p:spPr>
          <a:xfrm>
            <a:off x="398464" y="2795288"/>
            <a:ext cx="1821545" cy="1256011"/>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0" tIns="288000" rIns="360000" bIns="360000" rtlCol="0" anchor="t"/>
          <a:lstStyle/>
          <a:p>
            <a:pPr>
              <a:spcAft>
                <a:spcPts val="800"/>
              </a:spcAft>
            </a:pPr>
            <a:endParaRPr lang="en-US" sz="4000" dirty="0">
              <a:solidFill>
                <a:schemeClr val="tx1"/>
              </a:solidFill>
            </a:endParaRPr>
          </a:p>
        </p:txBody>
      </p:sp>
      <p:sp>
        <p:nvSpPr>
          <p:cNvPr id="30" name="Title 1">
            <a:extLst>
              <a:ext uri="{FF2B5EF4-FFF2-40B4-BE49-F238E27FC236}">
                <a16:creationId xmlns:a16="http://schemas.microsoft.com/office/drawing/2014/main" id="{05B1CB76-B23F-D148-8531-052AD563A712}"/>
              </a:ext>
            </a:extLst>
          </p:cNvPr>
          <p:cNvSpPr txBox="1">
            <a:spLocks/>
          </p:cNvSpPr>
          <p:nvPr>
            <p:custDataLst>
              <p:tags r:id="rId5"/>
            </p:custDataLst>
          </p:nvPr>
        </p:nvSpPr>
        <p:spPr>
          <a:xfrm>
            <a:off x="517491" y="1514372"/>
            <a:ext cx="1592021" cy="308363"/>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fr-CA" sz="1600" b="0" dirty="0"/>
              <a:t>267 $ par mois, ou 3 200 $ par année</a:t>
            </a:r>
          </a:p>
        </p:txBody>
      </p:sp>
      <p:sp>
        <p:nvSpPr>
          <p:cNvPr id="31" name="Title 1">
            <a:extLst>
              <a:ext uri="{FF2B5EF4-FFF2-40B4-BE49-F238E27FC236}">
                <a16:creationId xmlns:a16="http://schemas.microsoft.com/office/drawing/2014/main" id="{C909ED2C-FBA5-9349-8516-D8B54B118919}"/>
              </a:ext>
            </a:extLst>
          </p:cNvPr>
          <p:cNvSpPr txBox="1">
            <a:spLocks/>
          </p:cNvSpPr>
          <p:nvPr>
            <p:custDataLst>
              <p:tags r:id="rId6"/>
            </p:custDataLst>
          </p:nvPr>
        </p:nvSpPr>
        <p:spPr>
          <a:xfrm>
            <a:off x="553719" y="2892778"/>
            <a:ext cx="1096446" cy="308363"/>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a:lstStyle>
          <a:p>
            <a:r>
              <a:rPr lang="fr-CA" sz="1600" b="0" dirty="0"/>
              <a:t>Hypothèse d’une croissance annuelle de 5 % </a:t>
            </a:r>
          </a:p>
        </p:txBody>
      </p:sp>
      <p:pic>
        <p:nvPicPr>
          <p:cNvPr id="35" name="Graphic 34">
            <a:extLst>
              <a:ext uri="{FF2B5EF4-FFF2-40B4-BE49-F238E27FC236}">
                <a16:creationId xmlns:a16="http://schemas.microsoft.com/office/drawing/2014/main" id="{ABA32F00-2798-C244-A7D8-9D737AD3DCA3}"/>
              </a:ext>
            </a:extLst>
          </p:cNvPr>
          <p:cNvPicPr>
            <a:picLocks noChangeAspect="1"/>
          </p:cNvPicPr>
          <p:nvPr>
            <p:custDataLst>
              <p:tags r:id="rId7"/>
            </p:custDataLst>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659825" y="2091292"/>
            <a:ext cx="460828" cy="460828"/>
          </a:xfrm>
          <a:prstGeom prst="rect">
            <a:avLst/>
          </a:prstGeom>
        </p:spPr>
      </p:pic>
      <p:pic>
        <p:nvPicPr>
          <p:cNvPr id="36" name="Graphic 35">
            <a:extLst>
              <a:ext uri="{FF2B5EF4-FFF2-40B4-BE49-F238E27FC236}">
                <a16:creationId xmlns:a16="http://schemas.microsoft.com/office/drawing/2014/main" id="{DE61DA04-5E3B-2346-ADB2-5F571175456D}"/>
              </a:ext>
            </a:extLst>
          </p:cNvPr>
          <p:cNvPicPr>
            <a:picLocks noChangeAspect="1"/>
          </p:cNvPicPr>
          <p:nvPr>
            <p:custDataLst>
              <p:tags r:id="rId8"/>
            </p:custDataLst>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650165" y="3298630"/>
            <a:ext cx="460828" cy="460828"/>
          </a:xfrm>
          <a:prstGeom prst="rect">
            <a:avLst/>
          </a:prstGeom>
        </p:spPr>
      </p:pic>
      <p:sp>
        <p:nvSpPr>
          <p:cNvPr id="6" name="TextBox 6"/>
          <p:cNvSpPr txBox="1"/>
          <p:nvPr>
            <p:custDataLst>
              <p:tags r:id="rId9"/>
            </p:custDataLst>
          </p:nvPr>
        </p:nvSpPr>
        <p:spPr>
          <a:xfrm>
            <a:off x="0" y="0"/>
            <a:ext cx="0" cy="0"/>
          </a:xfrm>
          <a:prstGeom prst="rect">
            <a:avLst/>
          </a:prstGeom>
        </p:spPr>
        <p:txBody>
          <a:bodyPr rtlCol="0" anchor="t">
            <a:noAutofit/>
          </a:bodyPr>
          <a:lstStyle/>
          <a:p>
            <a:pPr algn="l">
              <a:defRPr/>
            </a:pPr>
            <a:endParaRPr lang="en-US" sz="1100"/>
          </a:p>
          <a:p>
            <a:r>
              <a:rPr lang="fr-CA" sz="100"/>
              <a:t>ADMASTER-STAMP!MGR1108222572405</a:t>
            </a:r>
          </a:p>
        </p:txBody>
      </p:sp>
      <p:grpSp>
        <p:nvGrpSpPr>
          <p:cNvPr id="17" name="Group 16">
            <a:extLst>
              <a:ext uri="{FF2B5EF4-FFF2-40B4-BE49-F238E27FC236}">
                <a16:creationId xmlns:a16="http://schemas.microsoft.com/office/drawing/2014/main" id="{D1A4A524-E4DA-7653-8C79-019799C130CC}"/>
              </a:ext>
            </a:extLst>
          </p:cNvPr>
          <p:cNvGrpSpPr/>
          <p:nvPr>
            <p:custDataLst>
              <p:tags r:id="rId10"/>
            </p:custDataLst>
          </p:nvPr>
        </p:nvGrpSpPr>
        <p:grpSpPr>
          <a:xfrm>
            <a:off x="2463074" y="1294469"/>
            <a:ext cx="6457045" cy="4576942"/>
            <a:chOff x="2400673" y="1393861"/>
            <a:chExt cx="6823548" cy="4196154"/>
          </a:xfrm>
        </p:grpSpPr>
        <p:graphicFrame>
          <p:nvGraphicFramePr>
            <p:cNvPr id="3" name="Chart 2">
              <a:extLst>
                <a:ext uri="{FF2B5EF4-FFF2-40B4-BE49-F238E27FC236}">
                  <a16:creationId xmlns:a16="http://schemas.microsoft.com/office/drawing/2014/main" id="{984202DE-F37A-F145-8466-54A22AD49479}"/>
                </a:ext>
              </a:extLst>
            </p:cNvPr>
            <p:cNvGraphicFramePr/>
            <p:nvPr>
              <p:extLst>
                <p:ext uri="{D42A27DB-BD31-4B8C-83A1-F6EECF244321}">
                  <p14:modId xmlns:p14="http://schemas.microsoft.com/office/powerpoint/2010/main" val="196144992"/>
                </p:ext>
              </p:extLst>
            </p:nvPr>
          </p:nvGraphicFramePr>
          <p:xfrm>
            <a:off x="2676249" y="1393861"/>
            <a:ext cx="6547972" cy="4196154"/>
          </p:xfrm>
          <a:graphic>
            <a:graphicData uri="http://schemas.openxmlformats.org/drawingml/2006/chart">
              <c:chart xmlns:c="http://schemas.openxmlformats.org/drawingml/2006/chart" xmlns:r="http://schemas.openxmlformats.org/officeDocument/2006/relationships" r:id="rId17"/>
            </a:graphicData>
          </a:graphic>
        </p:graphicFrame>
        <p:pic>
          <p:nvPicPr>
            <p:cNvPr id="11" name="Picture 10">
              <a:extLst>
                <a:ext uri="{FF2B5EF4-FFF2-40B4-BE49-F238E27FC236}">
                  <a16:creationId xmlns:a16="http://schemas.microsoft.com/office/drawing/2014/main" id="{1893F803-8D21-BC85-6108-FB397A904A77}"/>
                </a:ext>
              </a:extLst>
            </p:cNvPr>
            <p:cNvPicPr>
              <a:picLocks noChangeAspect="1"/>
            </p:cNvPicPr>
            <p:nvPr/>
          </p:nvPicPr>
          <p:blipFill>
            <a:blip r:embed="rId18"/>
            <a:stretch>
              <a:fillRect/>
            </a:stretch>
          </p:blipFill>
          <p:spPr>
            <a:xfrm>
              <a:off x="2400673" y="4188450"/>
              <a:ext cx="124801" cy="228620"/>
            </a:xfrm>
            <a:prstGeom prst="rect">
              <a:avLst/>
            </a:prstGeom>
          </p:spPr>
        </p:pic>
      </p:grpSp>
      <p:pic>
        <p:nvPicPr>
          <p:cNvPr id="19" name="Picture 18">
            <a:extLst>
              <a:ext uri="{FF2B5EF4-FFF2-40B4-BE49-F238E27FC236}">
                <a16:creationId xmlns:a16="http://schemas.microsoft.com/office/drawing/2014/main" id="{2553AC21-287E-0E51-5947-3428947362AB}"/>
              </a:ext>
            </a:extLst>
          </p:cNvPr>
          <p:cNvPicPr>
            <a:picLocks noChangeAspect="1"/>
          </p:cNvPicPr>
          <p:nvPr>
            <p:custDataLst>
              <p:tags r:id="rId11"/>
            </p:custDataLst>
          </p:nvPr>
        </p:nvPicPr>
        <p:blipFill>
          <a:blip r:embed="rId18"/>
          <a:stretch>
            <a:fillRect/>
          </a:stretch>
        </p:blipFill>
        <p:spPr>
          <a:xfrm>
            <a:off x="2463074" y="4744091"/>
            <a:ext cx="389710" cy="291978"/>
          </a:xfrm>
          <a:prstGeom prst="rect">
            <a:avLst/>
          </a:prstGeom>
        </p:spPr>
      </p:pic>
      <p:sp>
        <p:nvSpPr>
          <p:cNvPr id="4" name="Slide Number Placeholder 5">
            <a:extLst>
              <a:ext uri="{FF2B5EF4-FFF2-40B4-BE49-F238E27FC236}">
                <a16:creationId xmlns:a16="http://schemas.microsoft.com/office/drawing/2014/main" id="{9B69CDD4-4F35-189C-C70C-1B96BD354CC0}"/>
              </a:ext>
            </a:extLst>
          </p:cNvPr>
          <p:cNvSpPr>
            <a:spLocks noGrp="1"/>
          </p:cNvSpPr>
          <p:nvPr>
            <p:ph type="sldNum" sz="quarter" idx="12"/>
            <p:custDataLst>
              <p:tags r:id="rId12"/>
            </p:custDataLst>
          </p:nvPr>
        </p:nvSpPr>
        <p:spPr>
          <a:xfrm>
            <a:off x="8533067" y="6399283"/>
            <a:ext cx="212470" cy="175694"/>
          </a:xfrm>
        </p:spPr>
        <p:txBody>
          <a:bodyPr/>
          <a:lstStyle/>
          <a:p>
            <a:fld id="{BB333B34-C87C-402E-ABB0-13B7C9DEBBC4}" type="slidenum">
              <a:rPr/>
              <a:t>7</a:t>
            </a:fld>
            <a:endParaRPr/>
          </a:p>
        </p:txBody>
      </p:sp>
    </p:spTree>
    <p:extLst>
      <p:ext uri="{BB962C8B-B14F-4D97-AF65-F5344CB8AC3E}">
        <p14:creationId xmlns:p14="http://schemas.microsoft.com/office/powerpoint/2010/main" val="281728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5A3E-C5AD-4278-9077-63CCE9EE8902}"/>
              </a:ext>
            </a:extLst>
          </p:cNvPr>
          <p:cNvSpPr>
            <a:spLocks noGrp="1"/>
          </p:cNvSpPr>
          <p:nvPr>
            <p:ph type="title"/>
            <p:custDataLst>
              <p:tags r:id="rId1"/>
            </p:custDataLst>
          </p:nvPr>
        </p:nvSpPr>
        <p:spPr/>
        <p:txBody>
          <a:bodyPr/>
          <a:lstStyle/>
          <a:p>
            <a:r>
              <a:rPr lang="fr-CA">
                <a:latin typeface="Arial" panose="020B0604020202020204" pitchFamily="34" charset="0"/>
                <a:cs typeface="Arial" panose="020B0604020202020204" pitchFamily="34" charset="0"/>
              </a:rPr>
              <a:t>Le temps est votre allié</a:t>
            </a:r>
            <a:br>
              <a:rPr lang="fr-CA">
                <a:latin typeface="Arial" panose="020B0604020202020204" pitchFamily="34" charset="0"/>
                <a:cs typeface="Arial" panose="020B0604020202020204" pitchFamily="34" charset="0"/>
              </a:rPr>
            </a:br>
            <a:endParaRPr lang="fr-CA">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87E3BF76-A830-457C-8F46-70CBB400E478}"/>
              </a:ext>
            </a:extLst>
          </p:cNvPr>
          <p:cNvSpPr>
            <a:spLocks noGrp="1"/>
          </p:cNvSpPr>
          <p:nvPr>
            <p:ph type="body" sz="quarter" idx="15"/>
            <p:custDataLst>
              <p:tags r:id="rId2"/>
            </p:custDataLst>
          </p:nvPr>
        </p:nvSpPr>
        <p:spPr/>
        <p:txBody>
          <a:bodyPr/>
          <a:lstStyle/>
          <a:p>
            <a:r>
              <a:rPr lang="fr-CA"/>
              <a:t>À titre indicatif seulement. On suppose un solde initial de 0 $, une cotisation mensuelle de 267 $ et un taux de rendement annuel de 5 %. Les circonstances individuelles peuvent varier. Rien ne garantit l’atteinte ou la pérennité de ces résultats au fil du temps. Cet exemple suppose qu’il n’y a pas de retrait, ne tient pas compte des frais liés aux placements, qui, s’ils étaient inclus, réduiraient le solde du compte, et suppose le réinvestissement des gains. L’impôt est dû à la sortie.</a:t>
            </a:r>
          </a:p>
        </p:txBody>
      </p:sp>
      <p:graphicFrame>
        <p:nvGraphicFramePr>
          <p:cNvPr id="20" name="Chart 19">
            <a:extLst>
              <a:ext uri="{FF2B5EF4-FFF2-40B4-BE49-F238E27FC236}">
                <a16:creationId xmlns:a16="http://schemas.microsoft.com/office/drawing/2014/main" id="{5E62B534-2A42-4B2F-B2DD-F2DD32AC8070}"/>
              </a:ext>
            </a:extLst>
          </p:cNvPr>
          <p:cNvGraphicFramePr/>
          <p:nvPr>
            <p:custDataLst>
              <p:tags r:id="rId3"/>
            </p:custDataLst>
            <p:extLst>
              <p:ext uri="{D42A27DB-BD31-4B8C-83A1-F6EECF244321}">
                <p14:modId xmlns:p14="http://schemas.microsoft.com/office/powerpoint/2010/main" val="4014253538"/>
              </p:ext>
            </p:extLst>
          </p:nvPr>
        </p:nvGraphicFramePr>
        <p:xfrm>
          <a:off x="360000" y="1309752"/>
          <a:ext cx="8356240" cy="3981824"/>
        </p:xfrm>
        <a:graphic>
          <a:graphicData uri="http://schemas.openxmlformats.org/drawingml/2006/chart">
            <c:chart xmlns:c="http://schemas.openxmlformats.org/drawingml/2006/chart" xmlns:r="http://schemas.openxmlformats.org/officeDocument/2006/relationships" r:id="rId14"/>
          </a:graphicData>
        </a:graphic>
      </p:graphicFrame>
      <p:sp>
        <p:nvSpPr>
          <p:cNvPr id="3" name="TextBox 3"/>
          <p:cNvSpPr txBox="1"/>
          <p:nvPr>
            <p:custDataLst>
              <p:tags r:id="rId4"/>
            </p:custDataLst>
          </p:nvPr>
        </p:nvSpPr>
        <p:spPr>
          <a:xfrm>
            <a:off x="0" y="0"/>
            <a:ext cx="0" cy="0"/>
          </a:xfrm>
          <a:prstGeom prst="rect">
            <a:avLst/>
          </a:prstGeom>
        </p:spPr>
        <p:txBody>
          <a:bodyPr rtlCol="0" anchor="t">
            <a:noAutofit/>
          </a:bodyPr>
          <a:lstStyle/>
          <a:p>
            <a:pPr algn="l">
              <a:defRPr/>
            </a:pPr>
            <a:endParaRPr lang="en-US" sz="1100"/>
          </a:p>
          <a:p>
            <a:r>
              <a:rPr lang="fr-CA" sz="100"/>
              <a:t>ADMASTER-STAMP!MGR0913222411560</a:t>
            </a:r>
          </a:p>
        </p:txBody>
      </p:sp>
      <p:pic>
        <p:nvPicPr>
          <p:cNvPr id="11" name="Graphic 10">
            <a:extLst>
              <a:ext uri="{FF2B5EF4-FFF2-40B4-BE49-F238E27FC236}">
                <a16:creationId xmlns:a16="http://schemas.microsoft.com/office/drawing/2014/main" id="{C89CE705-AB78-3860-5EEC-87E3E54BFF10}"/>
              </a:ext>
            </a:extLst>
          </p:cNvPr>
          <p:cNvPicPr>
            <a:picLocks noChangeAspect="1"/>
          </p:cNvPicPr>
          <p:nvPr>
            <p:custDataLst>
              <p:tags r:id="rId5"/>
            </p:custDataLst>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32177" y="2192513"/>
            <a:ext cx="388704" cy="388704"/>
          </a:xfrm>
          <a:prstGeom prst="rect">
            <a:avLst/>
          </a:prstGeom>
        </p:spPr>
      </p:pic>
      <p:pic>
        <p:nvPicPr>
          <p:cNvPr id="12" name="Graphic 11">
            <a:extLst>
              <a:ext uri="{FF2B5EF4-FFF2-40B4-BE49-F238E27FC236}">
                <a16:creationId xmlns:a16="http://schemas.microsoft.com/office/drawing/2014/main" id="{7C62EAAC-439F-D876-AF57-8C8DF2EC96D1}"/>
              </a:ext>
            </a:extLst>
          </p:cNvPr>
          <p:cNvPicPr>
            <a:picLocks noChangeAspect="1"/>
          </p:cNvPicPr>
          <p:nvPr>
            <p:custDataLst>
              <p:tags r:id="rId6"/>
            </p:custDataLst>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10849" y="3226377"/>
            <a:ext cx="388704" cy="388704"/>
          </a:xfrm>
          <a:prstGeom prst="rect">
            <a:avLst/>
          </a:prstGeom>
        </p:spPr>
      </p:pic>
      <p:sp>
        <p:nvSpPr>
          <p:cNvPr id="14" name="TextBox 13">
            <a:extLst>
              <a:ext uri="{FF2B5EF4-FFF2-40B4-BE49-F238E27FC236}">
                <a16:creationId xmlns:a16="http://schemas.microsoft.com/office/drawing/2014/main" id="{B0540DE2-084A-D626-D1C5-F722EFAB5358}"/>
              </a:ext>
            </a:extLst>
          </p:cNvPr>
          <p:cNvSpPr txBox="1"/>
          <p:nvPr>
            <p:custDataLst>
              <p:tags r:id="rId7"/>
            </p:custDataLst>
          </p:nvPr>
        </p:nvSpPr>
        <p:spPr>
          <a:xfrm>
            <a:off x="7877279" y="4333241"/>
            <a:ext cx="1047265" cy="569387"/>
          </a:xfrm>
          <a:prstGeom prst="rect">
            <a:avLst/>
          </a:prstGeom>
          <a:noFill/>
        </p:spPr>
        <p:txBody>
          <a:bodyPr wrap="square" lIns="0" tIns="0" rIns="0" bIns="0" rtlCol="0">
            <a:spAutoFit/>
          </a:bodyPr>
          <a:lstStyle/>
          <a:p>
            <a:pPr>
              <a:spcBef>
                <a:spcPts val="600"/>
              </a:spcBef>
            </a:pPr>
            <a:r>
              <a:rPr lang="fr-CA" sz="1600" b="0"/>
              <a:t>456 981 $</a:t>
            </a:r>
          </a:p>
          <a:p>
            <a:pPr marL="233363" indent="-233363" algn="l">
              <a:spcBef>
                <a:spcPts val="600"/>
              </a:spcBef>
              <a:buFont typeface="Arial" panose="020B0604020202020204" pitchFamily="34" charset="0"/>
              <a:buChar char="•"/>
            </a:pPr>
            <a:endParaRPr lang="en-US" sz="1600" dirty="0" err="1"/>
          </a:p>
        </p:txBody>
      </p:sp>
      <p:sp>
        <p:nvSpPr>
          <p:cNvPr id="15" name="TextBox 14">
            <a:extLst>
              <a:ext uri="{FF2B5EF4-FFF2-40B4-BE49-F238E27FC236}">
                <a16:creationId xmlns:a16="http://schemas.microsoft.com/office/drawing/2014/main" id="{E065299D-6F1D-BB3A-F3FF-43CCC1A5ABF1}"/>
              </a:ext>
            </a:extLst>
          </p:cNvPr>
          <p:cNvSpPr txBox="1"/>
          <p:nvPr>
            <p:custDataLst>
              <p:tags r:id="rId8"/>
            </p:custDataLst>
          </p:nvPr>
        </p:nvSpPr>
        <p:spPr>
          <a:xfrm>
            <a:off x="5891896" y="3226377"/>
            <a:ext cx="1016000" cy="569387"/>
          </a:xfrm>
          <a:prstGeom prst="rect">
            <a:avLst/>
          </a:prstGeom>
          <a:noFill/>
        </p:spPr>
        <p:txBody>
          <a:bodyPr wrap="square" lIns="0" tIns="0" rIns="0" bIns="0" rtlCol="0">
            <a:spAutoFit/>
          </a:bodyPr>
          <a:lstStyle/>
          <a:p>
            <a:pPr>
              <a:spcBef>
                <a:spcPts val="600"/>
              </a:spcBef>
            </a:pPr>
            <a:r>
              <a:rPr lang="fr-CA" sz="1600" b="0" dirty="0"/>
              <a:t>252 277 $</a:t>
            </a:r>
          </a:p>
          <a:p>
            <a:pPr marL="233363" indent="-233363" algn="l">
              <a:spcBef>
                <a:spcPts val="600"/>
              </a:spcBef>
              <a:buFont typeface="Arial" panose="020B0604020202020204" pitchFamily="34" charset="0"/>
              <a:buChar char="•"/>
            </a:pPr>
            <a:endParaRPr lang="en-US" sz="1600" dirty="0" err="1"/>
          </a:p>
        </p:txBody>
      </p:sp>
      <p:sp>
        <p:nvSpPr>
          <p:cNvPr id="16" name="TextBox 15">
            <a:extLst>
              <a:ext uri="{FF2B5EF4-FFF2-40B4-BE49-F238E27FC236}">
                <a16:creationId xmlns:a16="http://schemas.microsoft.com/office/drawing/2014/main" id="{76D587C6-7056-C5D4-C144-BA38EC5251CB}"/>
              </a:ext>
            </a:extLst>
          </p:cNvPr>
          <p:cNvSpPr txBox="1"/>
          <p:nvPr>
            <p:custDataLst>
              <p:tags r:id="rId9"/>
            </p:custDataLst>
          </p:nvPr>
        </p:nvSpPr>
        <p:spPr>
          <a:xfrm>
            <a:off x="4069277" y="2229535"/>
            <a:ext cx="1600478" cy="569387"/>
          </a:xfrm>
          <a:prstGeom prst="rect">
            <a:avLst/>
          </a:prstGeom>
          <a:noFill/>
        </p:spPr>
        <p:txBody>
          <a:bodyPr wrap="square" lIns="0" tIns="0" rIns="0" bIns="0" rtlCol="0">
            <a:spAutoFit/>
          </a:bodyPr>
          <a:lstStyle/>
          <a:p>
            <a:pPr lvl="1"/>
            <a:r>
              <a:rPr lang="fr-CA" sz="1600" b="0" dirty="0"/>
              <a:t>127 994 $</a:t>
            </a:r>
          </a:p>
          <a:p>
            <a:pPr marL="233363" indent="-233363" algn="l">
              <a:spcBef>
                <a:spcPts val="600"/>
              </a:spcBef>
              <a:buFont typeface="Arial" panose="020B0604020202020204" pitchFamily="34" charset="0"/>
              <a:buChar char="•"/>
            </a:pPr>
            <a:endParaRPr lang="en-US" sz="1600" dirty="0" err="1"/>
          </a:p>
        </p:txBody>
      </p:sp>
      <p:sp>
        <p:nvSpPr>
          <p:cNvPr id="4" name="Slide Number Placeholder 5">
            <a:extLst>
              <a:ext uri="{FF2B5EF4-FFF2-40B4-BE49-F238E27FC236}">
                <a16:creationId xmlns:a16="http://schemas.microsoft.com/office/drawing/2014/main" id="{BE6B70E0-0755-8331-D7E0-025CC084ECFF}"/>
              </a:ext>
            </a:extLst>
          </p:cNvPr>
          <p:cNvSpPr>
            <a:spLocks noGrp="1"/>
          </p:cNvSpPr>
          <p:nvPr>
            <p:ph type="sldNum" sz="quarter" idx="12"/>
            <p:custDataLst>
              <p:tags r:id="rId10"/>
            </p:custDataLst>
          </p:nvPr>
        </p:nvSpPr>
        <p:spPr>
          <a:xfrm>
            <a:off x="8533067" y="6399283"/>
            <a:ext cx="212470" cy="175694"/>
          </a:xfrm>
        </p:spPr>
        <p:txBody>
          <a:bodyPr/>
          <a:lstStyle/>
          <a:p>
            <a:fld id="{BB333B34-C87C-402E-ABB0-13B7C9DEBBC4}" type="slidenum">
              <a:rPr/>
              <a:t>8</a:t>
            </a:fld>
            <a:endParaRPr/>
          </a:p>
        </p:txBody>
      </p:sp>
      <p:pic>
        <p:nvPicPr>
          <p:cNvPr id="5" name="Graphic 4">
            <a:extLst>
              <a:ext uri="{FF2B5EF4-FFF2-40B4-BE49-F238E27FC236}">
                <a16:creationId xmlns:a16="http://schemas.microsoft.com/office/drawing/2014/main" id="{9D69219E-7D00-B19B-3B8A-EE59620A40EC}"/>
              </a:ext>
            </a:extLst>
          </p:cNvPr>
          <p:cNvPicPr>
            <a:picLocks noChangeAspect="1"/>
          </p:cNvPicPr>
          <p:nvPr>
            <p:custDataLst>
              <p:tags r:id="rId11"/>
            </p:custDataLst>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95022" y="4279351"/>
            <a:ext cx="388704" cy="388704"/>
          </a:xfrm>
          <a:prstGeom prst="rect">
            <a:avLst/>
          </a:prstGeom>
        </p:spPr>
      </p:pic>
    </p:spTree>
    <p:extLst>
      <p:ext uri="{BB962C8B-B14F-4D97-AF65-F5344CB8AC3E}">
        <p14:creationId xmlns:p14="http://schemas.microsoft.com/office/powerpoint/2010/main" val="118838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83A56-A80C-7115-8975-2354330906EB}"/>
            </a:ext>
          </a:extLst>
        </p:cNvPr>
        <p:cNvGrpSpPr/>
        <p:nvPr/>
      </p:nvGrpSpPr>
      <p:grpSpPr>
        <a:xfrm>
          <a:off x="0" y="0"/>
          <a:ext cx="0" cy="0"/>
          <a:chOff x="0" y="0"/>
          <a:chExt cx="0" cy="0"/>
        </a:xfrm>
      </p:grpSpPr>
      <p:pic>
        <p:nvPicPr>
          <p:cNvPr id="17" name="Picture 16" descr="A road through a forest&#10;&#10;AI-generated content may be incorrect.">
            <a:extLst>
              <a:ext uri="{FF2B5EF4-FFF2-40B4-BE49-F238E27FC236}">
                <a16:creationId xmlns:a16="http://schemas.microsoft.com/office/drawing/2014/main" id="{535431CA-5ED2-265F-CF27-498572647942}"/>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rcRect l="39084" t="6916" r="36649" b="1020"/>
          <a:stretch/>
        </p:blipFill>
        <p:spPr>
          <a:xfrm>
            <a:off x="5200649" y="0"/>
            <a:ext cx="3943352" cy="6858000"/>
          </a:xfrm>
          <a:prstGeom prst="rect">
            <a:avLst/>
          </a:prstGeom>
        </p:spPr>
      </p:pic>
      <p:sp>
        <p:nvSpPr>
          <p:cNvPr id="4" name="Title 3">
            <a:extLst>
              <a:ext uri="{FF2B5EF4-FFF2-40B4-BE49-F238E27FC236}">
                <a16:creationId xmlns:a16="http://schemas.microsoft.com/office/drawing/2014/main" id="{C9BA7624-3830-E854-B5A5-5CA1C3DD13D3}"/>
              </a:ext>
            </a:extLst>
          </p:cNvPr>
          <p:cNvSpPr>
            <a:spLocks noGrp="1"/>
          </p:cNvSpPr>
          <p:nvPr>
            <p:ph type="title"/>
            <p:custDataLst>
              <p:tags r:id="rId2"/>
            </p:custDataLst>
          </p:nvPr>
        </p:nvSpPr>
        <p:spPr>
          <a:xfrm>
            <a:off x="398463" y="472438"/>
            <a:ext cx="5787184" cy="792167"/>
          </a:xfrm>
        </p:spPr>
        <p:txBody>
          <a:bodyPr/>
          <a:lstStyle/>
          <a:p>
            <a:r>
              <a:rPr lang="fr-CA" sz="3600" i="1">
                <a:latin typeface="Arial" panose="020B0604020202020204" pitchFamily="34" charset="0"/>
                <a:cs typeface="Arial" panose="020B0604020202020204" pitchFamily="34" charset="0"/>
              </a:rPr>
              <a:t>Vous </a:t>
            </a:r>
            <a:r>
              <a:rPr lang="fr-CA" sz="3600">
                <a:latin typeface="Arial" panose="020B0604020202020204" pitchFamily="34" charset="0"/>
                <a:cs typeface="Arial" panose="020B0604020202020204" pitchFamily="34" charset="0"/>
              </a:rPr>
              <a:t>êtes toujours</a:t>
            </a:r>
            <a:br>
              <a:rPr lang="fr-CA" sz="3600">
                <a:latin typeface="Arial" panose="020B0604020202020204" pitchFamily="34" charset="0"/>
                <a:cs typeface="Arial" panose="020B0604020202020204" pitchFamily="34" charset="0"/>
              </a:rPr>
            </a:br>
            <a:r>
              <a:rPr lang="fr-CA" sz="3600">
                <a:latin typeface="Arial" panose="020B0604020202020204" pitchFamily="34" charset="0"/>
                <a:cs typeface="Arial" panose="020B0604020202020204" pitchFamily="34" charset="0"/>
              </a:rPr>
              <a:t>aux commandes</a:t>
            </a:r>
          </a:p>
        </p:txBody>
      </p:sp>
      <p:sp>
        <p:nvSpPr>
          <p:cNvPr id="5" name="Content Placeholder 4">
            <a:extLst>
              <a:ext uri="{FF2B5EF4-FFF2-40B4-BE49-F238E27FC236}">
                <a16:creationId xmlns:a16="http://schemas.microsoft.com/office/drawing/2014/main" id="{D892A8B1-95C0-F728-67E2-EACD1D709FCF}"/>
              </a:ext>
            </a:extLst>
          </p:cNvPr>
          <p:cNvSpPr>
            <a:spLocks noGrp="1"/>
          </p:cNvSpPr>
          <p:nvPr>
            <p:ph idx="1"/>
            <p:custDataLst>
              <p:tags r:id="rId3"/>
            </p:custDataLst>
          </p:nvPr>
        </p:nvSpPr>
        <p:spPr>
          <a:xfrm>
            <a:off x="1158859" y="2104059"/>
            <a:ext cx="3096788" cy="3383408"/>
          </a:xfrm>
        </p:spPr>
        <p:txBody>
          <a:bodyPr anchor="ctr"/>
          <a:lstStyle/>
          <a:p>
            <a:pPr marL="0" indent="0">
              <a:buNone/>
            </a:pPr>
            <a:r>
              <a:rPr lang="fr-CA">
                <a:latin typeface="Arial" panose="020B0604020202020204" pitchFamily="34" charset="0"/>
                <a:cs typeface="Arial" panose="020B0604020202020204" pitchFamily="34" charset="0"/>
              </a:rPr>
              <a:t>Constituez votre épargne grâce à des cotisations régulières</a:t>
            </a:r>
          </a:p>
          <a:p>
            <a:pPr marL="0" indent="0">
              <a:buNone/>
            </a:pPr>
            <a:endParaRPr lang="en-US" dirty="0">
              <a:latin typeface="Arial" panose="020B0604020202020204" pitchFamily="34" charset="0"/>
              <a:cs typeface="Arial" panose="020B0604020202020204" pitchFamily="34" charset="0"/>
            </a:endParaRPr>
          </a:p>
          <a:p>
            <a:pPr marL="0" indent="0">
              <a:buNone/>
            </a:pPr>
            <a:r>
              <a:rPr lang="fr-CA">
                <a:latin typeface="Arial" panose="020B0604020202020204" pitchFamily="34" charset="0"/>
                <a:cs typeface="Arial" panose="020B0604020202020204" pitchFamily="34" charset="0"/>
              </a:rPr>
              <a:t>Ajustez ou rééquilibrez vos cotisations</a:t>
            </a:r>
          </a:p>
          <a:p>
            <a:pPr marL="0" indent="0">
              <a:buNone/>
            </a:pPr>
            <a:endParaRPr lang="en-US" dirty="0">
              <a:latin typeface="Arial" panose="020B0604020202020204" pitchFamily="34" charset="0"/>
              <a:cs typeface="Arial" panose="020B0604020202020204" pitchFamily="34" charset="0"/>
            </a:endParaRPr>
          </a:p>
          <a:p>
            <a:pPr marL="0" indent="0">
              <a:buNone/>
            </a:pPr>
            <a:r>
              <a:rPr lang="fr-CA">
                <a:latin typeface="Arial" panose="020B0604020202020204" pitchFamily="34" charset="0"/>
                <a:cs typeface="Arial" panose="020B0604020202020204" pitchFamily="34" charset="0"/>
              </a:rPr>
              <a:t>Donnez la priorité à votre retraite</a:t>
            </a:r>
          </a:p>
        </p:txBody>
      </p:sp>
      <p:sp>
        <p:nvSpPr>
          <p:cNvPr id="14" name="Slide Number Placeholder 5">
            <a:extLst>
              <a:ext uri="{FF2B5EF4-FFF2-40B4-BE49-F238E27FC236}">
                <a16:creationId xmlns:a16="http://schemas.microsoft.com/office/drawing/2014/main" id="{1BDF960A-3273-20F6-8156-CECD767AEF12}"/>
              </a:ext>
            </a:extLst>
          </p:cNvPr>
          <p:cNvSpPr>
            <a:spLocks noGrp="1"/>
          </p:cNvSpPr>
          <p:nvPr>
            <p:ph type="sldNum" sz="quarter" idx="12"/>
            <p:custDataLst>
              <p:tags r:id="rId4"/>
            </p:custDataLst>
          </p:nvPr>
        </p:nvSpPr>
        <p:spPr/>
        <p:txBody>
          <a:bodyPr/>
          <a:lstStyle/>
          <a:p>
            <a:fld id="{BB333B34-C87C-402E-ABB0-13B7C9DEBBC4}" type="slidenum">
              <a:rPr>
                <a:solidFill>
                  <a:schemeClr val="bg1"/>
                </a:solidFill>
              </a:rPr>
              <a:t>9</a:t>
            </a:fld>
            <a:endParaRPr>
              <a:solidFill>
                <a:schemeClr val="bg1"/>
              </a:solidFill>
            </a:endParaRPr>
          </a:p>
        </p:txBody>
      </p:sp>
      <p:pic>
        <p:nvPicPr>
          <p:cNvPr id="24" name="Graphic 23">
            <a:extLst>
              <a:ext uri="{FF2B5EF4-FFF2-40B4-BE49-F238E27FC236}">
                <a16:creationId xmlns:a16="http://schemas.microsoft.com/office/drawing/2014/main" id="{BDCED17D-50D6-94CF-74F8-6A95BA82CF06}"/>
              </a:ext>
            </a:extLst>
          </p:cNvPr>
          <p:cNvPicPr>
            <a:picLocks noChangeAspect="1"/>
          </p:cNvPicPr>
          <p:nvPr>
            <p:custDataLst>
              <p:tags r:id="rId5"/>
            </p:custDataLst>
          </p:nvPr>
        </p:nvPicPr>
        <p:blipFill>
          <a:blip r:embed="rId11">
            <a:extLst>
              <a:ext uri="{96DAC541-7B7A-43D3-8B79-37D633B846F1}">
                <asvg:svgBlip xmlns:asvg="http://schemas.microsoft.com/office/drawing/2016/SVG/main" r:embed="rId12"/>
              </a:ext>
            </a:extLst>
          </a:blip>
          <a:stretch>
            <a:fillRect/>
          </a:stretch>
        </p:blipFill>
        <p:spPr>
          <a:xfrm>
            <a:off x="391690" y="2458900"/>
            <a:ext cx="571500" cy="571500"/>
          </a:xfrm>
          <a:prstGeom prst="rect">
            <a:avLst/>
          </a:prstGeom>
        </p:spPr>
      </p:pic>
      <p:pic>
        <p:nvPicPr>
          <p:cNvPr id="25" name="Graphic 24">
            <a:extLst>
              <a:ext uri="{FF2B5EF4-FFF2-40B4-BE49-F238E27FC236}">
                <a16:creationId xmlns:a16="http://schemas.microsoft.com/office/drawing/2014/main" id="{A48FB1F8-7EA4-9CA4-B0AA-90A8880CD138}"/>
              </a:ext>
            </a:extLst>
          </p:cNvPr>
          <p:cNvPicPr>
            <a:picLocks noChangeAspect="1"/>
          </p:cNvPicPr>
          <p:nvPr>
            <p:custDataLst>
              <p:tags r:id="rId6"/>
            </p:custDataLst>
          </p:nvPr>
        </p:nvPicPr>
        <p:blipFill>
          <a:blip r:embed="rId11">
            <a:extLst>
              <a:ext uri="{96DAC541-7B7A-43D3-8B79-37D633B846F1}">
                <asvg:svgBlip xmlns:asvg="http://schemas.microsoft.com/office/drawing/2016/SVG/main" r:embed="rId12"/>
              </a:ext>
            </a:extLst>
          </a:blip>
          <a:stretch>
            <a:fillRect/>
          </a:stretch>
        </p:blipFill>
        <p:spPr>
          <a:xfrm>
            <a:off x="391690" y="3605313"/>
            <a:ext cx="571500" cy="571500"/>
          </a:xfrm>
          <a:prstGeom prst="rect">
            <a:avLst/>
          </a:prstGeom>
        </p:spPr>
      </p:pic>
      <p:pic>
        <p:nvPicPr>
          <p:cNvPr id="26" name="Graphic 25">
            <a:extLst>
              <a:ext uri="{FF2B5EF4-FFF2-40B4-BE49-F238E27FC236}">
                <a16:creationId xmlns:a16="http://schemas.microsoft.com/office/drawing/2014/main" id="{698F0786-2BDE-1FA2-3D18-7894BADA1513}"/>
              </a:ext>
            </a:extLst>
          </p:cNvPr>
          <p:cNvPicPr>
            <a:picLocks noChangeAspect="1"/>
          </p:cNvPicPr>
          <p:nvPr>
            <p:custDataLst>
              <p:tags r:id="rId7"/>
            </p:custDataLst>
          </p:nvPr>
        </p:nvPicPr>
        <p:blipFill>
          <a:blip r:embed="rId11">
            <a:extLst>
              <a:ext uri="{96DAC541-7B7A-43D3-8B79-37D633B846F1}">
                <asvg:svgBlip xmlns:asvg="http://schemas.microsoft.com/office/drawing/2016/SVG/main" r:embed="rId12"/>
              </a:ext>
            </a:extLst>
          </a:blip>
          <a:stretch>
            <a:fillRect/>
          </a:stretch>
        </p:blipFill>
        <p:spPr>
          <a:xfrm>
            <a:off x="391690" y="4642542"/>
            <a:ext cx="571500" cy="571500"/>
          </a:xfrm>
          <a:prstGeom prst="rect">
            <a:avLst/>
          </a:prstGeom>
        </p:spPr>
      </p:pic>
    </p:spTree>
    <p:extLst>
      <p:ext uri="{BB962C8B-B14F-4D97-AF65-F5344CB8AC3E}">
        <p14:creationId xmlns:p14="http://schemas.microsoft.com/office/powerpoint/2010/main" val="137451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UNT" val="2"/>
  <p:tag name="SN" val="HIDDEN"/>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6"/>
</p:tagLst>
</file>

<file path=ppt/tags/tag101.xml><?xml version="1.0" encoding="utf-8"?>
<p:tagLst xmlns:a="http://schemas.openxmlformats.org/drawingml/2006/main" xmlns:r="http://schemas.openxmlformats.org/officeDocument/2006/relationships" xmlns:p="http://schemas.openxmlformats.org/presentationml/2006/main">
  <p:tag name="ARTICULATE_SLIDE_GUID" val="5f4d66df-92e9-482e-a701-e737c637a3c4"/>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NUM" val="5"/>
</p:tagLst>
</file>

<file path=ppt/tags/tag107.xml><?xml version="1.0" encoding="utf-8"?>
<p:tagLst xmlns:a="http://schemas.openxmlformats.org/drawingml/2006/main" xmlns:r="http://schemas.openxmlformats.org/officeDocument/2006/relationships" xmlns:p="http://schemas.openxmlformats.org/presentationml/2006/main">
  <p:tag name="NUM" val="6"/>
</p:tagLst>
</file>

<file path=ppt/tags/tag108.xml><?xml version="1.0" encoding="utf-8"?>
<p:tagLst xmlns:a="http://schemas.openxmlformats.org/drawingml/2006/main" xmlns:r="http://schemas.openxmlformats.org/officeDocument/2006/relationships" xmlns:p="http://schemas.openxmlformats.org/presentationml/2006/main">
  <p:tag name="NUM" val="7"/>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6"/>
</p:tagLst>
</file>

<file path=ppt/tags/tag115.xml><?xml version="1.0" encoding="utf-8"?>
<p:tagLst xmlns:a="http://schemas.openxmlformats.org/drawingml/2006/main" xmlns:r="http://schemas.openxmlformats.org/officeDocument/2006/relationships" xmlns:p="http://schemas.openxmlformats.org/presentationml/2006/main">
  <p:tag name="NUM" val="7"/>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4"/>
</p:tagLst>
</file>

<file path=ppt/tags/tag121.xml><?xml version="1.0" encoding="utf-8"?>
<p:tagLst xmlns:a="http://schemas.openxmlformats.org/drawingml/2006/main" xmlns:r="http://schemas.openxmlformats.org/officeDocument/2006/relationships" xmlns:p="http://schemas.openxmlformats.org/presentationml/2006/main">
  <p:tag name="NUM" val="5"/>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4"/>
</p:tagLst>
</file>

<file path=ppt/tags/tag126.xml><?xml version="1.0" encoding="utf-8"?>
<p:tagLst xmlns:a="http://schemas.openxmlformats.org/drawingml/2006/main" xmlns:r="http://schemas.openxmlformats.org/officeDocument/2006/relationships" xmlns:p="http://schemas.openxmlformats.org/presentationml/2006/main">
  <p:tag name="NUM" val="5"/>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5"/>
</p:tagLst>
</file>

<file path=ppt/tags/tag132.xml><?xml version="1.0" encoding="utf-8"?>
<p:tagLst xmlns:a="http://schemas.openxmlformats.org/drawingml/2006/main" xmlns:r="http://schemas.openxmlformats.org/officeDocument/2006/relationships" xmlns:p="http://schemas.openxmlformats.org/presentationml/2006/main">
  <p:tag name="COUNT" val="3"/>
  <p:tag name="SN" val="HIDDEN"/>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6.xml><?xml version="1.0" encoding="utf-8"?>
<p:tagLst xmlns:a="http://schemas.openxmlformats.org/drawingml/2006/main" xmlns:r="http://schemas.openxmlformats.org/officeDocument/2006/relationships" xmlns:p="http://schemas.openxmlformats.org/presentationml/2006/main">
  <p:tag name="NUM" val="4"/>
</p:tagLst>
</file>

<file path=ppt/tags/tag137.xml><?xml version="1.0" encoding="utf-8"?>
<p:tagLst xmlns:a="http://schemas.openxmlformats.org/drawingml/2006/main" xmlns:r="http://schemas.openxmlformats.org/officeDocument/2006/relationships" xmlns:p="http://schemas.openxmlformats.org/presentationml/2006/main">
  <p:tag name="NUM" val="5"/>
</p:tagLst>
</file>

<file path=ppt/tags/tag138.xml><?xml version="1.0" encoding="utf-8"?>
<p:tagLst xmlns:a="http://schemas.openxmlformats.org/drawingml/2006/main" xmlns:r="http://schemas.openxmlformats.org/officeDocument/2006/relationships" xmlns:p="http://schemas.openxmlformats.org/presentationml/2006/main">
  <p:tag name="NUM" val="6"/>
</p:tagLst>
</file>

<file path=ppt/tags/tag139.xml><?xml version="1.0" encoding="utf-8"?>
<p:tagLst xmlns:a="http://schemas.openxmlformats.org/drawingml/2006/main" xmlns:r="http://schemas.openxmlformats.org/officeDocument/2006/relationships" xmlns:p="http://schemas.openxmlformats.org/presentationml/2006/main">
  <p:tag name="NUM" val="7"/>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40.xml><?xml version="1.0" encoding="utf-8"?>
<p:tagLst xmlns:a="http://schemas.openxmlformats.org/drawingml/2006/main" xmlns:r="http://schemas.openxmlformats.org/officeDocument/2006/relationships" xmlns:p="http://schemas.openxmlformats.org/presentationml/2006/main">
  <p:tag name="NUM" val="8"/>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4"/>
</p:tagLst>
</file>

<file path=ppt/tags/tag146.xml><?xml version="1.0" encoding="utf-8"?>
<p:tagLst xmlns:a="http://schemas.openxmlformats.org/drawingml/2006/main" xmlns:r="http://schemas.openxmlformats.org/officeDocument/2006/relationships" xmlns:p="http://schemas.openxmlformats.org/presentationml/2006/main">
  <p:tag name="NUM" val="5"/>
</p:tagLst>
</file>

<file path=ppt/tags/tag147.xml><?xml version="1.0" encoding="utf-8"?>
<p:tagLst xmlns:a="http://schemas.openxmlformats.org/drawingml/2006/main" xmlns:r="http://schemas.openxmlformats.org/officeDocument/2006/relationships" xmlns:p="http://schemas.openxmlformats.org/presentationml/2006/main">
  <p:tag name="NUM" val="6"/>
</p:tagLst>
</file>

<file path=ppt/tags/tag148.xml><?xml version="1.0" encoding="utf-8"?>
<p:tagLst xmlns:a="http://schemas.openxmlformats.org/drawingml/2006/main" xmlns:r="http://schemas.openxmlformats.org/officeDocument/2006/relationships" xmlns:p="http://schemas.openxmlformats.org/presentationml/2006/main">
  <p:tag name="NUM" val="7"/>
</p:tagLst>
</file>

<file path=ppt/tags/tag149.xml><?xml version="1.0" encoding="utf-8"?>
<p:tagLst xmlns:a="http://schemas.openxmlformats.org/drawingml/2006/main" xmlns:r="http://schemas.openxmlformats.org/officeDocument/2006/relationships" xmlns:p="http://schemas.openxmlformats.org/presentationml/2006/main">
  <p:tag name="COUNT" val="3"/>
  <p:tag name="SN" val="HIDDEN"/>
</p:tagLst>
</file>

<file path=ppt/tags/tag15.xml><?xml version="1.0" encoding="utf-8"?>
<p:tagLst xmlns:a="http://schemas.openxmlformats.org/drawingml/2006/main" xmlns:r="http://schemas.openxmlformats.org/officeDocument/2006/relationships" xmlns:p="http://schemas.openxmlformats.org/presentationml/2006/main">
  <p:tag name="NUM" val="7"/>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4"/>
</p:tagLst>
</file>

<file path=ppt/tags/tag156.xml><?xml version="1.0" encoding="utf-8"?>
<p:tagLst xmlns:a="http://schemas.openxmlformats.org/drawingml/2006/main" xmlns:r="http://schemas.openxmlformats.org/officeDocument/2006/relationships" xmlns:p="http://schemas.openxmlformats.org/presentationml/2006/main">
  <p:tag name="COUNT" val="2"/>
  <p:tag name="SN" val="HIDDEN"/>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4.xml><?xml version="1.0" encoding="utf-8"?>
<p:tagLst xmlns:a="http://schemas.openxmlformats.org/drawingml/2006/main" xmlns:r="http://schemas.openxmlformats.org/officeDocument/2006/relationships" xmlns:p="http://schemas.openxmlformats.org/presentationml/2006/main">
  <p:tag name="NUM" val="8"/>
</p:tagLst>
</file>

<file path=ppt/tags/tag25.xml><?xml version="1.0" encoding="utf-8"?>
<p:tagLst xmlns:a="http://schemas.openxmlformats.org/drawingml/2006/main" xmlns:r="http://schemas.openxmlformats.org/officeDocument/2006/relationships" xmlns:p="http://schemas.openxmlformats.org/presentationml/2006/main">
  <p:tag name="NUM" val="9"/>
</p:tagLst>
</file>

<file path=ppt/tags/tag26.xml><?xml version="1.0" encoding="utf-8"?>
<p:tagLst xmlns:a="http://schemas.openxmlformats.org/drawingml/2006/main" xmlns:r="http://schemas.openxmlformats.org/officeDocument/2006/relationships" xmlns:p="http://schemas.openxmlformats.org/presentationml/2006/main">
  <p:tag name="NUM" val="10"/>
</p:tagLst>
</file>

<file path=ppt/tags/tag27.xml><?xml version="1.0" encoding="utf-8"?>
<p:tagLst xmlns:a="http://schemas.openxmlformats.org/drawingml/2006/main" xmlns:r="http://schemas.openxmlformats.org/officeDocument/2006/relationships" xmlns:p="http://schemas.openxmlformats.org/presentationml/2006/main">
  <p:tag name="NUM" val="11"/>
</p:tagLst>
</file>

<file path=ppt/tags/tag28.xml><?xml version="1.0" encoding="utf-8"?>
<p:tagLst xmlns:a="http://schemas.openxmlformats.org/drawingml/2006/main" xmlns:r="http://schemas.openxmlformats.org/officeDocument/2006/relationships" xmlns:p="http://schemas.openxmlformats.org/presentationml/2006/main">
  <p:tag name="NUM" val="12"/>
</p:tagLst>
</file>

<file path=ppt/tags/tag29.xml><?xml version="1.0" encoding="utf-8"?>
<p:tagLst xmlns:a="http://schemas.openxmlformats.org/drawingml/2006/main" xmlns:r="http://schemas.openxmlformats.org/officeDocument/2006/relationships" xmlns:p="http://schemas.openxmlformats.org/presentationml/2006/main">
  <p:tag name="NUM" val="13"/>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4"/>
</p:tagLst>
</file>

<file path=ppt/tags/tag31.xml><?xml version="1.0" encoding="utf-8"?>
<p:tagLst xmlns:a="http://schemas.openxmlformats.org/drawingml/2006/main" xmlns:r="http://schemas.openxmlformats.org/officeDocument/2006/relationships" xmlns:p="http://schemas.openxmlformats.org/presentationml/2006/main">
  <p:tag name="NUM" val="15"/>
</p:tagLst>
</file>

<file path=ppt/tags/tag32.xml><?xml version="1.0" encoding="utf-8"?>
<p:tagLst xmlns:a="http://schemas.openxmlformats.org/drawingml/2006/main" xmlns:r="http://schemas.openxmlformats.org/officeDocument/2006/relationships" xmlns:p="http://schemas.openxmlformats.org/presentationml/2006/main">
  <p:tag name="NUM" val="16"/>
</p:tagLst>
</file>

<file path=ppt/tags/tag33.xml><?xml version="1.0" encoding="utf-8"?>
<p:tagLst xmlns:a="http://schemas.openxmlformats.org/drawingml/2006/main" xmlns:r="http://schemas.openxmlformats.org/officeDocument/2006/relationships" xmlns:p="http://schemas.openxmlformats.org/presentationml/2006/main">
  <p:tag name="NUM" val="17"/>
</p:tagLst>
</file>

<file path=ppt/tags/tag34.xml><?xml version="1.0" encoding="utf-8"?>
<p:tagLst xmlns:a="http://schemas.openxmlformats.org/drawingml/2006/main" xmlns:r="http://schemas.openxmlformats.org/officeDocument/2006/relationships" xmlns:p="http://schemas.openxmlformats.org/presentationml/2006/main">
  <p:tag name="NUM" val="18"/>
</p:tagLst>
</file>

<file path=ppt/tags/tag35.xml><?xml version="1.0" encoding="utf-8"?>
<p:tagLst xmlns:a="http://schemas.openxmlformats.org/drawingml/2006/main" xmlns:r="http://schemas.openxmlformats.org/officeDocument/2006/relationships" xmlns:p="http://schemas.openxmlformats.org/presentationml/2006/main">
  <p:tag name="NUM" val="19"/>
</p:tagLst>
</file>

<file path=ppt/tags/tag36.xml><?xml version="1.0" encoding="utf-8"?>
<p:tagLst xmlns:a="http://schemas.openxmlformats.org/drawingml/2006/main" xmlns:r="http://schemas.openxmlformats.org/officeDocument/2006/relationships" xmlns:p="http://schemas.openxmlformats.org/presentationml/2006/main">
  <p:tag name="NUM" val="20"/>
</p:tagLst>
</file>

<file path=ppt/tags/tag37.xml><?xml version="1.0" encoding="utf-8"?>
<p:tagLst xmlns:a="http://schemas.openxmlformats.org/drawingml/2006/main" xmlns:r="http://schemas.openxmlformats.org/officeDocument/2006/relationships" xmlns:p="http://schemas.openxmlformats.org/presentationml/2006/main">
  <p:tag name="NUM" val="21"/>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ARTICULATE_SLIDE_GUID" val="af2ef209-b359-4ac3-b684-2ca747b6a7bd"/>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6"/>
</p:tagLst>
</file>

<file path=ppt/tags/tag56.xml><?xml version="1.0" encoding="utf-8"?>
<p:tagLst xmlns:a="http://schemas.openxmlformats.org/drawingml/2006/main" xmlns:r="http://schemas.openxmlformats.org/officeDocument/2006/relationships" xmlns:p="http://schemas.openxmlformats.org/presentationml/2006/main">
  <p:tag name="NUM" val="7"/>
</p:tagLst>
</file>

<file path=ppt/tags/tag57.xml><?xml version="1.0" encoding="utf-8"?>
<p:tagLst xmlns:a="http://schemas.openxmlformats.org/drawingml/2006/main" xmlns:r="http://schemas.openxmlformats.org/officeDocument/2006/relationships" xmlns:p="http://schemas.openxmlformats.org/presentationml/2006/main">
  <p:tag name="NUM" val="8"/>
</p:tagLst>
</file>

<file path=ppt/tags/tag58.xml><?xml version="1.0" encoding="utf-8"?>
<p:tagLst xmlns:a="http://schemas.openxmlformats.org/drawingml/2006/main" xmlns:r="http://schemas.openxmlformats.org/officeDocument/2006/relationships" xmlns:p="http://schemas.openxmlformats.org/presentationml/2006/main">
  <p:tag name="NUM" val="9"/>
</p:tagLst>
</file>

<file path=ppt/tags/tag59.xml><?xml version="1.0" encoding="utf-8"?>
<p:tagLst xmlns:a="http://schemas.openxmlformats.org/drawingml/2006/main" xmlns:r="http://schemas.openxmlformats.org/officeDocument/2006/relationships" xmlns:p="http://schemas.openxmlformats.org/presentationml/2006/main">
  <p:tag name="NUM" val="10"/>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60.xml><?xml version="1.0" encoding="utf-8"?>
<p:tagLst xmlns:a="http://schemas.openxmlformats.org/drawingml/2006/main" xmlns:r="http://schemas.openxmlformats.org/officeDocument/2006/relationships" xmlns:p="http://schemas.openxmlformats.org/presentationml/2006/main">
  <p:tag name="NUM" val="11"/>
</p:tagLst>
</file>

<file path=ppt/tags/tag61.xml><?xml version="1.0" encoding="utf-8"?>
<p:tagLst xmlns:a="http://schemas.openxmlformats.org/drawingml/2006/main" xmlns:r="http://schemas.openxmlformats.org/officeDocument/2006/relationships" xmlns:p="http://schemas.openxmlformats.org/presentationml/2006/main">
  <p:tag name="NUM" val="12"/>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8.xml><?xml version="1.0" encoding="utf-8"?>
<p:tagLst xmlns:a="http://schemas.openxmlformats.org/drawingml/2006/main" xmlns:r="http://schemas.openxmlformats.org/officeDocument/2006/relationships" xmlns:p="http://schemas.openxmlformats.org/presentationml/2006/main">
  <p:tag name="NUM" val="7"/>
</p:tagLst>
</file>

<file path=ppt/tags/tag69.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6"/>
</p:tagLst>
</file>

<file path=ppt/tags/tag70.xml><?xml version="1.0" encoding="utf-8"?>
<p:tagLst xmlns:a="http://schemas.openxmlformats.org/drawingml/2006/main" xmlns:r="http://schemas.openxmlformats.org/officeDocument/2006/relationships" xmlns:p="http://schemas.openxmlformats.org/presentationml/2006/main">
  <p:tag name="NUM" val="9"/>
</p:tagLst>
</file>

<file path=ppt/tags/tag71.xml><?xml version="1.0" encoding="utf-8"?>
<p:tagLst xmlns:a="http://schemas.openxmlformats.org/drawingml/2006/main" xmlns:r="http://schemas.openxmlformats.org/officeDocument/2006/relationships" xmlns:p="http://schemas.openxmlformats.org/presentationml/2006/main">
  <p:tag name="NUM" val="10"/>
</p:tagLst>
</file>

<file path=ppt/tags/tag72.xml><?xml version="1.0" encoding="utf-8"?>
<p:tagLst xmlns:a="http://schemas.openxmlformats.org/drawingml/2006/main" xmlns:r="http://schemas.openxmlformats.org/officeDocument/2006/relationships" xmlns:p="http://schemas.openxmlformats.org/presentationml/2006/main">
  <p:tag name="NUM" val="11"/>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7"/>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6"/>
</p:tagLst>
</file>

<file path=ppt/tags/tag87.xml><?xml version="1.0" encoding="utf-8"?>
<p:tagLst xmlns:a="http://schemas.openxmlformats.org/drawingml/2006/main" xmlns:r="http://schemas.openxmlformats.org/officeDocument/2006/relationships" xmlns:p="http://schemas.openxmlformats.org/presentationml/2006/main">
  <p:tag name="NUM" val="7"/>
</p:tagLst>
</file>

<file path=ppt/tags/tag88.xml><?xml version="1.0" encoding="utf-8"?>
<p:tagLst xmlns:a="http://schemas.openxmlformats.org/drawingml/2006/main" xmlns:r="http://schemas.openxmlformats.org/officeDocument/2006/relationships" xmlns:p="http://schemas.openxmlformats.org/presentationml/2006/main">
  <p:tag name="NUM" val="8"/>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6"/>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4"/>
</p:tagLst>
</file>

<file path=ppt/tags/tag9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John Hancock layouts">
  <a:themeElements>
    <a:clrScheme name="Manulife JH 2019">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33363" indent="-233363" algn="l">
          <a:spcBef>
            <a:spcPts val="600"/>
          </a:spcBef>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1026722 - Corporate PPT Template_16x9_MP 1026722 E_0818_v14" id="{3527DC7A-8C8D-4E9E-9B6E-A1046016BC1D}" vid="{5393119F-6D4A-4296-9D2C-28F94A85A1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407ad58-d49f-4298-af1f-d6ed8c062422">
      <Terms xmlns="http://schemas.microsoft.com/office/infopath/2007/PartnerControls"/>
    </lcf76f155ced4ddcb4097134ff3c332f>
    <TaxCatchAll xmlns="2a7a29bf-9dd5-4adb-97ea-8167ec86097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9168F9155F27459F978DEDF96F13B3" ma:contentTypeVersion="16" ma:contentTypeDescription="Create a new document." ma:contentTypeScope="" ma:versionID="8f29eb096b6240616761c358d32118a5">
  <xsd:schema xmlns:xsd="http://www.w3.org/2001/XMLSchema" xmlns:xs="http://www.w3.org/2001/XMLSchema" xmlns:p="http://schemas.microsoft.com/office/2006/metadata/properties" xmlns:ns2="b407ad58-d49f-4298-af1f-d6ed8c062422" xmlns:ns3="2a7a29bf-9dd5-4adb-97ea-8167ec860973" targetNamespace="http://schemas.microsoft.com/office/2006/metadata/properties" ma:root="true" ma:fieldsID="47077e56dd4ba0808d12c61139d5ebdf" ns2:_="" ns3:_="">
    <xsd:import namespace="b407ad58-d49f-4298-af1f-d6ed8c062422"/>
    <xsd:import namespace="2a7a29bf-9dd5-4adb-97ea-8167ec86097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07ad58-d49f-4298-af1f-d6ed8c0624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c039845-d277-466e-a9af-ee1ca770c9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29bf-9dd5-4adb-97ea-8167ec86097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a749975-43a0-4ea2-8947-b2abf5180343}" ma:internalName="TaxCatchAll" ma:showField="CatchAllData" ma:web="2a7a29bf-9dd5-4adb-97ea-8167ec86097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D12638-3A48-414B-ACD3-120BB766AC51}">
  <ds:schemaRefs>
    <ds:schemaRef ds:uri="http://schemas.microsoft.com/sharepoint/v3/contenttype/forms"/>
  </ds:schemaRefs>
</ds:datastoreItem>
</file>

<file path=customXml/itemProps2.xml><?xml version="1.0" encoding="utf-8"?>
<ds:datastoreItem xmlns:ds="http://schemas.openxmlformats.org/officeDocument/2006/customXml" ds:itemID="{23A12EF1-659D-449C-8DD0-8919DE3DB88F}">
  <ds:schemaRefs>
    <ds:schemaRef ds:uri="2a7a29bf-9dd5-4adb-97ea-8167ec860973"/>
    <ds:schemaRef ds:uri="http://www.w3.org/XML/1998/namespace"/>
    <ds:schemaRef ds:uri="b407ad58-d49f-4298-af1f-d6ed8c062422"/>
    <ds:schemaRef ds:uri="http://schemas.microsoft.com/office/2006/documentManagement/types"/>
    <ds:schemaRef ds:uri="http://schemas.microsoft.com/office/2006/metadata/properties"/>
    <ds:schemaRef ds:uri="http://purl.org/dc/terms/"/>
    <ds:schemaRef ds:uri="http://purl.org/dc/elements/1.1/"/>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D47F6954-7C12-4F37-AEE9-FD7DAF03F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07ad58-d49f-4298-af1f-d6ed8c062422"/>
    <ds:schemaRef ds:uri="2a7a29bf-9dd5-4adb-97ea-8167ec8609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18672</TotalTime>
  <Words>5235</Words>
  <Application>Microsoft Office PowerPoint</Application>
  <PresentationFormat>On-screen Show (4:3)</PresentationFormat>
  <Paragraphs>367</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Arial</vt:lpstr>
      <vt:lpstr>Calibri</vt:lpstr>
      <vt:lpstr>Manulife JH Sans</vt:lpstr>
      <vt:lpstr>Times New Roman</vt:lpstr>
      <vt:lpstr>John Hancock layouts</vt:lpstr>
      <vt:lpstr>Garder  le cap</vt:lpstr>
      <vt:lpstr>Comment prendre le contrôle de votre avenir financier</vt:lpstr>
      <vt:lpstr>Versez des cotisations régulièrement</vt:lpstr>
      <vt:lpstr>Avantages d’une cotisation régulière </vt:lpstr>
      <vt:lpstr>Réduisez vos impôts en épargnant dans votre régime</vt:lpstr>
      <vt:lpstr>Continuer à cotiser</vt:lpstr>
      <vt:lpstr>Votre argent a le potentiel de fructifier, puis de fructifier encore davantage.</vt:lpstr>
      <vt:lpstr>Le temps est votre allié </vt:lpstr>
      <vt:lpstr>Vous êtes toujours aux commandes</vt:lpstr>
      <vt:lpstr>Concentrez-vous sur votre stratégie à long terme</vt:lpstr>
      <vt:lpstr>Les aspects clés d’une stratégie d’épargne</vt:lpstr>
      <vt:lpstr>Pourquoi le marché boursier fluctue-t-il?</vt:lpstr>
      <vt:lpstr>Ne laissez pas vos émotions influencer vos placements</vt:lpstr>
      <vt:lpstr>Choisir de continuer d’investir </vt:lpstr>
      <vt:lpstr>Un plan d’épargne-retraite sûr</vt:lpstr>
      <vt:lpstr>Gardez votre compte à jour</vt:lpstr>
      <vt:lpstr>Importance de l’examen de votre compte</vt:lpstr>
      <vt:lpstr>Pensez à ce que vous économisez</vt:lpstr>
      <vt:lpstr>Évaluez vos placements et objectifs</vt:lpstr>
      <vt:lpstr>PowerPoint Presentation</vt:lpstr>
      <vt:lpstr>En quoi maintenir le cap vous aide à planifier votre retraite</vt:lpstr>
      <vt:lpstr>PowerPoint Presentation</vt:lpstr>
      <vt:lpstr>Merci!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 fluctuations</dc:title>
  <dc:creator>Daniel Alexander</dc:creator>
  <cp:lastModifiedBy>Caitlyn Halloran</cp:lastModifiedBy>
  <cp:revision>188</cp:revision>
  <cp:lastPrinted>2025-04-23T16:16:12Z</cp:lastPrinted>
  <dcterms:created xsi:type="dcterms:W3CDTF">2022-04-07T15:22:22Z</dcterms:created>
  <dcterms:modified xsi:type="dcterms:W3CDTF">2025-06-18T17:33:58Z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0x0101005B9168F9155F27459F978DEDF96F13B3</vt:lpwstr>
  </property>
  <property fmtid="{D5CDD505-2E9C-101B-9397-08002B2CF9AE}" pid="3" name="MediaServiceImageTags">
    <vt:lpwstr/>
  </property>
  <property fmtid="{D5CDD505-2E9C-101B-9397-08002B2CF9AE}" pid="4" name="MSIP_Label_0dd5db4b-78fb-42ac-8616-2bbd1a698c72_Enabled">
    <vt:lpwstr>true</vt:lpwstr>
  </property>
  <property fmtid="{D5CDD505-2E9C-101B-9397-08002B2CF9AE}" pid="5" name="MSIP_Label_0dd5db4b-78fb-42ac-8616-2bbd1a698c72_SetDate">
    <vt:lpwstr>2025-05-13T14:45:13Z</vt:lpwstr>
  </property>
  <property fmtid="{D5CDD505-2E9C-101B-9397-08002B2CF9AE}" pid="6" name="MSIP_Label_0dd5db4b-78fb-42ac-8616-2bbd1a698c72_Method">
    <vt:lpwstr>Privileged</vt:lpwstr>
  </property>
  <property fmtid="{D5CDD505-2E9C-101B-9397-08002B2CF9AE}" pid="7" name="MSIP_Label_0dd5db4b-78fb-42ac-8616-2bbd1a698c72_Name">
    <vt:lpwstr>EXTERNAL</vt:lpwstr>
  </property>
  <property fmtid="{D5CDD505-2E9C-101B-9397-08002B2CF9AE}" pid="8" name="MSIP_Label_0dd5db4b-78fb-42ac-8616-2bbd1a698c72_SiteId">
    <vt:lpwstr>5d3e2773-e07f-4432-a630-1a0f68a28a05</vt:lpwstr>
  </property>
  <property fmtid="{D5CDD505-2E9C-101B-9397-08002B2CF9AE}" pid="9" name="MSIP_Label_0dd5db4b-78fb-42ac-8616-2bbd1a698c72_ActionId">
    <vt:lpwstr>7390557b-93da-4c9d-96b0-c192da6a21bc</vt:lpwstr>
  </property>
  <property fmtid="{D5CDD505-2E9C-101B-9397-08002B2CF9AE}" pid="10" name="MSIP_Label_0dd5db4b-78fb-42ac-8616-2bbd1a698c72_ContentBits">
    <vt:lpwstr>0</vt:lpwstr>
  </property>
  <property fmtid="{D5CDD505-2E9C-101B-9397-08002B2CF9AE}" pid="11" name="MSIP_Label_0dd5db4b-78fb-42ac-8616-2bbd1a698c72_Tag">
    <vt:lpwstr>50, 0, 1, 1</vt:lpwstr>
  </property>
</Properties>
</file>