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tags/tag11.xml" ContentType="application/vnd.openxmlformats-officedocument.presentationml.tags+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6.xml" ContentType="application/vnd.openxmlformats-officedocument.presentationml.tags+xml"/>
  <Override PartName="/ppt/notesSlides/notesSlide26.xml" ContentType="application/vnd.openxmlformats-officedocument.presentationml.notesSlide+xml"/>
  <Override PartName="/ppt/tags/tag17.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8.xml" ContentType="application/vnd.openxmlformats-officedocument.presentationml.tags+xml"/>
  <Override PartName="/ppt/notesSlides/notesSlide29.xml" ContentType="application/vnd.openxmlformats-officedocument.presentationml.notesSlide+xml"/>
  <Override PartName="/ppt/tags/tag19.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0.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1.xml" ContentType="application/vnd.openxmlformats-officedocument.presentationml.tags+xml"/>
  <Override PartName="/ppt/notesSlides/notesSlide34.xml" ContentType="application/vnd.openxmlformats-officedocument.presentationml.notesSlide+xml"/>
  <Override PartName="/ppt/tags/tag22.xml" ContentType="application/vnd.openxmlformats-officedocument.presentationml.tags+xml"/>
  <Override PartName="/ppt/notesSlides/notesSlide35.xml" ContentType="application/vnd.openxmlformats-officedocument.presentationml.notesSlide+xml"/>
  <Override PartName="/ppt/tags/tag23.xml" ContentType="application/vnd.openxmlformats-officedocument.presentationml.tags+xml"/>
  <Override PartName="/ppt/notesSlides/notesSlide36.xml" ContentType="application/vnd.openxmlformats-officedocument.presentationml.notesSlide+xml"/>
  <Override PartName="/ppt/tags/tag24.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5.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26.xml" ContentType="application/vnd.openxmlformats-officedocument.presentationml.tags+xml"/>
  <Override PartName="/ppt/notesSlides/notesSlide41.xml" ContentType="application/vnd.openxmlformats-officedocument.presentationml.notesSlide+xml"/>
  <Override PartName="/ppt/tags/tag27.xml" ContentType="application/vnd.openxmlformats-officedocument.presentationml.tags+xml"/>
  <Override PartName="/ppt/notesSlides/notesSlide42.xml" ContentType="application/vnd.openxmlformats-officedocument.presentationml.notesSlide+xml"/>
  <Override PartName="/ppt/tags/tag28.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29.xml" ContentType="application/vnd.openxmlformats-officedocument.presentationml.tags+xml"/>
  <Override PartName="/ppt/notesSlides/notesSlide49.xml" ContentType="application/vnd.openxmlformats-officedocument.presentationml.notesSlide+xml"/>
  <Override PartName="/ppt/tags/tag30.xml" ContentType="application/vnd.openxmlformats-officedocument.presentationml.tags+xml"/>
  <Override PartName="/ppt/notesSlides/notesSlide50.xml" ContentType="application/vnd.openxmlformats-officedocument.presentationml.notesSlide+xml"/>
  <Override PartName="/ppt/tags/tag31.xml" ContentType="application/vnd.openxmlformats-officedocument.presentationml.tags+xml"/>
  <Override PartName="/ppt/notesSlides/notesSlide51.xml" ContentType="application/vnd.openxmlformats-officedocument.presentationml.notesSlide+xml"/>
  <Override PartName="/ppt/tags/tag32.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1"/>
  </p:sldMasterIdLst>
  <p:notesMasterIdLst>
    <p:notesMasterId r:id="rId67"/>
  </p:notesMasterIdLst>
  <p:handoutMasterIdLst>
    <p:handoutMasterId r:id="rId68"/>
  </p:handoutMasterIdLst>
  <p:sldIdLst>
    <p:sldId id="2147376681" r:id="rId12"/>
    <p:sldId id="2147376673" r:id="rId13"/>
    <p:sldId id="357" r:id="rId14"/>
    <p:sldId id="388" r:id="rId15"/>
    <p:sldId id="335" r:id="rId16"/>
    <p:sldId id="2147376676" r:id="rId17"/>
    <p:sldId id="2145706558" r:id="rId18"/>
    <p:sldId id="363" r:id="rId19"/>
    <p:sldId id="2145706561" r:id="rId20"/>
    <p:sldId id="381" r:id="rId21"/>
    <p:sldId id="2145706550" r:id="rId22"/>
    <p:sldId id="2145706551" r:id="rId23"/>
    <p:sldId id="2147376693" r:id="rId24"/>
    <p:sldId id="2147376694" r:id="rId25"/>
    <p:sldId id="2145706570" r:id="rId26"/>
    <p:sldId id="2147376674" r:id="rId27"/>
    <p:sldId id="350" r:id="rId28"/>
    <p:sldId id="377" r:id="rId29"/>
    <p:sldId id="375" r:id="rId30"/>
    <p:sldId id="2970" r:id="rId31"/>
    <p:sldId id="2145706555" r:id="rId32"/>
    <p:sldId id="2145706565" r:id="rId33"/>
    <p:sldId id="2147376687" r:id="rId34"/>
    <p:sldId id="2145706534" r:id="rId35"/>
    <p:sldId id="2145706541" r:id="rId36"/>
    <p:sldId id="2941" r:id="rId37"/>
    <p:sldId id="2969" r:id="rId38"/>
    <p:sldId id="282" r:id="rId39"/>
    <p:sldId id="2145706566" r:id="rId40"/>
    <p:sldId id="2145706545" r:id="rId41"/>
    <p:sldId id="2145706564" r:id="rId42"/>
    <p:sldId id="351" r:id="rId43"/>
    <p:sldId id="2145706539" r:id="rId44"/>
    <p:sldId id="384" r:id="rId45"/>
    <p:sldId id="2147376688" r:id="rId46"/>
    <p:sldId id="2147376684" r:id="rId47"/>
    <p:sldId id="2147376685" r:id="rId48"/>
    <p:sldId id="2145706509" r:id="rId49"/>
    <p:sldId id="2145706542" r:id="rId50"/>
    <p:sldId id="2145706533" r:id="rId51"/>
    <p:sldId id="2145706563" r:id="rId52"/>
    <p:sldId id="2145706567" r:id="rId53"/>
    <p:sldId id="2145706568" r:id="rId54"/>
    <p:sldId id="2147376686" r:id="rId55"/>
    <p:sldId id="2147376690" r:id="rId56"/>
    <p:sldId id="2147376691" r:id="rId57"/>
    <p:sldId id="2147376692" r:id="rId58"/>
    <p:sldId id="332" r:id="rId59"/>
    <p:sldId id="2145706529" r:id="rId60"/>
    <p:sldId id="2147376677" r:id="rId61"/>
    <p:sldId id="387" r:id="rId62"/>
    <p:sldId id="352" r:id="rId63"/>
    <p:sldId id="2145706544" r:id="rId64"/>
    <p:sldId id="2145706497" r:id="rId65"/>
    <p:sldId id="2147376682" r:id="rId66"/>
  </p:sldIdLst>
  <p:sldSz cx="12188825" cy="6858000"/>
  <p:notesSz cx="9296400" cy="6858000"/>
  <p:custDataLst>
    <p:custData r:id="rId7"/>
    <p:custData r:id="rId1"/>
    <p:custData r:id="rId5"/>
    <p:custData r:id="rId9"/>
    <p:custData r:id="rId2"/>
    <p:custData r:id="rId8"/>
    <p:custData r:id="rId6"/>
  </p:custDataLst>
  <p:defaultTextStyle>
    <a:defPPr rtl="0">
      <a:defRPr lang="fr-C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7391" userDrawn="1">
          <p15:clr>
            <a:srgbClr val="A4A3A4"/>
          </p15:clr>
        </p15:guide>
        <p15:guide id="5" orient="horz" pos="336" userDrawn="1">
          <p15:clr>
            <a:srgbClr val="A4A3A4"/>
          </p15:clr>
        </p15:guide>
        <p15:guide id="8" pos="6252" userDrawn="1">
          <p15:clr>
            <a:srgbClr val="A4A3A4"/>
          </p15:clr>
        </p15:guide>
        <p15:guide id="9" pos="400" userDrawn="1">
          <p15:clr>
            <a:srgbClr val="A4A3A4"/>
          </p15:clr>
        </p15:guide>
        <p15:guide id="11" orient="horz" pos="3896" userDrawn="1">
          <p15:clr>
            <a:srgbClr val="A4A3A4"/>
          </p15:clr>
        </p15:guide>
        <p15:guide id="12" orient="horz" pos="1086" userDrawn="1">
          <p15:clr>
            <a:srgbClr val="A4A3A4"/>
          </p15:clr>
        </p15:guide>
        <p15:guide id="13" orient="horz" pos="1493" userDrawn="1">
          <p15:clr>
            <a:srgbClr val="A4A3A4"/>
          </p15:clr>
        </p15:guide>
        <p15:guide id="15" orient="horz" pos="468" userDrawn="1">
          <p15:clr>
            <a:srgbClr val="A4A3A4"/>
          </p15:clr>
        </p15:guide>
      </p15:sldGuideLst>
    </p:ext>
    <p:ext uri="{2D200454-40CA-4A62-9FC3-DE9A4176ACB9}">
      <p15:notesGuideLst xmlns:p15="http://schemas.microsoft.com/office/powerpoint/2012/main">
        <p15:guide id="1" orient="horz" pos="1719" userDrawn="1">
          <p15:clr>
            <a:srgbClr val="A4A3A4"/>
          </p15:clr>
        </p15:guide>
        <p15:guide id="2" pos="468" userDrawn="1">
          <p15:clr>
            <a:srgbClr val="A4A3A4"/>
          </p15:clr>
        </p15:guide>
        <p15:guide id="3" pos="538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755609-4BDA-7D49-F81E-58E93918FAD9}" name="Kari Meyer" initials="KM" userId="S::meyerka@MFCGD.COM::05baa5ef-ca12-4d0e-9d4a-27ff4405eb77" providerId="AD"/>
  <p188:author id="{87233617-D824-C9DD-5170-127F668667C5}" name="Kathleen Pritchard" initials="KP" userId="S::pritcka@MFCGD.COM::a698ad10-bc43-42a2-904b-25e528be9c80" providerId="AD"/>
  <p188:author id="{E3C6021C-6675-49CB-7E40-F24D1E0E7061}" name="Ext. Marketing" initials="MOU" userId="Ext. Marketing" providerId="None"/>
  <p188:author id="{EFA49129-AC3C-1CAB-8CD5-C8A283979D85}" name="A" initials="A" userId="A" providerId="None"/>
  <p188:author id="{D21D5D30-3C17-AC69-984A-5F49CE6FFA53}" name="Angelo Parziale" initials="AP" userId="S::parzian@mfcgd.com::388215f7-efa9-4d4f-98ed-adc8e854dacc" providerId="AD"/>
  <p188:author id="{C0766947-5248-3EDA-EE61-9139EF3B27A2}" name="Alexa Translations  LO" initials="AL" userId="S::alexalo@alxatranslations.onmicrosoft.com::8b2db377-6572-4833-b141-e5eae4781717" providerId="AD"/>
  <p188:author id="{F22EB647-87ED-43C2-A916-14614A70F44B}" name="Allegra Pericles" initials="AP" userId="S::perical@mfcgd.com::6fb6fad6-731c-444c-82cd-a15dca0c4dc2" providerId="AD"/>
  <p188:author id="{08562350-4703-6D6A-17CC-96E6E083E833}" name="Emily Ng" initials="EN" userId="S::ngemily@MFCGD.COM::aa09e8ed-7ef0-4c0b-8bd7-a429637f0009" providerId="AD"/>
  <p188:author id="{7E4C1A62-9F3D-4B08-A5D1-6C2E8B40D913}" name="Éric Filion" initials="EF" userId="Éric Filion" providerId="None"/>
  <p188:author id="{E39B6F62-F29E-D3CF-E8FB-A448E576CA6E}" name="Éric Filion" initials="ÉF" userId="S::eric.filion@apertera.com::d9f9d354-57be-4e5e-add1-7c655ab105eb" providerId="AD"/>
  <p188:author id="{B4B1D078-BA28-F729-B6A7-B337EF5314E5}" name="Teri Savage" initials="TS" userId="f49ff5fde8155158" providerId="Windows Live"/>
  <p188:author id="{0B4CAB9B-265E-5ED9-62B3-594872E5B9F2}" name="Hoda Hilal" initials="HH" userId="S::hoda.hilal@apertera.com::10b24307-b86c-4b63-bacf-15aee0f66796" providerId="AD"/>
  <p188:author id="{5A155D9D-F023-8379-6B8F-BAB0EFA5B93C}" name="King, John" initials="KJ" userId="S::John.King@cibc.com::aa54d87c-5de6-42e8-a1c2-cc4d132a1fd9" providerId="AD"/>
  <p188:author id="{EAEF5EA5-BAF3-BB1E-9992-3DECF0726AC6}" name="Barbara Foy-Pilchner" initials="BF" userId="S::foypiba@mfcgd.com::58f9dc61-0fef-49ca-bdc1-144174cd3e37" providerId="AD"/>
  <p188:author id="{97685FDE-CDBA-301B-DFC2-80A1351723CC}" name="Kari Meyer" initials="KM" userId="S::meyerka@mfcgd.com::05baa5ef-ca12-4d0e-9d4a-27ff4405eb77" providerId="AD"/>
  <p188:author id="{14E84FE2-0C94-D649-C478-0657AC164F64}" name="Melanie Walker" initials="MW" userId="S::mwalker@ext-marketing.com::5461cf72-ad19-4284-a952-0f0643fa3af8" providerId="AD"/>
  <p188:author id="{75AFE9EF-551E-C28B-94AF-1E57D7402453}" name="Anmol Trehan" initials="AT" userId="S::trehaan@MFCGD.COM::c2b092df-419a-49a6-9901-ef0cd3b0a4e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874D"/>
    <a:srgbClr val="D03A39"/>
    <a:srgbClr val="00009A"/>
    <a:srgbClr val="000046"/>
    <a:srgbClr val="09847B"/>
    <a:srgbClr val="A66500"/>
    <a:srgbClr val="F6DCD8"/>
    <a:srgbClr val="ED6452"/>
    <a:srgbClr val="ACE5C4"/>
    <a:srgbClr val="FFFF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42" autoAdjust="0"/>
    <p:restoredTop sz="70925" autoAdjust="0"/>
  </p:normalViewPr>
  <p:slideViewPr>
    <p:cSldViewPr snapToGrid="0">
      <p:cViewPr varScale="1">
        <p:scale>
          <a:sx n="78" d="100"/>
          <a:sy n="78" d="100"/>
        </p:scale>
        <p:origin x="594" y="96"/>
      </p:cViewPr>
      <p:guideLst>
        <p:guide pos="7391"/>
        <p:guide orient="horz" pos="336"/>
        <p:guide pos="6252"/>
        <p:guide pos="400"/>
        <p:guide orient="horz" pos="3896"/>
        <p:guide orient="horz" pos="1086"/>
        <p:guide orient="horz" pos="1493"/>
        <p:guide orient="horz" pos="468"/>
      </p:guideLst>
    </p:cSldViewPr>
  </p:slideViewPr>
  <p:outlineViewPr>
    <p:cViewPr>
      <p:scale>
        <a:sx n="33" d="100"/>
        <a:sy n="33" d="100"/>
      </p:scale>
      <p:origin x="0" y="-11816"/>
    </p:cViewPr>
  </p:outlineViewPr>
  <p:notesTextViewPr>
    <p:cViewPr>
      <p:scale>
        <a:sx n="3" d="2"/>
        <a:sy n="3" d="2"/>
      </p:scale>
      <p:origin x="0" y="0"/>
    </p:cViewPr>
  </p:notesTextViewPr>
  <p:sorterViewPr>
    <p:cViewPr>
      <p:scale>
        <a:sx n="100" d="100"/>
        <a:sy n="100" d="100"/>
      </p:scale>
      <p:origin x="0" y="-10560"/>
    </p:cViewPr>
  </p:sorterViewPr>
  <p:notesViewPr>
    <p:cSldViewPr snapToGrid="0">
      <p:cViewPr varScale="1">
        <p:scale>
          <a:sx n="75" d="100"/>
          <a:sy n="75" d="100"/>
        </p:scale>
        <p:origin x="1592" y="36"/>
      </p:cViewPr>
      <p:guideLst>
        <p:guide orient="horz" pos="1719"/>
        <p:guide pos="468"/>
        <p:guide pos="538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5" Type="http://schemas.openxmlformats.org/officeDocument/2006/relationships/customXml" Target="../customXml/item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presProps" Target="presProps.xml"/><Relationship Id="rId8" Type="http://schemas.openxmlformats.org/officeDocument/2006/relationships/customXml" Target="../customXml/item8.xml"/><Relationship Id="rId51" Type="http://schemas.openxmlformats.org/officeDocument/2006/relationships/slide" Target="slides/slide40.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notesMaster" Target="notesMasters/notesMaster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customXml" Target="../customXml/item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microsoft.com/office/2018/10/relationships/authors" Target="authors.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 Type="http://schemas.openxmlformats.org/officeDocument/2006/relationships/customXml" Target="../customXml/item7.xml"/><Relationship Id="rId7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Ventes</c:v>
                </c:pt>
              </c:strCache>
            </c:strRef>
          </c:tx>
          <c:dPt>
            <c:idx val="0"/>
            <c:bubble3D val="0"/>
            <c:spPr>
              <a:solidFill>
                <a:srgbClr val="00009A"/>
              </a:solidFill>
              <a:ln w="19050">
                <a:solidFill>
                  <a:schemeClr val="lt1"/>
                </a:solidFill>
              </a:ln>
              <a:effectLst/>
            </c:spPr>
            <c:extLst>
              <c:ext xmlns:c16="http://schemas.microsoft.com/office/drawing/2014/chart" uri="{C3380CC4-5D6E-409C-BE32-E72D297353CC}">
                <c16:uniqueId val="{00000001-8B85-4F51-9F56-319202B53723}"/>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1-601D-41B6-BFF5-F650A82C76E4}"/>
              </c:ext>
            </c:extLst>
          </c:dPt>
          <c:cat>
            <c:strRef>
              <c:f>Sheet1!$A$2:$A$3</c:f>
              <c:strCache>
                <c:ptCount val="2"/>
                <c:pt idx="0">
                  <c:v>Satisfait</c:v>
                </c:pt>
                <c:pt idx="1">
                  <c:v>Non satisfait</c:v>
                </c:pt>
              </c:strCache>
            </c:strRef>
          </c:cat>
          <c:val>
            <c:numRef>
              <c:f>Sheet1!$B$2:$B$3</c:f>
              <c:numCache>
                <c:formatCode>General</c:formatCode>
                <c:ptCount val="2"/>
                <c:pt idx="0">
                  <c:v>92</c:v>
                </c:pt>
                <c:pt idx="1">
                  <c:v>8</c:v>
                </c:pt>
              </c:numCache>
            </c:numRef>
          </c:val>
          <c:extLst>
            <c:ext xmlns:c16="http://schemas.microsoft.com/office/drawing/2014/chart" uri="{C3380CC4-5D6E-409C-BE32-E72D297353CC}">
              <c16:uniqueId val="{00000000-601D-41B6-BFF5-F650A82C76E4}"/>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Ventes</c:v>
                </c:pt>
              </c:strCache>
            </c:strRef>
          </c:tx>
          <c:dPt>
            <c:idx val="0"/>
            <c:bubble3D val="0"/>
            <c:spPr>
              <a:solidFill>
                <a:srgbClr val="03874D"/>
              </a:solidFill>
              <a:ln w="19050">
                <a:solidFill>
                  <a:schemeClr val="lt1"/>
                </a:solidFill>
              </a:ln>
              <a:effectLst/>
            </c:spPr>
            <c:extLst>
              <c:ext xmlns:c16="http://schemas.microsoft.com/office/drawing/2014/chart" uri="{C3380CC4-5D6E-409C-BE32-E72D297353CC}">
                <c16:uniqueId val="{00000001-62F1-4B77-8526-2DB705AB1112}"/>
              </c:ext>
            </c:extLst>
          </c:dPt>
          <c:dPt>
            <c:idx val="1"/>
            <c:bubble3D val="0"/>
            <c:spPr>
              <a:solidFill>
                <a:schemeClr val="bg2"/>
              </a:solidFill>
              <a:ln w="19050">
                <a:solidFill>
                  <a:schemeClr val="lt1"/>
                </a:solidFill>
              </a:ln>
              <a:effectLst/>
            </c:spPr>
            <c:extLst>
              <c:ext xmlns:c16="http://schemas.microsoft.com/office/drawing/2014/chart" uri="{C3380CC4-5D6E-409C-BE32-E72D297353CC}">
                <c16:uniqueId val="{00000001-601D-41B6-BFF5-F650A82C76E4}"/>
              </c:ext>
            </c:extLst>
          </c:dPt>
          <c:cat>
            <c:strRef>
              <c:f>Sheet1!$A$2:$A$3</c:f>
              <c:strCache>
                <c:ptCount val="2"/>
                <c:pt idx="0">
                  <c:v>Satisfait</c:v>
                </c:pt>
                <c:pt idx="1">
                  <c:v>Non satisfait</c:v>
                </c:pt>
              </c:strCache>
            </c:strRef>
          </c:cat>
          <c:val>
            <c:numRef>
              <c:f>Sheet1!$B$2:$B$3</c:f>
              <c:numCache>
                <c:formatCode>General</c:formatCode>
                <c:ptCount val="2"/>
                <c:pt idx="0">
                  <c:v>94</c:v>
                </c:pt>
                <c:pt idx="1">
                  <c:v>6</c:v>
                </c:pt>
              </c:numCache>
            </c:numRef>
          </c:val>
          <c:extLst>
            <c:ext xmlns:c16="http://schemas.microsoft.com/office/drawing/2014/chart" uri="{C3380CC4-5D6E-409C-BE32-E72D297353CC}">
              <c16:uniqueId val="{00000000-601D-41B6-BFF5-F650A82C76E4}"/>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5265809" y="6513910"/>
            <a:ext cx="4028440" cy="342900"/>
          </a:xfrm>
          <a:prstGeom prst="rect">
            <a:avLst/>
          </a:prstGeom>
        </p:spPr>
        <p:txBody>
          <a:bodyPr vert="horz" lIns="91440" tIns="45720" rIns="91440" bIns="45720" rtlCol="0" anchor="b"/>
          <a:lstStyle>
            <a:lvl1pPr algn="r">
              <a:defRPr sz="1200"/>
            </a:lvl1pPr>
          </a:lstStyle>
          <a:p>
            <a:pPr rtl="0"/>
            <a:fld id="{4D345FD6-6E8E-4481-9C29-1B483B424A57}" type="slidenum">
              <a:rPr sz="1400"/>
              <a:t>‹#›</a:t>
            </a:fld>
            <a:endParaRPr sz="1400"/>
          </a:p>
        </p:txBody>
      </p:sp>
    </p:spTree>
    <p:extLst>
      <p:ext uri="{BB962C8B-B14F-4D97-AF65-F5344CB8AC3E}">
        <p14:creationId xmlns:p14="http://schemas.microsoft.com/office/powerpoint/2010/main" val="37229534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939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CB891-2C39-58E4-8574-74C9DE5BEB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AC484-A704-8372-8FCB-5A0AF25906AE}"/>
              </a:ext>
            </a:extLst>
          </p:cNvPr>
          <p:cNvSpPr>
            <a:spLocks noGrp="1" noRot="1" noChangeAspect="1"/>
          </p:cNvSpPr>
          <p:nvPr>
            <p:ph type="sldImg"/>
          </p:nvPr>
        </p:nvSpPr>
        <p:spPr/>
        <p:txBody>
          <a:bodyPr rtlCol="0"/>
          <a:lstStyle/>
          <a:p>
            <a:pPr rtl="0"/>
            <a:endParaRPr lang="en-CA" dirty="0"/>
          </a:p>
        </p:txBody>
      </p:sp>
      <p:sp>
        <p:nvSpPr>
          <p:cNvPr id="3" name="Notes Placeholder 2">
            <a:extLst>
              <a:ext uri="{FF2B5EF4-FFF2-40B4-BE49-F238E27FC236}">
                <a16:creationId xmlns:a16="http://schemas.microsoft.com/office/drawing/2014/main" id="{F6338F1F-0891-5B95-C528-6537A0941DD9}"/>
              </a:ext>
            </a:extLst>
          </p:cNvPr>
          <p:cNvSpPr>
            <a:spLocks noGrp="1"/>
          </p:cNvSpPr>
          <p:nvPr>
            <p:ph type="body" idx="1"/>
          </p:nvPr>
        </p:nvSpPr>
        <p:spPr/>
        <p:txBody>
          <a:bodyPr rtlCol="0"/>
          <a:lstStyle/>
          <a:p>
            <a:pPr marL="0" indent="0" rtl="0">
              <a:buNone/>
            </a:pPr>
            <a:r>
              <a:rPr lang="fr-ca" dirty="0"/>
              <a:t>Bonjour, mon nom est ____________________ et je suis _____________________ à Investissements Manuvie.</a:t>
            </a:r>
          </a:p>
          <a:p>
            <a:pPr marL="0" indent="0" rtl="0">
              <a:buNone/>
            </a:pPr>
            <a:endParaRPr lang="en-US"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mn-lt"/>
                <a:ea typeface="+mn-ea"/>
                <a:cs typeface="+mn-cs"/>
              </a:rPr>
              <a:t>Aujourd’hui, nous allons parler de l’information sur le coût total, et plus particulièrement </a:t>
            </a:r>
            <a:r>
              <a:rPr lang="fr-ca" sz="1200" b="0" i="0" u="none" strike="noStrike" kern="1200" cap="none" spc="0" normalizeH="0" noProof="0" dirty="0">
                <a:ln>
                  <a:noFill/>
                </a:ln>
                <a:solidFill>
                  <a:prstClr val="black"/>
                </a:solidFill>
                <a:effectLst/>
                <a:uLnTx/>
                <a:uFillTx/>
                <a:latin typeface="Arial"/>
                <a:ea typeface="+mn-ea"/>
                <a:cs typeface="+mn-cs"/>
              </a:rPr>
              <a:t>de la façon dont les conseillers peuvent tirer parti de ce changement pour renforcer la confiance de leurs clients. Bon nombre d’entre vous ont déjà vécu plusieurs vagues de réformes réglementaires. L’objectif d’aujourd’hui n’est donc pas simplement de passer en revue une nouvelle exigence en matière de conformité, Il s’agit plutôt de vous aider à vous préparer à des échanges avec les clients qui pourraient prendre une nouvelle tournure lorsque les coûts seront présentés de façon plus claire et plus personnalisée.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L’information sur le coût total s’applique aux périodes de déclaration commençant le 1er janvier 2026, et les informations plus détaillées sur les coûts devraient parvenir aux clients au début de 2027. Les frais eux-mêmes ne sont pas nouveaux, mais ils seront davantage mis en évidence. Cela soulève une question très concrète : les clients entendront-ils d’abord vos explications, ou se feront-ils leur propre idée avant que vous ayez eu l’occasion de leur donner le contexte nécessaire?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Avant d’entrer dans les détails techniques, j’aimerais d’abord vous inviter à adopter une perspective différente.</a:t>
            </a:r>
          </a:p>
        </p:txBody>
      </p:sp>
      <p:sp>
        <p:nvSpPr>
          <p:cNvPr id="4" name="Slide Number Placeholder 3">
            <a:extLst>
              <a:ext uri="{FF2B5EF4-FFF2-40B4-BE49-F238E27FC236}">
                <a16:creationId xmlns:a16="http://schemas.microsoft.com/office/drawing/2014/main" id="{8735CFCA-D86C-471E-A258-50A94252B490}"/>
              </a:ext>
            </a:extLst>
          </p:cNvPr>
          <p:cNvSpPr>
            <a:spLocks noGrp="1"/>
          </p:cNvSpPr>
          <p:nvPr>
            <p:ph type="sldNum" sz="quarter" idx="5"/>
          </p:nvPr>
        </p:nvSpPr>
        <p:spPr/>
        <p:txBody>
          <a:bodyPr rtlCol="0"/>
          <a:lstStyle/>
          <a:p>
            <a:pPr rtl="0"/>
            <a:fld id="{4FF0573C-F130-4D1E-A886-85FBB65D3A1B}" type="slidenum">
              <a:rPr lang="en-CA" smtClean="0"/>
              <a:pPr/>
              <a:t>1</a:t>
            </a:fld>
            <a:endParaRPr lang="en-CA" dirty="0"/>
          </a:p>
        </p:txBody>
      </p:sp>
    </p:spTree>
    <p:extLst>
      <p:ext uri="{BB962C8B-B14F-4D97-AF65-F5344CB8AC3E}">
        <p14:creationId xmlns:p14="http://schemas.microsoft.com/office/powerpoint/2010/main" val="4009349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dirty="0"/>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Commençons par deux histoires que vous connaissez probablement : </a:t>
            </a:r>
            <a:r>
              <a:rPr lang="fr-ca" sz="1200" b="0" i="0" u="none" strike="noStrike" kern="1200" cap="none" spc="0" normalizeH="0" noProof="0" dirty="0" err="1">
                <a:ln>
                  <a:noFill/>
                </a:ln>
                <a:solidFill>
                  <a:prstClr val="black"/>
                </a:solidFill>
                <a:effectLst/>
                <a:uLnTx/>
                <a:uFillTx/>
                <a:latin typeface="Arial"/>
                <a:ea typeface="+mn-ea"/>
                <a:cs typeface="+mn-cs"/>
              </a:rPr>
              <a:t>Moneyball</a:t>
            </a:r>
            <a:r>
              <a:rPr lang="fr-ca" sz="1200" b="0" i="0" u="none" strike="noStrike" kern="1200" cap="none" spc="0" normalizeH="0" noProof="0" dirty="0">
                <a:ln>
                  <a:noFill/>
                </a:ln>
                <a:solidFill>
                  <a:prstClr val="black"/>
                </a:solidFill>
                <a:effectLst/>
                <a:uLnTx/>
                <a:uFillTx/>
                <a:latin typeface="Arial"/>
                <a:ea typeface="+mn-ea"/>
                <a:cs typeface="+mn-cs"/>
              </a:rPr>
              <a:t> : L’art de gagner et Le réseau social Qui parmi vous a vu l’un de ces films, ou les deux?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Je ne vais évidemment pas vous raconter</a:t>
            </a:r>
            <a:r>
              <a:rPr lang="fr-ca" sz="1200" b="0" i="0" u="none" strike="noStrike" kern="1200" cap="none" spc="0" normalizeH="0" noProof="0" dirty="0">
                <a:ln>
                  <a:noFill/>
                </a:ln>
                <a:solidFill>
                  <a:prstClr val="black"/>
                </a:solidFill>
                <a:effectLst/>
                <a:uLnTx/>
                <a:uFillTx/>
                <a:latin typeface="+mn-lt"/>
                <a:ea typeface="+mn-ea"/>
                <a:cs typeface="+mn-cs"/>
              </a:rPr>
              <a:t> ces films en détail.</a:t>
            </a:r>
            <a:r>
              <a:rPr lang="fr-ca" sz="1200" b="0" i="0" u="none" strike="noStrike" kern="1200" cap="none" spc="0" normalizeH="0" noProof="0" dirty="0">
                <a:ln>
                  <a:noFill/>
                </a:ln>
                <a:solidFill>
                  <a:prstClr val="black"/>
                </a:solidFill>
                <a:effectLst/>
                <a:uLnTx/>
                <a:uFillTx/>
                <a:latin typeface="Arial"/>
                <a:ea typeface="+mn-ea"/>
                <a:cs typeface="+mn-cs"/>
              </a:rPr>
              <a:t> Ce qui m’intéresse aujourd’hui, c’est une idée qu’ils ont en commun et qui est particulièrement pertinente dans le contexte de l’information sur le coût total. Commençons par </a:t>
            </a:r>
            <a:r>
              <a:rPr lang="fr-ca" sz="1200" b="0" i="0" u="none" strike="noStrike" kern="1200" cap="none" spc="0" normalizeH="0" noProof="0" dirty="0" err="1">
                <a:ln>
                  <a:noFill/>
                </a:ln>
                <a:solidFill>
                  <a:prstClr val="black"/>
                </a:solidFill>
                <a:effectLst/>
                <a:uLnTx/>
                <a:uFillTx/>
                <a:latin typeface="Arial"/>
                <a:ea typeface="+mn-ea"/>
                <a:cs typeface="+mn-cs"/>
              </a:rPr>
              <a:t>Moneyball</a:t>
            </a:r>
            <a:r>
              <a:rPr lang="fr-ca" sz="1200" b="0" i="0" u="none" strike="noStrike" kern="1200" cap="none" spc="0" normalizeH="0" noProof="0" dirty="0">
                <a:ln>
                  <a:noFill/>
                </a:ln>
                <a:solidFill>
                  <a:prstClr val="black"/>
                </a:solidFill>
                <a:effectLst/>
                <a:uLnTx/>
                <a:uFillTx/>
                <a:latin typeface="Arial"/>
                <a:ea typeface="+mn-ea"/>
                <a:cs typeface="+mn-cs"/>
              </a:rPr>
              <a: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dirty="0" err="1">
                <a:ln>
                  <a:noFill/>
                </a:ln>
                <a:solidFill>
                  <a:prstClr val="black"/>
                </a:solidFill>
                <a:effectLst/>
                <a:uLnTx/>
                <a:uFillTx/>
                <a:latin typeface="Arial"/>
                <a:ea typeface="+mn-ea"/>
                <a:cs typeface="+mn-cs"/>
              </a:rPr>
              <a:t>Moneyball</a:t>
            </a:r>
            <a:endParaRPr lang="fr-ca" sz="1200" b="1" i="0" u="sng" strike="noStrike" kern="1200" cap="none" spc="0" normalizeH="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Traditionnellement, les recruteurs de joueurs de baseball s’appuient surtout sur leur expérience et leur instinct pour évaluer les joueurs. Billy Beane, directeur général des </a:t>
            </a:r>
            <a:r>
              <a:rPr lang="fr-ca" sz="1200" b="0" i="0" u="none" strike="noStrike" kern="1200" cap="none" spc="0" normalizeH="0" noProof="0" dirty="0" err="1">
                <a:ln>
                  <a:noFill/>
                </a:ln>
                <a:solidFill>
                  <a:prstClr val="black"/>
                </a:solidFill>
                <a:effectLst/>
                <a:uLnTx/>
                <a:uFillTx/>
                <a:latin typeface="+mn-lt"/>
                <a:ea typeface="+mn-ea"/>
                <a:cs typeface="+mn-cs"/>
              </a:rPr>
              <a:t>A’s</a:t>
            </a:r>
            <a:r>
              <a:rPr lang="fr-ca" sz="1200" b="0" i="0" u="none" strike="noStrike" kern="1200" cap="none" spc="0" normalizeH="0" noProof="0" dirty="0">
                <a:ln>
                  <a:noFill/>
                </a:ln>
                <a:solidFill>
                  <a:prstClr val="black"/>
                </a:solidFill>
                <a:effectLst/>
                <a:uLnTx/>
                <a:uFillTx/>
                <a:latin typeface="+mn-lt"/>
                <a:ea typeface="+mn-ea"/>
                <a:cs typeface="+mn-cs"/>
              </a:rPr>
              <a:t> d’Oakland</a:t>
            </a:r>
            <a:r>
              <a:rPr lang="fr-ca" sz="1200" b="0" i="0" u="none" strike="noStrike" kern="1200" cap="none" spc="0" normalizeH="0" noProof="0" dirty="0">
                <a:ln>
                  <a:noFill/>
                </a:ln>
                <a:solidFill>
                  <a:prstClr val="black"/>
                </a:solidFill>
                <a:effectLst/>
                <a:uLnTx/>
                <a:uFillTx/>
                <a:latin typeface="Arial"/>
                <a:ea typeface="+mn-ea"/>
                <a:cs typeface="+mn-cs"/>
              </a:rPr>
              <a:t>, a toutefois décidé d’ajouter un nouvel élément à l’équation : les données. Au début, cette approche a suscité beaucoup de réticence, parce qu’elle remettait en question la façon dont on définissait la valeur d’un joueur. Mais, avec le temps, les résultats ont forcé les autres équipes à en prendre acte. La façon de repérer, de recruter et d’échanger les joueurs a ainsi dû évoluer. Une fois que les données sont devenues visibles, il n’était plus possible de les ignorer.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L’information sur le coût total a un effet comparable dans le domaine du conseil financier. Elle ne diminue pas la valeur des services d’un conseiller. Elle change plutôt </a:t>
            </a:r>
            <a:r>
              <a:rPr lang="fr-ca" sz="1200" b="0" i="0" u="none" strike="noStrike" kern="1200" cap="none" spc="0" normalizeH="0" noProof="0" dirty="0">
                <a:ln>
                  <a:noFill/>
                </a:ln>
                <a:solidFill>
                  <a:prstClr val="black"/>
                </a:solidFill>
                <a:effectLst/>
                <a:uLnTx/>
                <a:uFillTx/>
                <a:latin typeface="+mn-lt"/>
                <a:ea typeface="+mn-ea"/>
                <a:cs typeface="+mn-cs"/>
              </a:rPr>
              <a:t>la façon dont certains clients peuvent percevoir le coût et la valeur, parce qu’une plus grande quantité d’information </a:t>
            </a:r>
            <a:r>
              <a:rPr lang="fr-ca" sz="1200" b="0" i="0" u="none" strike="noStrike" kern="1200" cap="none" spc="0" normalizeH="0" noProof="0" dirty="0">
                <a:ln>
                  <a:noFill/>
                </a:ln>
                <a:solidFill>
                  <a:prstClr val="black"/>
                </a:solidFill>
                <a:effectLst/>
                <a:uLnTx/>
                <a:uFillTx/>
                <a:latin typeface="Arial"/>
                <a:ea typeface="+mn-ea"/>
                <a:cs typeface="+mn-cs"/>
              </a:rPr>
              <a:t>leur est désormais présentée clairement, en dollars.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Dans </a:t>
            </a:r>
            <a:r>
              <a:rPr lang="fr-ca" sz="1200" b="0" i="0" u="none" strike="noStrike" kern="1200" cap="none" spc="0" normalizeH="0" noProof="0" dirty="0" err="1">
                <a:ln>
                  <a:noFill/>
                </a:ln>
                <a:solidFill>
                  <a:prstClr val="black"/>
                </a:solidFill>
                <a:effectLst/>
                <a:uLnTx/>
                <a:uFillTx/>
                <a:latin typeface="Arial"/>
                <a:ea typeface="+mn-ea"/>
                <a:cs typeface="+mn-cs"/>
              </a:rPr>
              <a:t>Moneyball</a:t>
            </a:r>
            <a:r>
              <a:rPr lang="fr-ca" sz="1200" b="0" i="0" u="none" strike="noStrike" kern="1200" cap="none" spc="0" normalizeH="0" noProof="0" dirty="0">
                <a:ln>
                  <a:noFill/>
                </a:ln>
                <a:solidFill>
                  <a:prstClr val="black"/>
                </a:solidFill>
                <a:effectLst/>
                <a:uLnTx/>
                <a:uFillTx/>
                <a:latin typeface="Arial"/>
                <a:ea typeface="+mn-ea"/>
                <a:cs typeface="+mn-cs"/>
              </a:rPr>
              <a:t>, Billy Beane n’a pas pour objectif de remplacer les recruteurs. Il veut rendre visible ce qui ne l’était pas auparavant. L’information sur le coût total produit le </a:t>
            </a:r>
            <a:r>
              <a:rPr lang="fr-ca" sz="1200" b="0" i="0" u="none" strike="noStrike" kern="1200" cap="none" spc="0" normalizeH="0" noProof="0" dirty="0">
                <a:ln>
                  <a:noFill/>
                </a:ln>
                <a:solidFill>
                  <a:prstClr val="black"/>
                </a:solidFill>
                <a:effectLst/>
                <a:uLnTx/>
                <a:uFillTx/>
                <a:latin typeface="+mn-lt"/>
                <a:ea typeface="+mn-ea"/>
                <a:cs typeface="+mn-cs"/>
              </a:rPr>
              <a:t>même</a:t>
            </a:r>
            <a:r>
              <a:rPr lang="fr-ca" sz="1200" b="0" i="0" u="none" strike="noStrike" kern="1200" cap="none" spc="0" normalizeH="0" noProof="0" dirty="0">
                <a:ln>
                  <a:noFill/>
                </a:ln>
                <a:solidFill>
                  <a:prstClr val="black"/>
                </a:solidFill>
                <a:effectLst/>
                <a:uLnTx/>
                <a:uFillTx/>
                <a:latin typeface="Arial"/>
                <a:ea typeface="+mn-ea"/>
                <a:cs typeface="+mn-cs"/>
              </a:rPr>
              <a:t> effet : elle ne remet pas en question la valeur des conseils, mais elle oblige les professionnels du secteur à expliquer cette valeur d’une nouvelle façon. « Les frais ont toujours existé. Ce qui change, c’est la personne qui doit les expliquer, et comment cette personne doit les expliquer.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lang="fr-ca" sz="1200" b="1" i="0" u="sng" strike="noStrike" kern="100" cap="none" spc="0" normalizeH="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Le réseau social</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lang="fr-ca" sz="1200" b="0" i="0" u="none" strike="noStrike" kern="100" cap="none" spc="0" normalizeH="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Facebook n’a pas été lancé parce que les gens ne socialisaient pas. Nous avions déjà des amis, des numéros de téléphone, des adresses courriel et des communautés. Ce que Facebook a changé, ce n’est pas l’existence des relations, mais la façon dont elles étaient mesurées, présentées et comparées. Soudain, ce qui était autrefois abstrait (qui connaissait qui, qui comptait, qui avait de l’influence) est devenu visible, quantifiable et impossible à ignorer. Les personnes qui ont compris ce changement tôt ont pu façonner la façon dont les autres allaient l’interpréter. Les personnes qui l’ont sous-estimé, en revanche, ont passé des années à devoir s’y adapter; elles ont perdu l’occasion d’influencer ses répercussions.</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lang="fr-ca" sz="1200" b="0" i="0" u="none" strike="noStrike" kern="100" cap="none" spc="0" normalizeH="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Le réseau social nous enseigne donc une deuxième chose : Facebook n’a pas inventé les relations, mais a changé la façon dont les relations étaient présentées, mesurées et comparées. Une fois que quelque chose d’abstrait devient visible, notre perception de celle-ci peut changer.</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lang="fr-ca" sz="1200" b="0" i="0" u="none" strike="noStrike" kern="100" cap="none" spc="0" normalizeH="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lang="fr-ca" sz="1200" b="0" i="0" u="none" strike="noStrike" kern="100" cap="none" spc="0" normalizeH="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C’est précisément là que se situe le lien avec l’information sur le coût total. Les coûts qui existaient déjà seront désormais plus faciles à voir, à comprendre et à comparer pour les clients. Les conseillers qui comprennent tôt cette évolution peuvent orienter la conversation. Ceux qui attendent risquent de devoir réagir à une interprétation créée par quelqu’un d’autre : un moteur de recherche, un concurrent, un titre de presse ou les propres perceptions du client.</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lang="fr-ca" sz="1200" b="0" i="0" u="none" strike="noStrike" kern="100" cap="none" spc="0" normalizeH="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Le message clé est le suivant : l’information sur le coût total ne se limite pas à la présentation des frais. Elle touche aussi à la perception de la valeur par les clients, à la confiance des clients et à la communication avec eux.</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r>
              <a:rPr lang="fr-ca" sz="1200" b="0" i="0" u="none" strike="noStrike" kern="100" cap="none" spc="0" normalizeH="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De nombreux conseillers sont fiers de leur expérience, de leur jugement et des relations qu’ils entretiennent avec leurs clients — tout comme les recruteurs de joueurs de baseball. Dans notre secteur, les données ne font pas disparaître la valeur des conseils; elles changent la perception de cette valeur. </a:t>
            </a:r>
          </a:p>
          <a:p>
            <a:pPr marL="0" marR="0" lvl="0" indent="-171450" algn="l" defTabSz="914400" rtl="0" eaLnBrk="1" fontAlgn="auto" latinLnBrk="0" hangingPunct="1">
              <a:lnSpc>
                <a:spcPct val="115000"/>
              </a:lnSpc>
              <a:spcBef>
                <a:spcPts val="600"/>
              </a:spcBef>
              <a:spcAft>
                <a:spcPts val="800"/>
              </a:spcAft>
              <a:buClr>
                <a:prstClr val="black"/>
              </a:buClr>
              <a:buSzTx/>
              <a:buFont typeface="Arial" panose="020B0604020202020204" pitchFamily="34" charset="0"/>
              <a:buNone/>
              <a:tabLst/>
              <a:defRPr/>
            </a:pP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Chaque secteur finit par connaître un moment où, même si rien de fondamental ne change du jour au lendemain, tout semble différent parce que la perception évolue (bien sûr, certaines règles changent et les données évoluent). Ce sont souvent les personnes qui ont le plus d’expérience qui se sentent le plus déstabilisées par ce changement. Cette transformation n’est pas nécessairement provoquée par de nouveaux produits ou par une hausse des coûts, mais plutôt par une plus grande visibilité et une plus grande clarté de l’information. Lorsque des renseignements qui étaient auparavant complexes, difficiles à voir ou abstraits deviennent clairs et faciles à interpréter, les clients réévaluent la valeur sous un nouvel angle. </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Dans le secteur des services financiers, l’information sur le coût total représente ce point d’inflexion. Les coûts ont toujours existé, mais ils seront désormais présentés d’une façon telle que les clients pourront immédiatement les comprendre, les comparer et les commenter. Or, la perception influence les comportements. Même un client satisfait peut prendre un moment de recul, poser des questions ou chercher à être rassuré lorsqu’il voit des coûts qu’il connaît déjà présentés sous un nouvel angle. Alors…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1" u="none" strike="noStrike" kern="1200" cap="none" spc="0" normalizeH="0" noProof="0" dirty="0">
                <a:ln>
                  <a:noFill/>
                </a:ln>
                <a:solidFill>
                  <a:prstClr val="black"/>
                </a:solidFill>
                <a:effectLst/>
                <a:uLnTx/>
                <a:uFillTx/>
                <a:latin typeface="Arial"/>
                <a:ea typeface="+mn-ea"/>
                <a:cs typeface="+mn-cs"/>
              </a:rPr>
              <a:t>CLIQUER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Si vous ne prenez pas les devants pour orienter la conversation, quelqu’un d’autre le fera à votre place. Ceux qui comprennent les données tôt façonnent le récit. Les autres laissent les données parler pour eux.</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rtl="0"/>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a:t>2</a:t>
            </a:fld>
            <a:endParaRPr lang="en-CA"/>
          </a:p>
        </p:txBody>
      </p:sp>
    </p:spTree>
    <p:extLst>
      <p:ext uri="{BB962C8B-B14F-4D97-AF65-F5344CB8AC3E}">
        <p14:creationId xmlns:p14="http://schemas.microsoft.com/office/powerpoint/2010/main" val="2922154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schemeClr val="tx1"/>
              </a:buClr>
              <a:buSzTx/>
              <a:buFont typeface="Arial" panose="020B0604020202020204" pitchFamily="34" charset="0"/>
              <a:buNone/>
              <a:tabLst/>
              <a:defRPr/>
            </a:pPr>
            <a:r>
              <a:rPr lang="fr-ca" dirty="0"/>
              <a:t>NOTE À L’INTENTION DE L’ANIMATEUR : Si la présentation se tient en mode virtuel : demandez aux participants de répondre au sondage. Si la présentation a lieu en personne, invitez-les simplement à réfléchir à l’endroit où ils se situeraient sur cette échelle.</a:t>
            </a:r>
          </a:p>
          <a:p>
            <a:pPr marL="0" indent="0" rtl="0">
              <a:buNone/>
            </a:pPr>
            <a:endParaRPr lang="en-US" dirty="0"/>
          </a:p>
          <a:p>
            <a:pPr marL="0" indent="0" rtl="0">
              <a:buNone/>
            </a:pPr>
            <a:r>
              <a:rPr lang="fr-ca" dirty="0"/>
              <a:t>Commençons par une petite mise en situation.</a:t>
            </a:r>
          </a:p>
          <a:p>
            <a:pPr marL="0" indent="0" rtl="0">
              <a:buNone/>
            </a:pPr>
            <a:endParaRPr lang="en-US" dirty="0"/>
          </a:p>
          <a:p>
            <a:pPr marL="0" indent="0" rtl="0">
              <a:buNone/>
            </a:pPr>
            <a:r>
              <a:rPr lang="fr-ca" dirty="0"/>
              <a:t>Question : Comment évalueriez-vous votre niveau actuel de compréhension de l’information sur le coût total?</a:t>
            </a:r>
          </a:p>
          <a:p>
            <a:pPr marL="0" indent="0" rtl="0">
              <a:buNone/>
            </a:pPr>
            <a:endParaRPr lang="en-US" dirty="0"/>
          </a:p>
          <a:p>
            <a:pPr marL="228600" indent="-228600" rtl="0">
              <a:buFont typeface="+mj-lt"/>
              <a:buAutoNum type="alphaLcPeriod"/>
            </a:pPr>
            <a:r>
              <a:rPr lang="fr-ca" dirty="0"/>
              <a:t>J’ai une solide compréhension de l’information sur le coût total et j’en discute régulièrement avec les clients.</a:t>
            </a:r>
          </a:p>
          <a:p>
            <a:pPr marL="228600" indent="-228600" rtl="0">
              <a:buFont typeface="+mj-lt"/>
              <a:buAutoNum type="alphaLcPeriod"/>
            </a:pPr>
            <a:r>
              <a:rPr lang="fr-ca" dirty="0"/>
              <a:t>J’ai une bonne compréhension de l’information sur le coût total, mais un petit rappel serait utile.</a:t>
            </a:r>
          </a:p>
          <a:p>
            <a:pPr marL="228600" indent="-228600" rtl="0">
              <a:buFont typeface="+mj-lt"/>
              <a:buAutoNum type="alphaLcPeriod"/>
            </a:pPr>
            <a:r>
              <a:rPr lang="fr-ca" dirty="0"/>
              <a:t>J’ai des connaissances de base, mais peu de connaissances pratiques sur l’information sur le coût total.</a:t>
            </a:r>
          </a:p>
          <a:p>
            <a:pPr marL="228600" indent="-228600" rtl="0">
              <a:buFont typeface="+mj-lt"/>
              <a:buAutoNum type="alphaLcPeriod"/>
            </a:pPr>
            <a:r>
              <a:rPr lang="fr-ca" dirty="0"/>
              <a:t>J’ai déjà entendu parler de l’information sur le coût total, mais je ne comprends pas bien cette notion.</a:t>
            </a:r>
          </a:p>
          <a:p>
            <a:pPr marL="228600" indent="-228600" rtl="0">
              <a:buFont typeface="+mj-lt"/>
              <a:buAutoNum type="alphaLcPeriod"/>
            </a:pPr>
            <a:r>
              <a:rPr lang="fr-ca" dirty="0"/>
              <a:t>Je ne connais pas du tout l’information sur le coût total.</a:t>
            </a:r>
          </a:p>
          <a:p>
            <a:pPr marL="0" indent="0" rtl="0">
              <a:buNone/>
            </a:pPr>
            <a:endParaRPr lang="en-US" dirty="0"/>
          </a:p>
          <a:p>
            <a:pPr marL="0" indent="0" rtl="0">
              <a:buNone/>
            </a:pPr>
            <a:r>
              <a:rPr lang="fr-ca" dirty="0"/>
              <a:t>RAPPEL : Comme toujours, veuillez confirmer les directives précises, la terminologie approuvée et les exigences relatives aux communications avec les clients concernant l’information sur le coût total auprès des équipes de conformité et des affaires juridiques de votre courtier.</a:t>
            </a:r>
          </a:p>
          <a:p>
            <a:pPr marL="0" indent="0" rtl="0">
              <a:buNone/>
            </a:pPr>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a:t>3</a:t>
            </a:fld>
            <a:endParaRPr lang="en-CA"/>
          </a:p>
        </p:txBody>
      </p:sp>
    </p:spTree>
    <p:extLst>
      <p:ext uri="{BB962C8B-B14F-4D97-AF65-F5344CB8AC3E}">
        <p14:creationId xmlns:p14="http://schemas.microsoft.com/office/powerpoint/2010/main" val="3072303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Voici comment nous structurerons la discussion d’aujourd’hui.</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Tout d’abord, nous allons éliminer le superflu. Nous verrons ce qu’est l’information sur le coût total, ce qu’elle couvre, ce qu’elle ne couvre pas, ainsi que certains des principaux termes que les conseillers devraient être en mesure d’expliquer avec aisance.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Deuxièmement, nous allons réorienter la conversation. La discussion entre le conseiller et le client ne devrait pas se limiter aux frais. Elle devrait permettre de faire le lien entre les coûts et la valeur que les clients reçoivent : planification, accompagnement, gestion des comportements, gestion des risques, décisions tenant compte des incidences fiscales et confiance à long terme.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En troisième lieu, nous allons passer à l’action. C’est la partie pratique de cette présentation : nous verrons ce qu’il faut faire avant, pendant et après les rencontres avec les clients pour que la conversation soit proactive et structurée et qu’elle suscite la confiance.</a:t>
            </a:r>
          </a:p>
          <a:p>
            <a:pPr rtl="0"/>
            <a:endParaRPr lang="en-CA"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NOTE À L’INTENTION DE L’ANIMATEUR : Ne </a:t>
            </a:r>
            <a:r>
              <a:rPr lang="fr-ca" sz="1200" b="0" i="0" u="none" strike="noStrike" kern="1200" cap="none" spc="0" normalizeH="0" noProof="0" dirty="0">
                <a:ln>
                  <a:noFill/>
                </a:ln>
                <a:solidFill>
                  <a:prstClr val="black"/>
                </a:solidFill>
                <a:effectLst/>
                <a:uLnTx/>
                <a:uFillTx/>
                <a:latin typeface="+mn-lt"/>
                <a:ea typeface="+mn-ea"/>
                <a:cs typeface="+mn-cs"/>
              </a:rPr>
              <a:t>partez pas du principe</a:t>
            </a:r>
            <a:r>
              <a:rPr lang="fr-ca" sz="1200" b="0" i="0" u="none" strike="noStrike" kern="1200" cap="none" spc="0" normalizeH="0" noProof="0" dirty="0">
                <a:ln>
                  <a:noFill/>
                </a:ln>
                <a:solidFill>
                  <a:prstClr val="black"/>
                </a:solidFill>
                <a:effectLst/>
                <a:uLnTx/>
                <a:uFillTx/>
                <a:latin typeface="Arial"/>
                <a:ea typeface="+mn-ea"/>
                <a:cs typeface="+mn-cs"/>
              </a:rPr>
              <a:t> que les participants n’ont jamais eu ce type de conversation. Nombre d’entre eux ont</a:t>
            </a:r>
            <a:r>
              <a:rPr lang="fr-ca" sz="1200" b="0" i="0" u="none" strike="noStrike" kern="1200" cap="none" spc="0" normalizeH="0" noProof="0" dirty="0">
                <a:ln>
                  <a:noFill/>
                </a:ln>
                <a:solidFill>
                  <a:prstClr val="black"/>
                </a:solidFill>
                <a:effectLst/>
                <a:uLnTx/>
                <a:uFillTx/>
                <a:latin typeface="+mn-lt"/>
                <a:ea typeface="+mn-ea"/>
                <a:cs typeface="+mn-cs"/>
              </a:rPr>
              <a:t> peut-être déjà abordé la question des frais avec leurs clients, notamment dans le cadre des discussions liées au MRCC2.</a:t>
            </a:r>
          </a:p>
          <a:p>
            <a:pPr rtl="0"/>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a:t>4</a:t>
            </a:fld>
            <a:endParaRPr lang="en-CA"/>
          </a:p>
        </p:txBody>
      </p:sp>
    </p:spTree>
    <p:extLst>
      <p:ext uri="{BB962C8B-B14F-4D97-AF65-F5344CB8AC3E}">
        <p14:creationId xmlns:p14="http://schemas.microsoft.com/office/powerpoint/2010/main" val="1564624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Commençons par la première partie : Éliminer le superflu.</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L’objectif de cette partie est de nous assurer que nous avons tous une compréhension commune de </a:t>
            </a:r>
            <a:r>
              <a:rPr lang="fr-ca" sz="1200" b="0" i="0" u="none" strike="noStrike" kern="1200" cap="none" spc="0" normalizeH="0" noProof="0">
                <a:ln>
                  <a:noFill/>
                </a:ln>
                <a:solidFill>
                  <a:prstClr val="black"/>
                </a:solidFill>
                <a:effectLst/>
                <a:uLnTx/>
                <a:uFillTx/>
                <a:latin typeface="+mn-lt"/>
                <a:ea typeface="+mn-ea"/>
                <a:cs typeface="+mn-cs"/>
              </a:rPr>
              <a:t>l’information sur le coût total avant de parler de la stratégie de </a:t>
            </a:r>
            <a:r>
              <a:rPr lang="fr-ca" sz="1200" b="0" i="0" u="none" strike="noStrike" kern="1200" cap="none" spc="0" normalizeH="0" noProof="0">
                <a:ln>
                  <a:noFill/>
                </a:ln>
                <a:solidFill>
                  <a:prstClr val="black"/>
                </a:solidFill>
                <a:effectLst/>
                <a:uLnTx/>
                <a:uFillTx/>
                <a:latin typeface="Arial"/>
                <a:ea typeface="+mn-ea"/>
                <a:cs typeface="+mn-cs"/>
              </a:rPr>
              <a:t>communication avec les clients. La clarté du conseiller favorise la compréhension du client. Lorsque les conseillers semblent incertains ou utilisent un langage trop technique, les clients peuvent eux aussi perdre leurs repères.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Nous commencerons donc par présenter le contexte réglementaire, puis nous verrons ce qui est </a:t>
            </a:r>
            <a:r>
              <a:rPr lang="fr-ca" sz="1200" b="0" i="0" u="none" strike="noStrike" kern="1200" cap="none" spc="0" normalizeH="0" noProof="0">
                <a:ln>
                  <a:noFill/>
                </a:ln>
                <a:solidFill>
                  <a:prstClr val="black"/>
                </a:solidFill>
                <a:effectLst/>
                <a:uLnTx/>
                <a:uFillTx/>
                <a:latin typeface="+mn-lt"/>
                <a:ea typeface="+mn-ea"/>
                <a:cs typeface="+mn-cs"/>
              </a:rPr>
              <a:t>inclus et </a:t>
            </a:r>
            <a:r>
              <a:rPr lang="fr-ca" sz="1200" b="0" i="0" u="none" strike="noStrike" kern="1200" cap="none" spc="0" normalizeH="0" noProof="0">
                <a:ln>
                  <a:noFill/>
                </a:ln>
                <a:solidFill>
                  <a:prstClr val="black"/>
                </a:solidFill>
                <a:effectLst/>
                <a:uLnTx/>
                <a:uFillTx/>
                <a:latin typeface="Arial"/>
                <a:ea typeface="+mn-ea"/>
                <a:cs typeface="+mn-cs"/>
              </a:rPr>
              <a:t>ce qui ne l’est pas dans l’information sur le coût total, avant de parler des indicateurs clés qui seront présentés dans le cadre de cette discussion sur les coûts.</a:t>
            </a:r>
          </a:p>
          <a:p>
            <a:pPr rtl="0"/>
            <a:endParaRPr lang="en-US" dirty="0"/>
          </a:p>
          <a:p>
            <a:pPr rtl="0"/>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a:t>5</a:t>
            </a:fld>
            <a:endParaRPr lang="en-CA"/>
          </a:p>
        </p:txBody>
      </p:sp>
    </p:spTree>
    <p:extLst>
      <p:ext uri="{BB962C8B-B14F-4D97-AF65-F5344CB8AC3E}">
        <p14:creationId xmlns:p14="http://schemas.microsoft.com/office/powerpoint/2010/main" val="4079721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22F44-107D-E6E0-F694-CEBE56B38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9FBBF8-D0A0-A53F-EF2F-B4AC9D3BB5C3}"/>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3D5629E3-2FB8-7B85-1AD2-57666C3A07E7}"/>
              </a:ext>
            </a:extLst>
          </p:cNvPr>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J’aimerais souligner que l’information sur le coût total s’inscrit dans une évolution réglementaire amorcée il y a plusieurs années, visant progressivement à accroître la transparence et à renforcer la protection des investisseurs. </a:t>
            </a: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Ceux d’entre vous qui travaillaient déjà dans le secteur en 2004 se souviennent peut-être du </a:t>
            </a:r>
            <a:r>
              <a:rPr lang="fr-ca" sz="1200" b="0" i="0" u="none" strike="noStrike" kern="1200" cap="none" spc="0" normalizeH="0" noProof="0" dirty="0">
                <a:ln>
                  <a:noFill/>
                </a:ln>
                <a:solidFill>
                  <a:prstClr val="black"/>
                </a:solidFill>
                <a:effectLst/>
                <a:uLnTx/>
                <a:uFillTx/>
                <a:latin typeface="+mn-lt"/>
                <a:ea typeface="+mn-ea"/>
                <a:cs typeface="+mn-cs"/>
              </a:rPr>
              <a:t>document de consultation sur le modèle de traitement équitable de la CVMO, qui a jeté les bases d’une plus grande </a:t>
            </a:r>
            <a:r>
              <a:rPr lang="fr-ca" sz="1200" b="0" i="0" u="none" strike="noStrike" kern="1200" cap="none" spc="0" normalizeH="0" noProof="0" dirty="0">
                <a:ln>
                  <a:noFill/>
                </a:ln>
                <a:solidFill>
                  <a:prstClr val="black"/>
                </a:solidFill>
                <a:effectLst/>
                <a:uLnTx/>
                <a:uFillTx/>
                <a:latin typeface="Arial"/>
                <a:ea typeface="+mn-ea"/>
                <a:cs typeface="+mn-cs"/>
              </a:rPr>
              <a:t>transparence.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En 2004, le document de consultation sur le modèle de traitement équitable a jeté les bases conceptuelles d’une transparence accrue et d’une meilleure protection des investisseurs.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En 2009, les réformes du Modèle de relation client-conseiller ont renforcé la normalisation des relations entre les clients et les conseillers et de la présentation de l’information aux clients. Elles ont notamment établi un cadre plus structuré pour la présentation de l’information sur la relation et les comptes. Certains d’entre vous </a:t>
            </a:r>
            <a:r>
              <a:rPr lang="fr-ca" sz="1200" b="0" i="0" u="none" strike="noStrike" kern="1200" cap="none" spc="0" normalizeH="0" noProof="0" dirty="0">
                <a:ln>
                  <a:noFill/>
                </a:ln>
                <a:solidFill>
                  <a:prstClr val="black"/>
                </a:solidFill>
                <a:effectLst/>
                <a:uLnTx/>
                <a:uFillTx/>
                <a:latin typeface="+mn-lt"/>
                <a:ea typeface="+mn-ea"/>
                <a:cs typeface="+mn-cs"/>
              </a:rPr>
              <a:t>se souviennent peut-être des nombreux renvois au </a:t>
            </a:r>
            <a:r>
              <a:rPr lang="fr-ca" sz="1200" b="0" i="0" u="none" strike="noStrike" kern="1200" cap="none" spc="0" normalizeH="0" noProof="0" dirty="0">
                <a:ln>
                  <a:noFill/>
                </a:ln>
                <a:solidFill>
                  <a:prstClr val="black"/>
                </a:solidFill>
                <a:effectLst/>
                <a:uLnTx/>
                <a:uFillTx/>
                <a:latin typeface="Arial"/>
                <a:ea typeface="+mn-ea"/>
                <a:cs typeface="+mn-cs"/>
              </a:rPr>
              <a:t>Règlement 31-103.</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En 2016, le MRCC2 a instauré l’obligation de fournir chaque année de l’information sur les frais, la rémunération et le rendement. Pour beaucoup d’entre vous, </a:t>
            </a:r>
            <a:r>
              <a:rPr lang="fr-ca" sz="1200" b="0" i="0" u="none" strike="noStrike" kern="1200" cap="none" spc="0" normalizeH="0" noProof="0" dirty="0">
                <a:ln>
                  <a:noFill/>
                </a:ln>
                <a:solidFill>
                  <a:prstClr val="black"/>
                </a:solidFill>
                <a:effectLst/>
                <a:uLnTx/>
                <a:uFillTx/>
                <a:latin typeface="+mn-lt"/>
                <a:ea typeface="+mn-ea"/>
                <a:cs typeface="+mn-cs"/>
              </a:rPr>
              <a:t>cette deuxième phase du MRCC</a:t>
            </a:r>
            <a:r>
              <a:rPr lang="fr-ca" sz="1200" b="0" i="0" u="none" strike="noStrike" kern="1200" cap="none" spc="0" normalizeH="0" noProof="0" dirty="0">
                <a:ln>
                  <a:noFill/>
                </a:ln>
                <a:solidFill>
                  <a:prstClr val="black"/>
                </a:solidFill>
                <a:effectLst/>
                <a:uLnTx/>
                <a:uFillTx/>
                <a:latin typeface="Arial"/>
                <a:ea typeface="+mn-ea"/>
                <a:cs typeface="+mn-cs"/>
              </a:rPr>
              <a:t> a représenté, en 2016, une étape importante en matière de transparence des frais. Elle a d’abord introduit l’obligation de communication du rendement, puis de la rémunération versée aux courtiers. Les clients pouvaient ainsi voir, dans un relevé, le rendement de leur portefeuille et, dans un autre, ce qu’ils payaient à leur conseiller et à leur courtier au titre de leurs services-conseils.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Le 31 décembre 2021, les réformes axées sur le client ont renforcé les normes de conduite et les normes en matière de gestion des conflits d’intérêts, de connaissance du client, de connaissance du produit et de convenance. Elles ont mis l’accent sur la gestion des conflits d’intérêts. Ainsi, il ne suffisait plus de simplement signaler les conflits d’intérêts aux clients. Bien que ce signalement demeure obligatoire, il devait désormais être présenté de façon plus détaillée, et les conflits d’intérêts devaient être traités au mieux des intérêts du client.</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Et enfin, en 2026, nous arrivons à l’étape qui nous intéresse aujourd’hui : l’instauration de l’obligation d’information sur le coût total, dans le cadre de la troisième phase du MRCC (MRCC3). Elle est maintenant en vigueur, et les premiers relevés présentant cette information seront transmis aux clients au début de 2027. L’information sur le coût total inclut les coûts au niveau des produits, notamment les coûts courants de certains fonds de placement détenus par le client, en les indiquant en dollars et de façon personnalisée sur son relevé.</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En quoi le MRCC3 diffère-t-il du MRCC2? Le MRCC3 s’inscrit dans le prolongement du MRCC2. Il accroît la transparence en intégrant notamment les coûts intégrés aux fonds, faisant ainsi évoluer les exigences du MRCC2 sans le remplacer.</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On peut donc dire que l’évolution de la réglementation s’est faite de façon progressive et cohérente. L’obligation d’information sur le coût total n’est pas apparue soudainement. Elle constitue la nouvelle étape d’une évolution réglementaire visant à accroître la transparence amorcée il y a plusieurs années, à la suite de réformes antérieures comme le MRCC et le MRCC2. Depuis le début, l’objectif est de permettre aux investisseurs de mieux comprendre ce qu’ils paient et la valeur qu’ils obtiennent en travaillant avec vous.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dirty="0"/>
              <a:t>Je vous invite donc à considérer cette évolution comme une occasion de présenter l’information sur le coût total à vos clients sous l’angle de la confiance et de la transparence, plutôt que comme une simple exigence de conformité.</a:t>
            </a:r>
            <a:endParaRPr lang="en-CA" dirty="0"/>
          </a:p>
        </p:txBody>
      </p:sp>
      <p:sp>
        <p:nvSpPr>
          <p:cNvPr id="4" name="Slide Number Placeholder 3">
            <a:extLst>
              <a:ext uri="{FF2B5EF4-FFF2-40B4-BE49-F238E27FC236}">
                <a16:creationId xmlns:a16="http://schemas.microsoft.com/office/drawing/2014/main" id="{5E42643F-27DA-BAEF-8DAD-11563F7615E9}"/>
              </a:ext>
            </a:extLst>
          </p:cNvPr>
          <p:cNvSpPr>
            <a:spLocks noGrp="1"/>
          </p:cNvSpPr>
          <p:nvPr>
            <p:ph type="sldNum" sz="quarter" idx="5"/>
          </p:nvPr>
        </p:nvSpPr>
        <p:spPr/>
        <p:txBody>
          <a:bodyPr rtlCol="0"/>
          <a:lstStyle/>
          <a:p>
            <a:pPr rtl="0"/>
            <a:fld id="{4FF0573C-F130-4D1E-A886-85FBB65D3A1B}" type="slidenum">
              <a:rPr lang="en-CA" smtClean="0"/>
              <a:pPr/>
              <a:t>6</a:t>
            </a:fld>
            <a:endParaRPr lang="en-CA"/>
          </a:p>
        </p:txBody>
      </p:sp>
    </p:spTree>
    <p:extLst>
      <p:ext uri="{BB962C8B-B14F-4D97-AF65-F5344CB8AC3E}">
        <p14:creationId xmlns:p14="http://schemas.microsoft.com/office/powerpoint/2010/main" val="2634957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171450" marR="0" lvl="0" indent="-171450" algn="l" defTabSz="914400" rtl="0" eaLnBrk="1" fontAlgn="t" latinLnBrk="0" hangingPunct="1">
              <a:lnSpc>
                <a:spcPts val="15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Segoe UI" panose="020B0502040204020203" pitchFamily="34" charset="0"/>
                <a:ea typeface="+mn-ea"/>
                <a:cs typeface="+mn-cs"/>
              </a:rPr>
              <a:t>L’objectif de l’information sur le coût total est simple : Les organismes de réglementation souhaitent que les investisseurs :</a:t>
            </a:r>
          </a:p>
          <a:p>
            <a:pPr marL="171450" marR="0" lvl="0" indent="-171450" algn="l" defTabSz="914400" rtl="0" eaLnBrk="1" fontAlgn="t" latinLnBrk="0" hangingPunct="1">
              <a:lnSpc>
                <a:spcPts val="15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a:p>
            <a:pPr marL="171450" marR="0" lvl="0" indent="-171450" algn="l" defTabSz="914400" rtl="0" eaLnBrk="1" fontAlgn="t" latinLnBrk="0" hangingPunct="1">
              <a:lnSpc>
                <a:spcPts val="1500"/>
              </a:lnSpc>
              <a:spcBef>
                <a:spcPts val="600"/>
              </a:spcBef>
              <a:spcAft>
                <a:spcPts val="0"/>
              </a:spcAft>
              <a:buClr>
                <a:prstClr val="black"/>
              </a:buClr>
              <a:buSzTx/>
              <a:tabLst/>
              <a:defRPr/>
            </a:pPr>
            <a:r>
              <a:rPr lang="fr-ca" sz="1200" b="0" i="0" u="none" strike="noStrike" kern="1200" cap="none" spc="0" normalizeH="0" noProof="0" dirty="0">
                <a:ln>
                  <a:noFill/>
                </a:ln>
                <a:solidFill>
                  <a:prstClr val="black"/>
                </a:solidFill>
                <a:effectLst/>
                <a:uLnTx/>
                <a:uFillTx/>
                <a:latin typeface="Segoe UI" panose="020B0502040204020203" pitchFamily="34" charset="0"/>
                <a:ea typeface="+mn-ea"/>
                <a:cs typeface="+mn-cs"/>
              </a:rPr>
              <a:t>reçoivent davantage de renseignements sur les coûts; </a:t>
            </a:r>
          </a:p>
          <a:p>
            <a:pPr marL="171450" marR="0" lvl="0" indent="-171450" algn="l" defTabSz="914400" rtl="0" eaLnBrk="1" fontAlgn="t" latinLnBrk="0" hangingPunct="1">
              <a:lnSpc>
                <a:spcPts val="1500"/>
              </a:lnSpc>
              <a:spcBef>
                <a:spcPts val="600"/>
              </a:spcBef>
              <a:spcAft>
                <a:spcPts val="0"/>
              </a:spcAft>
              <a:buClr>
                <a:prstClr val="black"/>
              </a:buClr>
              <a:buSzTx/>
              <a:tabLst/>
              <a:defRPr/>
            </a:pPr>
            <a:r>
              <a:rPr lang="fr-ca" sz="1200" b="0" i="0" u="none" strike="noStrike" kern="1200" cap="none" spc="0" normalizeH="0" noProof="0" dirty="0">
                <a:ln>
                  <a:noFill/>
                </a:ln>
                <a:solidFill>
                  <a:prstClr val="black"/>
                </a:solidFill>
                <a:effectLst/>
                <a:uLnTx/>
                <a:uFillTx/>
                <a:latin typeface="Segoe UI" panose="020B0502040204020203" pitchFamily="34" charset="0"/>
                <a:ea typeface="+mn-ea"/>
                <a:cs typeface="+mn-cs"/>
              </a:rPr>
              <a:t>soient mieux informés dans la prise de décision;</a:t>
            </a:r>
          </a:p>
          <a:p>
            <a:pPr marL="171450" marR="0" lvl="0" indent="-171450" algn="l" defTabSz="914400" rtl="0" eaLnBrk="1" fontAlgn="t" latinLnBrk="0" hangingPunct="1">
              <a:lnSpc>
                <a:spcPts val="1500"/>
              </a:lnSpc>
              <a:spcBef>
                <a:spcPts val="600"/>
              </a:spcBef>
              <a:spcAft>
                <a:spcPts val="0"/>
              </a:spcAft>
              <a:buClr>
                <a:prstClr val="black"/>
              </a:buClr>
              <a:buSzTx/>
              <a:tabLst/>
              <a:defRPr/>
            </a:pPr>
            <a:r>
              <a:rPr lang="fr-ca" sz="1200" b="0" i="0" u="none" strike="noStrike" kern="1200" cap="none" spc="0" normalizeH="0" noProof="0" dirty="0">
                <a:ln>
                  <a:noFill/>
                </a:ln>
                <a:solidFill>
                  <a:prstClr val="black"/>
                </a:solidFill>
                <a:effectLst/>
                <a:uLnTx/>
                <a:uFillTx/>
                <a:latin typeface="Segoe UI" panose="020B0502040204020203" pitchFamily="34" charset="0"/>
                <a:ea typeface="+mn-ea"/>
                <a:cs typeface="+mn-cs"/>
              </a:rPr>
              <a:t>bénéficient d’une plus grande transparence;</a:t>
            </a:r>
          </a:p>
          <a:p>
            <a:pPr marL="171450" marR="0" lvl="0" indent="-171450" algn="l" defTabSz="914400" rtl="0" eaLnBrk="1" fontAlgn="t" latinLnBrk="0" hangingPunct="1">
              <a:lnSpc>
                <a:spcPts val="1500"/>
              </a:lnSpc>
              <a:spcBef>
                <a:spcPts val="600"/>
              </a:spcBef>
              <a:spcAft>
                <a:spcPts val="0"/>
              </a:spcAft>
              <a:buClr>
                <a:prstClr val="black"/>
              </a:buClr>
              <a:buSzTx/>
              <a:tabLst/>
              <a:defRPr/>
            </a:pPr>
            <a:r>
              <a:rPr lang="fr-ca" sz="1200" b="0" i="0" u="none" strike="noStrike" kern="1200" cap="none" spc="0" normalizeH="0" noProof="0" dirty="0">
                <a:ln>
                  <a:noFill/>
                </a:ln>
                <a:solidFill>
                  <a:prstClr val="black"/>
                </a:solidFill>
                <a:effectLst/>
                <a:uLnTx/>
                <a:uFillTx/>
                <a:latin typeface="Segoe UI" panose="020B0502040204020203" pitchFamily="34" charset="0"/>
                <a:ea typeface="+mn-ea"/>
                <a:cs typeface="+mn-cs"/>
              </a:rPr>
              <a:t>bénéficient d’une présentation de l’information plus uniforme.</a:t>
            </a:r>
          </a:p>
          <a:p>
            <a:pPr marL="171450" marR="0" lvl="0" indent="-171450" algn="l" defTabSz="914400" rtl="0" eaLnBrk="1" fontAlgn="t" latinLnBrk="0" hangingPunct="1">
              <a:lnSpc>
                <a:spcPts val="15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Le MRCC3 se distingue du MRCC2 en ce sens que le MRCC2 </a:t>
            </a:r>
            <a:r>
              <a:rPr lang="fr-ca" sz="1200" b="0" i="0" u="none" strike="noStrike" kern="1200" cap="none" spc="0" normalizeH="0" noProof="0" dirty="0">
                <a:ln>
                  <a:noFill/>
                </a:ln>
                <a:solidFill>
                  <a:prstClr val="black"/>
                </a:solidFill>
                <a:effectLst/>
                <a:uLnTx/>
                <a:uFillTx/>
                <a:latin typeface="+mn-lt"/>
                <a:ea typeface="+mn-ea"/>
                <a:cs typeface="+mn-cs"/>
              </a:rPr>
              <a:t>porte </a:t>
            </a:r>
            <a:r>
              <a:rPr lang="fr-ca" sz="1200" b="0" i="0" u="none" strike="noStrike" kern="1200" cap="none" spc="0" normalizeH="0" noProof="0" dirty="0">
                <a:ln>
                  <a:noFill/>
                </a:ln>
                <a:solidFill>
                  <a:prstClr val="black"/>
                </a:solidFill>
                <a:effectLst/>
                <a:uLnTx/>
                <a:uFillTx/>
                <a:latin typeface="Arial"/>
                <a:ea typeface="+mn-ea"/>
                <a:cs typeface="+mn-cs"/>
              </a:rPr>
              <a:t>principalement sur la rémunération versée au courtier et au conseiller ainsi que sur les frais directs de placement. L’information sur le coût total élargit ce champ d’application en incluant les coûts intégrés aux fonds de placement, comme les frais du fonds et les frais sur opérations, en plus des frais déjà présentés aux clients.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Il est important de noter que certains coûts seront présentés aux clients en montants libellés en dollars et personnalisés, plutôt que seulement sous forme de pourcentage. C’est important, car les montants en dollars sont plus concrets et plus faciles à comprendre et à évaluer pour les clients.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Le message à transmettre aux clients devrait être simple : l’information sur le coût total n’introduit pas de nouveaux frais. Ce qui change, c’est le niveau de détail de l’information communiquée et la façon dont elle est présentée. Votre rôle est d’aider les clients à mettre cette information en perspective avec leur plan, les résultats recherchés, les services qu’ils reçoivent et la valeur de l’accompagnement qui leur est offert au fil du temps.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1" u="none" strike="noStrike" kern="1200" cap="none" spc="0" normalizeH="0" noProof="0" dirty="0">
                <a:ln>
                  <a:noFill/>
                </a:ln>
                <a:solidFill>
                  <a:prstClr val="black"/>
                </a:solidFill>
                <a:effectLst/>
                <a:uLnTx/>
                <a:uFillTx/>
                <a:latin typeface="Arial"/>
                <a:ea typeface="+mn-ea"/>
                <a:cs typeface="+mn-cs"/>
              </a:rPr>
              <a:t>RENSEIGNEMENTS SUPPLÉMENTAIRES QUE L’ANIMATEUR PEUT PARTAGER (FACULTATIF)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Comme je l’ai mentionné précédemment et comme je continuerai de le souligner, l’information sur le coût total n’est pas qu’un changement réglementaire : c’est aussi une occasion pour les conseillers de renforcer la confiance de leurs clients et la communication avec eux. Le nouveau cadre de présentation de l’information rend le coût total des placements plus visible en imposant un regroupement des frais facturés par le courtier ou le conseiller avec les coûts intégrés aux produits. Les conseillers qui sauront clairement expliquer ces coûts en les mettant en lien avec les résultats obtenus, la planification et la valeur de l’accompagnement continu seront les mieux placés pour renforcer leurs relations avec leurs clients.</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Il est important de noter </a:t>
            </a:r>
            <a:r>
              <a:rPr lang="fr-ca" sz="1200" b="1" i="0" u="sng" strike="noStrike" kern="1200" cap="none" spc="0" normalizeH="0" noProof="0" dirty="0">
                <a:ln>
                  <a:noFill/>
                </a:ln>
                <a:solidFill>
                  <a:prstClr val="black"/>
                </a:solidFill>
                <a:effectLst/>
                <a:uLnTx/>
                <a:uFillTx/>
                <a:latin typeface="Arial"/>
                <a:ea typeface="+mn-ea"/>
                <a:cs typeface="+mn-cs"/>
              </a:rPr>
              <a:t>qu’aucuns nouveaux frais ne sont instaurés</a:t>
            </a:r>
            <a:r>
              <a:rPr lang="fr-ca" sz="1200" b="0" i="0" u="none" strike="noStrike" kern="1200" cap="none" spc="0" normalizeH="0" noProof="0" dirty="0">
                <a:ln>
                  <a:noFill/>
                </a:ln>
                <a:solidFill>
                  <a:prstClr val="black"/>
                </a:solidFill>
                <a:effectLst/>
                <a:uLnTx/>
                <a:uFillTx/>
                <a:latin typeface="Arial"/>
                <a:ea typeface="+mn-ea"/>
                <a:cs typeface="+mn-cs"/>
              </a:rPr>
              <a:t> : il s’agit seulement de présenter les frais de façon plus détaillée. Les clients disposeront plutôt désormais d’une information plus complète, personnalisée et présentée en dollars. Les conseillers doivent donc adopter une approche proactive : informer leurs clients, établir leurs attentes et expliquer clairement la valeur de leurs conseils tout au long de 2026, en prévision de l’arrivée des premiers relevés présentant l’information sur le coût total au début de 2027.</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rtl="0" fontAlgn="t">
              <a:lnSpc>
                <a:spcPts val="1500"/>
              </a:lnSpc>
              <a:buNone/>
            </a:pPr>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a:t>7</a:t>
            </a:fld>
            <a:endParaRPr lang="en-CA"/>
          </a:p>
        </p:txBody>
      </p:sp>
    </p:spTree>
    <p:extLst>
      <p:ext uri="{BB962C8B-B14F-4D97-AF65-F5344CB8AC3E}">
        <p14:creationId xmlns:p14="http://schemas.microsoft.com/office/powerpoint/2010/main" val="1519553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Certains conseillers auront sans doute encore des questions ou des incertitudes quant à ce </a:t>
            </a:r>
            <a:r>
              <a:rPr lang="fr-ca" sz="1200" b="0" i="0" u="none" strike="noStrike" kern="1200" cap="none" spc="0" normalizeH="0" noProof="0" dirty="0">
                <a:ln>
                  <a:noFill/>
                </a:ln>
                <a:solidFill>
                  <a:prstClr val="black"/>
                </a:solidFill>
                <a:effectLst/>
                <a:uLnTx/>
                <a:uFillTx/>
                <a:latin typeface="+mn-lt"/>
                <a:ea typeface="+mn-ea"/>
                <a:cs typeface="+mn-cs"/>
              </a:rPr>
              <a:t>qui est assujetti aux exigences relatives à l’information sur le coût total et ce qui ne l’est pas. </a:t>
            </a:r>
            <a:r>
              <a:rPr lang="fr-ca" sz="1200" b="0" i="0" u="none" strike="noStrike" kern="1200" cap="none" spc="0" normalizeH="0" noProof="0" dirty="0">
                <a:ln>
                  <a:noFill/>
                </a:ln>
                <a:solidFill>
                  <a:prstClr val="black"/>
                </a:solidFill>
                <a:effectLst/>
                <a:uLnTx/>
                <a:uFillTx/>
                <a:latin typeface="Arial"/>
                <a:ea typeface="+mn-ea"/>
                <a:cs typeface="+mn-cs"/>
              </a:rPr>
              <a:t>Que contiendra le relevé de janvier 2027 pour l’année 2026? Rappelez-vous de vérifier les lignes directrices relatives à l’information sur le coût total auprès des services de conformité et des affaires juridiques de votre courtier.</a:t>
            </a: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Cette diapositive met en évidence les produits qui devraient généralement être assujettis aux exigences relatives à l’information sur le coût total.</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Parmi ces produits, citons les fonds communs de placement, les FNB, les fonds distincts, les </a:t>
            </a:r>
            <a:r>
              <a:rPr lang="fr-CA" sz="1200" b="0" i="0" u="none" strike="noStrike" kern="1200" cap="none" spc="0" normalizeH="0" noProof="0" dirty="0">
                <a:ln>
                  <a:noFill/>
                </a:ln>
                <a:solidFill>
                  <a:prstClr val="black"/>
                </a:solidFill>
                <a:effectLst/>
                <a:uLnTx/>
                <a:uFillTx/>
                <a:latin typeface="+mn-lt"/>
                <a:ea typeface="+mn-ea"/>
                <a:cs typeface="+mn-cs"/>
              </a:rPr>
              <a:t>plans de bourses d’études</a:t>
            </a:r>
            <a:r>
              <a:rPr lang="fr-ca" sz="1200" b="0" i="0" u="none" strike="noStrike" kern="1200" cap="none" spc="0" normalizeH="0" noProof="0" dirty="0">
                <a:ln>
                  <a:noFill/>
                </a:ln>
                <a:solidFill>
                  <a:prstClr val="black"/>
                </a:solidFill>
                <a:effectLst/>
                <a:uLnTx/>
                <a:uFillTx/>
                <a:latin typeface="Arial"/>
                <a:ea typeface="+mn-ea"/>
                <a:cs typeface="+mn-cs"/>
              </a:rPr>
              <a:t>, les fonds à actions scindées, les fonds communs de placement alternatifs, ainsi que certains fonds à capital fixe offerts par voie de prospectus ou achetés en bourse.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Dans leur relevé annuel couvrant l’année 2026, les clients pourraient constater que la rémunération des courtiers continue d’être déclarée selon les exigences en vigueur, ainsi que les coûts liés aux fonds d’investissement intégrés qui font désormais l’objet d’une nouvelle obligation de déclaration au titre de l’information sur le coût total.</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Les relevés annuels relatifs aux fonds d’investissement pourraient indiquer le ratio des frais du fonds et la valeur monétaire des frais du fonds pour la période pendant laquelle le client a détenu le fonds. Les frais directs du fonds, s’il y a lieu, pourraient aussi y figurer.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Veuillez noter </a:t>
            </a:r>
            <a:r>
              <a:rPr lang="fr-ca" sz="1200" b="0" i="0" u="none" strike="noStrike" kern="1200" cap="none" spc="0" normalizeH="0" noProof="0" dirty="0">
                <a:ln>
                  <a:noFill/>
                </a:ln>
                <a:solidFill>
                  <a:prstClr val="black"/>
                </a:solidFill>
                <a:effectLst/>
                <a:uLnTx/>
                <a:uFillTx/>
                <a:latin typeface="+mn-lt"/>
                <a:ea typeface="+mn-ea"/>
                <a:cs typeface="+mn-cs"/>
              </a:rPr>
              <a:t>que </a:t>
            </a:r>
            <a:r>
              <a:rPr lang="fr-ca" sz="1200" b="0" i="0" u="none" strike="noStrike" kern="1200" cap="none" spc="0" normalizeH="0" noProof="0" dirty="0">
                <a:ln>
                  <a:noFill/>
                </a:ln>
                <a:solidFill>
                  <a:prstClr val="black"/>
                </a:solidFill>
                <a:effectLst/>
                <a:uLnTx/>
                <a:uFillTx/>
                <a:latin typeface="Arial"/>
                <a:ea typeface="+mn-ea"/>
                <a:cs typeface="+mn-cs"/>
              </a:rPr>
              <a:t>vous devez confirmer les exigences exactes applicables à certains produits et quelles explications sont approuvées auprès des services de conformité et des affaires juridiques de votre courtier.</a:t>
            </a: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a:t>
            </a: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1" u="none" strike="noStrike" kern="1200" cap="none" spc="0" normalizeH="0" noProof="0" dirty="0">
                <a:ln>
                  <a:noFill/>
                </a:ln>
                <a:solidFill>
                  <a:prstClr val="black"/>
                </a:solidFill>
                <a:effectLst/>
                <a:uLnTx/>
                <a:uFillTx/>
                <a:latin typeface="Arial"/>
                <a:ea typeface="+mn-ea"/>
                <a:cs typeface="+mn-cs"/>
              </a:rPr>
              <a:t>(Renseignements supplémentaires que l’animateur peut partager - facultatif) </a:t>
            </a: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Aux termes du rehaussement des obligations d’information sur le coût total par les ACVM et des règles harmonisées de l’OCRI :</a:t>
            </a: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1" i="0" u="none" strike="noStrike" kern="1200" cap="none" spc="0" normalizeH="0" noProof="0" dirty="0">
                <a:ln>
                  <a:noFill/>
                </a:ln>
                <a:solidFill>
                  <a:prstClr val="black"/>
                </a:solidFill>
                <a:effectLst/>
                <a:uLnTx/>
                <a:uFillTx/>
                <a:latin typeface="Arial"/>
                <a:ea typeface="+mn-ea"/>
                <a:cs typeface="+mn-cs"/>
              </a:rPr>
              <a:t>Rémunération effectivement versée au courtier en 2026</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Commissions de suivi courantes</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Frais des comptes à honoraires</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Autres formes de rémunération versées au courtier, </a:t>
            </a:r>
            <a:r>
              <a:rPr lang="fr-ca" sz="1200" b="0" i="0" u="none" strike="noStrike" kern="1200" cap="none" spc="0" normalizeH="0" noProof="0" dirty="0">
                <a:ln>
                  <a:noFill/>
                </a:ln>
                <a:solidFill>
                  <a:prstClr val="black"/>
                </a:solidFill>
                <a:effectLst/>
                <a:uLnTx/>
                <a:uFillTx/>
                <a:latin typeface="+mn-lt"/>
                <a:ea typeface="+mn-ea"/>
                <a:cs typeface="+mn-cs"/>
              </a:rPr>
              <a:t>qui sont déjà visées par les exigences </a:t>
            </a:r>
            <a:r>
              <a:rPr lang="fr-ca" sz="1200" b="0" i="0" u="none" strike="noStrike" kern="1200" cap="none" spc="0" normalizeH="0" noProof="0" dirty="0">
                <a:ln>
                  <a:noFill/>
                </a:ln>
                <a:solidFill>
                  <a:prstClr val="black"/>
                </a:solidFill>
                <a:effectLst/>
                <a:uLnTx/>
                <a:uFillTx/>
                <a:latin typeface="Arial"/>
                <a:ea typeface="+mn-ea"/>
                <a:cs typeface="+mn-cs"/>
              </a:rPr>
              <a:t>du MRCC2.</a:t>
            </a: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Ces éléments continueront d’être présentés dans le relevé annuel, selon le même principe. </a:t>
            </a: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1" i="0" u="none" strike="noStrike" kern="1200" cap="none" spc="0" normalizeH="0" noProof="0" dirty="0">
                <a:ln>
                  <a:noFill/>
                </a:ln>
                <a:solidFill>
                  <a:prstClr val="black"/>
                </a:solidFill>
                <a:effectLst/>
                <a:uLnTx/>
                <a:uFillTx/>
                <a:latin typeface="Arial"/>
                <a:ea typeface="+mn-ea"/>
                <a:cs typeface="+mn-cs"/>
              </a:rPr>
              <a:t>Coûts intégrés aux fonds d’investissement engagés en 2026</a:t>
            </a:r>
            <a:r>
              <a:rPr lang="fr-ca" sz="1200" b="0" i="0" u="none" strike="noStrike" kern="1200" cap="none" spc="0" normalizeH="0" noProof="0" dirty="0">
                <a:ln>
                  <a:noFill/>
                </a:ln>
                <a:solidFill>
                  <a:prstClr val="black"/>
                </a:solidFill>
                <a:effectLst/>
                <a:uLnTx/>
                <a:uFillTx/>
                <a:latin typeface="Arial"/>
                <a:ea typeface="+mn-ea"/>
                <a:cs typeface="+mn-cs"/>
              </a:rPr>
              <a:t> (nouvelle information fournie au titre de l’information sur le coût total)</a:t>
            </a: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Le relevé présentera les renseignements suivants à l’égard des fonds détenus au cours de l’année :</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1" i="0" u="none" strike="noStrike" kern="1200" cap="none" spc="0" normalizeH="0" noProof="0" dirty="0">
                <a:ln>
                  <a:noFill/>
                </a:ln>
                <a:solidFill>
                  <a:prstClr val="black"/>
                </a:solidFill>
                <a:effectLst/>
                <a:uLnTx/>
                <a:uFillTx/>
                <a:latin typeface="Arial"/>
                <a:ea typeface="+mn-ea"/>
                <a:cs typeface="+mn-cs"/>
              </a:rPr>
              <a:t>Ratio des frais du fonds (RFF)</a:t>
            </a:r>
            <a:r>
              <a:rPr lang="fr-ca" sz="1200" b="0" i="0" u="none" strike="noStrike" kern="1200" cap="none" spc="0" normalizeH="0" noProof="0" dirty="0">
                <a:ln>
                  <a:noFill/>
                </a:ln>
                <a:solidFill>
                  <a:prstClr val="black"/>
                </a:solidFill>
                <a:effectLst/>
                <a:uLnTx/>
                <a:uFillTx/>
                <a:latin typeface="Arial"/>
                <a:ea typeface="+mn-ea"/>
                <a:cs typeface="+mn-cs"/>
              </a:rPr>
              <a:t> = RFG + RFO</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1" i="0" u="none" strike="noStrike" kern="1200" cap="none" spc="0" normalizeH="0" noProof="0" dirty="0">
                <a:ln>
                  <a:noFill/>
                </a:ln>
                <a:solidFill>
                  <a:prstClr val="black"/>
                </a:solidFill>
                <a:effectLst/>
                <a:uLnTx/>
                <a:uFillTx/>
                <a:latin typeface="Arial"/>
                <a:ea typeface="+mn-ea"/>
                <a:cs typeface="+mn-cs"/>
              </a:rPr>
              <a:t>Montant des frais du fonds en dollars</a:t>
            </a:r>
            <a:r>
              <a:rPr lang="fr-ca" sz="1200" b="0" i="0" u="none" strike="noStrike" kern="1200" cap="none" spc="0" normalizeH="0" noProof="0" dirty="0">
                <a:ln>
                  <a:noFill/>
                </a:ln>
                <a:solidFill>
                  <a:prstClr val="black"/>
                </a:solidFill>
                <a:effectLst/>
                <a:uLnTx/>
                <a:uFillTx/>
                <a:latin typeface="Arial"/>
                <a:ea typeface="+mn-ea"/>
                <a:cs typeface="+mn-cs"/>
              </a:rPr>
              <a:t> au titre de la période pendant laquelle le client a détenu le fonds en 2026.</a:t>
            </a: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Ces montants représentent les coûts engagés entre le </a:t>
            </a:r>
            <a:r>
              <a:rPr lang="fr-ca" sz="1200" b="1" i="0" u="none" strike="noStrike" kern="1200" cap="none" spc="0" normalizeH="0" noProof="0" dirty="0">
                <a:ln>
                  <a:noFill/>
                </a:ln>
                <a:solidFill>
                  <a:prstClr val="black"/>
                </a:solidFill>
                <a:effectLst/>
                <a:uLnTx/>
                <a:uFillTx/>
                <a:latin typeface="Arial"/>
                <a:ea typeface="+mn-ea"/>
                <a:cs typeface="+mn-cs"/>
              </a:rPr>
              <a:t>1</a:t>
            </a:r>
            <a:r>
              <a:rPr lang="fr-ca" sz="1200" b="0" i="0" u="none" strike="noStrike" kern="1200" cap="none" spc="0" normalizeH="0" noProof="0" dirty="0">
                <a:ln>
                  <a:noFill/>
                </a:ln>
                <a:solidFill>
                  <a:prstClr val="black"/>
                </a:solidFill>
                <a:effectLst/>
                <a:uLnTx/>
                <a:uFillTx/>
                <a:latin typeface="Arial"/>
                <a:ea typeface="+mn-ea"/>
                <a:cs typeface="+mn-cs"/>
              </a:rPr>
              <a:t>er janvier et le 31 décembre 2026, et non des estimations au titre de périodes futures. </a:t>
            </a: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1" i="0" u="none" strike="noStrike" kern="1200" cap="none" spc="0" normalizeH="0" noProof="0" dirty="0">
                <a:ln>
                  <a:noFill/>
                </a:ln>
                <a:solidFill>
                  <a:prstClr val="black"/>
                </a:solidFill>
                <a:effectLst/>
                <a:uLnTx/>
                <a:uFillTx/>
                <a:latin typeface="Arial"/>
                <a:ea typeface="+mn-ea"/>
                <a:cs typeface="+mn-cs"/>
              </a:rPr>
              <a:t>Frais directs du fonds engagés en 2026 (le cas échéant)</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Frais de rachat</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Frais d’opération à court terme</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457200" marR="0" lvl="1" indent="-17145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Char char="•"/>
              <a:tabLst/>
              <a:defRPr/>
            </a:pPr>
            <a:r>
              <a:rPr lang="fr-ca" sz="1200" b="0" i="0" u="none" strike="noStrike" kern="1200" cap="none" spc="0" normalizeH="0" noProof="0" dirty="0">
                <a:ln>
                  <a:noFill/>
                </a:ln>
                <a:solidFill>
                  <a:prstClr val="black"/>
                </a:solidFill>
                <a:effectLst/>
                <a:uLnTx/>
                <a:uFillTx/>
                <a:latin typeface="Arial"/>
                <a:ea typeface="+mn-ea"/>
                <a:cs typeface="+mn-cs"/>
              </a:rPr>
              <a:t>Autres frais au niveau du fonds payés directement par l’investisseur</a:t>
            </a:r>
            <a:br>
              <a:rPr kumimoji="0" lang="en-US" sz="1200" b="0" i="0" u="none" strike="noStrike" kern="1200" cap="none" spc="0" normalizeH="0" baseline="0" noProof="0" dirty="0">
                <a:ln>
                  <a:noFill/>
                </a:ln>
                <a:solidFill>
                  <a:prstClr val="black"/>
                </a:solidFill>
                <a:effectLst/>
                <a:uLnTx/>
                <a:uFillTx/>
                <a:latin typeface="Arial"/>
                <a:ea typeface="+mn-ea"/>
                <a:cs typeface="+mn-cs"/>
              </a:rPr>
            </a:b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t"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Ces frais doivent être inclus, le cas échéant. </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rtl="0" fontAlgn="t"/>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a:t>8</a:t>
            </a:fld>
            <a:endParaRPr lang="en-CA"/>
          </a:p>
        </p:txBody>
      </p:sp>
    </p:spTree>
    <p:extLst>
      <p:ext uri="{BB962C8B-B14F-4D97-AF65-F5344CB8AC3E}">
        <p14:creationId xmlns:p14="http://schemas.microsoft.com/office/powerpoint/2010/main" val="3174266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15717-F199-9C61-ABBB-E3AC0936B3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83A26-40F5-0C20-503B-41AD787BEA52}"/>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F509CB27-014B-6F9F-C102-63EBF242B002}"/>
              </a:ext>
            </a:extLst>
          </p:cNvPr>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Même si le rapport couvre l’ensemble de l’année 2026, certains coûts pourraient être exclus ou être partiellement communiqués.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Parmi les produits qui ne sont généralement pas visés par les exigences relatives à l’information sur le coût total, citons les fonds en gestion commune ou les fonds dispensés de prospectus (fonds offerts par voie d’une notice d’offre), les fonds de placement des travailleurs, les actions et obligations individuelles, les CPG, les produits structurés, ainsi que certains autres produits exclus, notamment certains produits cotés à l’étranger qui peuvent être visés par des dispenses liées à la disponibilité des données. </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Il est important de préciser aux clients que l’information sur le coût total vise principalement à rendre plus visibles certains coûts liés aux fonds d’investissement qui l’étaient moins auparavant. Cela ne signifie pas que tous les produits ou tous les coûts seront présentés de la même manière.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Il faut également tenir compte de certains aspects pratiques. Certains frais du fonds peuvent être calculés au prorata de la période pendant laquelle le client a détenu le fonds. Certains montants peuvent être calculés à l’aide d’approximations raisonnables, conformément à la méthode applicable. Enfin, certains frais liés aux opérations peuvent continuer d’être présentés dans le cadre des exigences du MRCC2 ou sur d’autres relevés, plutôt que de figurer dans l’information sur le coût total.</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a:t>
            </a:r>
          </a:p>
          <a:p>
            <a:pPr marL="0" marR="0" lvl="0" indent="0" algn="l" defTabSz="914400" rtl="0" eaLnBrk="1" fontAlgn="t"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1600" b="0" i="1" u="none" strike="noStrike" kern="1200" cap="none" spc="0" normalizeH="0" noProof="0">
                <a:ln>
                  <a:noFill/>
                </a:ln>
                <a:solidFill>
                  <a:prstClr val="black"/>
                </a:solidFill>
                <a:effectLst/>
                <a:uLnTx/>
                <a:uFillTx/>
                <a:latin typeface="Arial" panose="020B0604020202020204"/>
                <a:ea typeface="+mn-ea"/>
                <a:cs typeface="+mn-cs"/>
              </a:rPr>
              <a:t>RENSEIGNEMENTS SUPPLÉMENTAIRES QUE L’ANIMATEUR PEUT PARTAGER</a:t>
            </a:r>
          </a:p>
          <a:p>
            <a:pPr marL="0" marR="0" lvl="0" indent="0" algn="l" defTabSz="914400" rtl="0" eaLnBrk="1" fontAlgn="t"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6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t"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1600" b="1" i="0" u="none" strike="noStrike" kern="1200" cap="none" spc="0" normalizeH="0" noProof="0">
                <a:ln>
                  <a:noFill/>
                </a:ln>
                <a:solidFill>
                  <a:prstClr val="black"/>
                </a:solidFill>
                <a:effectLst/>
                <a:uLnTx/>
                <a:uFillTx/>
                <a:latin typeface="Arial" panose="020B0604020202020204"/>
                <a:ea typeface="+mn-ea"/>
                <a:cs typeface="+mn-cs"/>
              </a:rPr>
              <a:t>Les frais liés aux opérations </a:t>
            </a:r>
            <a:r>
              <a:rPr lang="fr-ca" sz="1600" b="1" i="0" u="none" strike="noStrike" kern="1200" cap="none" spc="0" normalizeH="0" noProof="0">
                <a:ln>
                  <a:noFill/>
                </a:ln>
                <a:solidFill>
                  <a:prstClr val="black"/>
                </a:solidFill>
                <a:effectLst/>
                <a:uLnTx/>
                <a:uFillTx/>
                <a:latin typeface="+mn-lt"/>
                <a:ea typeface="+mn-ea"/>
                <a:cs typeface="+mn-cs"/>
              </a:rPr>
              <a:t>sont déjà </a:t>
            </a:r>
            <a:r>
              <a:rPr lang="fr-ca" sz="1600" b="1" i="0" u="none" strike="noStrike" kern="1200" cap="none" spc="0" normalizeH="0" noProof="0">
                <a:ln>
                  <a:noFill/>
                </a:ln>
                <a:solidFill>
                  <a:prstClr val="black"/>
                </a:solidFill>
                <a:effectLst/>
                <a:uLnTx/>
                <a:uFillTx/>
                <a:latin typeface="Arial" panose="020B0604020202020204"/>
                <a:ea typeface="+mn-ea"/>
                <a:cs typeface="+mn-cs"/>
              </a:rPr>
              <a:t>indiqués ailleurs.</a:t>
            </a:r>
            <a:endParaRPr kumimoji="0" lang="en-CA"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t"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lang="fr-ca" sz="1400" b="0" i="0" u="none" strike="noStrike" kern="1200" cap="none" spc="0" normalizeH="0" noProof="0">
                <a:ln>
                  <a:noFill/>
                </a:ln>
                <a:solidFill>
                  <a:prstClr val="black"/>
                </a:solidFill>
                <a:effectLst/>
                <a:uLnTx/>
                <a:uFillTx/>
                <a:latin typeface="Arial" panose="020B0604020202020204"/>
                <a:ea typeface="+mn-ea"/>
                <a:cs typeface="+mn-cs"/>
              </a:rPr>
              <a:t>Les commissions de négociation et les frais liés aux opérations continuent de figurer sur les confirmations de transaction et les relevés de compte; ils ne sont </a:t>
            </a:r>
            <a:r>
              <a:rPr lang="fr-ca" sz="1400" b="1" i="0" u="none" strike="noStrike" kern="1200" cap="none" spc="0" normalizeH="0" noProof="0">
                <a:ln>
                  <a:noFill/>
                </a:ln>
                <a:solidFill>
                  <a:prstClr val="black"/>
                </a:solidFill>
                <a:effectLst/>
                <a:uLnTx/>
                <a:uFillTx/>
                <a:latin typeface="Arial" panose="020B0604020202020204"/>
                <a:ea typeface="+mn-ea"/>
                <a:cs typeface="+mn-cs"/>
              </a:rPr>
              <a:t>pas présentés à nouveau</a:t>
            </a:r>
            <a:r>
              <a:rPr lang="fr-ca" sz="1400" b="0" i="0" u="none" strike="noStrike" kern="1200" cap="none" spc="0" normalizeH="0" noProof="0">
                <a:ln>
                  <a:noFill/>
                </a:ln>
                <a:solidFill>
                  <a:prstClr val="black"/>
                </a:solidFill>
                <a:effectLst/>
                <a:uLnTx/>
                <a:uFillTx/>
                <a:latin typeface="Arial" panose="020B0604020202020204"/>
                <a:ea typeface="+mn-ea"/>
                <a:cs typeface="+mn-cs"/>
              </a:rPr>
              <a:t> dans le cadre de l’information sur les frais du fonds. </a:t>
            </a:r>
          </a:p>
          <a:p>
            <a:pPr marL="576072" marR="0" lvl="1" indent="-237744" algn="l" defTabSz="914400" rtl="0" eaLnBrk="1" fontAlgn="t" latinLnBrk="0" hangingPunct="1">
              <a:lnSpc>
                <a:spcPct val="95000"/>
              </a:lnSpc>
              <a:spcBef>
                <a:spcPts val="900"/>
              </a:spcBef>
              <a:spcAft>
                <a:spcPts val="0"/>
              </a:spcAft>
              <a:buClr>
                <a:prstClr val="black"/>
              </a:buClr>
              <a:buSzPct val="115000"/>
              <a:buFont typeface="Arial" panose="020B0604020202020204" pitchFamily="34" charset="0"/>
              <a:buChar char="•"/>
              <a:tabLst/>
              <a:defRPr/>
            </a:pPr>
            <a:endParaRPr kumimoji="0" lang="en-CA"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t"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1600" b="1" i="0" u="none" strike="noStrike" kern="1200" cap="none" spc="0" normalizeH="0" noProof="0">
                <a:ln>
                  <a:noFill/>
                </a:ln>
                <a:solidFill>
                  <a:prstClr val="black"/>
                </a:solidFill>
                <a:effectLst/>
                <a:uLnTx/>
                <a:uFillTx/>
                <a:latin typeface="Arial" panose="020B0604020202020204"/>
                <a:ea typeface="+mn-ea"/>
                <a:cs typeface="+mn-cs"/>
              </a:rPr>
              <a:t>Coûts au titre d’une période où le client ne détenait pas le fonds</a:t>
            </a:r>
            <a:endParaRPr kumimoji="0" lang="en-CA"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t"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lang="fr-ca" sz="1400" b="0" i="0" u="none" strike="noStrike" kern="1200" cap="none" spc="0" normalizeH="0" noProof="0">
                <a:ln>
                  <a:noFill/>
                </a:ln>
                <a:solidFill>
                  <a:prstClr val="black"/>
                </a:solidFill>
                <a:effectLst/>
                <a:uLnTx/>
                <a:uFillTx/>
                <a:latin typeface="Arial" panose="020B0604020202020204"/>
                <a:ea typeface="+mn-ea"/>
                <a:cs typeface="+mn-cs"/>
              </a:rPr>
              <a:t>Les frais d’un fonds sont </a:t>
            </a:r>
            <a:r>
              <a:rPr lang="fr-ca" sz="1400" b="1" i="0" u="none" strike="noStrike" kern="1200" cap="none" spc="0" normalizeH="0" noProof="0">
                <a:ln>
                  <a:noFill/>
                </a:ln>
                <a:solidFill>
                  <a:prstClr val="black"/>
                </a:solidFill>
                <a:effectLst/>
                <a:uLnTx/>
                <a:uFillTx/>
                <a:latin typeface="Arial" panose="020B0604020202020204"/>
                <a:ea typeface="+mn-ea"/>
                <a:cs typeface="+mn-cs"/>
              </a:rPr>
              <a:t>calculés au prorata</a:t>
            </a:r>
            <a:r>
              <a:rPr lang="fr-ca" sz="1400" b="0" i="0" u="none" strike="noStrike" kern="1200" cap="none" spc="0" normalizeH="0" noProof="0">
                <a:ln>
                  <a:noFill/>
                </a:ln>
                <a:solidFill>
                  <a:prstClr val="black"/>
                </a:solidFill>
                <a:effectLst/>
                <a:uLnTx/>
                <a:uFillTx/>
                <a:latin typeface="Arial" panose="020B0604020202020204"/>
                <a:ea typeface="+mn-ea"/>
                <a:cs typeface="+mn-cs"/>
              </a:rPr>
              <a:t>. Si un client n’a détenu un fonds que pendant une partie de l’année 2026, seuls les coûts engagés au titre de cette période seront présentés, et non les frais du fonds pour l’ensemble de l’année. </a:t>
            </a:r>
          </a:p>
          <a:p>
            <a:pPr marL="576072" marR="0" lvl="1" indent="-237744" algn="l" defTabSz="914400" rtl="0" eaLnBrk="1" fontAlgn="t" latinLnBrk="0" hangingPunct="1">
              <a:lnSpc>
                <a:spcPct val="95000"/>
              </a:lnSpc>
              <a:spcBef>
                <a:spcPts val="900"/>
              </a:spcBef>
              <a:spcAft>
                <a:spcPts val="0"/>
              </a:spcAft>
              <a:buClr>
                <a:prstClr val="black"/>
              </a:buClr>
              <a:buSzPct val="115000"/>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t"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1800" b="1" i="0" u="none" strike="noStrike" kern="1200" cap="none" spc="0" normalizeH="0" noProof="0">
                <a:ln>
                  <a:noFill/>
                </a:ln>
                <a:solidFill>
                  <a:prstClr val="black"/>
                </a:solidFill>
                <a:effectLst/>
                <a:uLnTx/>
                <a:uFillTx/>
                <a:latin typeface="Arial" panose="020B0604020202020204"/>
                <a:ea typeface="+mn-ea"/>
                <a:cs typeface="+mn-cs"/>
              </a:rPr>
              <a:t>Montants estimés ou approximatifs</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t"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lang="fr-ca" sz="1400" b="0" i="0" u="none" strike="noStrike" kern="1200" cap="none" spc="0" normalizeH="0" noProof="0">
                <a:ln>
                  <a:noFill/>
                </a:ln>
                <a:solidFill>
                  <a:prstClr val="black"/>
                </a:solidFill>
                <a:effectLst/>
                <a:uLnTx/>
                <a:uFillTx/>
                <a:latin typeface="Arial" panose="020B0604020202020204"/>
                <a:ea typeface="+mn-ea"/>
                <a:cs typeface="+mn-cs"/>
              </a:rPr>
              <a:t>Le montant des frais du fonds peut être calculé à l’aide d’</a:t>
            </a:r>
            <a:r>
              <a:rPr lang="fr-ca" sz="1400" b="1" i="0" u="none" strike="noStrike" kern="1200" cap="none" spc="0" normalizeH="0" noProof="0">
                <a:ln>
                  <a:noFill/>
                </a:ln>
                <a:solidFill>
                  <a:prstClr val="black"/>
                </a:solidFill>
                <a:effectLst/>
                <a:uLnTx/>
                <a:uFillTx/>
                <a:latin typeface="Arial" panose="020B0604020202020204"/>
                <a:ea typeface="+mn-ea"/>
                <a:cs typeface="+mn-cs"/>
              </a:rPr>
              <a:t>approximations raisonnables</a:t>
            </a:r>
            <a:r>
              <a:rPr lang="fr-ca" sz="1400" b="0" i="0" u="none" strike="noStrike" kern="1200" cap="none" spc="0" normalizeH="0" noProof="0">
                <a:ln>
                  <a:noFill/>
                </a:ln>
                <a:solidFill>
                  <a:prstClr val="black"/>
                </a:solidFill>
                <a:effectLst/>
                <a:uLnTx/>
                <a:uFillTx/>
                <a:latin typeface="Arial" panose="020B0604020202020204"/>
                <a:ea typeface="+mn-ea"/>
                <a:cs typeface="+mn-cs"/>
              </a:rPr>
              <a:t>. Les montants ainsi présentés sont calculés selon la méthode prévue par la réglementation et ne correspondent pas nécessairement à un montant exact établi selon le modèle d’une facture. </a:t>
            </a:r>
            <a:endParaRPr kumimoji="0" lang="en-CA"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mn-lt"/>
                <a:ea typeface="+mn-ea"/>
                <a:cs typeface="+mn-cs"/>
              </a:rPr>
              <a:t>RENSEIGNEMENTS SUPPLÉMENTAIRES QUE L’ANIMATEUR PEUT PARTAGER : Montants</a:t>
            </a:r>
            <a:r>
              <a:rPr lang="fr-ca" sz="1200" b="0" i="0" u="none" strike="noStrike" kern="1200" cap="none" spc="0" normalizeH="0" noProof="0">
                <a:ln>
                  <a:noFill/>
                </a:ln>
                <a:solidFill>
                  <a:prstClr val="black"/>
                </a:solidFill>
                <a:effectLst/>
                <a:uLnTx/>
                <a:uFillTx/>
                <a:latin typeface="Arial"/>
                <a:ea typeface="+mn-ea"/>
                <a:cs typeface="+mn-cs"/>
              </a:rPr>
              <a:t> qui ne peuvent être raisonnablement calculés. Si les montants des frais intégrés au fonds ne peuvent être raisonnablement calculés, les courtiers peuvent les exclure. Toutefois, les organismes de réglementation s’attendent à ce que cette situation devienne de moins en moins fréquente au fil du temps.</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rtl="0">
              <a:buNone/>
            </a:pPr>
            <a:endParaRPr lang="en-CA" dirty="0"/>
          </a:p>
        </p:txBody>
      </p:sp>
      <p:sp>
        <p:nvSpPr>
          <p:cNvPr id="4" name="Slide Number Placeholder 3">
            <a:extLst>
              <a:ext uri="{FF2B5EF4-FFF2-40B4-BE49-F238E27FC236}">
                <a16:creationId xmlns:a16="http://schemas.microsoft.com/office/drawing/2014/main" id="{3A62023B-291A-178F-89F1-D9CF2C6D13D3}"/>
              </a:ext>
            </a:extLst>
          </p:cNvPr>
          <p:cNvSpPr>
            <a:spLocks noGrp="1"/>
          </p:cNvSpPr>
          <p:nvPr>
            <p:ph type="sldNum" sz="quarter" idx="5"/>
          </p:nvPr>
        </p:nvSpPr>
        <p:spPr/>
        <p:txBody>
          <a:bodyPr rtlCol="0"/>
          <a:lstStyle/>
          <a:p>
            <a:pPr rtl="0"/>
            <a:fld id="{4FF0573C-F130-4D1E-A886-85FBB65D3A1B}" type="slidenum">
              <a:rPr lang="en-CA" smtClean="0"/>
              <a:pPr/>
              <a:t>9</a:t>
            </a:fld>
            <a:endParaRPr lang="en-CA"/>
          </a:p>
        </p:txBody>
      </p:sp>
    </p:spTree>
    <p:extLst>
      <p:ext uri="{BB962C8B-B14F-4D97-AF65-F5344CB8AC3E}">
        <p14:creationId xmlns:p14="http://schemas.microsoft.com/office/powerpoint/2010/main" val="830986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indent="0" rtl="0">
              <a:buNone/>
            </a:pPr>
            <a:r>
              <a:rPr lang="fr-ca"/>
              <a:t>Voici quatre indicateurs clés que vous devriez être à l’aise d’expliquer avec des termes simples :</a:t>
            </a:r>
          </a:p>
          <a:p>
            <a:pPr marL="0" indent="0" rtl="0">
              <a:buNone/>
            </a:pPr>
            <a:endParaRPr lang="en-US" dirty="0"/>
          </a:p>
          <a:p>
            <a:pPr marL="0" indent="0" rtl="0" eaLnBrk="1" fontAlgn="auto" latinLnBrk="0" hangingPunct="1">
              <a:buNone/>
            </a:pPr>
            <a:r>
              <a:rPr lang="fr-ca" sz="1200" b="1" i="0" u="none" strike="noStrike" kern="1200">
                <a:solidFill>
                  <a:schemeClr val="tx1"/>
                </a:solidFill>
                <a:effectLst/>
                <a:latin typeface="+mn-lt"/>
                <a:ea typeface="+mn-ea"/>
                <a:cs typeface="+mn-cs"/>
              </a:rPr>
              <a:t>1. Ratio des frais de gestion (RFG) : </a:t>
            </a:r>
            <a:r>
              <a:rPr lang="fr-ca" sz="1200" b="0" i="0" u="none" strike="noStrike" kern="1200">
                <a:solidFill>
                  <a:schemeClr val="tx1"/>
                </a:solidFill>
                <a:effectLst/>
                <a:latin typeface="+mn-lt"/>
                <a:ea typeface="+mn-ea"/>
                <a:cs typeface="+mn-cs"/>
              </a:rPr>
              <a:t>Comprend les frais de gestion et les frais d’exploitation du fonds.</a:t>
            </a:r>
          </a:p>
          <a:p>
            <a:pPr marL="0" indent="0" rtl="0" eaLnBrk="1" fontAlgn="auto" latinLnBrk="0" hangingPunct="1">
              <a:buNone/>
            </a:pPr>
            <a:endParaRPr lang="en-CA" sz="1200" b="0" i="0" u="none" strike="noStrike" kern="1200" dirty="0">
              <a:solidFill>
                <a:schemeClr val="tx1"/>
              </a:solidFill>
              <a:effectLst/>
              <a:latin typeface="+mn-lt"/>
              <a:ea typeface="+mn-ea"/>
              <a:cs typeface="+mn-cs"/>
            </a:endParaRPr>
          </a:p>
          <a:p>
            <a:pPr marL="0" indent="0" rtl="0" eaLnBrk="1" fontAlgn="auto" latinLnBrk="0" hangingPunct="1">
              <a:buNone/>
            </a:pPr>
            <a:r>
              <a:rPr lang="fr-ca" sz="1200" b="1" i="0" u="none" strike="noStrike" kern="1200">
                <a:solidFill>
                  <a:schemeClr val="tx1"/>
                </a:solidFill>
                <a:effectLst/>
                <a:latin typeface="+mn-lt"/>
                <a:ea typeface="+mn-ea"/>
                <a:cs typeface="+mn-cs"/>
              </a:rPr>
              <a:t>2. Ratio des frais sur opérations (RFO) : </a:t>
            </a:r>
            <a:r>
              <a:rPr lang="fr-ca" sz="1200" b="0" i="0" u="none" strike="noStrike" kern="1200">
                <a:solidFill>
                  <a:schemeClr val="tx1"/>
                </a:solidFill>
                <a:effectLst/>
                <a:latin typeface="+mn-lt"/>
                <a:ea typeface="+mn-ea"/>
                <a:cs typeface="+mn-cs"/>
              </a:rPr>
              <a:t>Reflète les frais liés aux opérations de négociation effectuées au sein du fonds (le coût lié à l’achat et la vente de titres au sein du fonds).</a:t>
            </a:r>
          </a:p>
          <a:p>
            <a:pPr marL="0" indent="0" rtl="0" eaLnBrk="1" fontAlgn="auto" latinLnBrk="0" hangingPunct="1">
              <a:buNone/>
            </a:pPr>
            <a:endParaRPr lang="en-CA" sz="1200" b="0" i="0" u="none" strike="noStrike" kern="1200" dirty="0">
              <a:solidFill>
                <a:schemeClr val="tx1"/>
              </a:solidFill>
              <a:effectLst/>
              <a:latin typeface="+mn-lt"/>
              <a:ea typeface="+mn-ea"/>
              <a:cs typeface="+mn-cs"/>
            </a:endParaRPr>
          </a:p>
          <a:p>
            <a:pPr marL="0" indent="0" rtl="0" eaLnBrk="1" fontAlgn="auto" latinLnBrk="0" hangingPunct="1">
              <a:buNone/>
            </a:pPr>
            <a:r>
              <a:rPr lang="fr-ca" sz="1200" b="1" i="0" u="none" strike="noStrike" kern="1200">
                <a:solidFill>
                  <a:schemeClr val="tx1"/>
                </a:solidFill>
                <a:effectLst/>
                <a:latin typeface="+mn-lt"/>
                <a:ea typeface="+mn-ea"/>
                <a:cs typeface="+mn-cs"/>
              </a:rPr>
              <a:t>3. Ratio des frais du fonds (RFF) : </a:t>
            </a:r>
            <a:r>
              <a:rPr lang="fr-ca" sz="1200" b="0" i="0" u="none" strike="noStrike" kern="1200">
                <a:solidFill>
                  <a:schemeClr val="tx1"/>
                </a:solidFill>
                <a:effectLst/>
                <a:latin typeface="+mn-lt"/>
                <a:ea typeface="+mn-ea"/>
                <a:cs typeface="+mn-cs"/>
              </a:rPr>
              <a:t>Ratio des frais courants totaux du fonds, qui doit être présenté en pourcentage à l’égard de chaque catégorie ou série de parts du fonds dans le rapport annuel sur les frais et les autres formes de rémunération dans le cadre de l’information sur le coût total. Le RFF constitue donc un indicateur important du coût courant global du fonds.</a:t>
            </a:r>
          </a:p>
          <a:p>
            <a:pPr marL="0" indent="0" rtl="0" eaLnBrk="1" fontAlgn="auto" latinLnBrk="0" hangingPunct="1">
              <a:buNone/>
            </a:pPr>
            <a:endParaRPr lang="en-CA" sz="1200" b="0" i="0" u="none" strike="noStrike" kern="1200" dirty="0">
              <a:solidFill>
                <a:schemeClr val="tx1"/>
              </a:solidFill>
              <a:effectLst/>
              <a:latin typeface="+mn-lt"/>
              <a:ea typeface="+mn-ea"/>
              <a:cs typeface="+mn-cs"/>
            </a:endParaRPr>
          </a:p>
          <a:p>
            <a:pPr marL="0" indent="0" rtl="0" eaLnBrk="1" fontAlgn="auto" latinLnBrk="0" hangingPunct="1">
              <a:buNone/>
            </a:pPr>
            <a:r>
              <a:rPr lang="fr-ca" sz="1200" b="1" i="0" u="none" strike="noStrike" kern="1200">
                <a:solidFill>
                  <a:schemeClr val="tx1"/>
                </a:solidFill>
                <a:effectLst/>
                <a:latin typeface="+mn-lt"/>
                <a:ea typeface="+mn-ea"/>
                <a:cs typeface="+mn-cs"/>
              </a:rPr>
              <a:t>4. Facteur de coût quotidien (FCQ) :</a:t>
            </a:r>
            <a:r>
              <a:rPr lang="fr-ca" sz="1200" b="0" i="0" u="none" strike="noStrike" kern="1200">
                <a:solidFill>
                  <a:schemeClr val="tx1"/>
                </a:solidFill>
                <a:effectLst/>
                <a:latin typeface="+mn-lt"/>
                <a:ea typeface="+mn-ea"/>
                <a:cs typeface="+mn-cs"/>
              </a:rPr>
              <a:t> Sert à calculer le coût en dollars présenté dans le relevé annuel qui est payé spécifiquement par le client. Concrètement, il permet de convertir un pourcentage en un montant personnalisé en dollars, en fonction des placements détenus par le client et de la durée pendant laquelle il les a détenus.</a:t>
            </a:r>
          </a:p>
          <a:p>
            <a:pPr marL="0" indent="0" rtl="0">
              <a:buNone/>
            </a:pPr>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a:t>10</a:t>
            </a:fld>
            <a:endParaRPr lang="en-CA"/>
          </a:p>
        </p:txBody>
      </p:sp>
    </p:spTree>
    <p:extLst>
      <p:ext uri="{BB962C8B-B14F-4D97-AF65-F5344CB8AC3E}">
        <p14:creationId xmlns:p14="http://schemas.microsoft.com/office/powerpoint/2010/main" val="3848932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Voyons concrètement ce qu’est le RFF…</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Prenons l’exemple d’un client qui détient un placement de 100 000 $. Le RFG est de 1,75 %, soit environ 1 750 $. Le RFO est de 0,20 %, soit environ 200 $. La somme du RFG et du RFO donne un RFF de 1,95 %, soit environ 1 950 $.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Le point à retenir ici n’est pas le calcul en soi. Ce qu’il faut voir, c’est qu’un pourcentage qui peut sembler abstrait devient beaucoup plus concret lorsqu’il est exprimé </a:t>
            </a:r>
            <a:r>
              <a:rPr lang="fr-ca" sz="1200" b="0" i="0" u="none" strike="noStrike" kern="1200" cap="none" spc="0" normalizeH="0" noProof="0">
                <a:ln>
                  <a:noFill/>
                </a:ln>
                <a:solidFill>
                  <a:prstClr val="black"/>
                </a:solidFill>
                <a:effectLst/>
                <a:uLnTx/>
                <a:uFillTx/>
                <a:latin typeface="+mn-lt"/>
                <a:ea typeface="+mn-ea"/>
                <a:cs typeface="+mn-cs"/>
              </a:rPr>
              <a:t>en dollars. </a:t>
            </a:r>
            <a:r>
              <a:rPr lang="fr-ca" sz="1200" b="0" i="0" u="none" strike="noStrike" kern="1200" cap="none" spc="0" normalizeH="0" noProof="0">
                <a:ln>
                  <a:noFill/>
                </a:ln>
                <a:solidFill>
                  <a:prstClr val="black"/>
                </a:solidFill>
                <a:effectLst/>
                <a:uLnTx/>
                <a:uFillTx/>
                <a:latin typeface="Arial"/>
                <a:ea typeface="+mn-ea"/>
                <a:cs typeface="+mn-cs"/>
              </a:rPr>
              <a:t>Dans le cadre de l’information sur le coût total, les courtiers en valeurs mobilières doivent aussi présenter le RFF en dollars, afin d’aider les investisseurs à connaître le coût réel de leurs placements et à prendre des décisions financières éclairées.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Chez certains clients, la mention du taux de 1,95 % ne suscitera aucune réaction particulière. En revanche, la mention d’un montant de 1 950 $ peut avoir un tout autre effet sur eux. La structure des coûts n’a pas changé; c’est leur visibilité qui a changé. C’est pourquoi vous devez être prêts à mettre les coûts en perspective avec la valeur globale des services que vous offrez.</a:t>
            </a: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rtl="0"/>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a:t>11</a:t>
            </a:fld>
            <a:endParaRPr lang="en-CA"/>
          </a:p>
        </p:txBody>
      </p:sp>
    </p:spTree>
    <p:extLst>
      <p:ext uri="{BB962C8B-B14F-4D97-AF65-F5344CB8AC3E}">
        <p14:creationId xmlns:p14="http://schemas.microsoft.com/office/powerpoint/2010/main" val="4065770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Cette diapositive montre comment le facteur de coût quotidien (FCQ) fonctionne de façon générale.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La formule de calcul du FCQ est la suivante : on multiplie le RFF par la valeur liquidative par part, puis on divise le résultat par 365. Dans cet exemple, 1,95 % multiplié par une valeur liquidative de 10 $ par part, puis divisé par 365, donne un FCQ d’environ 0,000534 $ par part par jour.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Si le client détenait 10 000 parts, soit un placement de 100 000 $ à une valeur liquidative de 10 $ par part, cela </a:t>
            </a:r>
            <a:r>
              <a:rPr lang="fr-ca" sz="1200" b="0" i="0" u="none" strike="noStrike" kern="1200" cap="none" spc="0" normalizeH="0" noProof="0">
                <a:ln>
                  <a:noFill/>
                </a:ln>
                <a:solidFill>
                  <a:prstClr val="black"/>
                </a:solidFill>
                <a:effectLst/>
                <a:uLnTx/>
                <a:uFillTx/>
                <a:latin typeface="+mn-lt"/>
                <a:ea typeface="+mn-ea"/>
                <a:cs typeface="+mn-cs"/>
              </a:rPr>
              <a:t>correspondrait à des frais du fonds d’environ 5,34 $ par jour (ce qui est presque le prix d’un café, </a:t>
            </a:r>
            <a:r>
              <a:rPr lang="fr-ca" sz="1200" b="0" i="0" u="none" strike="noStrike" kern="1200" cap="none" spc="0" normalizeH="0" noProof="0">
                <a:ln>
                  <a:noFill/>
                </a:ln>
                <a:solidFill>
                  <a:prstClr val="black"/>
                </a:solidFill>
                <a:effectLst/>
                <a:uLnTx/>
                <a:uFillTx/>
                <a:latin typeface="Arial"/>
                <a:ea typeface="+mn-ea"/>
                <a:cs typeface="+mn-cs"/>
              </a:rPr>
              <a:t>selon l’endroit où vous l’achetez!). Sur une période d’un an, cela représente environ 1 950 $, ce qui correspond au RFF de 1,95 % sur un placement de 100 000 $. Ces coûts permettent de couvrir la gestion professionnelle du portefeuille, l’administration, la surveillance et les services fournis au fonds. Il convient de noter qu’ils sont pris en compte dans le rendement et la valeur des parts du fonds, et n’apparaissent donc pas comme des frais directement prélevés sur le compte du client.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Pour les clients, le message à retenir est simple : le relevé </a:t>
            </a:r>
            <a:r>
              <a:rPr lang="fr-ca" sz="1200" b="0" i="0" u="none" strike="noStrike" kern="1200" cap="none" spc="0" normalizeH="0" noProof="0">
                <a:ln>
                  <a:noFill/>
                </a:ln>
                <a:solidFill>
                  <a:prstClr val="black"/>
                </a:solidFill>
                <a:effectLst/>
                <a:uLnTx/>
                <a:uFillTx/>
                <a:latin typeface="+mn-lt"/>
                <a:ea typeface="+mn-ea"/>
                <a:cs typeface="+mn-cs"/>
              </a:rPr>
              <a:t>convertit </a:t>
            </a:r>
            <a:r>
              <a:rPr lang="fr-ca" sz="1200" b="0" i="0" u="none" strike="noStrike" kern="1200" cap="none" spc="0" normalizeH="0" noProof="0">
                <a:ln>
                  <a:noFill/>
                </a:ln>
                <a:solidFill>
                  <a:prstClr val="black"/>
                </a:solidFill>
                <a:effectLst/>
                <a:uLnTx/>
                <a:uFillTx/>
                <a:latin typeface="Arial"/>
                <a:ea typeface="+mn-ea"/>
                <a:cs typeface="+mn-cs"/>
              </a:rPr>
              <a:t>les frais du fonds en un montant personnalisé en dollars, établi en fonction du placement détenu et de la période de sa détention.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Pour les conseillers, la conclusion à tirer est tout aussi simple : soyez prêts à expliquer le concept sans vous perdre dans la formule. Les clients s’intéresseront peut-être moins au calcul lui-même qu’à ce que ces coûts représentent et à la valeur qu’ils obtiennent en contrepartie.</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rtl="0">
              <a:buNone/>
            </a:pPr>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a:t>12</a:t>
            </a:fld>
            <a:endParaRPr lang="en-CA"/>
          </a:p>
        </p:txBody>
      </p:sp>
    </p:spTree>
    <p:extLst>
      <p:ext uri="{BB962C8B-B14F-4D97-AF65-F5344CB8AC3E}">
        <p14:creationId xmlns:p14="http://schemas.microsoft.com/office/powerpoint/2010/main" val="1555411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1EE4A-83DF-D93C-A3EB-86325E9C44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0A5534-A77D-5096-085D-57C92E9644FC}"/>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311B68C3-C914-5E60-E8CD-A56EE13381BB}"/>
              </a:ext>
            </a:extLst>
          </p:cNvPr>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Voici un exemple de rapport annuel sur les frais et les autres formes de rémunération qui illustre ce que les clients pourraient voir.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Ce rapport est présenté à des fins d’illustration et constitue simplement un scénario hypothétique. Comme vous pouvez le voir, il intègre l’information sur le coût total, y compris les frais du fonds, les frais directs de placement et la rémunération du courtier. Cet exemple de rapport </a:t>
            </a:r>
            <a:r>
              <a:rPr lang="fr-ca" sz="1200" b="0" i="0" u="none" strike="noStrike" kern="1200" cap="none" spc="0" normalizeH="0" noProof="0">
                <a:ln>
                  <a:noFill/>
                </a:ln>
                <a:solidFill>
                  <a:prstClr val="black"/>
                </a:solidFill>
                <a:effectLst/>
                <a:uLnTx/>
                <a:uFillTx/>
                <a:latin typeface="+mn-lt"/>
                <a:ea typeface="+mn-ea"/>
                <a:cs typeface="+mn-cs"/>
              </a:rPr>
              <a:t>se trouve sur le site Web d’Investissements Manuvie en </a:t>
            </a:r>
            <a:r>
              <a:rPr lang="fr-ca" sz="1200" b="0" i="0" u="none" strike="noStrike" kern="1200" cap="none" spc="0" normalizeH="0" noProof="0">
                <a:ln>
                  <a:noFill/>
                </a:ln>
                <a:solidFill>
                  <a:prstClr val="black"/>
                </a:solidFill>
                <a:effectLst/>
                <a:uLnTx/>
                <a:uFillTx/>
                <a:latin typeface="Arial"/>
                <a:ea typeface="+mn-ea"/>
                <a:cs typeface="+mn-cs"/>
              </a:rPr>
              <a:t>recherchant « Comprendre l’information sur le coût total ». </a:t>
            </a:r>
            <a:r>
              <a:rPr lang="fr-ca" sz="1200" b="0" i="0" u="none" strike="noStrike" kern="1200" cap="none" spc="0" normalizeH="0" noProof="0">
                <a:ln>
                  <a:noFill/>
                </a:ln>
                <a:solidFill>
                  <a:prstClr val="black"/>
                </a:solidFill>
                <a:effectLst/>
                <a:uLnTx/>
                <a:uFillTx/>
                <a:latin typeface="+mn-lt"/>
                <a:ea typeface="+mn-ea"/>
                <a:cs typeface="+mn-cs"/>
              </a:rPr>
              <a:t>N’oubliez pas de vérifier auprès de votre courtier quand le rapport annuel sur les frais et les autres formes de rémunération vous sera remis et prenez le temps de mieux le comprendre afin d’être préparé</a:t>
            </a:r>
            <a:r>
              <a:rPr lang="fr-ca" sz="1200" b="0" i="0" u="none" strike="noStrike" kern="1200" cap="none" spc="0" normalizeH="0" noProof="0">
                <a:ln>
                  <a:noFill/>
                </a:ln>
                <a:solidFill>
                  <a:prstClr val="black"/>
                </a:solidFill>
                <a:effectLst/>
                <a:uLnTx/>
                <a:uFillTx/>
                <a:latin typeface="Arial"/>
                <a:ea typeface="+mn-ea"/>
                <a:cs typeface="+mn-cs"/>
              </a:rPr>
              <a:t> à répondre aux questions de vos clients lorsqu’ils le recevront.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Notez que l’information sur le coût total est présentée une fois par année, et non chaque trimestre. Les clients continueront de recevoir leurs relevés de compte habituels, mais l’information détaillée sur les coûts sera présentée dans le rapport annuel sur les frais et les autres formes de rémunération.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C’est important de le souligner, car les clients pourraient ne pas réagir immédiatement </a:t>
            </a:r>
            <a:r>
              <a:rPr lang="fr-ca" sz="1200" b="0" i="0" u="none" strike="noStrike" kern="1200" cap="none" spc="0" normalizeH="0" noProof="0">
                <a:ln>
                  <a:noFill/>
                </a:ln>
                <a:solidFill>
                  <a:prstClr val="black"/>
                </a:solidFill>
                <a:effectLst/>
                <a:uLnTx/>
                <a:uFillTx/>
                <a:latin typeface="+mn-lt"/>
                <a:ea typeface="+mn-ea"/>
                <a:cs typeface="+mn-cs"/>
              </a:rPr>
              <a:t>lorsqu’ils reçoivent leurs </a:t>
            </a:r>
            <a:r>
              <a:rPr lang="fr-ca" sz="1200" b="0" i="0" u="none" strike="noStrike" kern="1200" cap="none" spc="0" normalizeH="0" noProof="0">
                <a:ln>
                  <a:noFill/>
                </a:ln>
                <a:solidFill>
                  <a:prstClr val="black"/>
                </a:solidFill>
                <a:effectLst/>
                <a:uLnTx/>
                <a:uFillTx/>
                <a:latin typeface="Arial"/>
                <a:ea typeface="+mn-ea"/>
                <a:cs typeface="+mn-cs"/>
              </a:rPr>
              <a:t>relevés de compte habituels. Les échanges avec les clients sur les frais pourraient devenir plus substantiels lorsque leur rapport annuel leur parviendra, puisqu’ils y verront l’ensemble des coûts regroupés au même endroit.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none" strike="noStrike" kern="1200" cap="none" spc="0" normalizeH="0" noProof="0">
                <a:ln>
                  <a:noFill/>
                </a:ln>
                <a:solidFill>
                  <a:prstClr val="black"/>
                </a:solidFill>
                <a:effectLst/>
                <a:uLnTx/>
                <a:uFillTx/>
                <a:latin typeface="Arial"/>
                <a:ea typeface="+mn-ea"/>
                <a:cs typeface="+mn-cs"/>
              </a:rPr>
              <a:t>Pourquoi les organismes de réglementation ont-ils fait ce choix?</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Les ACVM ont indiqué que le transfert de l’information sur le RFF des relevés trimestriels ou mensuels vers le rapport annuel sur les frais et les autres formes de rémunération visait à regrouper toute l’information sur les coûts </a:t>
            </a:r>
            <a:r>
              <a:rPr lang="fr-ca" sz="1200" b="0" i="0" u="none" strike="noStrike" kern="1200" cap="none" spc="0" normalizeH="0" noProof="0">
                <a:ln>
                  <a:noFill/>
                </a:ln>
                <a:solidFill>
                  <a:prstClr val="black"/>
                </a:solidFill>
                <a:effectLst/>
                <a:uLnTx/>
                <a:uFillTx/>
                <a:latin typeface="+mn-lt"/>
                <a:ea typeface="+mn-ea"/>
                <a:cs typeface="+mn-cs"/>
              </a:rPr>
              <a:t>dans un seul relevé annuel, afin d’aider les investisseurs à mieux comprendre les coûts liés à leurs placements.</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rtl="0">
              <a:buNone/>
            </a:pPr>
            <a:endParaRPr lang="en-CA"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Les conseillers qui adoptent une approche proactive n’attendront pas ce moment. En préparant leurs clients à l’avance, ils font du rapport annuel la confirmation d’une conversation déjà amorcée, plutôt qu’une surprise qui lance la discussion au moment choisi par le client.</a:t>
            </a:r>
          </a:p>
          <a:p>
            <a:pPr marL="0" indent="0" rtl="0">
              <a:buNone/>
            </a:pPr>
            <a:endParaRPr lang="en-CA" dirty="0"/>
          </a:p>
        </p:txBody>
      </p:sp>
      <p:sp>
        <p:nvSpPr>
          <p:cNvPr id="4" name="Slide Number Placeholder 3">
            <a:extLst>
              <a:ext uri="{FF2B5EF4-FFF2-40B4-BE49-F238E27FC236}">
                <a16:creationId xmlns:a16="http://schemas.microsoft.com/office/drawing/2014/main" id="{2A784431-FA01-3E86-ED50-64AC2C75046A}"/>
              </a:ext>
            </a:extLst>
          </p:cNvPr>
          <p:cNvSpPr>
            <a:spLocks noGrp="1"/>
          </p:cNvSpPr>
          <p:nvPr>
            <p:ph type="sldNum" sz="quarter" idx="5"/>
          </p:nvPr>
        </p:nvSpPr>
        <p:spPr/>
        <p:txBody>
          <a:bodyPr rtlCol="0"/>
          <a:lstStyle/>
          <a:p>
            <a:pPr rtl="0"/>
            <a:fld id="{4FF0573C-F130-4D1E-A886-85FBB65D3A1B}" type="slidenum">
              <a:rPr lang="en-CA" smtClean="0"/>
              <a:pPr rtl="0"/>
              <a:t>13</a:t>
            </a:fld>
            <a:endParaRPr lang="en-CA"/>
          </a:p>
        </p:txBody>
      </p:sp>
    </p:spTree>
    <p:extLst>
      <p:ext uri="{BB962C8B-B14F-4D97-AF65-F5344CB8AC3E}">
        <p14:creationId xmlns:p14="http://schemas.microsoft.com/office/powerpoint/2010/main" val="2035700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71120-3BB8-A74F-AF06-8C42270022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C64390-B70C-D53D-AC42-8E4C4C92F1D0}"/>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0837CEE9-7369-C7AB-2F30-EA5D91ADC2EA}"/>
              </a:ext>
            </a:extLst>
          </p:cNvPr>
          <p:cNvSpPr>
            <a:spLocks noGrp="1"/>
          </p:cNvSpPr>
          <p:nvPr>
            <p:ph type="body" idx="1"/>
          </p:nvPr>
        </p:nvSpPr>
        <p:spPr/>
        <p:txBody>
          <a:bodyPr rtlCol="0"/>
          <a:lstStyle/>
          <a:p>
            <a:pPr marL="0" indent="0" rtl="0">
              <a:buNone/>
            </a:pPr>
            <a:r>
              <a:rPr lang="fr-ca"/>
              <a:t>Si vous cherchez de l’information supplémentaire, présentée dans un format clair et simple, nous vous invitons à consulter notre site Web, www.manulifeim.com/fr. Vous y trouverez des ressources qui vous aideront à mieux comprendre l’information sur le coût total. </a:t>
            </a:r>
          </a:p>
          <a:p>
            <a:pPr marL="0" indent="0" rtl="0">
              <a:buNone/>
            </a:pPr>
            <a:endParaRPr lang="en-US" dirty="0"/>
          </a:p>
          <a:p>
            <a:pPr marL="0" indent="0" rtl="0">
              <a:buNone/>
            </a:pPr>
            <a:r>
              <a:rPr lang="fr-ca"/>
              <a:t>Vous devrez vous connecter, puisque ces ressources sont réservées à l’usage des conseillers seulement. Je vous invite à consulter ces ressources avant vos rencontres avec les clients et à mémoriser les formulations qui vous semblent naturelles, conformes aux exigences réglementaires et faciles à comprendre pour les clients.</a:t>
            </a:r>
          </a:p>
        </p:txBody>
      </p:sp>
      <p:sp>
        <p:nvSpPr>
          <p:cNvPr id="4" name="Slide Number Placeholder 3">
            <a:extLst>
              <a:ext uri="{FF2B5EF4-FFF2-40B4-BE49-F238E27FC236}">
                <a16:creationId xmlns:a16="http://schemas.microsoft.com/office/drawing/2014/main" id="{8CAB5E93-5DAA-3F4C-C312-2CB135293596}"/>
              </a:ext>
            </a:extLst>
          </p:cNvPr>
          <p:cNvSpPr>
            <a:spLocks noGrp="1"/>
          </p:cNvSpPr>
          <p:nvPr>
            <p:ph type="sldNum" sz="quarter" idx="5"/>
          </p:nvPr>
        </p:nvSpPr>
        <p:spPr/>
        <p:txBody>
          <a:bodyPr rtlCol="0"/>
          <a:lstStyle/>
          <a:p>
            <a:pPr rtl="0"/>
            <a:fld id="{4FF0573C-F130-4D1E-A886-85FBB65D3A1B}" type="slidenum">
              <a:rPr lang="en-CA" smtClean="0"/>
              <a:pPr rtl="0"/>
              <a:t>14</a:t>
            </a:fld>
            <a:endParaRPr lang="en-CA"/>
          </a:p>
        </p:txBody>
      </p:sp>
    </p:spTree>
    <p:extLst>
      <p:ext uri="{BB962C8B-B14F-4D97-AF65-F5344CB8AC3E}">
        <p14:creationId xmlns:p14="http://schemas.microsoft.com/office/powerpoint/2010/main" val="462327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39264-5E86-C6BE-960F-AFE7F4CC59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158DC3-77A0-47DF-0E42-10A951561E08}"/>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CE0CDFE7-3C1A-C5F2-F2DD-700E8AE17003}"/>
              </a:ext>
            </a:extLst>
          </p:cNvPr>
          <p:cNvSpPr>
            <a:spLocks noGrp="1"/>
          </p:cNvSpPr>
          <p:nvPr>
            <p:ph type="body" idx="1"/>
          </p:nvPr>
        </p:nvSpPr>
        <p:spPr/>
        <p:txBody>
          <a:bodyPr rtlCol="0"/>
          <a:lstStyle/>
          <a:p>
            <a:pPr marL="0" indent="0" rtl="0">
              <a:buNone/>
            </a:pPr>
            <a:r>
              <a:rPr lang="fr-ca"/>
              <a:t>Voici une autre ressource proposée par Investissements Manuvie. </a:t>
            </a:r>
          </a:p>
          <a:p>
            <a:pPr marL="0" indent="0" rtl="0">
              <a:buNone/>
            </a:pPr>
            <a:endParaRPr lang="en-US" dirty="0"/>
          </a:p>
          <a:p>
            <a:pPr marL="0" indent="0" rtl="0">
              <a:buNone/>
            </a:pPr>
            <a:r>
              <a:rPr lang="fr-ca"/>
              <a:t>Dans cette vidéo, Jordy Chilcott, chef, Distribution intermédiaire, Services aux particuliers, Canada, donne un aperçu clair de l’information sur le coût total et de l’occasion qu’elle représente pour les conseillers.</a:t>
            </a:r>
          </a:p>
          <a:p>
            <a:pPr marL="0" indent="0" rtl="0">
              <a:buNone/>
            </a:pPr>
            <a:endParaRPr lang="en-US" dirty="0"/>
          </a:p>
          <a:p>
            <a:pPr marL="0" indent="0" rtl="0">
              <a:buNone/>
            </a:pPr>
            <a:r>
              <a:rPr lang="fr-ca"/>
              <a:t>Nous ne regarderons pas la vidéo dans le cadre de cette présentation, mais elle pourrait être utile aux conseillers qui souhaitent obtenir un aperçu concis du sujet ou renforcer l’idée qu’il ne s’agit pas seulement d’un changement réglementaire, mais aussi d’une occasion de miser sur la transparence dès le départ. </a:t>
            </a:r>
          </a:p>
        </p:txBody>
      </p:sp>
      <p:sp>
        <p:nvSpPr>
          <p:cNvPr id="4" name="Slide Number Placeholder 3">
            <a:extLst>
              <a:ext uri="{FF2B5EF4-FFF2-40B4-BE49-F238E27FC236}">
                <a16:creationId xmlns:a16="http://schemas.microsoft.com/office/drawing/2014/main" id="{382DD03B-79E8-CEAB-D0A7-E7EA71646E6B}"/>
              </a:ext>
            </a:extLst>
          </p:cNvPr>
          <p:cNvSpPr>
            <a:spLocks noGrp="1"/>
          </p:cNvSpPr>
          <p:nvPr>
            <p:ph type="sldNum" sz="quarter" idx="5"/>
          </p:nvPr>
        </p:nvSpPr>
        <p:spPr/>
        <p:txBody>
          <a:bodyPr rtlCol="0"/>
          <a:lstStyle/>
          <a:p>
            <a:pPr rtl="0"/>
            <a:fld id="{4FF0573C-F130-4D1E-A886-85FBB65D3A1B}" type="slidenum">
              <a:rPr lang="en-CA" smtClean="0"/>
              <a:pPr rtl="0"/>
              <a:t>15</a:t>
            </a:fld>
            <a:endParaRPr lang="en-CA"/>
          </a:p>
        </p:txBody>
      </p:sp>
    </p:spTree>
    <p:extLst>
      <p:ext uri="{BB962C8B-B14F-4D97-AF65-F5344CB8AC3E}">
        <p14:creationId xmlns:p14="http://schemas.microsoft.com/office/powerpoint/2010/main" val="982329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Je tiens également à souligner un </a:t>
            </a:r>
            <a:r>
              <a:rPr lang="fr-ca" sz="1200" b="0" i="0" u="none" strike="noStrike" kern="1200" cap="none" spc="0" normalizeH="0" noProof="0">
                <a:ln>
                  <a:noFill/>
                </a:ln>
                <a:solidFill>
                  <a:prstClr val="black"/>
                </a:solidFill>
                <a:effectLst/>
                <a:uLnTx/>
                <a:uFillTx/>
                <a:latin typeface="+mn-lt"/>
                <a:ea typeface="+mn-ea"/>
                <a:cs typeface="+mn-cs"/>
              </a:rPr>
              <a:t>point clé : Certains conseillers pourraient se demander : « Pourquoi soulever la question avant que le client ne la pose? » </a:t>
            </a:r>
            <a:r>
              <a:rPr lang="fr-ca" sz="1200" b="0" i="0" u="none" strike="noStrike" kern="1200" cap="none" spc="0" normalizeH="0" noProof="0">
                <a:ln>
                  <a:noFill/>
                </a:ln>
                <a:solidFill>
                  <a:prstClr val="black"/>
                </a:solidFill>
                <a:effectLst/>
                <a:uLnTx/>
                <a:uFillTx/>
                <a:latin typeface="Arial"/>
                <a:ea typeface="+mn-ea"/>
                <a:cs typeface="+mn-cs"/>
              </a:rPr>
              <a:t>Pourquoi dois-je faire tout ce travail </a:t>
            </a:r>
            <a:r>
              <a:rPr lang="fr-ca" sz="1200" b="0" i="0" u="none" strike="noStrike" kern="1200" cap="none" spc="0" normalizeH="0" noProof="0">
                <a:ln>
                  <a:noFill/>
                </a:ln>
                <a:solidFill>
                  <a:prstClr val="black"/>
                </a:solidFill>
                <a:effectLst/>
                <a:uLnTx/>
                <a:uFillTx/>
                <a:latin typeface="+mn-lt"/>
                <a:ea typeface="+mn-ea"/>
                <a:cs typeface="+mn-cs"/>
              </a:rPr>
              <a:t>avant que le rapport ne soit </a:t>
            </a:r>
            <a:r>
              <a:rPr lang="fr-ca" sz="1200" b="0" i="0" u="none" strike="noStrike" kern="1200" cap="none" spc="0" normalizeH="0" noProof="0">
                <a:ln>
                  <a:noFill/>
                </a:ln>
                <a:solidFill>
                  <a:prstClr val="black"/>
                </a:solidFill>
                <a:effectLst/>
                <a:uLnTx/>
                <a:uFillTx/>
                <a:latin typeface="Arial"/>
                <a:ea typeface="+mn-ea"/>
                <a:cs typeface="+mn-cs"/>
              </a:rPr>
              <a:t>envoyé aux clients?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La réponse est simple : le silence laisse à d’autres le soin de façonner la perception du client. Les clients ont aujourd’hui accès à plus d’information que jamais, notamment grâce aux recherches en ligne et aux outils d’intelligence artificielle (IA). S’ils sont surpris par le relevé, ils pourraient chercher des réponses ailleurs avant de s’adresser à vous.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Voulez-vous maîtriser le récit ou réagir à </a:t>
            </a:r>
            <a:r>
              <a:rPr lang="fr-ca" sz="1200" b="0" i="0" u="none" strike="noStrike" kern="1200" cap="none" spc="0" normalizeH="0" noProof="0">
                <a:ln>
                  <a:noFill/>
                </a:ln>
                <a:solidFill>
                  <a:prstClr val="black"/>
                </a:solidFill>
                <a:effectLst/>
                <a:uLnTx/>
                <a:uFillTx/>
                <a:latin typeface="+mn-lt"/>
                <a:ea typeface="+mn-ea"/>
                <a:cs typeface="+mn-cs"/>
              </a:rPr>
              <a:t>celui-ci? </a:t>
            </a:r>
            <a:r>
              <a:rPr lang="fr-ca" sz="1200" b="0" i="0" u="none" strike="noStrike" kern="1200" cap="none" spc="0" normalizeH="0" noProof="0">
                <a:ln>
                  <a:noFill/>
                </a:ln>
                <a:solidFill>
                  <a:prstClr val="black"/>
                </a:solidFill>
                <a:effectLst/>
                <a:uLnTx/>
                <a:uFillTx/>
                <a:latin typeface="Arial"/>
                <a:ea typeface="+mn-ea"/>
                <a:cs typeface="+mn-cs"/>
              </a:rPr>
              <a:t>Une approche réactive peut donner l’impression que vous êtes sur la défensive. Une approche proactive témoigne plutôt d’assurance, de transparence et de leadership.</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Cela ne signifie pas que tous les clients seront inquiets </a:t>
            </a:r>
            <a:r>
              <a:rPr lang="fr-ca" sz="1200" b="0" i="0" u="none" strike="noStrike" kern="1200" cap="none" spc="0" normalizeH="0" noProof="0">
                <a:ln>
                  <a:noFill/>
                </a:ln>
                <a:solidFill>
                  <a:prstClr val="black"/>
                </a:solidFill>
                <a:effectLst/>
                <a:uLnTx/>
                <a:uFillTx/>
                <a:latin typeface="+mn-lt"/>
                <a:ea typeface="+mn-ea"/>
                <a:cs typeface="+mn-cs"/>
              </a:rPr>
              <a:t>ni que plusieurs d’entre vous n’ont pas déjà eu des discussions avec eux sur les frais, mais plutôt que l’information sur le coût total est une bonne occasion de revoir votre approche, de repérer les angles morts et de vous assurer que toute votre équipe est prête à communiquer un message cohérent.</a:t>
            </a:r>
            <a:r>
              <a:rPr lang="fr-ca" sz="1200" b="0" i="0" u="none" strike="noStrike" kern="1200" cap="none" spc="0" normalizeH="0" noProof="0">
                <a:ln>
                  <a:noFill/>
                </a:ln>
                <a:solidFill>
                  <a:prstClr val="black"/>
                </a:solidFill>
                <a:effectLst/>
                <a:uLnTx/>
                <a:uFillTx/>
                <a:latin typeface="Arial"/>
                <a:ea typeface="+mn-ea"/>
                <a:cs typeface="+mn-cs"/>
              </a:rPr>
              <a:t>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lvl="0" indent="0" rtl="0">
              <a:buNone/>
            </a:pPr>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16</a:t>
            </a:fld>
            <a:endParaRPr lang="en-CA"/>
          </a:p>
        </p:txBody>
      </p:sp>
    </p:spTree>
    <p:extLst>
      <p:ext uri="{BB962C8B-B14F-4D97-AF65-F5344CB8AC3E}">
        <p14:creationId xmlns:p14="http://schemas.microsoft.com/office/powerpoint/2010/main" val="924641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Passons maintenant au deuxième élément de cette présentation : réorienter la conversation.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Au</a:t>
            </a:r>
            <a:r>
              <a:rPr lang="fr-ca" sz="1200" b="0" i="0" u="none" strike="noStrike" kern="1200" cap="none" spc="0" normalizeH="0" noProof="0" dirty="0">
                <a:ln>
                  <a:noFill/>
                </a:ln>
                <a:solidFill>
                  <a:prstClr val="black"/>
                </a:solidFill>
                <a:effectLst/>
                <a:uLnTx/>
                <a:uFillTx/>
                <a:latin typeface="+mn-lt"/>
                <a:ea typeface="+mn-ea"/>
                <a:cs typeface="+mn-cs"/>
              </a:rPr>
              <a:t> fonds, nous devons continuer de veiller à ce que la conversation soit axée sur la valeur que votre client obtient et continuera d’obtenir, </a:t>
            </a:r>
            <a:r>
              <a:rPr lang="fr-ca" sz="1200" b="0" i="0" u="none" strike="noStrike" kern="1200" cap="none" spc="0" normalizeH="0" noProof="0" dirty="0">
                <a:ln>
                  <a:noFill/>
                </a:ln>
                <a:solidFill>
                  <a:prstClr val="black"/>
                </a:solidFill>
                <a:effectLst/>
                <a:uLnTx/>
                <a:uFillTx/>
                <a:latin typeface="Arial"/>
                <a:ea typeface="+mn-ea"/>
                <a:cs typeface="+mn-cs"/>
              </a:rPr>
              <a:t> et non seulement sur les frais qu’il paie.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L’objectif n’est pas d’éviter la conversation sur les frais. L’objectif est de la placer dans le bon contexte.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Les clients paient des frais, mais ils évaluent en réalité la valeur. Cette valeur peut résider dans le plan établi, les conseils reçus, les décisions qu’ils évitent de prendre, l’accompagnement comportemental dans les périodes de marchés difficiles, la planification fiscale, la planification du revenu de retraite, la gestion des risques, la gestion des questions successorales ou, tout simplement, dans le fait de se sentir plus confiant à l’égard de ses placements.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L’information sur le coût total est l’occasion de rendre ces contributions plus visibles. Si la conversation porte uniquement sur les coûts, elle risque de rester limitée. Si vous faites le lien entre les coûts, les résultats obtenus et les conseils reçus, alors elle porte sur la valeur.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rtl="0">
              <a:buNone/>
            </a:pPr>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17</a:t>
            </a:fld>
            <a:endParaRPr lang="en-CA"/>
          </a:p>
        </p:txBody>
      </p:sp>
    </p:spTree>
    <p:extLst>
      <p:ext uri="{BB962C8B-B14F-4D97-AF65-F5344CB8AC3E}">
        <p14:creationId xmlns:p14="http://schemas.microsoft.com/office/powerpoint/2010/main" val="1452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Comme vous le savez, une grande partie de votre rôle de conseiller consiste à gérer les comportements humains. Je demande souvent aux conseillers : </a:t>
            </a:r>
            <a:r>
              <a:rPr lang="fr-ca" sz="1200" b="0" i="0" u="none" strike="noStrike" kern="1200" cap="none" spc="0" normalizeH="0" noProof="0" dirty="0">
                <a:ln>
                  <a:noFill/>
                </a:ln>
                <a:solidFill>
                  <a:prstClr val="black"/>
                </a:solidFill>
                <a:effectLst/>
                <a:uLnTx/>
                <a:uFillTx/>
                <a:latin typeface="+mn-lt"/>
                <a:ea typeface="+mn-ea"/>
                <a:cs typeface="+mn-cs"/>
              </a:rPr>
              <a:t>êtes-vous </a:t>
            </a:r>
            <a:r>
              <a:rPr lang="fr-ca" sz="1200" b="0" i="0" u="none" strike="noStrike" kern="1200" cap="none" spc="0" normalizeH="0" noProof="0" dirty="0">
                <a:ln>
                  <a:noFill/>
                </a:ln>
                <a:solidFill>
                  <a:prstClr val="black"/>
                </a:solidFill>
                <a:effectLst/>
                <a:uLnTx/>
                <a:uFillTx/>
                <a:latin typeface="Arial"/>
                <a:ea typeface="+mn-ea"/>
                <a:cs typeface="+mn-cs"/>
              </a:rPr>
              <a:t>un gestionnaire de placements ou un gestionnaire d’investisseurs? En pratique, votre rôle de conseiller prend toute son importance lorsque vous aidez vos clients à interpréter l’information, à gérer leurs émotions et à prendre de bonnes décisions.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L’information sur le coût total peut susciter la surprise, la confusion, une tendance à se focaliser sur les montants en dollars ou encore des questions sur la façon dont les choses sont faites actuellement. Cela ne signifie pas nécessairement que le client est insatisfait. Il se peut simplement que l’information lui soit présentée d’une façon qui la rend plus concrète.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Gardez à l’esprit que la façon dont l’information est présentée influence grandement la manière dont elle est perçue. Les pourcentages sont abstraits et souvent ignorés, tandis que les montants en dollars semblent plus concrets et plus personnels. Des frais de 1,25 % peuvent ne susciter aucune réaction particulière chez un client. Présentés en dollars, ces mêmes frais peuvent toutefois avoir un impact bien différent : un montant de 5 000 $ peut sembler beaucoup plus concret et important, même si le coût n’a pas changé. Les montants en dollars suscitent généralement une réaction émotionnelle plus forte que les pourcentages équivalents, car ils donnent l’impression que les coûts sont plus immédiats et plus importants. Les pourcentages semblent abstraits, tandis que les montants en dollars sont concrets et personnels. </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Votre rôle est de normaliser la réaction du client, de lui fournir le contexte nécessaire et de réorienter la conversation vers la planification, les résultats visés et la valeur de la relation de conseil.</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rtl="0"/>
            <a:endParaRPr lang="en-US"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18</a:t>
            </a:fld>
            <a:endParaRPr lang="en-CA"/>
          </a:p>
        </p:txBody>
      </p:sp>
    </p:spTree>
    <p:extLst>
      <p:ext uri="{BB962C8B-B14F-4D97-AF65-F5344CB8AC3E}">
        <p14:creationId xmlns:p14="http://schemas.microsoft.com/office/powerpoint/2010/main" val="36132003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Pour mieux vous préparer, vous et votre équipe, anticipez les </a:t>
            </a:r>
            <a:r>
              <a:rPr lang="fr-ca" sz="1200" b="0" i="0" u="none" strike="noStrike" kern="1200" cap="none" spc="0" normalizeH="0" noProof="0">
                <a:ln>
                  <a:noFill/>
                </a:ln>
                <a:solidFill>
                  <a:prstClr val="black"/>
                </a:solidFill>
                <a:effectLst/>
                <a:uLnTx/>
                <a:uFillTx/>
                <a:latin typeface="+mn-lt"/>
                <a:ea typeface="+mn-ea"/>
                <a:cs typeface="+mn-cs"/>
              </a:rPr>
              <a:t>questions susceptibles de revenir le plus souvent, comme celles </a:t>
            </a:r>
            <a:r>
              <a:rPr lang="fr-ca" sz="1200" b="0" i="0" u="none" strike="noStrike" kern="1200" cap="none" spc="0" normalizeH="0" noProof="0">
                <a:ln>
                  <a:noFill/>
                </a:ln>
                <a:solidFill>
                  <a:prstClr val="black"/>
                </a:solidFill>
                <a:effectLst/>
                <a:uLnTx/>
                <a:uFillTx/>
                <a:latin typeface="Arial"/>
                <a:ea typeface="+mn-ea"/>
                <a:cs typeface="+mn-cs"/>
              </a:rPr>
              <a:t>présentées ici. Il s’agit d’exemples de questions que les clients pourraient poser lorsque l’information sur les coûts sera davantage mise en évidence.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Certaines questions seront d’ordre technique : qu’est-ce qui a changé exactement? Quand verrai-je ces nouvelles informations pour la première fois? Est-ce que mes frais ont augmenté?</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D’autres questions seront davantage liées aux émotions ou à la valeur : Pourquoi est-ce que je vous paie? Est-ce que cela en vaut la peine? Pourrais-je obtenir les mêmes services à moindre coût ailleurs?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Il importe de garder à l’esprit que </a:t>
            </a:r>
            <a:r>
              <a:rPr lang="fr-ca" sz="1200" b="0" i="0" u="none" strike="noStrike" kern="1200" cap="none" spc="0" normalizeH="0" noProof="0">
                <a:ln>
                  <a:noFill/>
                </a:ln>
                <a:solidFill>
                  <a:prstClr val="black"/>
                </a:solidFill>
                <a:effectLst/>
                <a:uLnTx/>
                <a:uFillTx/>
                <a:latin typeface="+mn-lt"/>
                <a:ea typeface="+mn-ea"/>
                <a:cs typeface="+mn-cs"/>
              </a:rPr>
              <a:t>lorsque </a:t>
            </a:r>
            <a:r>
              <a:rPr lang="fr-ca" sz="1200" b="0" i="0" u="none" strike="noStrike" kern="1200" cap="none" spc="0" normalizeH="0" noProof="0">
                <a:ln>
                  <a:noFill/>
                </a:ln>
                <a:solidFill>
                  <a:prstClr val="black"/>
                </a:solidFill>
                <a:effectLst/>
                <a:uLnTx/>
                <a:uFillTx/>
                <a:latin typeface="Arial"/>
                <a:ea typeface="+mn-ea"/>
                <a:cs typeface="+mn-cs"/>
              </a:rPr>
              <a:t>l’information devient plus simple, elle invite naturellement les comparaisons et les questions. D’ailleurs</a:t>
            </a:r>
            <a:r>
              <a:rPr lang="fr-ca" sz="1200" b="0" i="0" u="none" strike="noStrike" kern="1200" cap="none" spc="0" normalizeH="0" noProof="0">
                <a:ln>
                  <a:noFill/>
                </a:ln>
                <a:solidFill>
                  <a:prstClr val="black"/>
                </a:solidFill>
                <a:effectLst/>
                <a:uLnTx/>
                <a:uFillTx/>
                <a:latin typeface="+mn-lt"/>
                <a:ea typeface="+mn-ea"/>
                <a:cs typeface="+mn-cs"/>
              </a:rPr>
              <a:t>, </a:t>
            </a:r>
            <a:r>
              <a:rPr lang="fr-ca" sz="1200" b="0" i="0" u="none" strike="noStrike" kern="1200" cap="none" spc="0" normalizeH="0" noProof="0">
                <a:ln>
                  <a:noFill/>
                </a:ln>
                <a:solidFill>
                  <a:prstClr val="black"/>
                </a:solidFill>
                <a:effectLst/>
                <a:uLnTx/>
                <a:uFillTx/>
                <a:latin typeface="Arial"/>
                <a:ea typeface="+mn-ea"/>
                <a:cs typeface="+mn-cs"/>
              </a:rPr>
              <a:t>même les clients satisfaits pourraient prendre un moment de recul lorsqu’ils verront les coûts présentés différemment. N’oubliez pas que cette situation ne traduit pas un mécontentement; elle </a:t>
            </a:r>
            <a:r>
              <a:rPr lang="fr-ca" sz="1200" b="0" i="0" u="none" strike="noStrike" kern="1200" cap="none" spc="0" normalizeH="0" noProof="0">
                <a:ln>
                  <a:noFill/>
                </a:ln>
                <a:solidFill>
                  <a:prstClr val="black"/>
                </a:solidFill>
                <a:effectLst/>
                <a:uLnTx/>
                <a:uFillTx/>
                <a:latin typeface="+mn-lt"/>
                <a:ea typeface="+mn-ea"/>
                <a:cs typeface="+mn-cs"/>
              </a:rPr>
              <a:t>pourrait, en réalité, </a:t>
            </a:r>
            <a:r>
              <a:rPr lang="fr-ca" sz="1200" b="0" i="0" u="none" strike="noStrike" kern="1200" cap="none" spc="0" normalizeH="0" noProof="0">
                <a:ln>
                  <a:noFill/>
                </a:ln>
                <a:solidFill>
                  <a:prstClr val="black"/>
                </a:solidFill>
                <a:effectLst/>
                <a:uLnTx/>
                <a:uFillTx/>
                <a:latin typeface="Arial"/>
                <a:ea typeface="+mn-ea"/>
                <a:cs typeface="+mn-cs"/>
              </a:rPr>
              <a:t>refléter l’engagement de </a:t>
            </a:r>
            <a:r>
              <a:rPr lang="fr-ca" sz="1200" b="0" i="0" u="none" strike="noStrike" kern="1200" cap="none" spc="0" normalizeH="0" noProof="0">
                <a:ln>
                  <a:noFill/>
                </a:ln>
                <a:solidFill>
                  <a:prstClr val="black"/>
                </a:solidFill>
                <a:effectLst/>
                <a:uLnTx/>
                <a:uFillTx/>
                <a:latin typeface="+mn-lt"/>
                <a:ea typeface="+mn-ea"/>
                <a:cs typeface="+mn-cs"/>
              </a:rPr>
              <a:t>nombreux clients.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Vous devez donc vous attendre à ce que les clients aient des questions et être prêt à les aider à interpréter ce qu’ils voient. En anticipant ces échanges et en abordant les questions ouvertement, vous pouvez renforcer la confiance de vos clients et démontrer avec assurance la valeur que vous leur apportez. L’important est de répondre avec assurance, sans adopter une attitude défensive.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rtl="0"/>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19</a:t>
            </a:fld>
            <a:endParaRPr lang="en-CA"/>
          </a:p>
        </p:txBody>
      </p:sp>
    </p:spTree>
    <p:extLst>
      <p:ext uri="{BB962C8B-B14F-4D97-AF65-F5344CB8AC3E}">
        <p14:creationId xmlns:p14="http://schemas.microsoft.com/office/powerpoint/2010/main" val="4239151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i="0"/>
              <a:t>NOTE À L’INTENTION DE L’ANIMATEUR : </a:t>
            </a:r>
            <a:r>
              <a:rPr lang="fr-ca" sz="1200" b="0" i="0" u="none" strike="noStrike" kern="1200" cap="none" spc="0" normalizeH="0" noProof="0">
                <a:ln>
                  <a:noFill/>
                </a:ln>
                <a:solidFill>
                  <a:prstClr val="black"/>
                </a:solidFill>
                <a:effectLst/>
                <a:uLnTx/>
                <a:uFillTx/>
                <a:latin typeface="Arial" panose="020B0604020202020204" pitchFamily="34" charset="0"/>
                <a:ea typeface="+mn-ea"/>
                <a:cs typeface="Arial" panose="020B0604020202020204" pitchFamily="34" charset="0"/>
              </a:rPr>
              <a:t>Si c’est possible et si la présentation a lieu en personne, allez vers les participants et posez-leur la question suivante : qui parmi vous a une proposition de valeur clairement définie? (Demandez-leur de lever la main.) Si la présentation est virtuelle, vous pouvez simplement poser la question comme un exercice de réflexion, afin de les amener à réfléchir à leur proposition de valeur ou à se demander s’ils en ont réellement une.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panose="020B0604020202020204" pitchFamily="34" charset="0"/>
                <a:ea typeface="+mn-ea"/>
                <a:cs typeface="Arial" panose="020B0604020202020204" pitchFamily="34" charset="0"/>
              </a:rPr>
              <a:t>Nous avons tous déjà entendu l’expression : « Le prix n’est un problème qu’en l’absence de valeur ». Je le répète : « Le prix n’est un problème qu’en l’absence de valeur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panose="020B0604020202020204" pitchFamily="34" charset="0"/>
                <a:ea typeface="+mn-ea"/>
                <a:cs typeface="Arial" panose="020B0604020202020204" pitchFamily="34" charset="0"/>
              </a:rPr>
              <a:t>Les gens n’achètent pas un prix, un produit ou un service. Ils achètent la PERCEPTION qu’ils ont de ce produit ou service. </a:t>
            </a:r>
            <a:r>
              <a:rPr lang="fr-ca" sz="1200" b="0" i="0" u="none" strike="noStrike" kern="1200" cap="none" spc="0" normalizeH="0" noProof="0">
                <a:ln>
                  <a:noFill/>
                </a:ln>
                <a:solidFill>
                  <a:prstClr val="black"/>
                </a:solidFill>
                <a:effectLst/>
                <a:uLnTx/>
                <a:uFillTx/>
                <a:latin typeface="Arial"/>
                <a:ea typeface="+mn-ea"/>
                <a:cs typeface="+mn-cs"/>
              </a:rPr>
              <a:t>Autrement dit, la façon dont les clients perçoivent la valeur que vous leur apportez est tout aussi importante que le travail que vous accomplissez réellement. </a:t>
            </a:r>
            <a:r>
              <a:rPr lang="fr-ca" sz="1200" b="0" i="0" u="none" strike="noStrike" kern="1200" cap="none" spc="0" normalizeH="0" noProof="0">
                <a:ln>
                  <a:noFill/>
                </a:ln>
                <a:solidFill>
                  <a:prstClr val="black"/>
                </a:solidFill>
                <a:effectLst/>
                <a:uLnTx/>
                <a:uFillTx/>
                <a:latin typeface="Arial" panose="020B0604020202020204" pitchFamily="34" charset="0"/>
                <a:ea typeface="+mn-ea"/>
                <a:cs typeface="Arial" panose="020B0604020202020204" pitchFamily="34" charset="0"/>
              </a:rPr>
              <a:t>Permettez-moi de vous présenter quelques données et informations intéressantes qui illustrent bien cette idée.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1" u="none" strike="noStrike" kern="1200" cap="none" spc="0" normalizeH="0" noProof="0">
                <a:ln>
                  <a:noFill/>
                </a:ln>
                <a:solidFill>
                  <a:prstClr val="black"/>
                </a:solidFill>
                <a:effectLst/>
                <a:uLnTx/>
                <a:uFillTx/>
                <a:latin typeface="Arial" panose="020B0604020202020204" pitchFamily="34" charset="0"/>
                <a:ea typeface="+mn-ea"/>
                <a:cs typeface="Arial" panose="020B0604020202020204" pitchFamily="34" charset="0"/>
              </a:rPr>
              <a:t>CLIQUER</a:t>
            </a:r>
            <a:endPar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indent="0" rtl="0">
              <a:buNone/>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rtlCol="0"/>
          <a:lstStyle/>
          <a:p>
            <a:pPr rtl="0"/>
            <a:fld id="{2CE555C1-69BC-DC40-8A06-61200E551886}" type="slidenum">
              <a:rPr lang="en-US" smtClean="0"/>
              <a:t>20</a:t>
            </a:fld>
            <a:endParaRPr lang="en-US"/>
          </a:p>
        </p:txBody>
      </p:sp>
    </p:spTree>
    <p:extLst>
      <p:ext uri="{BB962C8B-B14F-4D97-AF65-F5344CB8AC3E}">
        <p14:creationId xmlns:p14="http://schemas.microsoft.com/office/powerpoint/2010/main" val="3785532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106EC-FBA8-E1AC-7FF3-2E0980913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600DA9-A7BA-BB16-16B5-53C874A7CCA1}"/>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C294B8D0-DA05-5022-CEAD-3B57BBC6DDCD}"/>
              </a:ext>
            </a:extLst>
          </p:cNvPr>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Comme vous pouvez le </a:t>
            </a:r>
            <a:r>
              <a:rPr lang="fr-ca" sz="1200" b="0" i="0" u="none" strike="noStrike" kern="1200" cap="none" spc="0" normalizeH="0" noProof="0">
                <a:ln>
                  <a:noFill/>
                </a:ln>
                <a:solidFill>
                  <a:prstClr val="black"/>
                </a:solidFill>
                <a:effectLst/>
                <a:uLnTx/>
                <a:uFillTx/>
                <a:latin typeface="+mn-lt"/>
                <a:ea typeface="+mn-ea"/>
                <a:cs typeface="+mn-cs"/>
              </a:rPr>
              <a:t>constater, </a:t>
            </a:r>
            <a:r>
              <a:rPr lang="fr-ca" sz="1200" b="0" i="0" u="none" strike="noStrike" kern="1200" cap="none" spc="0" normalizeH="0" noProof="0">
                <a:ln>
                  <a:noFill/>
                </a:ln>
                <a:solidFill>
                  <a:prstClr val="black"/>
                </a:solidFill>
                <a:effectLst/>
                <a:uLnTx/>
                <a:uFillTx/>
                <a:latin typeface="Arial"/>
                <a:ea typeface="+mn-ea"/>
                <a:cs typeface="+mn-cs"/>
              </a:rPr>
              <a:t>il existe un écart important ou un certain décalage entre la confiance que les investisseurs accordent à leur conseiller et leur compréhension des frais qu’ils paient :</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Dans une étude récente de </a:t>
            </a:r>
            <a:r>
              <a:rPr lang="fr-ca" sz="2000" b="0" i="0" u="none" strike="noStrike" kern="1200" cap="none" spc="0" normalizeH="0" noProof="0">
                <a:ln>
                  <a:noFill/>
                </a:ln>
                <a:solidFill>
                  <a:prstClr val="black"/>
                </a:solidFill>
                <a:effectLst/>
                <a:uLnTx/>
                <a:uFillTx/>
                <a:latin typeface="+mn-lt"/>
                <a:ea typeface="+mn-ea"/>
                <a:cs typeface="+mn-cs"/>
              </a:rPr>
              <a:t>Pollara, 94 % des investisseurs ont affirmé être satisfaits de leur conseiller, et 92 % ont affirmé faire confiance à </a:t>
            </a:r>
            <a:r>
              <a:rPr lang="fr-ca" sz="2000" b="0" i="0" u="none" strike="noStrike" kern="1200" cap="none" spc="0" normalizeH="0" noProof="0">
                <a:ln>
                  <a:noFill/>
                </a:ln>
                <a:solidFill>
                  <a:prstClr val="black"/>
                </a:solidFill>
                <a:effectLst/>
                <a:uLnTx/>
                <a:uFillTx/>
                <a:latin typeface="Arial" panose="020B0604020202020204"/>
                <a:ea typeface="+mn-ea"/>
                <a:cs typeface="+mn-cs"/>
              </a:rPr>
              <a:t>leur conseiller.</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None/>
              <a:tabLst/>
              <a:defRPr/>
            </a:pPr>
            <a:r>
              <a:rPr lang="fr-ca" sz="2000" b="1" i="1" u="none" strike="noStrike" kern="1200" cap="none" spc="0" normalizeH="0" noProof="0">
                <a:ln>
                  <a:noFill/>
                </a:ln>
                <a:solidFill>
                  <a:prstClr val="black"/>
                </a:solidFill>
                <a:effectLst/>
                <a:uLnTx/>
                <a:uFillTx/>
                <a:latin typeface="Arial" panose="020B0604020202020204"/>
                <a:ea typeface="+mn-ea"/>
                <a:cs typeface="+mn-cs"/>
              </a:rPr>
              <a:t>CLIQUER</a:t>
            </a:r>
          </a:p>
          <a:p>
            <a:pPr marL="0" marR="0" lvl="0" indent="0" algn="l" defTabSz="914400" rtl="0" eaLnBrk="1" fontAlgn="auto" latinLnBrk="0" hangingPunct="1">
              <a:lnSpc>
                <a:spcPct val="95000"/>
              </a:lnSpc>
              <a:spcBef>
                <a:spcPts val="1200"/>
              </a:spcBef>
              <a:spcAft>
                <a:spcPts val="0"/>
              </a:spcAft>
              <a:buClr>
                <a:prstClr val="black"/>
              </a:buClr>
              <a:buSzPct val="115000"/>
              <a:buNone/>
              <a:tabLst/>
              <a:defRPr/>
            </a:pPr>
            <a:endParaRPr kumimoji="0" lang="en-US" sz="20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Toutefois, seulement </a:t>
            </a:r>
            <a:r>
              <a:rPr lang="fr-ca" sz="2000" b="0" i="0" u="none" strike="noStrike" kern="1200" cap="none" spc="0" normalizeH="0" noProof="0">
                <a:ln>
                  <a:noFill/>
                </a:ln>
                <a:solidFill>
                  <a:prstClr val="black"/>
                </a:solidFill>
                <a:effectLst/>
                <a:uLnTx/>
                <a:uFillTx/>
                <a:latin typeface="+mn-lt"/>
                <a:ea typeface="+mn-ea"/>
                <a:cs typeface="+mn-cs"/>
              </a:rPr>
              <a:t>deux tiers (67 %) des investisseurs interrogés ont affirmé être certains de bien comprendre </a:t>
            </a:r>
            <a:r>
              <a:rPr lang="fr-ca" sz="2000" b="0" i="0" u="none" strike="noStrike" kern="1200" cap="none" spc="0" normalizeH="0" noProof="0">
                <a:ln>
                  <a:noFill/>
                </a:ln>
                <a:solidFill>
                  <a:prstClr val="black"/>
                </a:solidFill>
                <a:effectLst/>
                <a:uLnTx/>
                <a:uFillTx/>
                <a:latin typeface="Arial" panose="020B0604020202020204"/>
                <a:ea typeface="+mn-ea"/>
                <a:cs typeface="+mn-cs"/>
              </a:rPr>
              <a:t>les frais qu’ils paient, y compris le RFG et les frais versés aux conseillers et aux sociétés de courtage.</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Voici un autre résultat intéressant tiré d’une étude différente : </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1" i="1" u="none" strike="noStrike" kern="1200" cap="none" spc="0" normalizeH="0" noProof="0">
                <a:ln>
                  <a:noFill/>
                </a:ln>
                <a:solidFill>
                  <a:prstClr val="black"/>
                </a:solidFill>
                <a:effectLst/>
                <a:uLnTx/>
                <a:uFillTx/>
                <a:latin typeface="Arial" panose="020B0604020202020204"/>
                <a:ea typeface="+mn-ea"/>
                <a:cs typeface="+mn-cs"/>
              </a:rPr>
              <a:t>CLIQUER</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1" i="1"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74 % des investisseurs interrogés ont affirmé que les services de leur conseiller valaient chaque dollar qu’ils lui versent. Pourtant, </a:t>
            </a:r>
            <a:r>
              <a:rPr lang="fr-ca" sz="1800" b="0" i="0" u="none" strike="noStrike" kern="1200" cap="none" spc="0" normalizeH="0" noProof="0">
                <a:ln>
                  <a:noFill/>
                </a:ln>
                <a:solidFill>
                  <a:prstClr val="black"/>
                </a:solidFill>
                <a:effectLst/>
                <a:uLnTx/>
                <a:uFillTx/>
                <a:latin typeface="Arial" panose="020B0604020202020204"/>
                <a:ea typeface="+mn-ea"/>
                <a:cs typeface="+mn-cs"/>
              </a:rPr>
              <a:t>seulement 44 % des investisseurs canadiens estimaient que leur conseiller leur apporte beaucoup de valeur.</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Pourquoi </a:t>
            </a:r>
            <a:r>
              <a:rPr lang="fr-ca" sz="1200" b="0" i="0" u="none" strike="noStrike" kern="1200" cap="none" spc="0" normalizeH="0" noProof="0">
                <a:ln>
                  <a:noFill/>
                </a:ln>
                <a:solidFill>
                  <a:prstClr val="black"/>
                </a:solidFill>
                <a:effectLst/>
                <a:uLnTx/>
                <a:uFillTx/>
                <a:latin typeface="+mn-lt"/>
                <a:ea typeface="+mn-ea"/>
                <a:cs typeface="+mn-cs"/>
              </a:rPr>
              <a:t>est-ce important? </a:t>
            </a:r>
            <a:r>
              <a:rPr lang="fr-ca" sz="1200" b="0" i="0" u="none" strike="noStrike" kern="1200" cap="none" spc="0" normalizeH="0" noProof="0">
                <a:ln>
                  <a:noFill/>
                </a:ln>
                <a:solidFill>
                  <a:prstClr val="black"/>
                </a:solidFill>
                <a:effectLst/>
                <a:uLnTx/>
                <a:uFillTx/>
                <a:latin typeface="Arial"/>
                <a:ea typeface="+mn-ea"/>
                <a:cs typeface="+mn-cs"/>
              </a:rPr>
              <a:t>Cela met en évidence un décalage entre ce que les clients sont prêts à payer et la valeur qu’ils pensent recevoir. Les clients peuvent considérer que les frais de leur conseiller en valent la peine sans comprendre clairement ce qu’ils reçoivent en échange. Ils accordent de la valeur aux conseils qu’ils reçoivent, mais la valeur de ces conseils n’est pas toujours bien comprise.</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https://www.newswire.ca/fr/news-releases/l-ific-et-pollara-publient-les-resultats-du-sondage-2024-aupres-des-investisseurs-en-fonds-communs-de-placement-et-fonds-negocies-en-bourse-898880622.html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https://www.vanguard.ca/content/dam/intl/americas/canada/en/documents/Press-Release-Vanguard-Value-of-Advice-Poll_FINAL.pdf [En anglais seulement.]</a:t>
            </a:r>
            <a:endParaRPr lang="en-CA" dirty="0"/>
          </a:p>
        </p:txBody>
      </p:sp>
      <p:sp>
        <p:nvSpPr>
          <p:cNvPr id="4" name="Slide Number Placeholder 3">
            <a:extLst>
              <a:ext uri="{FF2B5EF4-FFF2-40B4-BE49-F238E27FC236}">
                <a16:creationId xmlns:a16="http://schemas.microsoft.com/office/drawing/2014/main" id="{7C7307F3-2488-034D-0C0E-02D2A702FB47}"/>
              </a:ext>
            </a:extLst>
          </p:cNvPr>
          <p:cNvSpPr>
            <a:spLocks noGrp="1"/>
          </p:cNvSpPr>
          <p:nvPr>
            <p:ph type="sldNum" sz="quarter" idx="5"/>
          </p:nvPr>
        </p:nvSpPr>
        <p:spPr/>
        <p:txBody>
          <a:bodyPr rtlCol="0"/>
          <a:lstStyle/>
          <a:p>
            <a:pPr rtl="0"/>
            <a:fld id="{4FF0573C-F130-4D1E-A886-85FBB65D3A1B}" type="slidenum">
              <a:rPr lang="en-CA" smtClean="0"/>
              <a:pPr rtl="0"/>
              <a:t>21</a:t>
            </a:fld>
            <a:endParaRPr lang="en-CA"/>
          </a:p>
        </p:txBody>
      </p:sp>
    </p:spTree>
    <p:extLst>
      <p:ext uri="{BB962C8B-B14F-4D97-AF65-F5344CB8AC3E}">
        <p14:creationId xmlns:p14="http://schemas.microsoft.com/office/powerpoint/2010/main" val="4125237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40CEB-9CEE-5B61-068A-5BFF80EB05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66930F-FCD1-B968-E2A3-299875FE20AE}"/>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C5945987-B789-E031-CE39-8C631A5A258C}"/>
              </a:ext>
            </a:extLst>
          </p:cNvPr>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L’information sur le coût total est donc une occasion de renforcer la relation avec les clients.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mn-lt"/>
                <a:ea typeface="+mn-ea"/>
                <a:cs typeface="+mn-cs"/>
              </a:rPr>
              <a:t>Environ </a:t>
            </a:r>
            <a:r>
              <a:rPr lang="fr-ca" sz="1200" b="0" i="0" u="none" strike="noStrike" kern="1200" cap="none" spc="0" normalizeH="0" noProof="0">
                <a:ln>
                  <a:noFill/>
                </a:ln>
                <a:solidFill>
                  <a:prstClr val="black"/>
                </a:solidFill>
                <a:effectLst/>
                <a:uLnTx/>
                <a:uFillTx/>
                <a:latin typeface="Arial"/>
                <a:ea typeface="+mn-ea"/>
                <a:cs typeface="+mn-cs"/>
              </a:rPr>
              <a:t>un tiers des investisseurs ne comprennent toujours pas précisément comment les frais sont calculés, ce qui crée une occasion de renforcer la confiance et de vous démarquer grâce à une communication plus claire.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1" u="none" strike="noStrike" kern="1200" cap="none" spc="0" normalizeH="0" noProof="0">
                <a:ln>
                  <a:noFill/>
                </a:ln>
                <a:solidFill>
                  <a:prstClr val="black"/>
                </a:solidFill>
                <a:effectLst/>
                <a:uLnTx/>
                <a:uFillTx/>
                <a:latin typeface="Arial"/>
                <a:ea typeface="+mn-ea"/>
                <a:cs typeface="+mn-cs"/>
              </a:rPr>
              <a:t>CLIQUER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Les investisseurs veulent voir dans leur conseiller un véritable partenaire. Pour y parvenir, les conseillers financiers doivent établir une relation avec leurs clients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1" u="none" strike="noStrike" kern="1200" cap="none" spc="0" normalizeH="0" noProof="0">
                <a:ln>
                  <a:noFill/>
                </a:ln>
                <a:solidFill>
                  <a:prstClr val="black"/>
                </a:solidFill>
                <a:effectLst/>
                <a:uLnTx/>
                <a:uFillTx/>
                <a:latin typeface="Arial"/>
                <a:ea typeface="+mn-ea"/>
                <a:cs typeface="+mn-cs"/>
              </a:rPr>
              <a:t>CLIQUER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228600" marR="0" lvl="0" indent="-228600" algn="l" defTabSz="914400" rtl="0" eaLnBrk="1" fontAlgn="auto" latinLnBrk="0" hangingPunct="1">
              <a:lnSpc>
                <a:spcPct val="100000"/>
              </a:lnSpc>
              <a:spcBef>
                <a:spcPts val="600"/>
              </a:spcBef>
              <a:spcAft>
                <a:spcPts val="0"/>
              </a:spcAft>
              <a:buClr>
                <a:prstClr val="black"/>
              </a:buClr>
              <a:buSzTx/>
              <a:buFont typeface="+mj-lt"/>
              <a:buAutoNum type="arabicPeriod"/>
              <a:tabLst/>
              <a:defRPr/>
            </a:pPr>
            <a:r>
              <a:rPr lang="fr-ca" sz="1200" b="0" i="0" u="none" strike="noStrike" kern="1200" cap="none" spc="0" normalizeH="0" noProof="0">
                <a:ln>
                  <a:noFill/>
                </a:ln>
                <a:solidFill>
                  <a:prstClr val="black"/>
                </a:solidFill>
                <a:effectLst/>
                <a:uLnTx/>
                <a:uFillTx/>
                <a:latin typeface="Arial"/>
                <a:ea typeface="+mn-ea"/>
                <a:cs typeface="+mn-cs"/>
              </a:rPr>
              <a:t>en communiquant de façon précise et régulière (les échéanciers, les frais, les placements, etc.);</a:t>
            </a:r>
          </a:p>
          <a:p>
            <a:pPr marL="228600" marR="0" lvl="0" indent="-228600" algn="l" defTabSz="914400" rtl="0" eaLnBrk="1" fontAlgn="auto" latinLnBrk="0" hangingPunct="1">
              <a:lnSpc>
                <a:spcPct val="100000"/>
              </a:lnSpc>
              <a:spcBef>
                <a:spcPts val="600"/>
              </a:spcBef>
              <a:spcAft>
                <a:spcPts val="0"/>
              </a:spcAft>
              <a:buClr>
                <a:prstClr val="black"/>
              </a:buClr>
              <a:buSzTx/>
              <a:buFont typeface="+mj-lt"/>
              <a:buAutoNum type="arabicPeriod"/>
              <a:tabLst/>
              <a:defRPr/>
            </a:pPr>
            <a:r>
              <a:rPr lang="fr-ca" sz="1200" b="0" i="0" u="none" strike="noStrike" kern="1200" cap="none" spc="0" normalizeH="0" noProof="0">
                <a:ln>
                  <a:noFill/>
                </a:ln>
                <a:solidFill>
                  <a:prstClr val="black"/>
                </a:solidFill>
                <a:effectLst/>
                <a:uLnTx/>
                <a:uFillTx/>
                <a:latin typeface="Arial"/>
                <a:ea typeface="+mn-ea"/>
                <a:cs typeface="+mn-cs"/>
              </a:rPr>
              <a:t>en faisant en sorte qu’ils se sentent accompagnés et compris, notamment en leur fournissant des conseils personnalisés plutôt que généraux, des recommandations concrètes et un accompagnement qui les aident à atteindre leurs objectifs à court et à long terme; </a:t>
            </a:r>
          </a:p>
          <a:p>
            <a:pPr marL="228600" marR="0" lvl="0" indent="-228600" algn="l" defTabSz="914400" rtl="0" eaLnBrk="1" fontAlgn="auto" latinLnBrk="0" hangingPunct="1">
              <a:lnSpc>
                <a:spcPct val="100000"/>
              </a:lnSpc>
              <a:spcBef>
                <a:spcPts val="600"/>
              </a:spcBef>
              <a:spcAft>
                <a:spcPts val="0"/>
              </a:spcAft>
              <a:buClr>
                <a:prstClr val="black"/>
              </a:buClr>
              <a:buSzTx/>
              <a:buFont typeface="+mj-lt"/>
              <a:buAutoNum type="arabicPeriod"/>
              <a:tabLst/>
              <a:defRPr/>
            </a:pPr>
            <a:r>
              <a:rPr lang="fr-ca" sz="1200" b="0" i="0" u="none" strike="noStrike" kern="1200" cap="none" spc="0" normalizeH="0" noProof="0">
                <a:ln>
                  <a:noFill/>
                </a:ln>
                <a:solidFill>
                  <a:prstClr val="black"/>
                </a:solidFill>
                <a:effectLst/>
                <a:uLnTx/>
                <a:uFillTx/>
                <a:latin typeface="Arial"/>
                <a:ea typeface="+mn-ea"/>
                <a:cs typeface="+mn-cs"/>
              </a:rPr>
              <a:t>en renforçant leur confiance et leur assurance en se montrant réactif, en adoptant une démarche proactive et par des communications pertinentes;</a:t>
            </a:r>
          </a:p>
          <a:p>
            <a:pPr marL="228600" marR="0" lvl="0" indent="-228600" algn="l" defTabSz="914400" rtl="0" eaLnBrk="1" fontAlgn="auto" latinLnBrk="0" hangingPunct="1">
              <a:lnSpc>
                <a:spcPct val="100000"/>
              </a:lnSpc>
              <a:spcBef>
                <a:spcPts val="600"/>
              </a:spcBef>
              <a:spcAft>
                <a:spcPts val="0"/>
              </a:spcAft>
              <a:buClr>
                <a:prstClr val="black"/>
              </a:buClr>
              <a:buSzTx/>
              <a:buFont typeface="+mj-lt"/>
              <a:buAutoNum type="arabicPeriod"/>
              <a:tabLst/>
              <a:defRPr/>
            </a:pPr>
            <a:r>
              <a:rPr lang="fr-ca" sz="1200" b="0" i="0" u="none" strike="noStrike" kern="1200" cap="none" spc="0" normalizeH="0" noProof="0">
                <a:ln>
                  <a:noFill/>
                </a:ln>
                <a:solidFill>
                  <a:prstClr val="black"/>
                </a:solidFill>
                <a:effectLst/>
                <a:uLnTx/>
                <a:uFillTx/>
                <a:latin typeface="Arial"/>
                <a:ea typeface="+mn-ea"/>
                <a:cs typeface="+mn-cs"/>
              </a:rPr>
              <a:t>en faisant preuve de rapidité et </a:t>
            </a:r>
            <a:r>
              <a:rPr lang="fr-ca" sz="1200" b="0" i="0" u="none" strike="noStrike" kern="1200" cap="none" spc="0" normalizeH="0" noProof="0">
                <a:ln>
                  <a:noFill/>
                </a:ln>
                <a:solidFill>
                  <a:prstClr val="black"/>
                </a:solidFill>
                <a:effectLst/>
                <a:uLnTx/>
                <a:uFillTx/>
                <a:latin typeface="+mn-lt"/>
                <a:ea typeface="+mn-ea"/>
                <a:cs typeface="+mn-cs"/>
              </a:rPr>
              <a:t>d’accessibilité, car </a:t>
            </a:r>
            <a:r>
              <a:rPr lang="fr-ca" sz="1200" b="0" i="0" u="none" strike="noStrike" kern="1200" cap="none" spc="0" normalizeH="0" noProof="0">
                <a:ln>
                  <a:noFill/>
                </a:ln>
                <a:solidFill>
                  <a:prstClr val="black"/>
                </a:solidFill>
                <a:effectLst/>
                <a:uLnTx/>
                <a:uFillTx/>
                <a:latin typeface="Arial"/>
                <a:ea typeface="+mn-ea"/>
                <a:cs typeface="+mn-cs"/>
              </a:rPr>
              <a:t>les investisseurs associent la réactivité au respect, à la compétence et à la fiabilité.</a:t>
            </a:r>
          </a:p>
          <a:p>
            <a:pPr marL="228600" marR="0" lvl="0" indent="-228600" algn="l" defTabSz="914400" rtl="0" eaLnBrk="1" fontAlgn="auto" latinLnBrk="0" hangingPunct="1">
              <a:lnSpc>
                <a:spcPct val="100000"/>
              </a:lnSpc>
              <a:spcBef>
                <a:spcPts val="600"/>
              </a:spcBef>
              <a:spcAft>
                <a:spcPts val="0"/>
              </a:spcAft>
              <a:buClr>
                <a:prstClr val="black"/>
              </a:buClr>
              <a:buSzTx/>
              <a:buFont typeface="+mj-lt"/>
              <a:buAutoNum type="arabicPeriod"/>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mj-lt"/>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indent="0" rtl="0">
              <a:buNone/>
            </a:pPr>
            <a:endParaRPr lang="en-CA" dirty="0"/>
          </a:p>
        </p:txBody>
      </p:sp>
      <p:sp>
        <p:nvSpPr>
          <p:cNvPr id="4" name="Slide Number Placeholder 3">
            <a:extLst>
              <a:ext uri="{FF2B5EF4-FFF2-40B4-BE49-F238E27FC236}">
                <a16:creationId xmlns:a16="http://schemas.microsoft.com/office/drawing/2014/main" id="{67DE0B98-217C-58D3-CD9B-FBED3FE7F774}"/>
              </a:ext>
            </a:extLst>
          </p:cNvPr>
          <p:cNvSpPr>
            <a:spLocks noGrp="1"/>
          </p:cNvSpPr>
          <p:nvPr>
            <p:ph type="sldNum" sz="quarter" idx="5"/>
          </p:nvPr>
        </p:nvSpPr>
        <p:spPr/>
        <p:txBody>
          <a:bodyPr rtlCol="0"/>
          <a:lstStyle/>
          <a:p>
            <a:pPr rtl="0"/>
            <a:fld id="{4FF0573C-F130-4D1E-A886-85FBB65D3A1B}" type="slidenum">
              <a:rPr lang="en-CA" smtClean="0"/>
              <a:pPr rtl="0"/>
              <a:t>22</a:t>
            </a:fld>
            <a:endParaRPr lang="en-CA"/>
          </a:p>
        </p:txBody>
      </p:sp>
    </p:spTree>
    <p:extLst>
      <p:ext uri="{BB962C8B-B14F-4D97-AF65-F5344CB8AC3E}">
        <p14:creationId xmlns:p14="http://schemas.microsoft.com/office/powerpoint/2010/main" val="32850844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5720" y="2743200"/>
            <a:ext cx="6680200" cy="6162675"/>
          </a:xfrm>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Vos clients sont prêts à vous payer pour vos services, mais comment pouvez-vous démontrer la valeur que vous leur apportez?</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48507" rtl="0" eaLnBrk="1" fontAlgn="auto" latinLnBrk="0" hangingPunct="1">
              <a:lnSpc>
                <a:spcPct val="100000"/>
              </a:lnSpc>
              <a:spcBef>
                <a:spcPts val="622"/>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Jetons un coup d’œil à certaines recherches qui pourraient vous aider. Investissements Russell Canada limitée a publié une étude </a:t>
            </a:r>
            <a:r>
              <a:rPr lang="fr-ca" sz="1200" b="0" i="0" u="none" strike="noStrike" kern="1200" cap="none" spc="0" normalizeH="0" noProof="0" dirty="0">
                <a:ln>
                  <a:noFill/>
                </a:ln>
                <a:solidFill>
                  <a:prstClr val="black"/>
                </a:solidFill>
                <a:effectLst/>
                <a:uLnTx/>
                <a:uFillTx/>
                <a:latin typeface="+mn-lt"/>
                <a:ea typeface="+mn-ea"/>
                <a:cs typeface="+mn-cs"/>
              </a:rPr>
              <a:t>intitulée</a:t>
            </a:r>
            <a:r>
              <a:rPr lang="fr-ca" sz="1200" b="0" i="0" u="none" strike="noStrike" kern="1200" cap="none" spc="0" normalizeH="0" noProof="0" dirty="0">
                <a:ln>
                  <a:noFill/>
                </a:ln>
                <a:solidFill>
                  <a:prstClr val="black"/>
                </a:solidFill>
                <a:effectLst/>
                <a:uLnTx/>
                <a:uFillTx/>
                <a:latin typeface="Arial"/>
                <a:ea typeface="+mn-ea"/>
                <a:cs typeface="+mn-cs"/>
              </a:rPr>
              <a:t> </a:t>
            </a:r>
            <a:r>
              <a:rPr lang="fr-CA" sz="1200" b="0" i="0" u="none" strike="noStrike" kern="1200" cap="none" spc="0" normalizeH="0" noProof="0" dirty="0">
                <a:ln>
                  <a:noFill/>
                </a:ln>
                <a:solidFill>
                  <a:prstClr val="black"/>
                </a:solidFill>
                <a:effectLst/>
                <a:uLnTx/>
                <a:uFillTx/>
                <a:latin typeface="Arial"/>
                <a:ea typeface="+mn-ea"/>
                <a:cs typeface="+mn-cs"/>
              </a:rPr>
              <a:t>« </a:t>
            </a:r>
            <a:r>
              <a:rPr lang="fr-ca" sz="1200" b="0" i="0" u="none" strike="noStrike" kern="1200" cap="none" spc="0" normalizeH="0" noProof="0" dirty="0">
                <a:ln>
                  <a:noFill/>
                </a:ln>
                <a:solidFill>
                  <a:prstClr val="black"/>
                </a:solidFill>
                <a:effectLst/>
                <a:uLnTx/>
                <a:uFillTx/>
                <a:latin typeface="Arial"/>
                <a:ea typeface="+mn-ea"/>
                <a:cs typeface="+mn-cs"/>
              </a:rPr>
              <a:t>2024: </a:t>
            </a:r>
            <a:r>
              <a:rPr lang="fr-CA" dirty="0"/>
              <a:t>Valeur d’un conseiller</a:t>
            </a:r>
            <a:r>
              <a:rPr lang="fr-CA" sz="1200" b="0" i="0" u="none" strike="noStrike" kern="1200" cap="none" spc="0" normalizeH="0" noProof="0" dirty="0">
                <a:ln>
                  <a:noFill/>
                </a:ln>
                <a:solidFill>
                  <a:prstClr val="black"/>
                </a:solidFill>
                <a:effectLst/>
                <a:uLnTx/>
                <a:uFillTx/>
                <a:latin typeface="Arial"/>
                <a:ea typeface="+mn-ea"/>
                <a:cs typeface="+mn-cs"/>
              </a:rPr>
              <a:t> »</a:t>
            </a:r>
            <a:r>
              <a:rPr lang="fr-ca" sz="1200" b="0" i="0" u="none" strike="noStrike" kern="1200" cap="none" spc="0" normalizeH="0" noProof="0" dirty="0">
                <a:ln>
                  <a:noFill/>
                </a:ln>
                <a:solidFill>
                  <a:prstClr val="black"/>
                </a:solidFill>
                <a:effectLst/>
                <a:uLnTx/>
                <a:uFillTx/>
                <a:latin typeface="Arial"/>
                <a:ea typeface="+mn-ea"/>
                <a:cs typeface="+mn-cs"/>
              </a:rPr>
              <a:t>, qui souligne la valeur que vous apportez à vos clients. </a:t>
            </a:r>
          </a:p>
          <a:p>
            <a:pPr marL="0" marR="0" lvl="0" indent="0" algn="l" defTabSz="948507" rtl="0" eaLnBrk="1" fontAlgn="auto" latinLnBrk="0" hangingPunct="1">
              <a:lnSpc>
                <a:spcPct val="100000"/>
              </a:lnSpc>
              <a:spcBef>
                <a:spcPts val="622"/>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48507" rtl="0" eaLnBrk="1" fontAlgn="auto" latinLnBrk="0" hangingPunct="1">
              <a:lnSpc>
                <a:spcPct val="100000"/>
              </a:lnSpc>
              <a:spcBef>
                <a:spcPts val="622"/>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Dans cette étude, Russell estime que la valeur des services </a:t>
            </a:r>
            <a:r>
              <a:rPr lang="fr-ca" sz="1200" b="0" i="0" u="none" strike="noStrike" kern="1200" cap="none" spc="0" normalizeH="0" noProof="0" dirty="0">
                <a:ln>
                  <a:noFill/>
                </a:ln>
                <a:solidFill>
                  <a:prstClr val="black"/>
                </a:solidFill>
                <a:effectLst/>
                <a:uLnTx/>
                <a:uFillTx/>
                <a:latin typeface="+mn-lt"/>
                <a:ea typeface="+mn-ea"/>
                <a:cs typeface="+mn-cs"/>
              </a:rPr>
              <a:t>que vous apportez </a:t>
            </a:r>
            <a:r>
              <a:rPr lang="fr-ca" sz="1200" b="0" i="0" u="none" strike="noStrike" kern="1200" cap="none" spc="0" normalizeH="0" noProof="0" dirty="0">
                <a:ln>
                  <a:noFill/>
                </a:ln>
                <a:solidFill>
                  <a:prstClr val="black"/>
                </a:solidFill>
                <a:effectLst/>
                <a:uLnTx/>
                <a:uFillTx/>
                <a:latin typeface="Arial"/>
                <a:ea typeface="+mn-ea"/>
                <a:cs typeface="+mn-cs"/>
              </a:rPr>
              <a:t>à vos clients peut atteindre au moins 3,52 %.</a:t>
            </a:r>
          </a:p>
          <a:p>
            <a:pPr marL="0" marR="0" lvl="0" indent="0" algn="l" defTabSz="948507" rtl="0" eaLnBrk="1" fontAlgn="auto" latinLnBrk="0" hangingPunct="1">
              <a:lnSpc>
                <a:spcPct val="100000"/>
              </a:lnSpc>
              <a:spcBef>
                <a:spcPts val="622"/>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Cette valeur est ventilée comme suit :</a:t>
            </a:r>
          </a:p>
          <a:p>
            <a:pPr marL="556589" marR="0" lvl="1"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G = gestion active du rééquilibrage du portefeuille et de la répartition de l’actif, à laquelle Russell attribue une valeur de 0,28 %;</a:t>
            </a:r>
          </a:p>
          <a:p>
            <a:pPr marL="556589" marR="0" lvl="1"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A = accompagnement comportemental, auquel Russell attribue la valeur la plus élevée (1,43 %);</a:t>
            </a:r>
          </a:p>
          <a:p>
            <a:pPr marL="556589" marR="0" lvl="1"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P = planification personnalisée du patrimoine familial, à laquelle Russell attribue une valeur de 1,13 %. </a:t>
            </a:r>
            <a:r>
              <a:rPr lang="fr-ca" sz="1200" b="0" i="0" u="none" strike="noStrike" kern="1200" cap="none" spc="0" normalizeH="0" noProof="0" dirty="0">
                <a:ln>
                  <a:noFill/>
                </a:ln>
                <a:solidFill>
                  <a:prstClr val="black"/>
                </a:solidFill>
                <a:effectLst/>
                <a:uLnTx/>
                <a:uFillTx/>
                <a:latin typeface="+mn-lt"/>
                <a:ea typeface="+mn-ea"/>
                <a:cs typeface="+mn-cs"/>
              </a:rPr>
              <a:t> </a:t>
            </a:r>
            <a:r>
              <a:rPr lang="fr-ca" sz="1200" b="0" i="0" u="none" strike="noStrike" kern="1200" cap="none" spc="0" normalizeH="0" noProof="0" dirty="0">
                <a:ln>
                  <a:noFill/>
                </a:ln>
                <a:solidFill>
                  <a:prstClr val="black"/>
                </a:solidFill>
                <a:effectLst/>
                <a:uLnTx/>
                <a:uFillTx/>
                <a:latin typeface="Arial"/>
                <a:ea typeface="+mn-ea"/>
                <a:cs typeface="+mn-cs"/>
              </a:rPr>
              <a:t>Et enfin :</a:t>
            </a:r>
          </a:p>
          <a:p>
            <a:pPr marL="556589" marR="0" lvl="1"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F = planification et placement fiscalement avantageux, à laquelle Russell attribue une valeur de 0,68 %.</a:t>
            </a:r>
          </a:p>
          <a:p>
            <a:pPr marL="556589" marR="0" lvl="1"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270839" marR="0" lvl="0"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none" strike="noStrike" kern="1200" cap="none" spc="0" normalizeH="0" noProof="0" dirty="0">
                <a:ln>
                  <a:noFill/>
                </a:ln>
                <a:solidFill>
                  <a:prstClr val="black"/>
                </a:solidFill>
                <a:effectLst/>
                <a:uLnTx/>
                <a:uFillTx/>
                <a:latin typeface="Arial"/>
                <a:ea typeface="+mn-ea"/>
                <a:cs typeface="+mn-cs"/>
              </a:rPr>
              <a:t>Soit une valeur totale de 3,52 %.</a:t>
            </a:r>
          </a:p>
          <a:p>
            <a:pPr marL="270839" marR="0" lvl="0" indent="-260181"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indent="0" rtl="0">
              <a:buNone/>
            </a:pPr>
            <a:r>
              <a:rPr lang="fr-ca" sz="1200" kern="1200" dirty="0">
                <a:solidFill>
                  <a:schemeClr val="tx1"/>
                </a:solidFill>
                <a:effectLst/>
                <a:latin typeface="+mn-lt"/>
                <a:ea typeface="+mn-ea"/>
                <a:cs typeface="+mn-cs"/>
              </a:rPr>
              <a:t>Soyons clairs : Russell ne dit pas qu’en travaillant avec vous, vos clients obtiendront un rendement supplémentaire de 3,52 % par année. Il s’agit plutôt d’une façon de quantifier la valeur de l’ensemble du travail et des conseils que vous leur fournissez dans le cadre de vos services. </a:t>
            </a:r>
            <a:endParaRPr lang="en-CA"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sng"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1" u="sng" strike="noStrike" kern="1200" cap="none" spc="0" normalizeH="0" noProof="0" dirty="0">
                <a:ln>
                  <a:noFill/>
                </a:ln>
                <a:solidFill>
                  <a:prstClr val="black"/>
                </a:solidFill>
                <a:effectLst/>
                <a:uLnTx/>
                <a:uFillTx/>
                <a:latin typeface="Arial"/>
                <a:ea typeface="+mn-ea"/>
                <a:cs typeface="+mn-cs"/>
              </a:rPr>
              <a:t>Les recherches montrent depuis longtemps que les clients sont prêts à payer pour des conseils.</a:t>
            </a:r>
            <a:r>
              <a:rPr lang="fr-ca" sz="1200" b="0" i="1" u="none" strike="noStrike" kern="1200" cap="none" spc="0" normalizeH="0" noProof="0" dirty="0">
                <a:ln>
                  <a:noFill/>
                </a:ln>
                <a:solidFill>
                  <a:prstClr val="black"/>
                </a:solidFill>
                <a:effectLst/>
                <a:uLnTx/>
                <a:uFillTx/>
                <a:latin typeface="Arial"/>
                <a:ea typeface="+mn-ea"/>
                <a:cs typeface="+mn-cs"/>
              </a:rPr>
              <a:t> </a:t>
            </a:r>
            <a:r>
              <a:rPr lang="fr-ca" sz="1200" b="0" i="0" u="none" strike="noStrike" kern="1200" cap="none" spc="0" normalizeH="0" noProof="0" dirty="0">
                <a:ln>
                  <a:noFill/>
                </a:ln>
                <a:solidFill>
                  <a:prstClr val="black"/>
                </a:solidFill>
                <a:effectLst/>
                <a:uLnTx/>
                <a:uFillTx/>
                <a:latin typeface="Arial"/>
                <a:ea typeface="+mn-ea"/>
                <a:cs typeface="+mn-cs"/>
              </a:rPr>
              <a:t>Ils veulent simplement s’assurer d’en avoir pour leur argent. Bien qu’il soit parfois difficile de </a:t>
            </a:r>
            <a:r>
              <a:rPr lang="fr-ca" sz="1200" b="0" i="0" u="none" strike="noStrike" kern="1200" cap="none" spc="0" normalizeH="0" noProof="0" dirty="0">
                <a:ln>
                  <a:noFill/>
                </a:ln>
                <a:solidFill>
                  <a:prstClr val="black"/>
                </a:solidFill>
                <a:effectLst/>
                <a:uLnTx/>
                <a:uFillTx/>
                <a:latin typeface="+mn-lt"/>
                <a:ea typeface="+mn-ea"/>
                <a:cs typeface="+mn-cs"/>
              </a:rPr>
              <a:t>la quantifier, les gens reconnaissent la valeur quand </a:t>
            </a:r>
            <a:r>
              <a:rPr lang="fr-ca" sz="1200" b="0" i="0" u="none" strike="noStrike" kern="1200" cap="none" spc="0" normalizeH="0" noProof="0" dirty="0">
                <a:ln>
                  <a:noFill/>
                </a:ln>
                <a:solidFill>
                  <a:prstClr val="black"/>
                </a:solidFill>
                <a:effectLst/>
                <a:uLnTx/>
                <a:uFillTx/>
                <a:latin typeface="Arial"/>
                <a:ea typeface="+mn-ea"/>
                <a:cs typeface="+mn-cs"/>
              </a:rPr>
              <a:t>ils la voient, et surtout lorsqu’ils en ressentent les effets!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1" u="none" strike="noStrike" kern="1200" cap="none" spc="0" normalizeH="0" noProof="0" dirty="0">
                <a:ln>
                  <a:noFill/>
                </a:ln>
                <a:solidFill>
                  <a:prstClr val="black"/>
                </a:solidFill>
                <a:effectLst/>
                <a:uLnTx/>
                <a:uFillTx/>
                <a:latin typeface="Arial"/>
                <a:ea typeface="+mn-ea"/>
                <a:cs typeface="+mn-cs"/>
              </a:rPr>
              <a:t>RENSEIGNEMENTS SUPPLÉMENTAIRES QUE L’ANIMATEUR PEUT PARTAGER (FACULTATIF)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Selon la Dre Moira Somers, les gens cherchent généralement des conseils financiers non seulement pour obtenir de l’aide sur le plan technique, mais aussi parce qu’ils traversent (ou anticipent) une période de changement important dans leur vie, ressentent de l’incertitude ou de l’anxiété et souhaitent être rassurés, y voir plus clair et être accompagnés dans leurs décisions financières.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Dans son livre</a:t>
            </a:r>
            <a:r>
              <a:rPr lang="fr-ca" sz="1200" b="0" i="1" u="none" strike="noStrike" kern="1200" cap="none" spc="0" normalizeH="0" noProof="0" dirty="0">
                <a:ln>
                  <a:noFill/>
                </a:ln>
                <a:solidFill>
                  <a:prstClr val="black"/>
                </a:solidFill>
                <a:effectLst/>
                <a:uLnTx/>
                <a:uFillTx/>
                <a:latin typeface="Arial"/>
                <a:ea typeface="+mn-ea"/>
                <a:cs typeface="+mn-cs"/>
              </a:rPr>
              <a:t>, </a:t>
            </a:r>
            <a:r>
              <a:rPr lang="fr-ca" sz="1200" b="0" i="1" u="sng" strike="noStrike" kern="1200" cap="none" spc="0" normalizeH="0" noProof="0" dirty="0" err="1">
                <a:ln>
                  <a:noFill/>
                </a:ln>
                <a:solidFill>
                  <a:prstClr val="black"/>
                </a:solidFill>
                <a:effectLst/>
                <a:uLnTx/>
                <a:uFillTx/>
                <a:latin typeface="Arial"/>
                <a:ea typeface="+mn-ea"/>
                <a:cs typeface="+mn-cs"/>
              </a:rPr>
              <a:t>Advice</a:t>
            </a:r>
            <a:r>
              <a:rPr lang="fr-ca" sz="1200" b="0" i="1" u="sng" strike="noStrike" kern="1200" cap="none" spc="0" normalizeH="0" noProof="0" dirty="0">
                <a:ln>
                  <a:noFill/>
                </a:ln>
                <a:solidFill>
                  <a:prstClr val="black"/>
                </a:solidFill>
                <a:effectLst/>
                <a:uLnTx/>
                <a:uFillTx/>
                <a:latin typeface="Arial"/>
                <a:ea typeface="+mn-ea"/>
                <a:cs typeface="+mn-cs"/>
              </a:rPr>
              <a:t> That Sticks</a:t>
            </a:r>
            <a:r>
              <a:rPr lang="fr-ca" sz="1200" b="0" i="0" u="none" strike="noStrike" kern="1200" cap="none" spc="0" normalizeH="0" noProof="0" dirty="0">
                <a:ln>
                  <a:noFill/>
                </a:ln>
                <a:solidFill>
                  <a:prstClr val="black"/>
                </a:solidFill>
                <a:effectLst/>
                <a:uLnTx/>
                <a:uFillTx/>
                <a:latin typeface="Arial"/>
                <a:ea typeface="+mn-ea"/>
                <a:cs typeface="+mn-cs"/>
              </a:rPr>
              <a:t>, elle montre que les clients consultent généralement un conseiller :</a:t>
            </a:r>
          </a:p>
          <a:p>
            <a:pPr marL="171450" marR="0" lvl="0" indent="-171450" algn="l" defTabSz="914400" rtl="0" eaLnBrk="1" fontAlgn="auto" latinLnBrk="0" hangingPunct="1">
              <a:lnSpc>
                <a:spcPct val="100000"/>
              </a:lnSpc>
              <a:spcBef>
                <a:spcPts val="600"/>
              </a:spcBef>
              <a:spcAft>
                <a:spcPts val="0"/>
              </a:spcAft>
              <a:buClr>
                <a:prstClr val="black"/>
              </a:buClr>
              <a:buSzTx/>
              <a:tabLst/>
              <a:defRPr/>
            </a:pPr>
            <a:r>
              <a:rPr lang="fr-ca" sz="1200" b="0" i="0" u="none" strike="noStrike" kern="1200" cap="none" spc="0" normalizeH="0" noProof="0" dirty="0">
                <a:ln>
                  <a:noFill/>
                </a:ln>
                <a:solidFill>
                  <a:prstClr val="black"/>
                </a:solidFill>
                <a:effectLst/>
                <a:uLnTx/>
                <a:uFillTx/>
                <a:latin typeface="Arial"/>
                <a:ea typeface="+mn-ea"/>
                <a:cs typeface="+mn-cs"/>
              </a:rPr>
              <a:t>lorsqu’ils se trouvent à un moment charnière de leur vie (retraite, divorce, héritage, changement d’emploi, vente d’entreprise, maladie);</a:t>
            </a:r>
          </a:p>
          <a:p>
            <a:pPr marL="171450" marR="0" lvl="0" indent="-171450" algn="l" defTabSz="914400" rtl="0" eaLnBrk="1" fontAlgn="auto" latinLnBrk="0" hangingPunct="1">
              <a:lnSpc>
                <a:spcPct val="100000"/>
              </a:lnSpc>
              <a:spcBef>
                <a:spcPts val="600"/>
              </a:spcBef>
              <a:spcAft>
                <a:spcPts val="0"/>
              </a:spcAft>
              <a:buClr>
                <a:prstClr val="black"/>
              </a:buClr>
              <a:buSzTx/>
              <a:tabLst/>
              <a:defRPr/>
            </a:pPr>
            <a:r>
              <a:rPr lang="fr-ca" sz="1200" b="0" i="0" u="none" strike="noStrike" kern="1200" cap="none" spc="0" normalizeH="0" noProof="0" dirty="0">
                <a:ln>
                  <a:noFill/>
                </a:ln>
                <a:solidFill>
                  <a:prstClr val="black"/>
                </a:solidFill>
                <a:effectLst/>
                <a:uLnTx/>
                <a:uFillTx/>
                <a:latin typeface="Arial"/>
                <a:ea typeface="+mn-ea"/>
                <a:cs typeface="+mn-cs"/>
              </a:rPr>
              <a:t>lorsqu’ils se sentent dépassés, coupables ou préoccupés par leur situation financière et souhaitent être soulagés du stress, et non seulement obtenir de meilleurs rendements;</a:t>
            </a:r>
          </a:p>
          <a:p>
            <a:pPr marL="171450" marR="0" lvl="0" indent="-171450" algn="l" defTabSz="914400" rtl="0" eaLnBrk="1" fontAlgn="auto" latinLnBrk="0" hangingPunct="1">
              <a:lnSpc>
                <a:spcPct val="100000"/>
              </a:lnSpc>
              <a:spcBef>
                <a:spcPts val="600"/>
              </a:spcBef>
              <a:spcAft>
                <a:spcPts val="0"/>
              </a:spcAft>
              <a:buClr>
                <a:prstClr val="black"/>
              </a:buClr>
              <a:buSzTx/>
              <a:tabLst/>
              <a:defRPr/>
            </a:pPr>
            <a:r>
              <a:rPr lang="fr-ca" sz="1200" b="0" i="0" u="none" strike="noStrike" kern="1200" cap="none" spc="0" normalizeH="0" noProof="0" dirty="0">
                <a:ln>
                  <a:noFill/>
                </a:ln>
                <a:solidFill>
                  <a:prstClr val="black"/>
                </a:solidFill>
                <a:effectLst/>
                <a:uLnTx/>
                <a:uFillTx/>
                <a:latin typeface="Arial"/>
                <a:ea typeface="+mn-ea"/>
                <a:cs typeface="+mn-cs"/>
              </a:rPr>
              <a:t>lorsqu’ils cherchent un partenaire de réflexion, c’est-à-dire une personne qui peut les aider à évaluer les options qui s’offrent à eux, à établir un plan et à passer à l’action, plutôt que de simplement leur transmettre de l’information.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En résumé, Moira Somers présente les conseils financiers comme une réponse à des besoins émotionnels, relationnels et liés aux grands changements, autant qu’à des questions numériques ou techniques. Les clients ne viennent pas consulter un conseiller pour demander : « Comment puis-je obtenir de meilleurs rendements? », mais plutôt : « Aidez-moi à prendre de bonnes décisions et à avoir l’esprit plus tranquille quant à ma situation financière. »</a:t>
            </a:r>
          </a:p>
          <a:p>
            <a:pPr marL="0" indent="0" defTabSz="948507" rtl="0">
              <a:spcBef>
                <a:spcPts val="311"/>
              </a:spcBef>
              <a:buNone/>
              <a:defRPr/>
            </a:pPr>
            <a:endParaRPr lang="en-US" dirty="0"/>
          </a:p>
        </p:txBody>
      </p:sp>
      <p:sp>
        <p:nvSpPr>
          <p:cNvPr id="7" name="Slide Image Placeholder 6">
            <a:extLst>
              <a:ext uri="{FF2B5EF4-FFF2-40B4-BE49-F238E27FC236}">
                <a16:creationId xmlns:a16="http://schemas.microsoft.com/office/drawing/2014/main" id="{1EDDC919-AF98-4ECA-9787-B98E9AFE4168}"/>
              </a:ext>
            </a:extLst>
          </p:cNvPr>
          <p:cNvSpPr>
            <a:spLocks noGrp="1" noRot="1" noChangeAspect="1"/>
          </p:cNvSpPr>
          <p:nvPr>
            <p:ph type="sldImg"/>
          </p:nvPr>
        </p:nvSpPr>
        <p:spPr>
          <a:xfrm>
            <a:off x="1301750" y="238125"/>
            <a:ext cx="4252913" cy="2392363"/>
          </a:xfrm>
        </p:spPr>
        <p:txBody>
          <a:bodyPr rtlCol="0"/>
          <a:lstStyle/>
          <a:p>
            <a:pPr rtl="0"/>
            <a:endParaRPr lang="en-CA"/>
          </a:p>
        </p:txBody>
      </p:sp>
    </p:spTree>
    <p:extLst>
      <p:ext uri="{BB962C8B-B14F-4D97-AF65-F5344CB8AC3E}">
        <p14:creationId xmlns:p14="http://schemas.microsoft.com/office/powerpoint/2010/main" val="2467399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9AF82-8B57-0590-B4E8-9D3AE61D8D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EE6D81-B0BE-C61E-5E79-B784FBD4A11E}"/>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0CD10E95-45C2-0670-0B37-D74D337DDAC8}"/>
              </a:ext>
            </a:extLst>
          </p:cNvPr>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Certains d’entre vous se demandent peut-être : « Comment expliquer la valeur de mes conseils dans le contexte de l’information sur le coût total?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Commencez par adopter une approche positive. Ne vous excusez pas de présenter cette information et ne la présentez pas uniquement comme une exigence imposée par les organismes de réglementation. Présentez-la plutôt comme une mesure visant à accroître la transparence et à aider les clients à mieux comprendre l’ensemble des frais qu’ils payent.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Faites preuve de simplicité. Évitez autant que possible le jargon technique. Plus l’explication est technique, plus le client risque de décrocher ou de ne plus s’y retrouver.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Une communication ouverte peut donner lieu à des échanges constructifs. Favorisez un dialogue ouvert. Invitez les clients à poser leurs questions, prenez leurs préoccupations en considération et faites le lien entre vos réponses, leurs objectifs et leur plan financier.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Je reviendrai plus en détail sur ces deux premiers points plus tard; je vais d’abord me concentrer </a:t>
            </a:r>
            <a:r>
              <a:rPr lang="fr-ca" sz="1200" b="0" i="0" u="none" strike="noStrike" kern="1200" cap="none" spc="0" normalizeH="0" noProof="0" dirty="0">
                <a:ln>
                  <a:noFill/>
                </a:ln>
                <a:solidFill>
                  <a:prstClr val="black"/>
                </a:solidFill>
                <a:effectLst/>
                <a:uLnTx/>
                <a:uFillTx/>
                <a:latin typeface="+mn-lt"/>
                <a:ea typeface="+mn-ea"/>
                <a:cs typeface="+mn-cs"/>
              </a:rPr>
              <a:t>sur </a:t>
            </a:r>
            <a:r>
              <a:rPr lang="fr-ca" sz="1200" b="0" i="0" u="none" strike="noStrike" kern="1200" cap="none" spc="0" normalizeH="0" noProof="0" dirty="0">
                <a:ln>
                  <a:noFill/>
                </a:ln>
                <a:solidFill>
                  <a:prstClr val="black"/>
                </a:solidFill>
                <a:effectLst/>
                <a:uLnTx/>
                <a:uFillTx/>
                <a:latin typeface="Arial"/>
                <a:ea typeface="+mn-ea"/>
                <a:cs typeface="+mn-cs"/>
              </a:rPr>
              <a:t>le point suivant.</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Dresser un inventaire de la valeur. Rendre tangible ce qui est immatériel. Les clients oublient souvent la quantité de travail accomplie tout au long de la relation. Votre rôle est de les aider à comprendre le processus, </a:t>
            </a:r>
            <a:r>
              <a:rPr lang="fr-ca" sz="1200" b="0" i="0" u="none" strike="noStrike" kern="1200" cap="none" spc="0" normalizeH="0" noProof="0" dirty="0">
                <a:ln>
                  <a:noFill/>
                </a:ln>
                <a:solidFill>
                  <a:prstClr val="black"/>
                </a:solidFill>
                <a:effectLst/>
                <a:uLnTx/>
                <a:uFillTx/>
                <a:latin typeface="+mn-lt"/>
                <a:ea typeface="+mn-ea"/>
                <a:cs typeface="+mn-cs"/>
              </a:rPr>
              <a:t>les conseils, les services et </a:t>
            </a:r>
            <a:r>
              <a:rPr lang="fr-ca" sz="1200" b="0" i="0" u="none" strike="noStrike" kern="1200" cap="none" spc="0" normalizeH="0" noProof="0" dirty="0">
                <a:ln>
                  <a:noFill/>
                </a:ln>
                <a:solidFill>
                  <a:prstClr val="black"/>
                </a:solidFill>
                <a:effectLst/>
                <a:uLnTx/>
                <a:uFillTx/>
                <a:latin typeface="Arial"/>
                <a:ea typeface="+mn-ea"/>
                <a:cs typeface="+mn-cs"/>
              </a:rPr>
              <a:t>les décisions qui ont façonné leurs progrès.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Je vais vous donner quelques exemples. </a:t>
            </a:r>
            <a:b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br>
            <a:br>
              <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rPr>
            </a:br>
            <a:r>
              <a:rPr lang="fr-ca" sz="2000" b="1" i="1" u="none" strike="noStrike" kern="1200" cap="none" spc="0" normalizeH="0" noProof="0" dirty="0">
                <a:ln>
                  <a:noFill/>
                </a:ln>
                <a:solidFill>
                  <a:prstClr val="black"/>
                </a:solidFill>
                <a:effectLst/>
                <a:uLnTx/>
                <a:uFillTx/>
                <a:latin typeface="Arial" panose="020B0604020202020204"/>
                <a:ea typeface="+mn-ea"/>
                <a:cs typeface="+mn-cs"/>
              </a:rPr>
              <a:t>CLIQUER</a:t>
            </a:r>
          </a:p>
          <a:p>
            <a:pPr rtl="0"/>
            <a:endParaRPr lang="en-US" dirty="0"/>
          </a:p>
        </p:txBody>
      </p:sp>
      <p:sp>
        <p:nvSpPr>
          <p:cNvPr id="4" name="Slide Number Placeholder 3">
            <a:extLst>
              <a:ext uri="{FF2B5EF4-FFF2-40B4-BE49-F238E27FC236}">
                <a16:creationId xmlns:a16="http://schemas.microsoft.com/office/drawing/2014/main" id="{102182C8-AA66-16F1-616B-DE45C80DF52B}"/>
              </a:ext>
            </a:extLst>
          </p:cNvPr>
          <p:cNvSpPr>
            <a:spLocks noGrp="1"/>
          </p:cNvSpPr>
          <p:nvPr>
            <p:ph type="sldNum" sz="quarter" idx="5"/>
          </p:nvPr>
        </p:nvSpPr>
        <p:spPr/>
        <p:txBody>
          <a:bodyPr rtlCol="0"/>
          <a:lstStyle/>
          <a:p>
            <a:pPr rtl="0"/>
            <a:fld id="{4FF0573C-F130-4D1E-A886-85FBB65D3A1B}" type="slidenum">
              <a:rPr lang="en-CA" smtClean="0"/>
              <a:pPr rtl="0"/>
              <a:t>24</a:t>
            </a:fld>
            <a:endParaRPr lang="en-CA"/>
          </a:p>
        </p:txBody>
      </p:sp>
    </p:spTree>
    <p:extLst>
      <p:ext uri="{BB962C8B-B14F-4D97-AF65-F5344CB8AC3E}">
        <p14:creationId xmlns:p14="http://schemas.microsoft.com/office/powerpoint/2010/main" val="10949660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indent="0" rtl="0">
              <a:buNone/>
            </a:pPr>
            <a:r>
              <a:rPr lang="fr-ca"/>
              <a:t>Combien d’entre vous, dans cette salle, peuvent affirmer que leurs clients se souviennent de tout ce que vous avez fait pour eux? Je vais formuler ma question autrement : Vos clients sont-ils conscients de tout ce qu’ils peuvent obtenir de votre part (tous vos services)? </a:t>
            </a:r>
          </a:p>
          <a:p>
            <a:pPr rtl="0"/>
            <a:endParaRPr lang="en-US" dirty="0"/>
          </a:p>
          <a:p>
            <a:pPr marL="0" indent="0" rtl="0">
              <a:buNone/>
            </a:pPr>
            <a:r>
              <a:rPr lang="fr-ca"/>
              <a:t>Vous en faites beaucoup pour vos clients. </a:t>
            </a:r>
            <a:r>
              <a:rPr lang="fr-ca" i="1"/>
              <a:t>Prenons un moment pour examiner tout ce que cela représente. (L’animateur peut choisir de donner un aperçu général ou de s’attarder sur un ou deux éléments.)</a:t>
            </a:r>
          </a:p>
          <a:p>
            <a:pPr rtl="0"/>
            <a:endParaRPr lang="en-US" i="0"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Si les clients associent uniquement leur relation avec leur conseiller au rendement de leur portefeuille, la discussion sur la valeur risque de rester limitée. C’est pourquoi il est important que vous dressiez un inventaire de la valeur. Vous pouvez ainsi recenser et faire connaître l’ensemble du travail que vous accomplissez pour vos clients.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Réfléchissez aux endroits où cette information apparaît dans votre pratique : </a:t>
            </a:r>
            <a:r>
              <a:rPr lang="fr-ca" sz="1200" b="0" i="0" u="none" strike="noStrike" kern="1200" cap="none" spc="0" normalizeH="0" noProof="0">
                <a:ln>
                  <a:noFill/>
                </a:ln>
                <a:solidFill>
                  <a:prstClr val="black"/>
                </a:solidFill>
                <a:effectLst/>
                <a:uLnTx/>
                <a:uFillTx/>
                <a:latin typeface="+mn-lt"/>
                <a:ea typeface="+mn-ea"/>
                <a:cs typeface="+mn-cs"/>
              </a:rPr>
              <a:t>sur votre site Web, lors de la première rencontre avec un client, lors de la rencontre annuelle de suivi, dans l’échéancier de vos services, dans les documents d’intégration des clients </a:t>
            </a:r>
            <a:r>
              <a:rPr lang="fr-ca" sz="1200" b="0" i="0" u="none" strike="noStrike" kern="1200" cap="none" spc="0" normalizeH="0" noProof="0">
                <a:ln>
                  <a:noFill/>
                </a:ln>
                <a:solidFill>
                  <a:prstClr val="black"/>
                </a:solidFill>
                <a:effectLst/>
                <a:uLnTx/>
                <a:uFillTx/>
                <a:latin typeface="Arial"/>
                <a:ea typeface="+mn-ea"/>
                <a:cs typeface="+mn-cs"/>
              </a:rPr>
              <a:t>ou à l’ordre du jour de vos rencontres.</a:t>
            </a:r>
          </a:p>
          <a:p>
            <a:pPr rtl="0"/>
            <a:endParaRPr lang="en-US" i="0" dirty="0"/>
          </a:p>
          <a:p>
            <a:pPr marL="0" indent="0" rtl="0">
              <a:buNone/>
            </a:pPr>
            <a:endParaRPr lang="en-US" dirty="0"/>
          </a:p>
          <a:p>
            <a:pPr rtl="0"/>
            <a:endParaRPr lang="en-US" dirty="0"/>
          </a:p>
          <a:p>
            <a:pPr rtl="0"/>
            <a:endParaRPr lang="en-US"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25</a:t>
            </a:fld>
            <a:endParaRPr lang="en-CA"/>
          </a:p>
        </p:txBody>
      </p:sp>
    </p:spTree>
    <p:extLst>
      <p:ext uri="{BB962C8B-B14F-4D97-AF65-F5344CB8AC3E}">
        <p14:creationId xmlns:p14="http://schemas.microsoft.com/office/powerpoint/2010/main" val="117680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panose="020B0604020202020204" pitchFamily="34" charset="0"/>
                <a:ea typeface="+mn-ea"/>
                <a:cs typeface="Arial" panose="020B0604020202020204" pitchFamily="34" charset="0"/>
              </a:rPr>
              <a:t>Voici un exemple de représentation visuelle d’une approche personnalisée de la gestion des placements.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panose="020B0604020202020204" pitchFamily="34" charset="0"/>
                <a:ea typeface="+mn-ea"/>
                <a:cs typeface="Arial" panose="020B0604020202020204" pitchFamily="34" charset="0"/>
              </a:rPr>
              <a:t>C’est la représentation d’un processus type de gestion des placements utilisé par les conseillers financiers qui ont recours à des plateformes de services-conseils assorties de frais et proposent les produits et solutions offerts sur celle-ci. Nous vous encourageons à créer une représentation visuelle similaire de votre propre processus.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Un processus présenté visuellement comme celui-ci aide les clients à comprendre que la gestion des placements ne se résume pas à la sélection des produits.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panose="020B0604020202020204" pitchFamily="34" charset="0"/>
                <a:ea typeface="+mn-ea"/>
                <a:cs typeface="Arial" panose="020B0604020202020204" pitchFamily="34" charset="0"/>
              </a:rPr>
              <a:t>Une fois que vous aurez créé une représentation visuelle de votre approche personnalisée de la gestion des placements, je vous encourage à l’utiliser lorsque vous la présentez pour la première fois à votre client, mais aussi chaque fois que vous le rencontrez par la suite, lors de vos rencontres de bilan du portefeuille, ou même lorsqu’il vous pose une question.   Vous pourriez par exemple lui dire : « Avant de faire le point sur votre portefeuille, permettez-moi de vous rappeler notre approche de placement et son fonctionnement. »</a:t>
            </a:r>
            <a:r>
              <a:rPr lang="fr-ca" sz="1200" b="0" i="1" u="none" strike="noStrike" kern="1200" cap="none" spc="0" normalizeH="0" noProof="0">
                <a:ln>
                  <a:noFill/>
                </a:ln>
                <a:solidFill>
                  <a:prstClr val="black"/>
                </a:solidFill>
                <a:effectLst/>
                <a:uLnTx/>
                <a:uFillTx/>
                <a:latin typeface="Arial" panose="020B0604020202020204" pitchFamily="34" charset="0"/>
                <a:ea typeface="+mn-ea"/>
                <a:cs typeface="Arial" panose="020B0604020202020204" pitchFamily="34" charset="0"/>
              </a:rPr>
              <a:t>(Puis, montrez-lui la représentation visuelle.)</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Cette démarche permet de présenter le portefeuille comme le fruit d’un processus rigoureux, plutôt que comme un simple assemblage de produits. Elle aide également à faire le lien entre les coûts, le travail effectué et les décisions prises dans le cadre de la gestion du portefeuille.</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srgbClr val="FF0000"/>
                </a:solidFill>
                <a:effectLst/>
                <a:uLnTx/>
                <a:uFillTx/>
                <a:latin typeface="Arial" panose="020B0604020202020204" pitchFamily="34" charset="0"/>
                <a:ea typeface="+mn-ea"/>
                <a:cs typeface="Arial" panose="020B0604020202020204" pitchFamily="34" charset="0"/>
              </a:rPr>
              <a:t>(Parcourez l’illustration si le temps le permet.)</a:t>
            </a:r>
          </a:p>
          <a:p>
            <a:pPr rtl="0"/>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2CE555C1-69BC-DC40-8A06-61200E551886}"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9612058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a:xfrm>
            <a:off x="808284" y="2627313"/>
            <a:ext cx="7437120" cy="2656070"/>
          </a:xfrm>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Parlons maintenant de la planification financière. La représentation visuelle que vous voyez ici présente un exemple de processus de planification financière. Rappelez-vous que les résultats des recherches que je vous ai présentés plus tôt (à la diapositive 21, « Écart en matière de transparence des frais ») faisaient ressortir un important décalage entre ce que les investisseurs souhaitent et ce qu’ils estiment recevoir de leur conseiller, notamment en matière de planification financière et de valeur apportée.</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Dans cette représentation visuelle, les activités en vert (au-dessus de la ligne) sont les rencontres avec les clients. Les activités en bleu (en dessous de la ligne) représentent le travail que votre équipe réalise en coulisses pour préparer le plan et accompagner le client. Les rencontres avec les clients ne représentent qu’une partie de votre travail. En coulisses, l’équipe recueille les renseignements nécessaires, examine les documents, analyse les écarts, soumet le plan à des tests de résistance, formule des recommandations, prépare leur mise en œuvre et assure le suivi.</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Les clients participent aux rencontres, mais ils ne voient pas nécessairement tout le travail de préparation effectué en amont. </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Vous pouvez même transformer la ligne du milieu en une ligne chronologique indiquant le nombre de jours entre chaque rencontre, si vous le souhaitez.</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Encore une fois, je vous encourage à utiliser une représentation visuelle semblable chaque fois que vous présentez ou mettez à jour le plan financier d’un client. Vous pourriez lui dire, par exemple : « </a:t>
            </a:r>
            <a:r>
              <a:rPr lang="fr-ca" sz="1200" b="0" i="1"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À titre de rappel, voici notre processus de planification financière. Laissez-moi vous présenter votre plan financier (ou : la mise à jour de votre plan financier) afin que vous puissiez voir comment le processus fonctionne. » </a:t>
            </a:r>
          </a:p>
          <a:p>
            <a:pPr marL="0" indent="0" rtl="0">
              <a:buNone/>
            </a:pPr>
            <a:endParaRPr lang="en-US" dirty="0">
              <a:latin typeface="Arial" panose="020B0604020202020204" pitchFamily="34" charset="0"/>
              <a:cs typeface="Arial" panose="020B0604020202020204" pitchFamily="34" charset="0"/>
            </a:endParaRPr>
          </a:p>
          <a:p>
            <a:pPr marL="0" indent="0" rtl="0">
              <a:buNone/>
            </a:pPr>
            <a:endParaRPr lang="en-US"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2CE555C1-69BC-DC40-8A06-61200E551886}"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400" b="0" i="0" u="none" strike="noStrike" kern="1200" cap="none" spc="0" normalizeH="0" baseline="0" noProof="0">
              <a:ln>
                <a:noFill/>
              </a:ln>
              <a:solidFill>
                <a:prstClr val="black"/>
              </a:solidFill>
              <a:effectLst/>
              <a:uLnTx/>
              <a:uFillTx/>
              <a:latin typeface="Arial"/>
              <a:ea typeface="+mn-ea"/>
              <a:cs typeface="+mn-cs"/>
            </a:endParaRPr>
          </a:p>
        </p:txBody>
      </p:sp>
      <p:sp>
        <p:nvSpPr>
          <p:cNvPr id="6" name="TextBox 5">
            <a:extLst>
              <a:ext uri="{FF2B5EF4-FFF2-40B4-BE49-F238E27FC236}">
                <a16:creationId xmlns:a16="http://schemas.microsoft.com/office/drawing/2014/main" id="{6375B821-CBD2-89F5-8AEE-477CC48CB866}"/>
              </a:ext>
            </a:extLst>
          </p:cNvPr>
          <p:cNvSpPr txBox="1"/>
          <p:nvPr/>
        </p:nvSpPr>
        <p:spPr>
          <a:xfrm>
            <a:off x="617609" y="5700637"/>
            <a:ext cx="46482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b="0" i="0" u="none" strike="noStrike" kern="1200" cap="none" spc="0" normalizeH="0" noProof="0">
                <a:ln>
                  <a:noFill/>
                </a:ln>
                <a:solidFill>
                  <a:srgbClr val="FF0000"/>
                </a:solidFill>
                <a:effectLst/>
                <a:uLnTx/>
                <a:uFillTx/>
                <a:latin typeface="Arial" panose="020B0604020202020204" pitchFamily="34" charset="0"/>
                <a:ea typeface="+mn-ea"/>
                <a:cs typeface="Arial" panose="020B0604020202020204" pitchFamily="34" charset="0"/>
              </a:rPr>
              <a:t>[Parcourez l’illustration si le temps le permet.]</a:t>
            </a:r>
          </a:p>
        </p:txBody>
      </p:sp>
    </p:spTree>
    <p:extLst>
      <p:ext uri="{BB962C8B-B14F-4D97-AF65-F5344CB8AC3E}">
        <p14:creationId xmlns:p14="http://schemas.microsoft.com/office/powerpoint/2010/main" val="31791136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a:latin typeface="Arial" panose="020B0604020202020204" pitchFamily="34" charset="0"/>
                <a:cs typeface="Arial" panose="020B0604020202020204" pitchFamily="34" charset="0"/>
              </a:rPr>
              <a:t>Vous pouvez aussi produire ce que j’appelle un </a:t>
            </a:r>
            <a:r>
              <a:rPr lang="fr-ca" u="sng">
                <a:latin typeface="Arial" panose="020B0604020202020204" pitchFamily="34" charset="0"/>
                <a:cs typeface="Arial" panose="020B0604020202020204" pitchFamily="34" charset="0"/>
              </a:rPr>
              <a:t>rapport d’avancement</a:t>
            </a:r>
            <a:r>
              <a:rPr lang="fr-ca">
                <a:latin typeface="Arial" panose="020B0604020202020204" pitchFamily="34" charset="0"/>
                <a:cs typeface="Arial" panose="020B0604020202020204" pitchFamily="34" charset="0"/>
              </a:rPr>
              <a:t>. Je préfère le terme « rapport d’avancement » à celui de « rapport annuel » ou de « rencontre annuelle ».  </a:t>
            </a:r>
            <a:r>
              <a:rPr lang="fr-ca" sz="1200" b="0" i="0" u="none" strike="noStrike" kern="1200" cap="none" spc="0" normalizeH="0" noProof="0">
                <a:ln>
                  <a:noFill/>
                </a:ln>
                <a:solidFill>
                  <a:prstClr val="black"/>
                </a:solidFill>
                <a:effectLst/>
                <a:uLnTx/>
                <a:uFillTx/>
                <a:latin typeface="Arial"/>
                <a:ea typeface="+mn-ea"/>
                <a:cs typeface="+mn-cs"/>
              </a:rPr>
              <a:t>Une rencontre annuelle évoque un simple rendez-vous de routine. Un rapport d’avancement évoque plutôt une progression, un suivi des engagements et un lien concret avec les objectifs du client.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a:latin typeface="Arial" panose="020B0604020202020204" pitchFamily="34" charset="0"/>
                <a:cs typeface="Arial" panose="020B0604020202020204" pitchFamily="34" charset="0"/>
              </a:rPr>
              <a:t>Comme vous le savez, les mots que vous employez et la façon dont vous présentez certains sujets ou certaines réponses peuvent grandement favoriser des échanges constructifs. </a:t>
            </a:r>
            <a:r>
              <a:rPr lang="fr-ca" sz="1200" b="0" i="0" u="none" strike="noStrike" kern="1200" cap="none" spc="0" normalizeH="0" noProof="0">
                <a:ln>
                  <a:noFill/>
                </a:ln>
                <a:solidFill>
                  <a:prstClr val="black"/>
                </a:solidFill>
                <a:effectLst/>
                <a:uLnTx/>
                <a:uFillTx/>
                <a:latin typeface="Arial"/>
                <a:ea typeface="+mn-ea"/>
                <a:cs typeface="+mn-cs"/>
              </a:rPr>
              <a:t>Le choix des mots est important. La façon dont vous présentez la rencontre peut influencer la manière dont le client la vivra.</a:t>
            </a:r>
          </a:p>
          <a:p>
            <a:pPr rtl="0"/>
            <a:endParaRPr lang="en-US" dirty="0">
              <a:latin typeface="Arial" panose="020B0604020202020204" pitchFamily="34" charset="0"/>
              <a:cs typeface="Arial" panose="020B0604020202020204" pitchFamily="34" charset="0"/>
            </a:endParaRPr>
          </a:p>
          <a:p>
            <a:pPr marL="0" indent="0" rtl="0">
              <a:buNone/>
            </a:pPr>
            <a:r>
              <a:rPr lang="fr-ca">
                <a:latin typeface="Arial" panose="020B0604020202020204" pitchFamily="34" charset="0"/>
                <a:cs typeface="Arial" panose="020B0604020202020204" pitchFamily="34" charset="0"/>
              </a:rPr>
              <a:t>Au cours des dernières années, chaque fois que j’ai expliqué ceci aux conseillers, y compris à des conseillers chevronnés, leur réaction est très positive. Ils apprécient la simplicité de cette approche et comprennent immédiatement l’intérêt et les avantages qu’elle peut présenter dans leurs échanges avec les clients.  </a:t>
            </a:r>
          </a:p>
          <a:p>
            <a:pPr rtl="0"/>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rtlCol="0"/>
          <a:lstStyle/>
          <a:p>
            <a:pPr rtl="0"/>
            <a:fld id="{527AE3DB-66B2-490C-877D-2F85D4634F2F}" type="slidenum">
              <a:rPr lang="en-US" smtClean="0">
                <a:solidFill>
                  <a:prstClr val="black"/>
                </a:solidFill>
              </a:rPr>
              <a:pPr rtl="0"/>
              <a:t>28</a:t>
            </a:fld>
            <a:endParaRPr lang="en-US">
              <a:solidFill>
                <a:prstClr val="black"/>
              </a:solidFill>
            </a:endParaRPr>
          </a:p>
        </p:txBody>
      </p:sp>
    </p:spTree>
    <p:extLst>
      <p:ext uri="{BB962C8B-B14F-4D97-AF65-F5344CB8AC3E}">
        <p14:creationId xmlns:p14="http://schemas.microsoft.com/office/powerpoint/2010/main" val="36406755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7FC36-B8BC-70E2-BED0-0F378B2EC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74F19-A0EB-1DA2-56A1-F60831260409}"/>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3506522E-0396-4926-24B5-17D3EC42F06F}"/>
              </a:ext>
            </a:extLst>
          </p:cNvPr>
          <p:cNvSpPr>
            <a:spLocks noGrp="1"/>
          </p:cNvSpPr>
          <p:nvPr>
            <p:ph type="body" idx="1"/>
          </p:nvPr>
        </p:nvSpPr>
        <p:spPr/>
        <p:txBody>
          <a:bodyPr rtlCol="0"/>
          <a:lstStyle/>
          <a:p>
            <a:pPr marL="0" marR="0" lvl="0" indent="0"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Vous vous demandez peut-être si les clients souhaitent réellement recevoir toute cette information, ou même plus encore d’information. </a:t>
            </a:r>
            <a:r>
              <a:rPr lang="fr-ca" sz="2000" b="0" i="0" u="none" strike="noStrike" kern="1200" cap="none" spc="0" normalizeH="0" noProof="0" dirty="0">
                <a:ln>
                  <a:noFill/>
                </a:ln>
                <a:solidFill>
                  <a:prstClr val="black"/>
                </a:solidFill>
                <a:effectLst/>
                <a:uLnTx/>
                <a:uFillTx/>
                <a:latin typeface="+mn-lt"/>
                <a:ea typeface="+mn-ea"/>
                <a:cs typeface="+mn-cs"/>
              </a:rPr>
              <a:t>La réponse est oui. Le </a:t>
            </a:r>
            <a:r>
              <a:rPr lang="fr-FR" sz="2000" b="0" i="0" u="none" strike="noStrike" kern="1200" cap="none" spc="0" normalizeH="0" noProof="0" dirty="0">
                <a:ln>
                  <a:noFill/>
                </a:ln>
                <a:solidFill>
                  <a:prstClr val="black"/>
                </a:solidFill>
                <a:effectLst/>
                <a:uLnTx/>
                <a:uFillTx/>
                <a:latin typeface="+mn-lt"/>
                <a:ea typeface="+mn-ea"/>
                <a:cs typeface="+mn-cs"/>
              </a:rPr>
              <a:t>rapport de recherche d’Investissements Manuvie </a:t>
            </a:r>
            <a:r>
              <a:rPr lang="fr-FR" sz="2000" b="0" i="1" u="none" strike="noStrike" kern="1200" cap="none" spc="0" normalizeH="0" noProof="0" dirty="0">
                <a:ln>
                  <a:noFill/>
                </a:ln>
                <a:solidFill>
                  <a:prstClr val="black"/>
                </a:solidFill>
                <a:effectLst/>
                <a:uLnTx/>
                <a:uFillTx/>
                <a:latin typeface="+mn-lt"/>
                <a:ea typeface="+mn-ea"/>
                <a:cs typeface="+mn-cs"/>
              </a:rPr>
              <a:t>High Net Worth &amp; Mass Affluent </a:t>
            </a:r>
            <a:r>
              <a:rPr lang="fr-FR" sz="2000" b="0" i="1" u="none" strike="noStrike" kern="1200" cap="none" spc="0" normalizeH="0" noProof="0" dirty="0" err="1">
                <a:ln>
                  <a:noFill/>
                </a:ln>
                <a:solidFill>
                  <a:prstClr val="black"/>
                </a:solidFill>
                <a:effectLst/>
                <a:uLnTx/>
                <a:uFillTx/>
                <a:latin typeface="+mn-lt"/>
                <a:ea typeface="+mn-ea"/>
                <a:cs typeface="+mn-cs"/>
              </a:rPr>
              <a:t>Research</a:t>
            </a:r>
            <a:r>
              <a:rPr lang="fr-FR" sz="2000" b="0" i="1" u="none" strike="noStrike" kern="1200" cap="none" spc="0" normalizeH="0" noProof="0" dirty="0">
                <a:ln>
                  <a:noFill/>
                </a:ln>
                <a:solidFill>
                  <a:prstClr val="black"/>
                </a:solidFill>
                <a:effectLst/>
                <a:uLnTx/>
                <a:uFillTx/>
                <a:latin typeface="+mn-lt"/>
                <a:ea typeface="+mn-ea"/>
                <a:cs typeface="+mn-cs"/>
              </a:rPr>
              <a:t> Report</a:t>
            </a:r>
            <a:r>
              <a:rPr lang="fr-FR" sz="2000" b="0" i="0" u="none" strike="noStrike" kern="1200" cap="none" spc="0" normalizeH="0" noProof="0" dirty="0">
                <a:ln>
                  <a:noFill/>
                </a:ln>
                <a:solidFill>
                  <a:prstClr val="black"/>
                </a:solidFill>
                <a:effectLst/>
                <a:uLnTx/>
                <a:uFillTx/>
                <a:latin typeface="+mn-lt"/>
                <a:ea typeface="+mn-ea"/>
                <a:cs typeface="+mn-cs"/>
              </a:rPr>
              <a:t>, publié en février 2026</a:t>
            </a:r>
            <a:r>
              <a:rPr lang="fr-ca" sz="2000" b="0" i="0" u="none" strike="noStrike" kern="1200" cap="none" spc="0" normalizeH="0" noProof="0" dirty="0">
                <a:ln>
                  <a:noFill/>
                </a:ln>
                <a:solidFill>
                  <a:prstClr val="black"/>
                </a:solidFill>
                <a:effectLst/>
                <a:uLnTx/>
                <a:uFillTx/>
                <a:latin typeface="Arial" panose="020B0604020202020204"/>
                <a:ea typeface="+mn-ea"/>
                <a:cs typeface="+mn-cs"/>
              </a:rPr>
              <a:t>, présente des constats intéressants sur le type de relation que les </a:t>
            </a:r>
            <a:r>
              <a:rPr lang="fr-ca" sz="2000" b="0" i="0" u="none" strike="noStrike" kern="1200" cap="none" spc="0" normalizeH="0" noProof="0" dirty="0">
                <a:ln>
                  <a:noFill/>
                </a:ln>
                <a:solidFill>
                  <a:prstClr val="black"/>
                </a:solidFill>
                <a:effectLst/>
                <a:uLnTx/>
                <a:uFillTx/>
                <a:latin typeface="+mn-lt"/>
                <a:ea typeface="+mn-ea"/>
                <a:cs typeface="+mn-cs"/>
              </a:rPr>
              <a:t>investisseurs souhaitent avoir </a:t>
            </a:r>
            <a:r>
              <a:rPr lang="fr-ca" sz="2000" b="0" i="0" u="none" strike="noStrike" kern="1200" cap="none" spc="0" normalizeH="0" noProof="0" dirty="0">
                <a:ln>
                  <a:noFill/>
                </a:ln>
                <a:solidFill>
                  <a:prstClr val="black"/>
                </a:solidFill>
                <a:effectLst/>
                <a:uLnTx/>
                <a:uFillTx/>
                <a:latin typeface="Arial" panose="020B0604020202020204"/>
                <a:ea typeface="+mn-ea"/>
                <a:cs typeface="+mn-cs"/>
              </a:rPr>
              <a:t>avec leur conseiller financier.</a:t>
            </a:r>
          </a:p>
          <a:p>
            <a:pPr marL="0" marR="0" lvl="0" indent="0"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37744" marR="0" lvl="0" indent="-237744"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Char char="•"/>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Les clients à valeur nette élevée souhaitent notamment que leur conseiller :</a:t>
            </a:r>
            <a:endParaRPr kumimoji="0" lang="en-CA"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lang="fr-ca" sz="1800" b="0" i="0" u="none" strike="noStrike" kern="1200" cap="none" spc="0" normalizeH="0" noProof="0" dirty="0">
                <a:ln>
                  <a:noFill/>
                </a:ln>
                <a:solidFill>
                  <a:prstClr val="black"/>
                </a:solidFill>
                <a:effectLst/>
                <a:uLnTx/>
                <a:uFillTx/>
                <a:latin typeface="Arial" panose="020B0604020202020204"/>
                <a:ea typeface="+mn-ea"/>
                <a:cs typeface="+mn-cs"/>
              </a:rPr>
              <a:t>soit un partenaire stratégique; </a:t>
            </a: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lang="fr-ca" sz="1800" b="0" i="0" u="none" strike="noStrike" kern="1200" cap="none" spc="0" normalizeH="0" noProof="0" dirty="0">
                <a:ln>
                  <a:noFill/>
                </a:ln>
                <a:solidFill>
                  <a:prstClr val="black"/>
                </a:solidFill>
                <a:effectLst/>
                <a:uLnTx/>
                <a:uFillTx/>
                <a:latin typeface="Arial" panose="020B0604020202020204"/>
                <a:ea typeface="+mn-ea"/>
                <a:cs typeface="+mn-cs"/>
              </a:rPr>
              <a:t>soit un coordonnateur des aspects complexes;</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lang="fr-ca" sz="1800" b="0" i="0" u="none" strike="noStrike" kern="1200" cap="none" spc="0" normalizeH="0" noProof="0" dirty="0">
                <a:ln>
                  <a:noFill/>
                </a:ln>
                <a:solidFill>
                  <a:prstClr val="black"/>
                </a:solidFill>
                <a:effectLst/>
                <a:uLnTx/>
                <a:uFillTx/>
                <a:latin typeface="Arial" panose="020B0604020202020204"/>
                <a:ea typeface="+mn-ea"/>
                <a:cs typeface="+mn-cs"/>
              </a:rPr>
              <a:t>propose des outils numériques avec son accompagnement (p. ex., tableaux de bord, rapports, opérations de placement ciblées).</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37744" marR="0" lvl="0" indent="-237744"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237744" marR="0" lvl="0" indent="-237744"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Char char="•"/>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Les clients aisés semblent privilégier :</a:t>
            </a: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lang="fr-ca" sz="1800" b="0" i="0" u="none" strike="noStrike" kern="1200" cap="none" spc="0" normalizeH="0" noProof="0" dirty="0">
                <a:ln>
                  <a:noFill/>
                </a:ln>
                <a:solidFill>
                  <a:prstClr val="black"/>
                </a:solidFill>
                <a:effectLst/>
                <a:uLnTx/>
                <a:uFillTx/>
                <a:latin typeface="Arial" panose="020B0604020202020204"/>
                <a:ea typeface="+mn-ea"/>
                <a:cs typeface="+mn-cs"/>
              </a:rPr>
              <a:t>la transparence, la clarté et le soutien; </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lang="fr-ca" sz="1800" b="0" i="0" u="none" strike="noStrike" kern="1200" cap="none" spc="0" normalizeH="0" noProof="0" dirty="0">
                <a:ln>
                  <a:noFill/>
                </a:ln>
                <a:solidFill>
                  <a:prstClr val="black"/>
                </a:solidFill>
                <a:effectLst/>
                <a:uLnTx/>
                <a:uFillTx/>
                <a:latin typeface="Arial" panose="020B0604020202020204"/>
                <a:ea typeface="+mn-ea"/>
                <a:cs typeface="+mn-cs"/>
              </a:rPr>
              <a:t>un accompagnement qui renforce la confiance; </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r>
              <a:rPr lang="fr-ca" sz="1800" b="0" i="0" u="none" strike="noStrike" kern="1200" cap="none" spc="0" normalizeH="0" noProof="0" dirty="0">
                <a:ln>
                  <a:noFill/>
                </a:ln>
                <a:solidFill>
                  <a:prstClr val="black"/>
                </a:solidFill>
                <a:effectLst/>
                <a:uLnTx/>
                <a:uFillTx/>
                <a:latin typeface="Arial" panose="020B0604020202020204"/>
                <a:ea typeface="+mn-ea"/>
                <a:cs typeface="+mn-cs"/>
              </a:rPr>
              <a:t>le fait d’être rassuré par l’information, et pas seulement par la relation avec le conseiller.</a:t>
            </a:r>
          </a:p>
          <a:p>
            <a:pPr marL="576072" marR="0" lvl="1" indent="-237744" algn="l" defTabSz="914400" rtl="0" eaLnBrk="1" fontAlgn="ctr" latinLnBrk="0" hangingPunct="1">
              <a:lnSpc>
                <a:spcPct val="95000"/>
              </a:lnSpc>
              <a:spcBef>
                <a:spcPts val="900"/>
              </a:spcBef>
              <a:spcAft>
                <a:spcPts val="0"/>
              </a:spcAft>
              <a:buClr>
                <a:prstClr val="black"/>
              </a:buClr>
              <a:buSzPct val="115000"/>
              <a:buFont typeface="Arial" panose="020B0604020202020204" pitchFamily="34" charset="0"/>
              <a:buChar char="•"/>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Lorsqu’il </a:t>
            </a:r>
            <a:r>
              <a:rPr lang="fr-ca" sz="2000" b="0" i="0" u="none" strike="noStrike" kern="1200" cap="none" spc="0" normalizeH="0" noProof="0" dirty="0">
                <a:ln>
                  <a:noFill/>
                </a:ln>
                <a:solidFill>
                  <a:prstClr val="black"/>
                </a:solidFill>
                <a:effectLst/>
                <a:uLnTx/>
                <a:uFillTx/>
                <a:latin typeface="+mn-lt"/>
                <a:ea typeface="+mn-ea"/>
                <a:cs typeface="+mn-cs"/>
              </a:rPr>
              <a:t>s’agissait </a:t>
            </a:r>
            <a:r>
              <a:rPr lang="fr-ca" sz="2000" b="0" i="0" u="none" strike="noStrike" kern="1200" cap="none" spc="0" normalizeH="0" noProof="0" dirty="0">
                <a:ln>
                  <a:noFill/>
                </a:ln>
                <a:solidFill>
                  <a:prstClr val="black"/>
                </a:solidFill>
                <a:effectLst/>
                <a:uLnTx/>
                <a:uFillTx/>
                <a:latin typeface="Arial" panose="020B0604020202020204"/>
                <a:ea typeface="+mn-ea"/>
                <a:cs typeface="+mn-cs"/>
              </a:rPr>
              <a:t>des frais, les deux groupes ont indiqué souhaiter davantage de transparence à cet égard. </a:t>
            </a:r>
          </a:p>
          <a:p>
            <a:pPr marL="237744" marR="0" lvl="0" indent="-237744" algn="l" defTabSz="914400" rtl="0" eaLnBrk="1" fontAlgn="ctr" latinLnBrk="0" hangingPunct="1">
              <a:lnSpc>
                <a:spcPct val="95000"/>
              </a:lnSpc>
              <a:spcBef>
                <a:spcPts val="1200"/>
              </a:spcBef>
              <a:spcAft>
                <a:spcPts val="0"/>
              </a:spcAft>
              <a:buClr>
                <a:prstClr val="black"/>
              </a:buClr>
              <a:buSzPct val="115000"/>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Ainsi, l’information sur le coût total répond à un besoin que les clients expriment déjà : davantage de clarté. Le conseiller a donc l’occasion de leur fournir cette clarté en l’adaptant à leur situation et en la mettant en lien avec leurs objectifs.</a:t>
            </a:r>
          </a:p>
          <a:p>
            <a:pPr marL="0" indent="0" rtl="0">
              <a:buNone/>
            </a:pPr>
            <a:endParaRPr lang="en-CA" dirty="0"/>
          </a:p>
        </p:txBody>
      </p:sp>
      <p:sp>
        <p:nvSpPr>
          <p:cNvPr id="4" name="Slide Number Placeholder 3">
            <a:extLst>
              <a:ext uri="{FF2B5EF4-FFF2-40B4-BE49-F238E27FC236}">
                <a16:creationId xmlns:a16="http://schemas.microsoft.com/office/drawing/2014/main" id="{22645425-6CA1-B400-69A7-3B5863D22A8C}"/>
              </a:ext>
            </a:extLst>
          </p:cNvPr>
          <p:cNvSpPr>
            <a:spLocks noGrp="1"/>
          </p:cNvSpPr>
          <p:nvPr>
            <p:ph type="sldNum" sz="quarter" idx="5"/>
          </p:nvPr>
        </p:nvSpPr>
        <p:spPr/>
        <p:txBody>
          <a:bodyPr rtlCol="0"/>
          <a:lstStyle/>
          <a:p>
            <a:pPr rtl="0"/>
            <a:fld id="{4FF0573C-F130-4D1E-A886-85FBB65D3A1B}" type="slidenum">
              <a:rPr lang="en-CA" smtClean="0"/>
              <a:pPr rtl="0"/>
              <a:t>29</a:t>
            </a:fld>
            <a:endParaRPr lang="en-CA"/>
          </a:p>
        </p:txBody>
      </p:sp>
    </p:spTree>
    <p:extLst>
      <p:ext uri="{BB962C8B-B14F-4D97-AF65-F5344CB8AC3E}">
        <p14:creationId xmlns:p14="http://schemas.microsoft.com/office/powerpoint/2010/main" val="26343488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49C71-BA04-74F7-DE85-0B750BA7F1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BEA38F-390A-CC46-86BB-CE3E93C20794}"/>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4C487AFE-F102-AE1E-A171-32C82284DE34}"/>
              </a:ext>
            </a:extLst>
          </p:cNvPr>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dirty="0"/>
              <a:t>Je viens de parler assez longuement de la façon dont vous pouvez mettre en lumière la valeur que vous apportez et de vous proposer quelques idées et représentations visuelles que vous pouvez utiliser avec vos clients pour rendre tangible ce qui est immatériel. J’aimerais maintenant </a:t>
            </a:r>
            <a:r>
              <a:rPr lang="fr-ca" sz="1200" b="0" i="0" u="none" strike="noStrike" kern="1200" cap="none" spc="0" normalizeH="0" noProof="0" dirty="0">
                <a:ln>
                  <a:noFill/>
                </a:ln>
                <a:solidFill>
                  <a:prstClr val="black"/>
                </a:solidFill>
                <a:effectLst/>
                <a:uLnTx/>
                <a:uFillTx/>
                <a:latin typeface="Arial"/>
                <a:ea typeface="+mn-ea"/>
                <a:cs typeface="+mn-cs"/>
              </a:rPr>
              <a:t>prendre un moment pour faire un bref retour sur cette discussion.</a:t>
            </a:r>
            <a:endParaRPr lang="en-US" dirty="0"/>
          </a:p>
          <a:p>
            <a:pPr marL="0" indent="0" rtl="0">
              <a:buNone/>
            </a:pPr>
            <a:endParaRPr lang="en-US" dirty="0"/>
          </a:p>
          <a:p>
            <a:pPr marL="0" indent="0" rtl="0">
              <a:buNone/>
            </a:pPr>
            <a:r>
              <a:rPr lang="fr-ca" dirty="0"/>
              <a:t>Comment évaluez-vous votre capacité à expliquer les changements liés à l’information sur le coût total et à réorienter la conversation avec vos clients pour mettre l’accent sur la valeur?</a:t>
            </a:r>
            <a:br>
              <a:rPr lang="en-US" dirty="0"/>
            </a:br>
            <a:endParaRPr lang="en-US" dirty="0"/>
          </a:p>
          <a:p>
            <a:pPr marL="228600" indent="-228600" rtl="0">
              <a:buFont typeface="+mj-lt"/>
              <a:buAutoNum type="alphaLcPeriod"/>
            </a:pPr>
            <a:r>
              <a:rPr lang="fr-ca" dirty="0"/>
              <a:t>Je suis très bien préparé(e)</a:t>
            </a:r>
          </a:p>
          <a:p>
            <a:pPr marL="228600" indent="-228600" rtl="0">
              <a:buFont typeface="+mj-lt"/>
              <a:buAutoNum type="alphaLcPeriod"/>
            </a:pPr>
            <a:r>
              <a:rPr lang="fr-ca" dirty="0"/>
              <a:t>Je suis plutôt bien préparé(e)</a:t>
            </a:r>
          </a:p>
          <a:p>
            <a:pPr marL="228600" indent="-228600" rtl="0">
              <a:buFont typeface="+mj-lt"/>
              <a:buAutoNum type="alphaLcPeriod"/>
            </a:pPr>
            <a:r>
              <a:rPr lang="fr-ca" dirty="0"/>
              <a:t>Je ne suis ni bien ni mal préparé(e)</a:t>
            </a:r>
          </a:p>
          <a:p>
            <a:pPr marL="228600" indent="-228600" rtl="0">
              <a:buFont typeface="+mj-lt"/>
              <a:buAutoNum type="alphaLcPeriod"/>
            </a:pPr>
            <a:r>
              <a:rPr lang="fr-ca" dirty="0"/>
              <a:t>Je suis plutôt mal préparé(e)</a:t>
            </a:r>
          </a:p>
          <a:p>
            <a:pPr marL="228600" indent="-228600" rtl="0">
              <a:buFont typeface="+mj-lt"/>
              <a:buAutoNum type="alphaLcPeriod"/>
            </a:pPr>
            <a:r>
              <a:rPr lang="fr-ca" dirty="0"/>
              <a:t>Je suis très mal préparé(e)</a:t>
            </a:r>
          </a:p>
          <a:p>
            <a:pPr marL="228600" indent="-228600" rtl="0">
              <a:buFont typeface="+mj-lt"/>
              <a:buAutoNum type="alphaLcPeriod"/>
            </a:pPr>
            <a:endParaRPr lang="en-US" dirty="0"/>
          </a:p>
          <a:p>
            <a:pPr marL="0" indent="0" rtl="0">
              <a:buFont typeface="+mj-lt"/>
              <a:buNone/>
            </a:pPr>
            <a:r>
              <a:rPr lang="fr-ca" sz="1200" b="0" i="0" u="none" strike="noStrike" kern="1200" cap="none" spc="0" normalizeH="0" noProof="0" dirty="0">
                <a:ln>
                  <a:noFill/>
                </a:ln>
                <a:solidFill>
                  <a:prstClr val="black"/>
                </a:solidFill>
                <a:effectLst/>
                <a:uLnTx/>
                <a:uFillTx/>
                <a:latin typeface="Arial"/>
                <a:ea typeface="+mn-ea"/>
                <a:cs typeface="+mn-cs"/>
              </a:rPr>
              <a:t>Il ne s’agit pas seulement de bien comprendre les changements sur le plan technique. Il faut aussi être capable de les expliquer avec confiance à ses clients. Votre réponse peut vous aider à déterminer sur quels aspects vous devriez axer votre préparation.</a:t>
            </a:r>
          </a:p>
          <a:p>
            <a:pPr marL="0" indent="0" rtl="0">
              <a:buFont typeface="+mj-lt"/>
              <a:buNone/>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rtl="0">
              <a:buFont typeface="+mj-lt"/>
              <a:buNone/>
            </a:pPr>
            <a:r>
              <a:rPr lang="fr-ca" i="0" dirty="0"/>
              <a:t>NOTE À L’INTENTION DE L’ANIMATEUR : Si la présentation se tient en mode virtuel, faites un sondage et présentez les résultats. Si elle a lieu en personne, invitez simplement les participants à réfléchir à leur réponse et à déterminer où ils se situent, sans leur demander de partager leur réponse avec le groupe.</a:t>
            </a:r>
          </a:p>
          <a:p>
            <a:pPr marL="0" indent="0" rtl="0">
              <a:buNone/>
            </a:pPr>
            <a:endParaRPr lang="en-CA" dirty="0"/>
          </a:p>
        </p:txBody>
      </p:sp>
      <p:sp>
        <p:nvSpPr>
          <p:cNvPr id="4" name="Slide Number Placeholder 3">
            <a:extLst>
              <a:ext uri="{FF2B5EF4-FFF2-40B4-BE49-F238E27FC236}">
                <a16:creationId xmlns:a16="http://schemas.microsoft.com/office/drawing/2014/main" id="{D39EBA5B-4757-A034-EAE1-623E46DA8FD1}"/>
              </a:ext>
            </a:extLst>
          </p:cNvPr>
          <p:cNvSpPr>
            <a:spLocks noGrp="1"/>
          </p:cNvSpPr>
          <p:nvPr>
            <p:ph type="sldNum" sz="quarter" idx="5"/>
          </p:nvPr>
        </p:nvSpPr>
        <p:spPr/>
        <p:txBody>
          <a:bodyPr rtlCol="0"/>
          <a:lstStyle/>
          <a:p>
            <a:pPr rtl="0"/>
            <a:fld id="{4FF0573C-F130-4D1E-A886-85FBB65D3A1B}" type="slidenum">
              <a:rPr lang="en-CA" smtClean="0"/>
              <a:pPr rtl="0"/>
              <a:t>30</a:t>
            </a:fld>
            <a:endParaRPr lang="en-CA"/>
          </a:p>
        </p:txBody>
      </p:sp>
    </p:spTree>
    <p:extLst>
      <p:ext uri="{BB962C8B-B14F-4D97-AF65-F5344CB8AC3E}">
        <p14:creationId xmlns:p14="http://schemas.microsoft.com/office/powerpoint/2010/main" val="39765768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indent="0" rtl="0">
              <a:buNone/>
            </a:pPr>
            <a:r>
              <a:rPr lang="fr-ca"/>
              <a:t>Que vous travailliez dans le secteur depuis plus de 20 ans ou depuis 5 à 10 ans, et à plus forte raison si vous êtes propriétaire de votre entreprise, vous devez constamment vous adapter à des facteurs qui échappent à votre contrôle (les marchés, les événements économiques, les pandémies mondiales, les modifications de la législation fiscale, les réformes réglementaires, etc.).</a:t>
            </a:r>
          </a:p>
          <a:p>
            <a:pPr marL="0" indent="0" rtl="0">
              <a:buNone/>
            </a:pPr>
            <a:endParaRPr lang="en-US"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L’information sur le coût total peut vous sembler être un fardeau de plus, mais elle ne vous oblige pas à changer ce qui fait votre valeur auprès de vos clients. Elle est plutôt l’occasion de mieux faire comprendre cette valeur à vos clients. </a:t>
            </a:r>
            <a:r>
              <a:rPr lang="fr-ca"/>
              <a:t>Il s’agit simplement de poursuivre vos efforts visant à vous améliorer et de chercher constamment des façons de progresser afin de garder une longueur d’avance.  </a:t>
            </a:r>
          </a:p>
          <a:p>
            <a:pPr marL="0" indent="0" rtl="0">
              <a:buNone/>
            </a:pPr>
            <a:endParaRPr lang="en-US"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Il s’agit de tirer parti d’un environnement en constante évolution pour améliorer votre communication, renforcer vos processus et accompagner vos clients dans les périodes d’incertitude avec assurance.</a:t>
            </a:r>
            <a:endParaRPr lang="en-US"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31</a:t>
            </a:fld>
            <a:endParaRPr lang="en-CA"/>
          </a:p>
        </p:txBody>
      </p:sp>
    </p:spTree>
    <p:extLst>
      <p:ext uri="{BB962C8B-B14F-4D97-AF65-F5344CB8AC3E}">
        <p14:creationId xmlns:p14="http://schemas.microsoft.com/office/powerpoint/2010/main" val="7209523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indent="0" rtl="0">
              <a:buNone/>
            </a:pPr>
            <a:r>
              <a:rPr lang="fr-ca"/>
              <a:t>Passons maintenant à la dernière partie de cette présentation et concentrons-nous sur les mesures concrètes que vous pouvez prendre pour vous préparer à présenter l’information sur le coût total. Je vais expliquer ce que je veux dire par « démarche structurée ».  </a:t>
            </a:r>
          </a:p>
          <a:p>
            <a:pPr marL="0" indent="0" rtl="0">
              <a:buNone/>
            </a:pPr>
            <a:endParaRPr lang="en-US" dirty="0"/>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Une démarche structurée est simplement une structure pratique qui vous indique quoi faire avant, pendant et après la discussion avec le client.  Sans démarche structurée, la préparation peut sembler accablante. Votre démarche structurée rend le processus plus simple à gérer et permet de l’appliquer de façon uniforme.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rtl="0">
              <a:buNone/>
            </a:pPr>
            <a:r>
              <a:rPr lang="fr-ca" sz="1200" b="0" i="0" u="none" strike="noStrike" kern="1200" cap="none" spc="0" normalizeH="0" noProof="0">
                <a:ln>
                  <a:noFill/>
                </a:ln>
                <a:solidFill>
                  <a:prstClr val="black"/>
                </a:solidFill>
                <a:effectLst/>
                <a:uLnTx/>
                <a:uFillTx/>
                <a:latin typeface="Arial"/>
                <a:ea typeface="+mn-ea"/>
                <a:cs typeface="+mn-cs"/>
              </a:rPr>
              <a:t>L’objectif est de faire en sorte que toute votre équipe transmette un message cohérent, de réduire l’incertitude et de mettre en œuvre une approche proactive plutôt que réactive.</a:t>
            </a:r>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32</a:t>
            </a:fld>
            <a:endParaRPr lang="en-CA"/>
          </a:p>
        </p:txBody>
      </p:sp>
    </p:spTree>
    <p:extLst>
      <p:ext uri="{BB962C8B-B14F-4D97-AF65-F5344CB8AC3E}">
        <p14:creationId xmlns:p14="http://schemas.microsoft.com/office/powerpoint/2010/main" val="37809042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Votre démarche structurée comporte trois étapes clés :</a:t>
            </a:r>
          </a:p>
          <a:p>
            <a:pPr marL="228600" marR="0" lvl="0" indent="-22860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AutoNum type="arabicPeriod"/>
              <a:tabLst/>
              <a:defRPr/>
            </a:pPr>
            <a:r>
              <a:rPr lang="fr-ca" sz="1200" b="0" i="0" u="none" strike="noStrike" kern="1200" cap="none" spc="0" normalizeH="0" noProof="0">
                <a:ln>
                  <a:noFill/>
                </a:ln>
                <a:solidFill>
                  <a:prstClr val="black"/>
                </a:solidFill>
                <a:effectLst/>
                <a:uLnTx/>
                <a:uFillTx/>
                <a:latin typeface="Arial"/>
                <a:ea typeface="+mn-ea"/>
                <a:cs typeface="+mn-cs"/>
              </a:rPr>
              <a:t>Avant les rencontres</a:t>
            </a:r>
          </a:p>
          <a:p>
            <a:pPr marL="228600" marR="0" lvl="0" indent="-22860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AutoNum type="arabicPeriod"/>
              <a:tabLst/>
              <a:defRPr/>
            </a:pPr>
            <a:r>
              <a:rPr lang="fr-ca" sz="1200" b="0" i="0" u="none" strike="noStrike" kern="1200" cap="none" spc="0" normalizeH="0" noProof="0">
                <a:ln>
                  <a:noFill/>
                </a:ln>
                <a:solidFill>
                  <a:prstClr val="black"/>
                </a:solidFill>
                <a:effectLst/>
                <a:uLnTx/>
                <a:uFillTx/>
                <a:latin typeface="Arial"/>
                <a:ea typeface="+mn-ea"/>
                <a:cs typeface="+mn-cs"/>
              </a:rPr>
              <a:t>Pendant les rencontres</a:t>
            </a:r>
          </a:p>
          <a:p>
            <a:pPr marL="228600" marR="0" lvl="0" indent="-22860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AutoNum type="arabicPeriod"/>
              <a:tabLst/>
              <a:defRPr/>
            </a:pPr>
            <a:r>
              <a:rPr lang="fr-ca" sz="1200" b="0" i="0" u="none" strike="noStrike" kern="1200" cap="none" spc="0" normalizeH="0" noProof="0">
                <a:ln>
                  <a:noFill/>
                </a:ln>
                <a:solidFill>
                  <a:prstClr val="black"/>
                </a:solidFill>
                <a:effectLst/>
                <a:uLnTx/>
                <a:uFillTx/>
                <a:latin typeface="Arial"/>
                <a:ea typeface="+mn-ea"/>
                <a:cs typeface="+mn-cs"/>
              </a:rPr>
              <a:t>Après les rencontres</a:t>
            </a:r>
          </a:p>
          <a:p>
            <a:pPr marL="228600" marR="0" lvl="0" indent="-22860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AutoNum type="arabicPeriod"/>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1" u="none" strike="noStrike" kern="1200" cap="none" spc="0" normalizeH="0" noProof="0">
                <a:ln>
                  <a:noFill/>
                </a:ln>
                <a:solidFill>
                  <a:prstClr val="black"/>
                </a:solidFill>
                <a:effectLst/>
                <a:uLnTx/>
                <a:uFillTx/>
                <a:latin typeface="Arial"/>
                <a:ea typeface="+mn-ea"/>
                <a:cs typeface="+mn-cs"/>
              </a:rPr>
              <a:t>CLIQUER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a:ln>
                  <a:noFill/>
                </a:ln>
                <a:solidFill>
                  <a:prstClr val="black"/>
                </a:solidFill>
                <a:effectLst/>
                <a:uLnTx/>
                <a:uFillTx/>
                <a:latin typeface="Arial"/>
                <a:ea typeface="+mn-ea"/>
                <a:cs typeface="+mn-cs"/>
              </a:rPr>
              <a:t>Avant les rencontres :</a:t>
            </a:r>
            <a:r>
              <a:rPr lang="fr-ca" sz="1200" b="1" i="0" u="none" strike="noStrike" kern="1200" cap="none" spc="0" normalizeH="0" noProof="0">
                <a:ln>
                  <a:noFill/>
                </a:ln>
                <a:solidFill>
                  <a:prstClr val="black"/>
                </a:solidFill>
                <a:effectLst/>
                <a:uLnTx/>
                <a:uFillTx/>
                <a:latin typeface="Arial"/>
                <a:ea typeface="+mn-ea"/>
                <a:cs typeface="+mn-cs"/>
              </a:rPr>
              <a:t> </a:t>
            </a:r>
            <a:r>
              <a:rPr lang="fr-ca" sz="1200" b="0" i="0" u="none" strike="noStrike" kern="1200" cap="none" spc="0" normalizeH="0" noProof="0">
                <a:ln>
                  <a:noFill/>
                </a:ln>
                <a:solidFill>
                  <a:prstClr val="black"/>
                </a:solidFill>
                <a:effectLst/>
                <a:uLnTx/>
                <a:uFillTx/>
                <a:latin typeface="Arial"/>
                <a:ea typeface="+mn-ea"/>
                <a:cs typeface="+mn-cs"/>
              </a:rPr>
              <a:t>C’est à cette étape que vous devrez prendre le temps de vous préparer, de réfléchir aux moments où vous avez apporté une valeur concrète à votre client – ces moments où vous l’avez aidé à prendre une meilleure décision, à éviter une erreur, à gagner en confiance, à rester sur la bonne voie ou où vous avez simplifié un élément complexe pour lui.</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Par exemple : Vous avez aidé votre client à gérer ses émotions pendant une correction des marchés ou une pandémie mondiale; vous l’avez aidé à prendre une décision importante en toute confiance, par exemple quant au moment auquel il devrait effectuer des retraits de son REER, de son FERR, de son CELI ou de ses comptes non enregistrés; ou encore, vous l’avez aidé à régler des enjeux financiers liés à ses enfants adultes. Cette préparation vous aidera à aborder la rencontre avec assurance et à rester concentré sur les priorités. Elle vous servira également lors de la prochaine étape de votre démarche structurée, qui porte sur la conversation avec votre client PENDANT vos rencontres.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1" u="none" strike="noStrike" kern="1200" cap="none" spc="0" normalizeH="0" noProof="0">
                <a:ln>
                  <a:noFill/>
                </a:ln>
                <a:solidFill>
                  <a:prstClr val="black"/>
                </a:solidFill>
                <a:effectLst/>
                <a:uLnTx/>
                <a:uFillTx/>
                <a:latin typeface="Arial"/>
                <a:ea typeface="+mn-ea"/>
                <a:cs typeface="+mn-cs"/>
              </a:rPr>
              <a:t>CLIQUER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a:ln>
                  <a:noFill/>
                </a:ln>
                <a:solidFill>
                  <a:prstClr val="black"/>
                </a:solidFill>
                <a:effectLst/>
                <a:uLnTx/>
                <a:uFillTx/>
                <a:latin typeface="Arial"/>
                <a:ea typeface="+mn-ea"/>
                <a:cs typeface="+mn-cs"/>
              </a:rPr>
              <a:t>Pendant les rencontres :</a:t>
            </a:r>
            <a:r>
              <a:rPr lang="fr-ca" sz="1200" b="1" i="0" u="none" strike="noStrike" kern="1200" cap="none" spc="0" normalizeH="0" noProof="0">
                <a:ln>
                  <a:noFill/>
                </a:ln>
                <a:solidFill>
                  <a:prstClr val="black"/>
                </a:solidFill>
                <a:effectLst/>
                <a:uLnTx/>
                <a:uFillTx/>
                <a:latin typeface="Arial"/>
                <a:ea typeface="+mn-ea"/>
                <a:cs typeface="+mn-cs"/>
              </a:rPr>
              <a:t> </a:t>
            </a:r>
            <a:r>
              <a:rPr lang="fr-ca" sz="1200" b="0" i="0" u="none" strike="noStrike" kern="1200" cap="none" spc="0" normalizeH="0" noProof="0">
                <a:ln>
                  <a:noFill/>
                </a:ln>
                <a:solidFill>
                  <a:prstClr val="black"/>
                </a:solidFill>
                <a:effectLst/>
                <a:uLnTx/>
                <a:uFillTx/>
                <a:latin typeface="Arial"/>
                <a:ea typeface="+mn-ea"/>
                <a:cs typeface="+mn-cs"/>
              </a:rPr>
              <a:t>ne commencez pas la rencontre en abordant directement l’information sur les coûts. Prenez plutôt le temps de rappeler au client l’objet de la rencontre : ses objectifs, son plan, ses progrès et la relation de conseil. Pour que la conversation soit efficace, faites le lien entre les coûts et les résultats obtenus; vous aiderez ainsi le client à mieux comprendre la situation et à prendre des décisions éclairées. (Faites le lien entre les frais et les résultats.) C’est ici que le travail de préparation effectué avant la rencontre prend toute son importance : vous pouvez maintenant faire le lien entre les coûts et les moments où vous avez concrètement apporté de la valeur au client que vous avez relevés. Faites également le lien entre les besoins financiers du client et ce qu’il cherche réellement à accomplir. Par exemple, il ne s’agit pas simplement d’épargner pour les études postsecondaires, mais de pouvoir offrir cette possibilité à ses enfants; il ne s’agit pas simplement d’accumuler un capital suffisant pour la retraite, mais de pouvoir disposer du revenu nécessaire pour maintenir le mode de vie souhaité.</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1" u="none" strike="noStrike" kern="1200" cap="none" spc="0" normalizeH="0" noProof="0">
                <a:ln>
                  <a:noFill/>
                </a:ln>
                <a:solidFill>
                  <a:prstClr val="black"/>
                </a:solidFill>
                <a:effectLst/>
                <a:uLnTx/>
                <a:uFillTx/>
                <a:latin typeface="Arial"/>
                <a:ea typeface="+mn-ea"/>
                <a:cs typeface="+mn-cs"/>
              </a:rPr>
              <a:t>CLIQUER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a:ln>
                  <a:noFill/>
                </a:ln>
                <a:solidFill>
                  <a:prstClr val="black"/>
                </a:solidFill>
                <a:effectLst/>
                <a:uLnTx/>
                <a:uFillTx/>
                <a:latin typeface="Arial"/>
                <a:ea typeface="+mn-ea"/>
                <a:cs typeface="+mn-cs"/>
              </a:rPr>
              <a:t>Après les rencontres :</a:t>
            </a:r>
            <a:r>
              <a:rPr lang="fr-ca" sz="1200" b="0" i="0" u="none" strike="noStrike" kern="1200" cap="none" spc="0" normalizeH="0" noProof="0">
                <a:ln>
                  <a:noFill/>
                </a:ln>
                <a:solidFill>
                  <a:prstClr val="black"/>
                </a:solidFill>
                <a:effectLst/>
                <a:uLnTx/>
                <a:uFillTx/>
                <a:latin typeface="Arial"/>
                <a:ea typeface="+mn-ea"/>
                <a:cs typeface="+mn-cs"/>
              </a:rPr>
              <a:t> Documentez la conversation : ce dont vous avez discuté, les préoccupations exprimées par le client, les prochaines étapes dont vous avez convenu, etc. Envoyez ensuite un courriel de suivi résumant les principaux points abordés à votre client. Notez également les préoccupations soulevées par le client en vue de vos prochaines rencontres avec lui. Gardez une trace de ses principales préoccupations afin de pouvoir mieux vous préparer à vos discussions futures avec lui. Continuez à rendre la valeur « visible » grâce à de petites interventions entre les rencontres. Un suivi constant et votre engagement avéré après les rencontres permettent de bâtir une relation durable avec le client et de renforcer sa confiance. Une démarche claire et structurée peut également réduire l’incertitude et faciliter la compréhension.</a:t>
            </a:r>
          </a:p>
          <a:p>
            <a:pPr rtl="0"/>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33</a:t>
            </a:fld>
            <a:endParaRPr lang="en-CA"/>
          </a:p>
        </p:txBody>
      </p:sp>
    </p:spTree>
    <p:extLst>
      <p:ext uri="{BB962C8B-B14F-4D97-AF65-F5344CB8AC3E}">
        <p14:creationId xmlns:p14="http://schemas.microsoft.com/office/powerpoint/2010/main" val="2127470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Un autre aspect que vous devriez inclure dans votre démarche </a:t>
            </a:r>
            <a:r>
              <a:rPr lang="fr-ca" sz="2000" b="0" i="0" u="none" strike="noStrike" kern="1200" cap="none" spc="0" normalizeH="0" noProof="0" dirty="0">
                <a:ln>
                  <a:noFill/>
                </a:ln>
                <a:solidFill>
                  <a:prstClr val="black"/>
                </a:solidFill>
                <a:effectLst/>
                <a:uLnTx/>
                <a:uFillTx/>
                <a:latin typeface="+mn-lt"/>
                <a:ea typeface="+mn-ea"/>
                <a:cs typeface="+mn-cs"/>
              </a:rPr>
              <a:t>(dans le cadre de l’étape « avant les rencontres ») consiste à prendre </a:t>
            </a:r>
            <a:r>
              <a:rPr lang="fr-ca" sz="2000" b="0" i="0" u="none" strike="noStrike" kern="1200" cap="none" spc="0" normalizeH="0" noProof="0" dirty="0">
                <a:ln>
                  <a:noFill/>
                </a:ln>
                <a:solidFill>
                  <a:prstClr val="black"/>
                </a:solidFill>
                <a:effectLst/>
                <a:uLnTx/>
                <a:uFillTx/>
                <a:latin typeface="Arial" panose="020B0604020202020204"/>
                <a:ea typeface="+mn-ea"/>
                <a:cs typeface="+mn-cs"/>
              </a:rPr>
              <a:t>le temps de </a:t>
            </a:r>
            <a:r>
              <a:rPr lang="fr-ca" sz="2000" b="0" i="0" u="none" strike="noStrike" kern="1200" cap="none" spc="0" normalizeH="0" noProof="0" dirty="0">
                <a:ln>
                  <a:noFill/>
                </a:ln>
                <a:solidFill>
                  <a:prstClr val="black"/>
                </a:solidFill>
                <a:effectLst/>
                <a:uLnTx/>
                <a:uFillTx/>
                <a:latin typeface="+mn-lt"/>
                <a:ea typeface="+mn-ea"/>
                <a:cs typeface="+mn-cs"/>
              </a:rPr>
              <a:t>passer en revue </a:t>
            </a:r>
            <a:r>
              <a:rPr lang="fr-ca" sz="2000" b="0" i="0" u="none" strike="noStrike" kern="1200" cap="none" spc="0" normalizeH="0" noProof="0" dirty="0">
                <a:ln>
                  <a:noFill/>
                </a:ln>
                <a:solidFill>
                  <a:prstClr val="black"/>
                </a:solidFill>
                <a:effectLst/>
                <a:uLnTx/>
                <a:uFillTx/>
                <a:latin typeface="Arial" panose="020B0604020202020204"/>
                <a:ea typeface="+mn-ea"/>
                <a:cs typeface="+mn-cs"/>
              </a:rPr>
              <a:t>votre clientèle.</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En travaillant avec des conseillers chevronnés, j’ai pu constater </a:t>
            </a:r>
            <a:r>
              <a:rPr lang="fr-ca" sz="2000" b="0" i="0" u="none" strike="noStrike" kern="1200" cap="none" spc="0" normalizeH="0" noProof="0" dirty="0">
                <a:ln>
                  <a:noFill/>
                </a:ln>
                <a:solidFill>
                  <a:prstClr val="black"/>
                </a:solidFill>
                <a:effectLst/>
                <a:uLnTx/>
                <a:uFillTx/>
                <a:latin typeface="+mn-lt"/>
                <a:ea typeface="+mn-ea"/>
                <a:cs typeface="+mn-cs"/>
              </a:rPr>
              <a:t>qu’ils passent régulièrement en revue leur clientèle afin de bien connaître le profil de leurs clients, leur niveau de rentabilité ainsi que les services qu’ils offrent aux différentes catégories de clients, et ainsi de </a:t>
            </a:r>
            <a:r>
              <a:rPr lang="fr-ca" sz="2000" b="0" i="0" u="none" strike="noStrike" kern="1200" cap="none" spc="0" normalizeH="0" noProof="0" dirty="0">
                <a:ln>
                  <a:noFill/>
                </a:ln>
                <a:solidFill>
                  <a:prstClr val="black"/>
                </a:solidFill>
                <a:effectLst/>
                <a:uLnTx/>
                <a:uFillTx/>
                <a:latin typeface="Arial" panose="020B0604020202020204"/>
                <a:ea typeface="+mn-ea"/>
                <a:cs typeface="+mn-cs"/>
              </a:rPr>
              <a:t>gérer efficacement leurs activités. Ce n’est donc pas seulement un bon moyen de vous </a:t>
            </a:r>
            <a:r>
              <a:rPr lang="fr-ca" sz="2000" b="0" i="0" u="none" strike="noStrike" kern="1200" cap="none" spc="0" normalizeH="0" noProof="0" dirty="0">
                <a:ln>
                  <a:noFill/>
                </a:ln>
                <a:solidFill>
                  <a:prstClr val="black"/>
                </a:solidFill>
                <a:effectLst/>
                <a:uLnTx/>
                <a:uFillTx/>
                <a:latin typeface="+mn-lt"/>
                <a:ea typeface="+mn-ea"/>
                <a:cs typeface="+mn-cs"/>
              </a:rPr>
              <a:t>préparer à présenter l’information sur le coût total; </a:t>
            </a:r>
            <a:r>
              <a:rPr lang="fr-ca" sz="2000" b="0" i="0" u="none" strike="noStrike" kern="1200" cap="none" spc="0" normalizeH="0" noProof="0" dirty="0">
                <a:ln>
                  <a:noFill/>
                </a:ln>
                <a:solidFill>
                  <a:prstClr val="black"/>
                </a:solidFill>
                <a:effectLst/>
                <a:uLnTx/>
                <a:uFillTx/>
                <a:latin typeface="Arial" panose="020B0604020202020204"/>
                <a:ea typeface="+mn-ea"/>
                <a:cs typeface="+mn-cs"/>
              </a:rPr>
              <a:t>c’est tout simplement une bonne pratique d’affaires. </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Je pense que vous en conviendrez : tous les clients n’ont pas besoin d’avoir la même conversation au même moment. Les clients prioritaires peuvent nécessiter des communications proactives et personnalisées. Les clients intermédiaires peuvent avoir besoin de communications ciblées dans le cadre des rencontres de suivi habituelles. Pour les clients de moindre envergure, il sera parfois préférable de privilégier des communications pédagogiques diffusées à grande échelle, tout en veillant à ce qu’ils sachent à qui s’adresser s’ils ont besoin de soutien.</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Cette approche ciblée permet de prendre des mesures à la fois réalistes et efficaces.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Il ne s’agit pas de traiter les clients de façon inégale, mais plutôt d’adapter vos communications à la complexité de leur situation, à la valeur de la relation, aux risques auxquels ils sont exposés et à leurs besoins. </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rtl="0"/>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34</a:t>
            </a:fld>
            <a:endParaRPr lang="en-CA"/>
          </a:p>
        </p:txBody>
      </p:sp>
    </p:spTree>
    <p:extLst>
      <p:ext uri="{BB962C8B-B14F-4D97-AF65-F5344CB8AC3E}">
        <p14:creationId xmlns:p14="http://schemas.microsoft.com/office/powerpoint/2010/main" val="23894706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BF312-11FF-2EE5-5B3C-82E8DA44BB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1D6A2D-BFEB-D2C5-8638-167B6AE6F110}"/>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FA85DF3F-9AED-8A81-FA7D-38C91F6D2A21}"/>
              </a:ext>
            </a:extLst>
          </p:cNvPr>
          <p:cNvSpPr>
            <a:spLocks noGrp="1"/>
          </p:cNvSpPr>
          <p:nvPr>
            <p:ph type="body" idx="1"/>
          </p:nvPr>
        </p:nvSpPr>
        <p:spPr/>
        <p:txBody>
          <a:bodyPr rtlCol="0"/>
          <a:lstStyle/>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1" i="0" u="none" strike="noStrike" kern="1200" cap="none" spc="0" normalizeH="0" noProof="0" dirty="0">
                <a:ln>
                  <a:noFill/>
                </a:ln>
                <a:solidFill>
                  <a:prstClr val="black"/>
                </a:solidFill>
                <a:effectLst/>
                <a:uLnTx/>
                <a:uFillTx/>
                <a:latin typeface="Arial" panose="020B0604020202020204"/>
                <a:ea typeface="+mn-ea"/>
                <a:cs typeface="+mn-cs"/>
              </a:rPr>
              <a:t>Donnez la priorité à vos clients prioritaires :</a:t>
            </a:r>
            <a:r>
              <a:rPr lang="fr-ca" sz="2000" b="0" i="0" u="none" strike="noStrike" kern="1200" cap="none" spc="0" normalizeH="0" noProof="0" dirty="0">
                <a:ln>
                  <a:noFill/>
                </a:ln>
                <a:solidFill>
                  <a:prstClr val="black"/>
                </a:solidFill>
                <a:effectLst/>
                <a:uLnTx/>
                <a:uFillTx/>
                <a:latin typeface="Arial" panose="020B0604020202020204"/>
                <a:ea typeface="+mn-ea"/>
                <a:cs typeface="+mn-cs"/>
              </a:rPr>
              <a:t> </a:t>
            </a:r>
            <a:r>
              <a:rPr lang="fr-ca" sz="1600" b="0" i="0" u="none" strike="noStrike" kern="1200" cap="none" spc="0" normalizeH="0" noProof="0" dirty="0">
                <a:ln>
                  <a:noFill/>
                </a:ln>
                <a:solidFill>
                  <a:prstClr val="black"/>
                </a:solidFill>
                <a:effectLst/>
                <a:uLnTx/>
                <a:uFillTx/>
                <a:latin typeface="Arial" panose="020B0604020202020204"/>
                <a:ea typeface="+mn-ea"/>
                <a:cs typeface="+mn-cs"/>
              </a:rPr>
              <a:t>Privilégiez des discussions proactives et personnalisées avec les clients à valeur élevée afin de consolider vos relations clés.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Quels sont vos clients prioritaires selon les revenus générés, l’actif sous gestion, les recommandations dont vous avez bénéficié, la complexité de la relation ou le potentiel de la relation? Quels sont les clients dont la perte serait le plus dommageable pour votre pratique? </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Quels clients sont les plus susceptibles de comparer les coûts à la valeur qu’ils reçoivent?</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Tenez compte de trois aspects :</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1. </a:t>
            </a:r>
            <a:r>
              <a:rPr lang="fr-ca" sz="1600" b="0" i="0" u="sng" strike="noStrike" kern="1200" cap="none" spc="0" normalizeH="0" noProof="0" dirty="0">
                <a:ln>
                  <a:noFill/>
                </a:ln>
                <a:solidFill>
                  <a:prstClr val="black"/>
                </a:solidFill>
                <a:effectLst/>
                <a:uLnTx/>
                <a:uFillTx/>
                <a:latin typeface="Arial" panose="020B0604020202020204"/>
                <a:ea typeface="+mn-ea"/>
                <a:cs typeface="+mn-cs"/>
              </a:rPr>
              <a:t>Complexité de la relation : </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Quels clients bénéficient de services de planification importants qui vont au-delà de la gestion de leurs placements?</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Quels clients ont des besoins en matière de revenu de retraite, de succession, de fiscalité, de gestion d’entreprise, d’assurance ou de transfert de patrimoine familial?</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Quels clients pourraient ne pas bien réaliser tout le travail que vous faites pour eux?</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2. </a:t>
            </a:r>
            <a:r>
              <a:rPr lang="fr-ca" sz="1600" b="0" i="0" u="sng" strike="noStrike" kern="1200" cap="none" spc="0" normalizeH="0" noProof="0" dirty="0">
                <a:ln>
                  <a:noFill/>
                </a:ln>
                <a:solidFill>
                  <a:prstClr val="black"/>
                </a:solidFill>
                <a:effectLst/>
                <a:uLnTx/>
                <a:uFillTx/>
                <a:latin typeface="Arial" panose="020B0604020202020204"/>
                <a:ea typeface="+mn-ea"/>
                <a:cs typeface="+mn-cs"/>
              </a:rPr>
              <a:t>Niveau de mobilisation </a:t>
            </a:r>
            <a:r>
              <a:rPr lang="fr-ca" sz="1600" b="0" i="0" u="none" strike="noStrike" kern="1200" cap="none" spc="0" normalizeH="0" noProof="0" dirty="0">
                <a:ln>
                  <a:noFill/>
                </a:ln>
                <a:solidFill>
                  <a:prstClr val="black"/>
                </a:solidFill>
                <a:effectLst/>
                <a:uLnTx/>
                <a:uFillTx/>
                <a:latin typeface="Arial" panose="020B0604020202020204"/>
                <a:ea typeface="+mn-ea"/>
                <a:cs typeface="+mn-cs"/>
              </a:rPr>
              <a:t>: </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Quels clients participent régulièrement aux rencontres et accordent de l’importance à vos conseils?</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Avec quels clients n’avez-vous pas eu de rencontre depuis un certain temps?</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Quels clients considèrent que votre relation avec eux porte uniquement sur le rendement de leurs placements?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3. </a:t>
            </a:r>
            <a:r>
              <a:rPr lang="fr-ca" sz="1600" b="0" i="0" u="sng" strike="noStrike" kern="1200" cap="none" spc="0" normalizeH="0" noProof="0" dirty="0">
                <a:ln>
                  <a:noFill/>
                </a:ln>
                <a:solidFill>
                  <a:prstClr val="black"/>
                </a:solidFill>
                <a:effectLst/>
                <a:uLnTx/>
                <a:uFillTx/>
                <a:latin typeface="Arial" panose="020B0604020202020204"/>
                <a:ea typeface="+mn-ea"/>
                <a:cs typeface="+mn-cs"/>
              </a:rPr>
              <a:t>Risque de réaction émotionnelle</a:t>
            </a:r>
            <a:r>
              <a:rPr lang="fr-ca" sz="1600" b="0" i="0" u="none" strike="noStrike" kern="1200" cap="none" spc="0" normalizeH="0" noProof="0" dirty="0">
                <a:ln>
                  <a:noFill/>
                </a:ln>
                <a:solidFill>
                  <a:prstClr val="black"/>
                </a:solidFill>
                <a:effectLst/>
                <a:uLnTx/>
                <a:uFillTx/>
                <a:latin typeface="Arial" panose="020B0604020202020204"/>
                <a:ea typeface="+mn-ea"/>
                <a:cs typeface="+mn-cs"/>
              </a:rPr>
              <a:t> : </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Quels clients sont anxieux, réagissent vivement, sont sceptiques ou frustrés après une période de mauvais rendement des marchés?</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Quels clients pourraient réagir de façon émotionnelle s’ils voient un montant élevé de frais en dollars sur leur relevé?</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1600" b="0" i="0" u="none" strike="noStrike" kern="1200" cap="none" spc="0" normalizeH="0" noProof="0" dirty="0">
                <a:ln>
                  <a:noFill/>
                </a:ln>
                <a:solidFill>
                  <a:prstClr val="black"/>
                </a:solidFill>
                <a:effectLst/>
                <a:uLnTx/>
                <a:uFillTx/>
                <a:latin typeface="Arial" panose="020B0604020202020204"/>
                <a:ea typeface="+mn-ea"/>
                <a:cs typeface="+mn-cs"/>
              </a:rPr>
              <a:t>Quels clients pourraient être sensibles à l’argument d’un concurrent proposant des frais moins élevés?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rtl="0"/>
            <a:endParaRPr lang="en-CA" dirty="0"/>
          </a:p>
        </p:txBody>
      </p:sp>
      <p:sp>
        <p:nvSpPr>
          <p:cNvPr id="4" name="Slide Number Placeholder 3">
            <a:extLst>
              <a:ext uri="{FF2B5EF4-FFF2-40B4-BE49-F238E27FC236}">
                <a16:creationId xmlns:a16="http://schemas.microsoft.com/office/drawing/2014/main" id="{490DDE39-BB82-F392-15C8-D9C4B980F301}"/>
              </a:ext>
            </a:extLst>
          </p:cNvPr>
          <p:cNvSpPr>
            <a:spLocks noGrp="1"/>
          </p:cNvSpPr>
          <p:nvPr>
            <p:ph type="sldNum" sz="quarter" idx="5"/>
          </p:nvPr>
        </p:nvSpPr>
        <p:spPr/>
        <p:txBody>
          <a:bodyPr rtlCol="0"/>
          <a:lstStyle/>
          <a:p>
            <a:pPr rtl="0"/>
            <a:fld id="{4FF0573C-F130-4D1E-A886-85FBB65D3A1B}" type="slidenum">
              <a:rPr lang="en-CA" smtClean="0"/>
              <a:pPr rtl="0"/>
              <a:t>35</a:t>
            </a:fld>
            <a:endParaRPr lang="en-CA"/>
          </a:p>
        </p:txBody>
      </p:sp>
    </p:spTree>
    <p:extLst>
      <p:ext uri="{BB962C8B-B14F-4D97-AF65-F5344CB8AC3E}">
        <p14:creationId xmlns:p14="http://schemas.microsoft.com/office/powerpoint/2010/main" val="39238039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43811-275E-ED09-A9FA-BA7E3C5082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435051-682B-4EF9-2DAA-C2CEA7AB62EC}"/>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10BC3F21-AFFF-C76E-5E18-D9A43182FB30}"/>
              </a:ext>
            </a:extLst>
          </p:cNvPr>
          <p:cNvSpPr>
            <a:spLocks noGrp="1"/>
          </p:cNvSpPr>
          <p:nvPr>
            <p:ph type="body" idx="1"/>
          </p:nvPr>
        </p:nvSpPr>
        <p:spPr/>
        <p:txBody>
          <a:bodyPr rtlCol="0"/>
          <a:lstStyle/>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1" i="0" u="none" strike="noStrike" kern="1200" cap="none" spc="0" normalizeH="0" noProof="0">
                <a:ln>
                  <a:noFill/>
                </a:ln>
                <a:solidFill>
                  <a:prstClr val="black"/>
                </a:solidFill>
                <a:effectLst/>
                <a:uLnTx/>
                <a:uFillTx/>
                <a:latin typeface="Arial" panose="020B0604020202020204"/>
                <a:ea typeface="+mn-ea"/>
                <a:cs typeface="+mn-cs"/>
              </a:rPr>
              <a:t>Clients intermédiaires : </a:t>
            </a:r>
            <a:r>
              <a:rPr lang="fr-ca" sz="2000" b="0" i="0" u="none" strike="noStrike" kern="1200" cap="none" spc="0" normalizeH="0" noProof="0">
                <a:ln>
                  <a:noFill/>
                </a:ln>
                <a:solidFill>
                  <a:prstClr val="black"/>
                </a:solidFill>
                <a:effectLst/>
                <a:uLnTx/>
                <a:uFillTx/>
                <a:latin typeface="Arial" panose="020B0604020202020204"/>
                <a:ea typeface="+mn-ea"/>
                <a:cs typeface="+mn-cs"/>
              </a:rPr>
              <a:t>Ces clients ne nécessitent peut-être pas le même niveau d’attention personnalisée que vos clients prioritaires, mais il ne faut pas pour autant les négliger.</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sng"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Quels clients retrouve-t-on dans cette catégorie?</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Les bons clients dont l’actif sous gestion est de taille intermédiaire</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Les ménages dont le patrimoine commence à prendre de l’ampleur</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Les clients plus jeunes qui accumulent du patrimoine et présentent un potentiel à long terme</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Les clients qui sont mobilisés, mais dont la situation n’est pas particulièrement complexe</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Les clients sensibles aux frais, mais qui entretiennent une relation positive avec leur conseiller</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Les clients qui pourraient vous confier une plus grande part de leurs actifs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Que devriez-vous faire?</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Envoyez un courriel ou une lettre ciblée expliquant l’information sur le coût total</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Proposez une rencontre ou un appel de suivi</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a:ln>
                  <a:noFill/>
                </a:ln>
                <a:solidFill>
                  <a:prstClr val="black"/>
                </a:solidFill>
                <a:effectLst/>
                <a:uLnTx/>
                <a:uFillTx/>
                <a:latin typeface="Arial" panose="020B0604020202020204"/>
                <a:ea typeface="+mn-ea"/>
                <a:cs typeface="+mn-cs"/>
              </a:rPr>
              <a:t>Faites un « bilan de la valeur » – soulignez les principaux services que vous offrez</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a:ln>
                  <a:noFill/>
                </a:ln>
                <a:solidFill>
                  <a:prstClr val="black"/>
                </a:solidFill>
                <a:effectLst/>
                <a:uLnTx/>
                <a:uFillTx/>
                <a:latin typeface="+mn-lt"/>
                <a:ea typeface="+mn-ea"/>
                <a:cs typeface="+mn-cs"/>
              </a:rPr>
              <a:t>L’objectif est de rester présents auprès des clients sans alourdir votre charge de travail de façon déraisonnable. Repérez au moins une occasion en matière de planification qui permettra de rendre la prochaine conversation utile et pertinente.</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a:ln>
                  <a:noFill/>
                </a:ln>
                <a:solidFill>
                  <a:prstClr val="black"/>
                </a:solidFill>
                <a:effectLst/>
                <a:uLnTx/>
                <a:uFillTx/>
                <a:latin typeface="+mn-lt"/>
                <a:ea typeface="+mn-ea"/>
                <a:cs typeface="+mn-cs"/>
              </a:rPr>
              <a:t>L’information sur le coût total peut être intégrée naturellement aux rencontres de suivi habituelles plutôt que de faire l’objet d’une démarche distincte.</a:t>
            </a:r>
          </a:p>
          <a:p>
            <a:pPr rtl="0"/>
            <a:endParaRPr lang="en-CA" dirty="0"/>
          </a:p>
        </p:txBody>
      </p:sp>
      <p:sp>
        <p:nvSpPr>
          <p:cNvPr id="4" name="Slide Number Placeholder 3">
            <a:extLst>
              <a:ext uri="{FF2B5EF4-FFF2-40B4-BE49-F238E27FC236}">
                <a16:creationId xmlns:a16="http://schemas.microsoft.com/office/drawing/2014/main" id="{A4A14872-4627-0A7A-8845-5277DAC4ADC5}"/>
              </a:ext>
            </a:extLst>
          </p:cNvPr>
          <p:cNvSpPr>
            <a:spLocks noGrp="1"/>
          </p:cNvSpPr>
          <p:nvPr>
            <p:ph type="sldNum" sz="quarter" idx="5"/>
          </p:nvPr>
        </p:nvSpPr>
        <p:spPr/>
        <p:txBody>
          <a:bodyPr rtlCol="0"/>
          <a:lstStyle/>
          <a:p>
            <a:pPr rtl="0"/>
            <a:fld id="{4FF0573C-F130-4D1E-A886-85FBB65D3A1B}" type="slidenum">
              <a:rPr lang="en-CA" smtClean="0"/>
              <a:pPr rtl="0"/>
              <a:t>36</a:t>
            </a:fld>
            <a:endParaRPr lang="en-CA"/>
          </a:p>
        </p:txBody>
      </p:sp>
    </p:spTree>
    <p:extLst>
      <p:ext uri="{BB962C8B-B14F-4D97-AF65-F5344CB8AC3E}">
        <p14:creationId xmlns:p14="http://schemas.microsoft.com/office/powerpoint/2010/main" val="32947293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B913C-65B7-27C2-7432-A4C7A1ECB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D238F6-3993-E4DD-78CB-8CF5B2348F04}"/>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19CDBCDC-0E4E-C256-339A-9F0D4E78C60B}"/>
              </a:ext>
            </a:extLst>
          </p:cNvPr>
          <p:cNvSpPr>
            <a:spLocks noGrp="1"/>
          </p:cNvSpPr>
          <p:nvPr>
            <p:ph type="body" idx="1"/>
          </p:nvPr>
        </p:nvSpPr>
        <p:spPr/>
        <p:txBody>
          <a:bodyPr rtlCol="0"/>
          <a:lstStyle/>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1" i="0" u="none" strike="noStrike" kern="1200" cap="none" spc="0" normalizeH="0" noProof="0" dirty="0">
                <a:ln>
                  <a:noFill/>
                </a:ln>
                <a:solidFill>
                  <a:prstClr val="black"/>
                </a:solidFill>
                <a:effectLst/>
                <a:uLnTx/>
                <a:uFillTx/>
                <a:latin typeface="Arial" panose="020B0604020202020204"/>
                <a:ea typeface="+mn-ea"/>
                <a:cs typeface="+mn-cs"/>
              </a:rPr>
              <a:t>Clients de moindre envergure : </a:t>
            </a:r>
            <a:r>
              <a:rPr lang="fr-ca" sz="2000" b="0" i="0" u="none" strike="noStrike" kern="1200" cap="none" spc="0" normalizeH="0" noProof="0" dirty="0">
                <a:ln>
                  <a:noFill/>
                </a:ln>
                <a:solidFill>
                  <a:prstClr val="black"/>
                </a:solidFill>
                <a:effectLst/>
                <a:uLnTx/>
                <a:uFillTx/>
                <a:latin typeface="Arial" panose="020B0604020202020204"/>
                <a:ea typeface="+mn-ea"/>
                <a:cs typeface="+mn-cs"/>
              </a:rPr>
              <a:t>Ces clients méritent eux aussi des communications claires, mais il faudra privilégier une approche qui vous permet de communiquer efficacement avec un plus grand nombre de clients.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Pour cette clientèle plus large, privilégiez des moyens de communication qui permettent de maintenir le contact sans mobiliser excessivement vos </a:t>
            </a:r>
            <a:r>
              <a:rPr lang="fr-ca" sz="2000" b="0" i="0" u="none" strike="noStrike" kern="1200" cap="none" spc="0" normalizeH="0" noProof="0" dirty="0">
                <a:ln>
                  <a:noFill/>
                </a:ln>
                <a:solidFill>
                  <a:prstClr val="black"/>
                </a:solidFill>
                <a:effectLst/>
                <a:uLnTx/>
                <a:uFillTx/>
                <a:latin typeface="+mn-lt"/>
                <a:ea typeface="+mn-ea"/>
                <a:cs typeface="+mn-cs"/>
              </a:rPr>
              <a:t>ressources </a:t>
            </a:r>
            <a:r>
              <a:rPr lang="fr-ca" sz="2000" b="0" i="0" u="none" strike="noStrike" kern="1200" cap="none" spc="0" normalizeH="0" noProof="0" dirty="0">
                <a:ln>
                  <a:noFill/>
                </a:ln>
                <a:solidFill>
                  <a:prstClr val="black"/>
                </a:solidFill>
                <a:effectLst/>
                <a:uLnTx/>
                <a:uFillTx/>
                <a:latin typeface="Arial" panose="020B0604020202020204"/>
                <a:ea typeface="+mn-ea"/>
                <a:cs typeface="+mn-cs"/>
              </a:rPr>
              <a:t>(téléphone, courriel, rencontres virtuelles). Vous pouvez par exemple :</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envoyer un message clair à visée pédagogique;</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fournir une courte FAQ;</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proposer des webinaires de groupe ou des plages d’appels planifiées;</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utiliser des formulations types approuvées par le courtier ou l’équipe de conformité;</a:t>
            </a:r>
          </a:p>
          <a:p>
            <a:pPr marL="171450" marR="0" lvl="0" indent="-171450" algn="l" defTabSz="914400" rtl="0" eaLnBrk="1" fontAlgn="auto" latinLnBrk="0" hangingPunct="1">
              <a:lnSpc>
                <a:spcPct val="95000"/>
              </a:lnSpc>
              <a:spcBef>
                <a:spcPts val="1200"/>
              </a:spcBef>
              <a:spcAft>
                <a:spcPts val="0"/>
              </a:spcAft>
              <a:buClr>
                <a:prstClr val="black"/>
              </a:buClr>
              <a:buSzPct val="115000"/>
              <a:tabLst/>
              <a:defRPr/>
            </a:pPr>
            <a:r>
              <a:rPr lang="fr-ca" sz="2000" b="0" i="0" u="none" strike="noStrike" kern="1200" cap="none" spc="0" normalizeH="0" noProof="0" dirty="0">
                <a:ln>
                  <a:noFill/>
                </a:ln>
                <a:solidFill>
                  <a:prstClr val="black"/>
                </a:solidFill>
                <a:effectLst/>
                <a:uLnTx/>
                <a:uFillTx/>
                <a:latin typeface="Arial" panose="020B0604020202020204"/>
                <a:ea typeface="+mn-ea"/>
                <a:cs typeface="+mn-cs"/>
              </a:rPr>
              <a:t>encourager ces clients à communiquer avec vous s’ils ont des questions.</a:t>
            </a:r>
          </a:p>
          <a:p>
            <a:pPr marL="0" marR="0" lvl="0" indent="0" algn="l"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indent="0" rtl="0">
              <a:buNone/>
            </a:pPr>
            <a:r>
              <a:rPr lang="fr-ca" dirty="0"/>
              <a:t>Même un court message peut éviter les surprises et montrer au client que vous êtes attentif à ses besoins.</a:t>
            </a:r>
          </a:p>
          <a:p>
            <a:pPr rtl="0"/>
            <a:endParaRPr lang="en-CA" dirty="0"/>
          </a:p>
        </p:txBody>
      </p:sp>
      <p:sp>
        <p:nvSpPr>
          <p:cNvPr id="4" name="Slide Number Placeholder 3">
            <a:extLst>
              <a:ext uri="{FF2B5EF4-FFF2-40B4-BE49-F238E27FC236}">
                <a16:creationId xmlns:a16="http://schemas.microsoft.com/office/drawing/2014/main" id="{78B45571-6371-E545-9A6B-824A66B4A86F}"/>
              </a:ext>
            </a:extLst>
          </p:cNvPr>
          <p:cNvSpPr>
            <a:spLocks noGrp="1"/>
          </p:cNvSpPr>
          <p:nvPr>
            <p:ph type="sldNum" sz="quarter" idx="5"/>
          </p:nvPr>
        </p:nvSpPr>
        <p:spPr/>
        <p:txBody>
          <a:bodyPr rtlCol="0"/>
          <a:lstStyle/>
          <a:p>
            <a:pPr rtl="0"/>
            <a:fld id="{4FF0573C-F130-4D1E-A886-85FBB65D3A1B}" type="slidenum">
              <a:rPr lang="en-CA" smtClean="0"/>
              <a:pPr rtl="0"/>
              <a:t>37</a:t>
            </a:fld>
            <a:endParaRPr lang="en-CA"/>
          </a:p>
        </p:txBody>
      </p:sp>
    </p:spTree>
    <p:extLst>
      <p:ext uri="{BB962C8B-B14F-4D97-AF65-F5344CB8AC3E}">
        <p14:creationId xmlns:p14="http://schemas.microsoft.com/office/powerpoint/2010/main" val="11421762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Une autre mesure concrète consiste à mettre à jour ou à revoir votre énoncé de valeur, ou votre proposition de valeur unique.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Nous avons préparé une présentation que nous pouvons également offrir sous </a:t>
            </a:r>
            <a:r>
              <a:rPr lang="fr-ca" sz="1200" b="0" i="0" u="none" strike="noStrike" kern="1200" cap="none" spc="0" normalizeH="0" noProof="0">
                <a:ln>
                  <a:noFill/>
                </a:ln>
                <a:solidFill>
                  <a:prstClr val="black"/>
                </a:solidFill>
                <a:effectLst/>
                <a:uLnTx/>
                <a:uFillTx/>
                <a:latin typeface="+mn-lt"/>
                <a:ea typeface="+mn-ea"/>
                <a:cs typeface="+mn-cs"/>
              </a:rPr>
              <a:t>forme d’atelier. Si vous souhaitez élaborer ou définir votre proposition de valeur unique, ou simplement la revoir et déterminer </a:t>
            </a:r>
            <a:r>
              <a:rPr lang="fr-ca" sz="1200" b="0" i="0" u="none" strike="noStrike" kern="1200" cap="none" spc="0" normalizeH="0" noProof="0">
                <a:ln>
                  <a:noFill/>
                </a:ln>
                <a:solidFill>
                  <a:prstClr val="black"/>
                </a:solidFill>
                <a:effectLst/>
                <a:uLnTx/>
                <a:uFillTx/>
                <a:latin typeface="Arial"/>
                <a:ea typeface="+mn-ea"/>
                <a:cs typeface="+mn-cs"/>
              </a:rPr>
              <a:t>si elle est toujours pertinente, communiquez avec votre représentant commercial d’Investissements Manuvie.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Je vais vous donner </a:t>
            </a:r>
            <a:r>
              <a:rPr lang="fr-ca" sz="1200" b="0" i="0" u="none" strike="noStrike" kern="1200" cap="none" spc="0" normalizeH="0" noProof="0">
                <a:ln>
                  <a:noFill/>
                </a:ln>
                <a:solidFill>
                  <a:prstClr val="black"/>
                </a:solidFill>
                <a:effectLst/>
                <a:uLnTx/>
                <a:uFillTx/>
                <a:latin typeface="+mn-lt"/>
                <a:ea typeface="+mn-ea"/>
                <a:cs typeface="+mn-cs"/>
              </a:rPr>
              <a:t>un aperçu très </a:t>
            </a:r>
            <a:r>
              <a:rPr lang="fr-ca" sz="1200" b="0" i="0" u="none" strike="noStrike" kern="1200" cap="none" spc="0" normalizeH="0" noProof="0">
                <a:ln>
                  <a:noFill/>
                </a:ln>
                <a:solidFill>
                  <a:prstClr val="black"/>
                </a:solidFill>
                <a:effectLst/>
                <a:uLnTx/>
                <a:uFillTx/>
                <a:latin typeface="Arial"/>
                <a:ea typeface="+mn-ea"/>
                <a:cs typeface="+mn-cs"/>
              </a:rPr>
              <a:t>général de la proposition de valeur unique.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Commencez par passer en revue votre clientèle afin de dégager les tendances qui se dessinent dans vos différents segments : déterminez avec </a:t>
            </a:r>
            <a:r>
              <a:rPr lang="fr-ca" sz="1200" b="1" i="0" u="none" strike="noStrike" kern="1200" cap="none" spc="0" normalizeH="0" noProof="0">
                <a:ln>
                  <a:noFill/>
                </a:ln>
                <a:solidFill>
                  <a:prstClr val="black"/>
                </a:solidFill>
                <a:effectLst/>
                <a:uLnTx/>
                <a:uFillTx/>
                <a:latin typeface="Arial"/>
                <a:ea typeface="+mn-ea"/>
                <a:cs typeface="+mn-cs"/>
              </a:rPr>
              <a:t>qui </a:t>
            </a:r>
            <a:r>
              <a:rPr lang="fr-ca" sz="1200" b="0" i="0" u="none" strike="noStrike" kern="1200" cap="none" spc="0" normalizeH="0" noProof="0">
                <a:ln>
                  <a:noFill/>
                </a:ln>
                <a:solidFill>
                  <a:prstClr val="black"/>
                </a:solidFill>
                <a:effectLst/>
                <a:uLnTx/>
                <a:uFillTx/>
                <a:latin typeface="Arial"/>
                <a:ea typeface="+mn-ea"/>
                <a:cs typeface="+mn-cs"/>
              </a:rPr>
              <a:t>vous travaillez et si vous ciblez des marchés ou des segments particuliers.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1" u="none" strike="noStrike" kern="1200" cap="none" spc="0" normalizeH="0" noProof="0">
                <a:ln>
                  <a:noFill/>
                </a:ln>
                <a:solidFill>
                  <a:prstClr val="black"/>
                </a:solidFill>
                <a:effectLst/>
                <a:uLnTx/>
                <a:uFillTx/>
                <a:latin typeface="Arial"/>
                <a:ea typeface="+mn-ea"/>
                <a:cs typeface="+mn-cs"/>
              </a:rPr>
              <a:t>CLIQUER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Ensuite, déterminez </a:t>
            </a:r>
            <a:r>
              <a:rPr lang="fr-ca" sz="1200" b="1" i="0" u="none" strike="noStrike" kern="1200" cap="none" spc="0" normalizeH="0" noProof="0">
                <a:ln>
                  <a:noFill/>
                </a:ln>
                <a:solidFill>
                  <a:prstClr val="black"/>
                </a:solidFill>
                <a:effectLst/>
                <a:uLnTx/>
                <a:uFillTx/>
                <a:latin typeface="Arial"/>
                <a:ea typeface="+mn-ea"/>
                <a:cs typeface="+mn-cs"/>
              </a:rPr>
              <a:t>ce que vous faites pour chaque client </a:t>
            </a:r>
            <a:r>
              <a:rPr lang="fr-ca" sz="1200" b="0" i="0" u="none" strike="noStrike" kern="1200" cap="none" spc="0" normalizeH="0" noProof="0">
                <a:ln>
                  <a:noFill/>
                </a:ln>
                <a:solidFill>
                  <a:prstClr val="black"/>
                </a:solidFill>
                <a:effectLst/>
                <a:uLnTx/>
                <a:uFillTx/>
                <a:latin typeface="Arial"/>
                <a:ea typeface="+mn-ea"/>
                <a:cs typeface="+mn-cs"/>
              </a:rPr>
              <a:t> : choisissez une formulation simple et facile à retenir.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1" u="none" strike="noStrike" kern="1200" cap="none" spc="0" normalizeH="0" noProof="0">
                <a:ln>
                  <a:noFill/>
                </a:ln>
                <a:solidFill>
                  <a:prstClr val="black"/>
                </a:solidFill>
                <a:effectLst/>
                <a:uLnTx/>
                <a:uFillTx/>
                <a:latin typeface="Arial"/>
                <a:ea typeface="+mn-ea"/>
                <a:cs typeface="+mn-cs"/>
              </a:rPr>
              <a:t>CLIQUER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Enfin, trouvez votre avantage concurrentiel – qu’est-ce qui </a:t>
            </a:r>
            <a:r>
              <a:rPr lang="fr-ca" sz="1200" b="0" i="0" u="none" strike="noStrike" kern="1200" cap="none" spc="0" normalizeH="0" noProof="0">
                <a:ln>
                  <a:noFill/>
                </a:ln>
                <a:solidFill>
                  <a:prstClr val="black"/>
                </a:solidFill>
                <a:effectLst/>
                <a:uLnTx/>
                <a:uFillTx/>
                <a:latin typeface="+mn-lt"/>
                <a:ea typeface="+mn-ea"/>
                <a:cs typeface="+mn-cs"/>
              </a:rPr>
              <a:t>vous </a:t>
            </a:r>
            <a:r>
              <a:rPr lang="fr-ca" sz="1200" b="0" i="0" u="none" strike="noStrike" kern="1200" cap="none" spc="0" normalizeH="0" noProof="0">
                <a:ln>
                  <a:noFill/>
                </a:ln>
                <a:solidFill>
                  <a:prstClr val="black"/>
                </a:solidFill>
                <a:effectLst/>
                <a:uLnTx/>
                <a:uFillTx/>
                <a:latin typeface="Arial"/>
                <a:ea typeface="+mn-ea"/>
                <a:cs typeface="+mn-cs"/>
              </a:rPr>
              <a:t>distingue?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Nous vous encourageons à utiliser des exemples concrets. N’oubliez pas que si vous ciblez plusieurs marchés, créneaux ou segments, vous devez avoir une proposition de valeur unique adaptée à chacun d’eux!</a:t>
            </a:r>
          </a:p>
          <a:p>
            <a:pPr marL="0" indent="0" rtl="0">
              <a:buNone/>
            </a:pPr>
            <a:endParaRPr lang="en-US"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38</a:t>
            </a:fld>
            <a:endParaRPr lang="en-CA"/>
          </a:p>
        </p:txBody>
      </p:sp>
    </p:spTree>
    <p:extLst>
      <p:ext uri="{BB962C8B-B14F-4D97-AF65-F5344CB8AC3E}">
        <p14:creationId xmlns:p14="http://schemas.microsoft.com/office/powerpoint/2010/main" val="39222916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9"/>
          <p:cNvSpPr>
            <a:spLocks noGrp="1" noChangeArrowheads="1"/>
          </p:cNvSpPr>
          <p:nvPr>
            <p:ph type="body" idx="1"/>
          </p:nvPr>
        </p:nvSpPr>
        <p:spPr>
          <a:xfrm>
            <a:off x="142740" y="1441558"/>
            <a:ext cx="9023621" cy="5580323"/>
          </a:xfrm>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Il est important de souligner d’abord que la plupart des équipes offrent énormément de valeur à leurs clients, à bien des égards. Toutefois, l’objectif ici est de ramener tout cela à trois compétences clés. Lesquelles seraient-elles?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Dans cet exemple, il s’agit de « services de gestion de patrimoine complets », des « conseils en placement personnalisés » fournis par une « équipe qualifiée forte d’un grand capital intellectuel ».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95000"/>
              </a:lnSpc>
              <a:spcBef>
                <a:spcPts val="303"/>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Dans le cadre de ses services de gestion de patrimoine complets, l’équipe propose notamment l’élaboration d’un plan financier axé sur les objectifs, la planification de la retraite, le soutien en matière de planification successorale et fiscale, la planification de la longévité, la planification de la relève d’entreprise, la planification de la philanthropie stratégique, la planification de la rémunération des hauts dirigeants ainsi que les services bancaires et de financement.</a:t>
            </a:r>
          </a:p>
          <a:p>
            <a:pPr marL="0" marR="0" lvl="0" indent="0" algn="l" defTabSz="914400" rtl="0" eaLnBrk="1" fontAlgn="auto" latinLnBrk="0" hangingPunct="1">
              <a:lnSpc>
                <a:spcPct val="95000"/>
              </a:lnSpc>
              <a:spcBef>
                <a:spcPts val="303"/>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5000"/>
              </a:lnSpc>
              <a:spcBef>
                <a:spcPts val="303"/>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Dans le cadre de ses conseils en placement personnalisés, l’équipe propose notamment l’élaboration d’un énoncé de politique de placement et d’une philosophie de placement formels, la constitution de portefeuilles personnalisés et la production de rapports adaptés, ainsi que le suivi du rendement et des résultats par rapport aux objectifs établis avec le client, plutôt qu’à un indice de référence </a:t>
            </a:r>
            <a:r>
              <a:rPr lang="fr-ca" sz="1200" b="0"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arbitraire.En</a:t>
            </a: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outre, l’équipe soumet les portefeuilles qu’elle constitue à des tests de résistance deux ou trois fois par année, présente régulièrement ses perspectives de placement trimestrielles et tient des rencontres trimestrielles consacrées à la stratégie. Elle joue également un rôle de gestionnaire des risques, notamment en proposant des solutions d’assurance.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Enfin, en tant qu’« équipe qualifiée forte d’un grand capital intellectuel », elle met à profit son expérience et ses domaines de spécialisation ou créneaux, ainsi que les titres professionnels et l’expérience de ses membres, qui sont importants pour ses clients.  L’équipe se positionne également comme conseiller de l’ensemble de la famille, voire comme un accompagnateur financier. Elle agit aussi comme assistant technologique, en donnant à ses clients un accès numérique à leurs comptes. Enfin, elle agit comme le directeur financier personnel de ses clients.  Lorsqu’une décision d’un client comporte un volet financier, l’équipe souhaite être partie prenante de la discussion.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Lorsque vous élaborez votre propre récit distinctif, il est essentiel que vous ne mentionniez que des </a:t>
            </a:r>
            <a:r>
              <a:rPr lang="fr-ca" sz="1200" b="1"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éléments que votre équipe fait réellement! </a:t>
            </a:r>
            <a:r>
              <a:rPr lang="fr-ca" sz="12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Un récit distinctif doit permettre de bien comprendre la valeur que vous apportez, sans la surestimer.</a:t>
            </a:r>
            <a:endParaRPr lang="en-US" b="0" dirty="0"/>
          </a:p>
        </p:txBody>
      </p:sp>
      <p:sp>
        <p:nvSpPr>
          <p:cNvPr id="3" name="Slide Image Placeholder 2">
            <a:extLst>
              <a:ext uri="{FF2B5EF4-FFF2-40B4-BE49-F238E27FC236}">
                <a16:creationId xmlns:a16="http://schemas.microsoft.com/office/drawing/2014/main" id="{8D3041CD-BCD4-44E7-972B-BE1DDEB22F87}"/>
              </a:ext>
            </a:extLst>
          </p:cNvPr>
          <p:cNvSpPr>
            <a:spLocks noGrp="1" noRot="1" noChangeAspect="1"/>
          </p:cNvSpPr>
          <p:nvPr>
            <p:ph type="sldImg"/>
          </p:nvPr>
        </p:nvSpPr>
        <p:spPr>
          <a:xfrm>
            <a:off x="3582988" y="234950"/>
            <a:ext cx="2143125" cy="1206500"/>
          </a:xfrm>
        </p:spPr>
        <p:txBody>
          <a:bodyPr rtlCol="0"/>
          <a:lstStyle/>
          <a:p>
            <a:pPr rtl="0"/>
            <a:endParaRPr lang="en-CA"/>
          </a:p>
        </p:txBody>
      </p:sp>
      <p:sp>
        <p:nvSpPr>
          <p:cNvPr id="2" name="Slide Number Placeholder 1">
            <a:extLst>
              <a:ext uri="{FF2B5EF4-FFF2-40B4-BE49-F238E27FC236}">
                <a16:creationId xmlns:a16="http://schemas.microsoft.com/office/drawing/2014/main" id="{A0D455B4-A1A0-406B-8687-38034BC67E35}"/>
              </a:ext>
            </a:extLst>
          </p:cNvPr>
          <p:cNvSpPr>
            <a:spLocks noGrp="1"/>
          </p:cNvSpPr>
          <p:nvPr>
            <p:ph type="sldNum" sz="quarter" idx="5"/>
          </p:nvPr>
        </p:nvSpPr>
        <p:spPr/>
        <p:txBody>
          <a:bodyPr rtlCol="0"/>
          <a:lstStyle/>
          <a:p>
            <a:pPr defTabSz="924458" rtl="0">
              <a:defRPr/>
            </a:pPr>
            <a:fld id="{4FF0573C-F130-4D1E-A886-85FBB65D3A1B}" type="slidenum">
              <a:rPr lang="en-CA">
                <a:solidFill>
                  <a:prstClr val="black"/>
                </a:solidFill>
                <a:latin typeface="Arial"/>
              </a:rPr>
              <a:pPr defTabSz="924458" rtl="0">
                <a:defRPr/>
              </a:pPr>
              <a:t>39</a:t>
            </a:fld>
            <a:endParaRPr lang="en-CA">
              <a:solidFill>
                <a:prstClr val="black"/>
              </a:solidFill>
              <a:latin typeface="Arial"/>
            </a:endParaRPr>
          </a:p>
        </p:txBody>
      </p:sp>
    </p:spTree>
    <p:extLst>
      <p:ext uri="{BB962C8B-B14F-4D97-AF65-F5344CB8AC3E}">
        <p14:creationId xmlns:p14="http://schemas.microsoft.com/office/powerpoint/2010/main" val="19290956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indent="0" rtl="0">
              <a:buNone/>
            </a:pPr>
            <a:r>
              <a:rPr lang="fr-ca"/>
              <a:t>Voici une feuille de travail que nous avons conçue pour vous guider dans l’élaboration de votre proposition de valeur. Elle vous aide à transformer des descriptions générales de vos services en un message plus précis et crédible qui explique quels clients vous servez, les services que vous fournissez et pourquoi cela compte.</a:t>
            </a:r>
          </a:p>
          <a:p>
            <a:pPr marL="0" indent="0" rtl="0">
              <a:buNone/>
            </a:pPr>
            <a:endParaRPr lang="en-US" dirty="0"/>
          </a:p>
          <a:p>
            <a:pPr marL="0" indent="0" rtl="0">
              <a:buNone/>
            </a:pPr>
            <a:r>
              <a:rPr lang="fr-ca"/>
              <a:t>L’information sur le coût total est une bonne occasion de revoir la façon dont vous présentez votre valeur, puisque les clients pourraient bientôt examiner leurs coûts plus minutieusement.</a:t>
            </a:r>
            <a:endParaRPr lang="en-US" dirty="0"/>
          </a:p>
          <a:p>
            <a:pPr marL="0" indent="0" rtl="0">
              <a:buNone/>
            </a:pPr>
            <a:endParaRPr lang="en-US" dirty="0"/>
          </a:p>
          <a:p>
            <a:pPr marL="0" indent="0" rtl="0">
              <a:buNone/>
            </a:pPr>
            <a:r>
              <a:rPr lang="fr-ca"/>
              <a:t>Encore une fois, si cette présentation vous intéresse, communiquez avec votre représentant commercial d’Investissements Manuvie. Il se fera un plaisir de prévoir un moment avec vous pour en discuter plus en détail. Nous serions également ravis d’offrir une présentation ou un atelier au sein de votre cabinet.</a:t>
            </a:r>
          </a:p>
          <a:p>
            <a:pPr rtl="0"/>
            <a:endParaRPr lang="en-US"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40</a:t>
            </a:fld>
            <a:endParaRPr lang="en-CA"/>
          </a:p>
        </p:txBody>
      </p:sp>
    </p:spTree>
    <p:extLst>
      <p:ext uri="{BB962C8B-B14F-4D97-AF65-F5344CB8AC3E}">
        <p14:creationId xmlns:p14="http://schemas.microsoft.com/office/powerpoint/2010/main" val="14964705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DF6D5-C320-EC5E-E351-0737AC3B9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CF16B-0682-8531-CE58-D348ABDBB3E8}"/>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8A4AA5C5-FE4B-B550-A6EE-B6C3BE27A0E0}"/>
              </a:ext>
            </a:extLst>
          </p:cNvPr>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Passons maintenant à la deuxième étape de votre démarche structurée : ce que vous devez faire </a:t>
            </a:r>
            <a:r>
              <a:rPr lang="fr-ca" sz="1200" b="1" i="0" u="none" strike="noStrike" kern="1200" cap="none" spc="0" normalizeH="0" noProof="0" dirty="0">
                <a:ln>
                  <a:noFill/>
                </a:ln>
                <a:solidFill>
                  <a:prstClr val="black"/>
                </a:solidFill>
                <a:effectLst/>
                <a:uLnTx/>
                <a:uFillTx/>
                <a:latin typeface="Arial"/>
                <a:ea typeface="+mn-ea"/>
                <a:cs typeface="+mn-cs"/>
              </a:rPr>
              <a:t>PENDANT vos conversations avec vos clients.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Maîtrisez le récit </a:t>
            </a:r>
            <a:r>
              <a:rPr lang="fr-ca" sz="1200" b="0" i="0" u="sng" strike="noStrike" kern="1200" cap="none" spc="0" normalizeH="0" noProof="0" dirty="0">
                <a:ln>
                  <a:noFill/>
                </a:ln>
                <a:solidFill>
                  <a:prstClr val="black"/>
                </a:solidFill>
                <a:effectLst/>
                <a:uLnTx/>
                <a:uFillTx/>
                <a:latin typeface="Arial"/>
                <a:ea typeface="+mn-ea"/>
                <a:cs typeface="+mn-cs"/>
              </a:rPr>
              <a:t>:</a:t>
            </a:r>
            <a:r>
              <a:rPr lang="fr-ca" sz="1200" b="0" i="0" u="none" strike="noStrike" kern="1200" cap="none" spc="0" normalizeH="0" noProof="0" dirty="0">
                <a:ln>
                  <a:noFill/>
                </a:ln>
                <a:solidFill>
                  <a:prstClr val="black"/>
                </a:solidFill>
                <a:effectLst/>
                <a:uLnTx/>
                <a:uFillTx/>
                <a:latin typeface="Arial"/>
                <a:ea typeface="+mn-ea"/>
                <a:cs typeface="+mn-cs"/>
              </a:rPr>
              <a:t> Repensez au travail de préparation que vous avez fait avant la rencontre, notamment aux principaux moments où vous pouvez mettre en lumière la valeur que vous apportez à vos clients. Cela vous aidera à aborder le sujet </a:t>
            </a:r>
            <a:r>
              <a:rPr lang="fr-ca" sz="1200" b="0" i="0" u="none" strike="noStrike" kern="1200" cap="none" spc="0" normalizeH="0" noProof="0" dirty="0">
                <a:ln>
                  <a:noFill/>
                </a:ln>
                <a:solidFill>
                  <a:prstClr val="black"/>
                </a:solidFill>
                <a:effectLst/>
                <a:uLnTx/>
                <a:uFillTx/>
                <a:latin typeface="+mn-lt"/>
                <a:ea typeface="+mn-ea"/>
                <a:cs typeface="+mn-cs"/>
              </a:rPr>
              <a:t>de façon proactive</a:t>
            </a:r>
            <a:r>
              <a:rPr lang="fr-ca" sz="1200" b="0" i="0" u="none" strike="noStrike" kern="1200" cap="none" spc="0" normalizeH="0" noProof="0" dirty="0">
                <a:ln>
                  <a:noFill/>
                </a:ln>
                <a:solidFill>
                  <a:prstClr val="black"/>
                </a:solidFill>
                <a:effectLst/>
                <a:uLnTx/>
                <a:uFillTx/>
                <a:latin typeface="Arial"/>
                <a:ea typeface="+mn-ea"/>
                <a:cs typeface="+mn-cs"/>
              </a:rPr>
              <a:t>, à le mettre en contexte et à le rattacher à l’ensemble de votre relation de conseil. Préparez un ordre du jour simple pour </a:t>
            </a:r>
            <a:r>
              <a:rPr lang="fr-ca" sz="1200" b="0" i="0" u="none" strike="noStrike" kern="1200" cap="none" spc="0" normalizeH="0" noProof="0" dirty="0">
                <a:ln>
                  <a:noFill/>
                </a:ln>
                <a:solidFill>
                  <a:prstClr val="black"/>
                </a:solidFill>
                <a:effectLst/>
                <a:uLnTx/>
                <a:uFillTx/>
                <a:latin typeface="+mn-lt"/>
                <a:ea typeface="+mn-ea"/>
                <a:cs typeface="+mn-cs"/>
              </a:rPr>
              <a:t>préparer le terrain. </a:t>
            </a:r>
            <a:r>
              <a:rPr lang="fr-ca" sz="1200" b="0" i="0" u="none" strike="noStrike" kern="1200" cap="none" spc="0" normalizeH="0" noProof="0" dirty="0">
                <a:ln>
                  <a:noFill/>
                </a:ln>
                <a:solidFill>
                  <a:prstClr val="black"/>
                </a:solidFill>
                <a:effectLst/>
                <a:uLnTx/>
                <a:uFillTx/>
                <a:latin typeface="Arial"/>
                <a:ea typeface="+mn-ea"/>
                <a:cs typeface="+mn-cs"/>
              </a:rPr>
              <a:t>Vous indiquez ainsi au client : « Oui, nous parlerons des frais, mais notre relation ne se résume pas à des chiffres. »</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sng" strike="noStrike" kern="1200" cap="none" spc="0" normalizeH="0" noProof="0" dirty="0">
                <a:ln>
                  <a:noFill/>
                </a:ln>
                <a:solidFill>
                  <a:prstClr val="black"/>
                </a:solidFill>
                <a:effectLst/>
                <a:uLnTx/>
                <a:uFillTx/>
                <a:latin typeface="Arial"/>
                <a:ea typeface="+mn-ea"/>
                <a:cs typeface="+mn-cs"/>
              </a:rPr>
              <a:t>Démystifiez la discussion</a:t>
            </a:r>
            <a:r>
              <a:rPr lang="fr-ca" sz="1200" b="0" i="0" u="none" strike="noStrike" kern="1200" cap="none" spc="0" normalizeH="0" noProof="0" dirty="0">
                <a:ln>
                  <a:noFill/>
                </a:ln>
                <a:solidFill>
                  <a:prstClr val="black"/>
                </a:solidFill>
                <a:effectLst/>
                <a:uLnTx/>
                <a:uFillTx/>
                <a:latin typeface="Arial"/>
                <a:ea typeface="+mn-ea"/>
                <a:cs typeface="+mn-cs"/>
              </a:rPr>
              <a:t>, utilisez des histoires ou des analogies, au besoin :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Par exemple, vous pouvez comparer la situation à une soirée au restaurant. Lorsque vous allez au restaurant, on ne vous présente pas seulement le coût du </a:t>
            </a:r>
            <a:r>
              <a:rPr lang="fr-ca" sz="1200" b="0" i="0" u="none" strike="noStrike" kern="1200" cap="none" spc="0" normalizeH="0" noProof="0" dirty="0">
                <a:ln>
                  <a:noFill/>
                </a:ln>
                <a:solidFill>
                  <a:prstClr val="black"/>
                </a:solidFill>
                <a:effectLst/>
                <a:uLnTx/>
                <a:uFillTx/>
                <a:latin typeface="+mn-lt"/>
                <a:ea typeface="+mn-ea"/>
                <a:cs typeface="+mn-cs"/>
              </a:rPr>
              <a:t>repas; </a:t>
            </a:r>
            <a:r>
              <a:rPr lang="fr-ca" sz="1200" b="0" i="0" u="none" strike="noStrike" kern="1200" cap="none" spc="0" normalizeH="0" noProof="0" dirty="0">
                <a:ln>
                  <a:noFill/>
                </a:ln>
                <a:solidFill>
                  <a:prstClr val="black"/>
                </a:solidFill>
                <a:effectLst/>
                <a:uLnTx/>
                <a:uFillTx/>
                <a:latin typeface="Arial"/>
                <a:ea typeface="+mn-ea"/>
                <a:cs typeface="+mn-cs"/>
              </a:rPr>
              <a:t>la facture qu’on vous apporte est détaillée, elle indique aussi le coût des boissons, les taxes et le pourboire. L’information sur le coût total fonctionne de la même façon. Plutôt que de voir seulement le « repas » (c’est-à-dire les placements), le client verra désormais le détail de l’ensemble des coûts. Il dispose simplement d’une meilleure visibilité sur ce qui était déjà compris.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Vous pourriez aussi utiliser l’exemple de la réservation d’un vol, de la possession d’une voiture ou de la réalisation de travaux de rénovation. Les exemples que vous pouvez utiliser à titre de comparaison sont nombreux.</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None/>
              <a:tabLst/>
              <a:defRPr/>
            </a:pPr>
            <a:r>
              <a:rPr lang="fr-ca" sz="1200" b="0" i="0" u="sng" strike="noStrike" kern="1200" cap="none" spc="0" normalizeH="0" noProof="0" dirty="0">
                <a:ln>
                  <a:noFill/>
                </a:ln>
                <a:solidFill>
                  <a:prstClr val="black"/>
                </a:solidFill>
                <a:effectLst/>
                <a:uLnTx/>
                <a:uFillTx/>
                <a:latin typeface="Arial"/>
                <a:ea typeface="+mn-ea"/>
                <a:cs typeface="+mn-cs"/>
              </a:rPr>
              <a:t>Utilisez des représentations visuelles</a:t>
            </a:r>
            <a:r>
              <a:rPr lang="fr-ca" sz="1200" b="0" i="0" u="none" strike="noStrike" kern="1200" cap="none" spc="0" normalizeH="0" noProof="0" dirty="0">
                <a:ln>
                  <a:noFill/>
                </a:ln>
                <a:solidFill>
                  <a:prstClr val="black"/>
                </a:solidFill>
                <a:effectLst/>
                <a:uLnTx/>
                <a:uFillTx/>
                <a:latin typeface="Arial"/>
                <a:ea typeface="+mn-ea"/>
                <a:cs typeface="+mn-cs"/>
              </a:rPr>
              <a:t> pour renforcer la perception de la valeur : Repensez aux représentations visuelles que je vous ai présentées plus tôt dans la présentation. Montrez à nouveau votre processus de placement, votre processus de planification, votre rapport d’avancement, l’échéancier de vos services ou votre inventaire de la valeur. Les représentations visuelles aident les clients à voir ce qu’ils obtiennent, et pas seulement ce qu’ils paient. Elles leur rappellent tout ce que vous faites pour eux, ainsi que tout le travail que vous avez réalisé avec eux au fil de votre relation. Elles permettent de rendre tangible une valeur qui, autrement, est immatérielle.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rtl="0"/>
            <a:endParaRPr lang="en-CA" dirty="0"/>
          </a:p>
        </p:txBody>
      </p:sp>
      <p:sp>
        <p:nvSpPr>
          <p:cNvPr id="4" name="Slide Number Placeholder 3">
            <a:extLst>
              <a:ext uri="{FF2B5EF4-FFF2-40B4-BE49-F238E27FC236}">
                <a16:creationId xmlns:a16="http://schemas.microsoft.com/office/drawing/2014/main" id="{6E088F53-468D-6303-6BC6-2048D0E54A0E}"/>
              </a:ext>
            </a:extLst>
          </p:cNvPr>
          <p:cNvSpPr>
            <a:spLocks noGrp="1"/>
          </p:cNvSpPr>
          <p:nvPr>
            <p:ph type="sldNum" sz="quarter" idx="5"/>
          </p:nvPr>
        </p:nvSpPr>
        <p:spPr/>
        <p:txBody>
          <a:bodyPr rtlCol="0"/>
          <a:lstStyle/>
          <a:p>
            <a:pPr rtl="0"/>
            <a:fld id="{4FF0573C-F130-4D1E-A886-85FBB65D3A1B}" type="slidenum">
              <a:rPr lang="en-CA" smtClean="0"/>
              <a:pPr rtl="0"/>
              <a:t>41</a:t>
            </a:fld>
            <a:endParaRPr lang="en-CA"/>
          </a:p>
        </p:txBody>
      </p:sp>
    </p:spTree>
    <p:extLst>
      <p:ext uri="{BB962C8B-B14F-4D97-AF65-F5344CB8AC3E}">
        <p14:creationId xmlns:p14="http://schemas.microsoft.com/office/powerpoint/2010/main" val="11244980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Soyez </a:t>
            </a:r>
            <a:r>
              <a:rPr lang="fr-ca" sz="1200" b="1" i="0" u="none" strike="noStrike" kern="1200" cap="none" spc="0" normalizeH="0" noProof="0">
                <a:ln>
                  <a:noFill/>
                </a:ln>
                <a:solidFill>
                  <a:prstClr val="black"/>
                </a:solidFill>
                <a:effectLst/>
                <a:uLnTx/>
                <a:uFillTx/>
                <a:latin typeface="Arial"/>
                <a:ea typeface="+mn-ea"/>
                <a:cs typeface="+mn-cs"/>
              </a:rPr>
              <a:t>CLAIR.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Comme je l’ai dit plus tôt, il faut éviter le langage trop technique et le jargon. Utilisez un langage clair et adapté aux clients afin de réduire les risques de confusion </a:t>
            </a:r>
            <a:r>
              <a:rPr lang="fr-ca" sz="1200" b="0" i="0" u="none" strike="noStrike" kern="1200" cap="none" spc="0" normalizeH="0" noProof="0">
                <a:ln>
                  <a:noFill/>
                </a:ln>
                <a:solidFill>
                  <a:prstClr val="black"/>
                </a:solidFill>
                <a:effectLst/>
                <a:uLnTx/>
                <a:uFillTx/>
                <a:latin typeface="+mn-lt"/>
                <a:ea typeface="+mn-ea"/>
                <a:cs typeface="+mn-cs"/>
              </a:rPr>
              <a:t>et </a:t>
            </a:r>
            <a:r>
              <a:rPr lang="fr-ca" sz="1200" b="0" i="0" u="none" strike="noStrike" kern="1200" cap="none" spc="0" normalizeH="0" noProof="0">
                <a:ln>
                  <a:noFill/>
                </a:ln>
                <a:solidFill>
                  <a:prstClr val="black"/>
                </a:solidFill>
                <a:effectLst/>
                <a:uLnTx/>
                <a:uFillTx/>
                <a:latin typeface="Arial"/>
                <a:ea typeface="+mn-ea"/>
                <a:cs typeface="+mn-cs"/>
              </a:rPr>
              <a:t>de leur permettre de mieux comprendre la conversation et d’y prendre part. Pour structurer simplement la discussion, adoptez l’approche « C.L.A.I.R. »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a:ln>
                  <a:noFill/>
                </a:ln>
                <a:solidFill>
                  <a:prstClr val="black"/>
                </a:solidFill>
                <a:effectLst/>
                <a:uLnTx/>
                <a:uFillTx/>
                <a:latin typeface="Arial"/>
                <a:ea typeface="+mn-ea"/>
                <a:cs typeface="+mn-cs"/>
              </a:rPr>
              <a:t>Communiquez clairement</a:t>
            </a:r>
            <a:r>
              <a:rPr lang="fr-ca" sz="1200" b="1" i="0" u="none" strike="noStrike" kern="1200" cap="none" spc="0" normalizeH="0" noProof="0">
                <a:ln>
                  <a:noFill/>
                </a:ln>
                <a:solidFill>
                  <a:prstClr val="black"/>
                </a:solidFill>
                <a:effectLst/>
                <a:uLnTx/>
                <a:uFillTx/>
                <a:latin typeface="Arial"/>
                <a:ea typeface="+mn-ea"/>
                <a:cs typeface="+mn-cs"/>
              </a:rPr>
              <a:t> </a:t>
            </a:r>
            <a:r>
              <a:rPr lang="fr-ca" sz="1200" b="0" i="0" u="none" strike="noStrike" kern="1200" cap="none" spc="0" normalizeH="0" noProof="0">
                <a:ln>
                  <a:noFill/>
                </a:ln>
                <a:solidFill>
                  <a:prstClr val="black"/>
                </a:solidFill>
                <a:effectLst/>
                <a:uLnTx/>
                <a:uFillTx/>
                <a:latin typeface="Arial"/>
                <a:ea typeface="+mn-ea"/>
                <a:cs typeface="+mn-cs"/>
              </a:rPr>
              <a:t> le changement qui est apporté. Prévenez toute confusion possible. Précisez que l’information sur le coût total vise à accroître la transparence et la visibilité des coûts, et non à faire état de nouveaux frais. Elle permettra aux clients de voir plus clairement les coûts associés aux fonds d’investissement, y compris certains coûts qui ne figuraient peut-être pas auparavant de la même façon dans les rapports annuels sur les frais et les autres formes de rémunération.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Expliquez ce que présente l’information sur le coût total. En quoi est-elle différente</a:t>
            </a:r>
            <a:r>
              <a:rPr lang="fr-ca" sz="1200" b="0" i="0" u="none" strike="noStrike" kern="1200" cap="none" spc="0" normalizeH="0" noProof="0">
                <a:ln>
                  <a:noFill/>
                </a:ln>
                <a:solidFill>
                  <a:prstClr val="black"/>
                </a:solidFill>
                <a:effectLst/>
                <a:uLnTx/>
                <a:uFillTx/>
                <a:latin typeface="+mn-lt"/>
                <a:ea typeface="+mn-ea"/>
                <a:cs typeface="+mn-cs"/>
              </a:rPr>
              <a:t> de l’information qui était présentée auparavant? </a:t>
            </a:r>
            <a:r>
              <a:rPr lang="fr-ca" sz="1200" b="0" i="0" u="none" strike="noStrike" kern="1200" cap="none" spc="0" normalizeH="0" noProof="0">
                <a:ln>
                  <a:noFill/>
                </a:ln>
                <a:solidFill>
                  <a:prstClr val="black"/>
                </a:solidFill>
                <a:effectLst/>
                <a:uLnTx/>
                <a:uFillTx/>
                <a:latin typeface="Arial"/>
                <a:ea typeface="+mn-ea"/>
                <a:cs typeface="+mn-cs"/>
              </a:rPr>
              <a:t>Quels coûts sont désormais plus </a:t>
            </a:r>
            <a:r>
              <a:rPr lang="fr-ca" sz="1200" b="0" i="0" u="none" strike="noStrike" kern="1200" cap="none" spc="0" normalizeH="0" noProof="0">
                <a:ln>
                  <a:noFill/>
                </a:ln>
                <a:solidFill>
                  <a:prstClr val="black"/>
                </a:solidFill>
                <a:effectLst/>
                <a:uLnTx/>
                <a:uFillTx/>
                <a:latin typeface="+mn-lt"/>
                <a:ea typeface="+mn-ea"/>
                <a:cs typeface="+mn-cs"/>
              </a:rPr>
              <a:t>visibles? </a:t>
            </a:r>
            <a:r>
              <a:rPr lang="fr-ca" sz="1200" b="0" i="0" u="none" strike="noStrike" kern="1200" cap="none" spc="0" normalizeH="0" noProof="0">
                <a:ln>
                  <a:noFill/>
                </a:ln>
                <a:solidFill>
                  <a:prstClr val="black"/>
                </a:solidFill>
                <a:effectLst/>
                <a:uLnTx/>
                <a:uFillTx/>
                <a:latin typeface="Arial"/>
                <a:ea typeface="+mn-ea"/>
                <a:cs typeface="+mn-cs"/>
              </a:rPr>
              <a:t>Qu’est-ce qui a changé dans la </a:t>
            </a:r>
            <a:r>
              <a:rPr lang="fr-ca" sz="1200" b="0" i="0" u="none" strike="noStrike" kern="1200" cap="none" spc="0" normalizeH="0" noProof="0">
                <a:ln>
                  <a:noFill/>
                </a:ln>
                <a:solidFill>
                  <a:prstClr val="black"/>
                </a:solidFill>
                <a:effectLst/>
                <a:uLnTx/>
                <a:uFillTx/>
                <a:latin typeface="+mn-lt"/>
                <a:ea typeface="+mn-ea"/>
                <a:cs typeface="+mn-cs"/>
              </a:rPr>
              <a:t>présentation de l’information? </a:t>
            </a:r>
            <a:r>
              <a:rPr lang="fr-ca" sz="1200" b="0" i="0" u="none" strike="noStrike" kern="1200" cap="none" spc="0" normalizeH="0" noProof="0">
                <a:ln>
                  <a:noFill/>
                </a:ln>
                <a:solidFill>
                  <a:prstClr val="black"/>
                </a:solidFill>
                <a:effectLst/>
                <a:uLnTx/>
                <a:uFillTx/>
                <a:latin typeface="Arial"/>
                <a:ea typeface="+mn-ea"/>
                <a:cs typeface="+mn-cs"/>
              </a:rPr>
              <a:t>Qu’est-ce qui n’a pas changé dans l’entente de placement actuelle du client? Cette transparence est une bonne chose, mais elle doit être mise en contexte.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a:ln>
                  <a:noFill/>
                </a:ln>
                <a:solidFill>
                  <a:prstClr val="black"/>
                </a:solidFill>
                <a:effectLst/>
                <a:uLnTx/>
                <a:uFillTx/>
                <a:latin typeface="Arial"/>
                <a:ea typeface="+mn-ea"/>
                <a:cs typeface="+mn-cs"/>
              </a:rPr>
              <a:t>Laissez</a:t>
            </a:r>
            <a:r>
              <a:rPr lang="fr-ca" sz="1200" b="1" i="0" u="none" strike="noStrike" kern="1200" cap="none" spc="0" normalizeH="0" noProof="0">
                <a:ln>
                  <a:noFill/>
                </a:ln>
                <a:solidFill>
                  <a:prstClr val="black"/>
                </a:solidFill>
                <a:effectLst/>
                <a:uLnTx/>
                <a:uFillTx/>
                <a:latin typeface="Arial"/>
                <a:ea typeface="+mn-ea"/>
                <a:cs typeface="+mn-cs"/>
              </a:rPr>
              <a:t> </a:t>
            </a:r>
            <a:r>
              <a:rPr lang="fr-ca" sz="1200" b="0" i="0" u="none" strike="noStrike" kern="1200" cap="none" spc="0" normalizeH="0" noProof="0">
                <a:ln>
                  <a:noFill/>
                </a:ln>
                <a:solidFill>
                  <a:prstClr val="black"/>
                </a:solidFill>
                <a:effectLst/>
                <a:uLnTx/>
                <a:uFillTx/>
                <a:latin typeface="Arial"/>
                <a:ea typeface="+mn-ea"/>
                <a:cs typeface="+mn-cs"/>
              </a:rPr>
              <a:t> le client réagir. Donnez-lui le temps de poser ses questions ou d’exprimer ses préoccupations avant d’approfondir votre explication. C’est important, car tous les clients n’auront pas les mêmes préoccupations. Un client pourrait se sentir perdu. Un autre pourrait être surpris par le montant des frais en dollars. Un autre pourrait se demander s’il obtient suffisamment de valeur en échange de ces frais. Un autre pourrait comparer le coût à celui d’une plateforme moins coûteuse.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a:ln>
                  <a:noFill/>
                </a:ln>
                <a:solidFill>
                  <a:prstClr val="black"/>
                </a:solidFill>
                <a:effectLst/>
                <a:uLnTx/>
                <a:uFillTx/>
                <a:latin typeface="Arial"/>
                <a:ea typeface="+mn-ea"/>
                <a:cs typeface="+mn-cs"/>
              </a:rPr>
              <a:t>Approfondissez</a:t>
            </a:r>
            <a:r>
              <a:rPr lang="fr-ca" sz="1200" b="1" i="0" u="none" strike="noStrike" kern="1200" cap="none" spc="0" normalizeH="0" noProof="0">
                <a:ln>
                  <a:noFill/>
                </a:ln>
                <a:solidFill>
                  <a:prstClr val="black"/>
                </a:solidFill>
                <a:effectLst/>
                <a:uLnTx/>
                <a:uFillTx/>
                <a:latin typeface="Arial"/>
                <a:ea typeface="+mn-ea"/>
                <a:cs typeface="+mn-cs"/>
              </a:rPr>
              <a:t> </a:t>
            </a:r>
            <a:r>
              <a:rPr lang="fr-ca" sz="1200" b="0" i="0" u="none" strike="noStrike" kern="1200" cap="none" spc="0" normalizeH="0" noProof="0">
                <a:ln>
                  <a:noFill/>
                </a:ln>
                <a:solidFill>
                  <a:prstClr val="black"/>
                </a:solidFill>
                <a:effectLst/>
                <a:uLnTx/>
                <a:uFillTx/>
                <a:latin typeface="Arial"/>
                <a:ea typeface="+mn-ea"/>
                <a:cs typeface="+mn-cs"/>
              </a:rPr>
              <a:t> votre explication. Le client n’a pas besoin d’un </a:t>
            </a:r>
            <a:r>
              <a:rPr lang="fr-ca" sz="1200" b="0" i="0" u="none" strike="noStrike" kern="1200" cap="none" spc="0" normalizeH="0" noProof="0">
                <a:ln>
                  <a:noFill/>
                </a:ln>
                <a:solidFill>
                  <a:prstClr val="black"/>
                </a:solidFill>
                <a:effectLst/>
                <a:uLnTx/>
                <a:uFillTx/>
                <a:latin typeface="+mn-lt"/>
                <a:ea typeface="+mn-ea"/>
                <a:cs typeface="+mn-cs"/>
              </a:rPr>
              <a:t>cours sur la réglementation; </a:t>
            </a:r>
            <a:r>
              <a:rPr lang="fr-ca" sz="1200" b="0" i="0" u="none" strike="noStrike" kern="1200" cap="none" spc="0" normalizeH="0" noProof="0">
                <a:ln>
                  <a:noFill/>
                </a:ln>
                <a:solidFill>
                  <a:prstClr val="black"/>
                </a:solidFill>
                <a:effectLst/>
                <a:uLnTx/>
                <a:uFillTx/>
                <a:latin typeface="Arial"/>
                <a:ea typeface="+mn-ea"/>
                <a:cs typeface="+mn-cs"/>
              </a:rPr>
              <a:t>il a besoin d’une explication claire. Vous pouvez lui demander de vous expliquer à son tour ce qu’il a compris, si vous êtes tous les deux à l’aise de le </a:t>
            </a:r>
            <a:r>
              <a:rPr lang="fr-ca" sz="1200" b="0" i="0" u="none" strike="noStrike" kern="1200" cap="none" spc="0" normalizeH="0" noProof="0">
                <a:ln>
                  <a:noFill/>
                </a:ln>
                <a:solidFill>
                  <a:prstClr val="black"/>
                </a:solidFill>
                <a:effectLst/>
                <a:uLnTx/>
                <a:uFillTx/>
                <a:latin typeface="+mn-lt"/>
                <a:ea typeface="+mn-ea"/>
                <a:cs typeface="+mn-cs"/>
              </a:rPr>
              <a:t>faire.</a:t>
            </a:r>
            <a:r>
              <a:rPr lang="fr-ca" sz="1200" b="0" i="0" u="none" strike="noStrike" kern="1200" cap="none" spc="0" normalizeH="0" noProof="0">
                <a:ln>
                  <a:noFill/>
                </a:ln>
                <a:solidFill>
                  <a:prstClr val="black"/>
                </a:solidFill>
                <a:effectLst/>
                <a:uLnTx/>
                <a:uFillTx/>
                <a:latin typeface="Arial"/>
                <a:ea typeface="+mn-ea"/>
                <a:cs typeface="+mn-cs"/>
              </a:rPr>
              <a:t> Vous vérifierez ainsi s’il a bien compris. Si le client n’arrive pas à expliquer le changement simplement, c’est peut-être que l’explication n’était pas suffisamment claire.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a:ln>
                  <a:noFill/>
                </a:ln>
                <a:solidFill>
                  <a:prstClr val="black"/>
                </a:solidFill>
                <a:effectLst/>
                <a:uLnTx/>
                <a:uFillTx/>
                <a:latin typeface="Arial"/>
                <a:ea typeface="+mn-ea"/>
                <a:cs typeface="+mn-cs"/>
              </a:rPr>
              <a:t>Illustrez</a:t>
            </a:r>
            <a:r>
              <a:rPr lang="fr-ca" sz="1200" b="1" i="0" u="none" strike="noStrike" kern="1200" cap="none" spc="0" normalizeH="0" noProof="0">
                <a:ln>
                  <a:noFill/>
                </a:ln>
                <a:solidFill>
                  <a:prstClr val="black"/>
                </a:solidFill>
                <a:effectLst/>
                <a:uLnTx/>
                <a:uFillTx/>
                <a:latin typeface="Arial"/>
                <a:ea typeface="+mn-ea"/>
                <a:cs typeface="+mn-cs"/>
              </a:rPr>
              <a:t> </a:t>
            </a:r>
            <a:r>
              <a:rPr lang="fr-ca" sz="1200" b="0" i="0" u="none" strike="noStrike" kern="1200" cap="none" spc="0" normalizeH="0" noProof="0">
                <a:ln>
                  <a:noFill/>
                </a:ln>
                <a:solidFill>
                  <a:prstClr val="black"/>
                </a:solidFill>
                <a:effectLst/>
                <a:uLnTx/>
                <a:uFillTx/>
                <a:latin typeface="Arial"/>
                <a:ea typeface="+mn-ea"/>
                <a:cs typeface="+mn-cs"/>
              </a:rPr>
              <a:t> la valeur. Ramenez la discussion sur les coûts aux objectifs du client, à son plan et aux différents moments où vous lui apportez de la valeur. Il peut s’agir de son plan financier, de ses objectifs de retraite, de ses besoins en matière de revenu, de sa stratégie de portefeuille, de sa tolérance au risque, de sa situation fiscale, de ses priorités familiales, des conseils et des services qui lui sont fournis, ainsi que des décisions que vous l’avez aidé à prendre ou à éviter.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a:ln>
                  <a:noFill/>
                </a:ln>
                <a:solidFill>
                  <a:prstClr val="black"/>
                </a:solidFill>
                <a:effectLst/>
                <a:uLnTx/>
                <a:uFillTx/>
                <a:latin typeface="Arial"/>
                <a:ea typeface="+mn-ea"/>
                <a:cs typeface="+mn-cs"/>
              </a:rPr>
              <a:t>Récapitulez</a:t>
            </a:r>
            <a:r>
              <a:rPr lang="fr-ca" sz="1200" b="0" i="0" u="none" strike="noStrike" kern="1200" cap="none" spc="0" normalizeH="0" noProof="0">
                <a:ln>
                  <a:noFill/>
                </a:ln>
                <a:solidFill>
                  <a:prstClr val="black"/>
                </a:solidFill>
                <a:effectLst/>
                <a:uLnTx/>
                <a:uFillTx/>
                <a:latin typeface="Arial"/>
                <a:ea typeface="+mn-ea"/>
                <a:cs typeface="+mn-cs"/>
              </a:rPr>
              <a:t> les éléments clés et indiquez les prochaines étapes. Terminez la conversation en passant en revue ce qui a été abordé et en confirmant les prochaines étapes. Cette approche évitera que la rencontre se termine sur la présentation des frais. Réorientez plutôt la conversation vers l’action, la confiance et la prochaine étape.</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indent="0" rtl="0">
              <a:buNone/>
            </a:pPr>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42</a:t>
            </a:fld>
            <a:endParaRPr lang="en-CA"/>
          </a:p>
        </p:txBody>
      </p:sp>
    </p:spTree>
    <p:extLst>
      <p:ext uri="{BB962C8B-B14F-4D97-AF65-F5344CB8AC3E}">
        <p14:creationId xmlns:p14="http://schemas.microsoft.com/office/powerpoint/2010/main" val="28270687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7647C-BEF0-37B2-57BF-D3D2C4EEF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80CF2-F0BF-7C2C-9452-E9BFA48F97A0}"/>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5D35FFD8-D6F7-5A2F-DA3B-74FCA9F465C2}"/>
              </a:ext>
            </a:extLst>
          </p:cNvPr>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Nous arrivons ainsi à la troisième étape de votre démarche structurée : ce que vous devez faire </a:t>
            </a:r>
            <a:r>
              <a:rPr lang="fr-ca" sz="1200" b="1" i="0" u="none" strike="noStrike" kern="1200" cap="none" spc="0" normalizeH="0" noProof="0" dirty="0">
                <a:ln>
                  <a:noFill/>
                </a:ln>
                <a:solidFill>
                  <a:prstClr val="black"/>
                </a:solidFill>
                <a:effectLst/>
                <a:uLnTx/>
                <a:uFillTx/>
                <a:latin typeface="Arial"/>
                <a:ea typeface="+mn-ea"/>
                <a:cs typeface="+mn-cs"/>
              </a:rPr>
              <a:t>APRÈS votre conversation avec le client.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Quelles sont les éléments </a:t>
            </a:r>
            <a:r>
              <a:rPr lang="fr-ca" sz="1200" b="0" i="0" u="none" strike="noStrike" kern="1200" cap="none" spc="0" normalizeH="0" noProof="0" dirty="0">
                <a:ln>
                  <a:noFill/>
                </a:ln>
                <a:solidFill>
                  <a:prstClr val="black"/>
                </a:solidFill>
                <a:effectLst/>
                <a:uLnTx/>
                <a:uFillTx/>
                <a:latin typeface="+mn-lt"/>
                <a:ea typeface="+mn-ea"/>
                <a:cs typeface="+mn-cs"/>
              </a:rPr>
              <a:t>importants à garder à l’esprit et à mettre en pratique après la rencontre ou la conversation avec le client?</a:t>
            </a: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dirty="0">
                <a:ln>
                  <a:noFill/>
                </a:ln>
                <a:solidFill>
                  <a:prstClr val="black"/>
                </a:solidFill>
                <a:effectLst/>
                <a:uLnTx/>
                <a:uFillTx/>
                <a:latin typeface="Arial"/>
                <a:ea typeface="+mn-ea"/>
                <a:cs typeface="+mn-cs"/>
              </a:rPr>
              <a:t>Analysez</a:t>
            </a:r>
            <a:r>
              <a:rPr lang="fr-ca" sz="1200" b="0" i="0" u="none" strike="noStrike" kern="1200" cap="none" spc="0" normalizeH="0" noProof="0" dirty="0">
                <a:ln>
                  <a:noFill/>
                </a:ln>
                <a:solidFill>
                  <a:prstClr val="black"/>
                </a:solidFill>
                <a:effectLst/>
                <a:uLnTx/>
                <a:uFillTx/>
                <a:latin typeface="Arial"/>
                <a:ea typeface="+mn-ea"/>
                <a:cs typeface="+mn-cs"/>
              </a:rPr>
              <a:t> la réaction du client. Documentez la réaction du client : est-il confiant, incertain ou particulièrement sensible aux frais? Notez comment il réagit, ce qu’il a compris et s’il a des préoccupations qui ne sont pas résolues. Vous déterminerez alors quels clients pourraient nécessiter une approche plus proactive.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dirty="0">
                <a:ln>
                  <a:noFill/>
                </a:ln>
                <a:solidFill>
                  <a:prstClr val="black"/>
                </a:solidFill>
                <a:effectLst/>
                <a:uLnTx/>
                <a:uFillTx/>
                <a:latin typeface="Arial"/>
                <a:ea typeface="+mn-ea"/>
                <a:cs typeface="+mn-cs"/>
              </a:rPr>
              <a:t>Prenez contact</a:t>
            </a:r>
            <a:r>
              <a:rPr lang="fr-ca" sz="1200" b="1" i="0" u="none" strike="noStrike" kern="1200" cap="none" spc="0" normalizeH="0" noProof="0" dirty="0">
                <a:ln>
                  <a:noFill/>
                </a:ln>
                <a:solidFill>
                  <a:prstClr val="black"/>
                </a:solidFill>
                <a:effectLst/>
                <a:uLnTx/>
                <a:uFillTx/>
                <a:latin typeface="Arial"/>
                <a:ea typeface="+mn-ea"/>
                <a:cs typeface="+mn-cs"/>
              </a:rPr>
              <a:t> </a:t>
            </a:r>
            <a:r>
              <a:rPr lang="fr-ca" sz="1200" b="0" i="0" u="none" strike="noStrike" kern="1200" cap="none" spc="0" normalizeH="0" noProof="0" dirty="0">
                <a:ln>
                  <a:noFill/>
                </a:ln>
                <a:solidFill>
                  <a:prstClr val="black"/>
                </a:solidFill>
                <a:effectLst/>
                <a:uLnTx/>
                <a:uFillTx/>
                <a:latin typeface="Arial"/>
                <a:ea typeface="+mn-ea"/>
                <a:cs typeface="+mn-cs"/>
              </a:rPr>
              <a:t> avec le client après la rencontre pour lui en faire un résumé. Faites parvenir rapidement un résumé de la rencontre qui vient renforcer la clarté, la valeur et les prochaines étapes. C’est l’occasion de consolider votre message. Si le client consulte à nouveau son rapport annuel sur les frais et les autres formes de rémunération après la rencontre, votre suivi devrait lui rappeler ce que l’information sur les frais représente. Envoyez un court message pour rappeler l’essentiel sur le renforcement de la visibilité et de la transparence des frais : ce que vous avez examiné ensemble, ce que vous avez clarifié, les liens que vous avez établis avec sa situation et les prochaines étapes.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dirty="0">
                <a:ln>
                  <a:noFill/>
                </a:ln>
                <a:solidFill>
                  <a:prstClr val="black"/>
                </a:solidFill>
                <a:effectLst/>
                <a:uLnTx/>
                <a:uFillTx/>
                <a:latin typeface="Arial"/>
                <a:ea typeface="+mn-ea"/>
                <a:cs typeface="+mn-cs"/>
              </a:rPr>
              <a:t>Répondez</a:t>
            </a:r>
            <a:r>
              <a:rPr lang="fr-ca" sz="1200" b="0" i="0" u="none" strike="noStrike" kern="1200" cap="none" spc="0" normalizeH="0" noProof="0" dirty="0">
                <a:ln>
                  <a:noFill/>
                </a:ln>
                <a:solidFill>
                  <a:prstClr val="black"/>
                </a:solidFill>
                <a:effectLst/>
                <a:uLnTx/>
                <a:uFillTx/>
                <a:latin typeface="Arial"/>
                <a:ea typeface="+mn-ea"/>
                <a:cs typeface="+mn-cs"/>
              </a:rPr>
              <a:t> aux besoins particuliers du client. Adaptez les prochaines étapes en fonction du niveau de préoccupation du client, de la complexité de sa situation et de ses besoins d’en savoir plus. Certains clients auront simplement besoin d’un résumé. D’autres pourraient avoir besoin d’une deuxième conversation, d’une mise à jour de leur planification ou d’une revue plus détaillée de la valeur des services reçus. C’est à cette étape que vous passez d’une approche universelle à une approche adaptée à chaque client.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dirty="0">
                <a:ln>
                  <a:noFill/>
                </a:ln>
                <a:solidFill>
                  <a:prstClr val="black"/>
                </a:solidFill>
                <a:effectLst/>
                <a:uLnTx/>
                <a:uFillTx/>
                <a:latin typeface="Arial"/>
                <a:ea typeface="+mn-ea"/>
                <a:cs typeface="+mn-cs"/>
              </a:rPr>
              <a:t>Évaluez</a:t>
            </a:r>
            <a:r>
              <a:rPr lang="fr-ca" sz="1200" b="0" i="0" u="none" strike="noStrike" kern="1200" cap="none" spc="0" normalizeH="0" noProof="0" dirty="0">
                <a:ln>
                  <a:noFill/>
                </a:ln>
                <a:solidFill>
                  <a:prstClr val="black"/>
                </a:solidFill>
                <a:effectLst/>
                <a:uLnTx/>
                <a:uFillTx/>
                <a:latin typeface="Arial"/>
                <a:ea typeface="+mn-ea"/>
                <a:cs typeface="+mn-cs"/>
              </a:rPr>
              <a:t> les occasions et les risques. Déterminez si le portefeuille, le modèle de service ou la façon dont vous communiquez votre valeur doivent être renforcés avant la remise du premier rapport annuel présentant l’information plus détaillée sur les frais. Demandez-vous également si le client est réellement conscient de la valeur que vous lui apportez et, dans le cas contraire, pourquoi.</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Voici quelques questions à vous poser : Le client considère-t-il que votre relation avec lui porte uniquement sur le rendement de ses placements? Avez-vous clairement communiqué votre valeur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1" i="0" u="sng" strike="noStrike" kern="1200" cap="none" spc="0" normalizeH="0" noProof="0" dirty="0">
                <a:ln>
                  <a:noFill/>
                </a:ln>
                <a:solidFill>
                  <a:prstClr val="black"/>
                </a:solidFill>
                <a:effectLst/>
                <a:uLnTx/>
                <a:uFillTx/>
                <a:latin typeface="Arial"/>
                <a:ea typeface="+mn-ea"/>
                <a:cs typeface="+mn-cs"/>
              </a:rPr>
              <a:t>avant de parler des frais?</a:t>
            </a:r>
            <a:r>
              <a:rPr lang="fr-ca" sz="1200" b="1" i="0" u="none" strike="noStrike" kern="1200" cap="none" spc="0" normalizeH="0" noProof="0" dirty="0">
                <a:ln>
                  <a:noFill/>
                </a:ln>
                <a:solidFill>
                  <a:prstClr val="black"/>
                </a:solidFill>
                <a:effectLst/>
                <a:uLnTx/>
                <a:uFillTx/>
                <a:latin typeface="Arial"/>
                <a:ea typeface="+mn-ea"/>
                <a:cs typeface="+mn-cs"/>
              </a:rPr>
              <a:t> </a:t>
            </a:r>
            <a:r>
              <a:rPr lang="fr-ca" sz="1200" b="0" i="0" u="none" strike="noStrike" kern="1200" cap="none" spc="0" normalizeH="0" noProof="0" dirty="0">
                <a:ln>
                  <a:noFill/>
                </a:ln>
                <a:solidFill>
                  <a:prstClr val="black"/>
                </a:solidFill>
                <a:effectLst/>
                <a:uLnTx/>
                <a:uFillTx/>
                <a:latin typeface="Arial"/>
                <a:ea typeface="+mn-ea"/>
                <a:cs typeface="+mn-cs"/>
              </a:rPr>
              <a:t>Suivi auprès du client : faites un nouveau suivi après votre suivi immédiat pour renforcer la confiance et continuer à rendre la valeur tangible. L’erreur à éviter est de traiter la rencontre sur l’information sur le coût total comme un événement ponctuel. Il vaut mieux considérer cette conversation comme le point de départ d’une relation de conseil renforcée.  Selon le client, prévoyez par exemple une reprise de contact 30 jours après la rencontre : « Je voulais faire un suivi à la suite de notre récente discussion pour savoir si d’autres questions vous sont venues à l’esprit après votre consultation de votre rapport. » Reprenez contact avec un objectif précis afin que la conversation sur la valeur se poursuive au-delà de la rencontre sur l’information sur le coût total.</a:t>
            </a:r>
          </a:p>
          <a:p>
            <a:pPr marL="0" indent="0" rtl="0">
              <a:buNone/>
            </a:pPr>
            <a:endParaRPr lang="en-CA" dirty="0"/>
          </a:p>
        </p:txBody>
      </p:sp>
      <p:sp>
        <p:nvSpPr>
          <p:cNvPr id="4" name="Slide Number Placeholder 3">
            <a:extLst>
              <a:ext uri="{FF2B5EF4-FFF2-40B4-BE49-F238E27FC236}">
                <a16:creationId xmlns:a16="http://schemas.microsoft.com/office/drawing/2014/main" id="{F774F971-41A8-EF98-9C36-2F4AE7714EEE}"/>
              </a:ext>
            </a:extLst>
          </p:cNvPr>
          <p:cNvSpPr>
            <a:spLocks noGrp="1"/>
          </p:cNvSpPr>
          <p:nvPr>
            <p:ph type="sldNum" sz="quarter" idx="5"/>
          </p:nvPr>
        </p:nvSpPr>
        <p:spPr/>
        <p:txBody>
          <a:bodyPr rtlCol="0"/>
          <a:lstStyle/>
          <a:p>
            <a:pPr rtl="0"/>
            <a:fld id="{4FF0573C-F130-4D1E-A886-85FBB65D3A1B}" type="slidenum">
              <a:rPr lang="en-CA" smtClean="0"/>
              <a:pPr rtl="0"/>
              <a:t>43</a:t>
            </a:fld>
            <a:endParaRPr lang="en-CA"/>
          </a:p>
        </p:txBody>
      </p:sp>
    </p:spTree>
    <p:extLst>
      <p:ext uri="{BB962C8B-B14F-4D97-AF65-F5344CB8AC3E}">
        <p14:creationId xmlns:p14="http://schemas.microsoft.com/office/powerpoint/2010/main" val="2626436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Voici une ressource et une liste de contrôle de préparation à votre intention.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L’objectif est de transformer les concepts dont nous avons parlé en mesures concrètes. Vous n’avez pas à vous fier à votre mémoire ni à improviser. Cette liste de contrôle vous aide à transformer votre démarche structurée en comportements concrets avant, pendant et après vos rencontres avec les clients.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NOTE À L’INTENTION DE L’ANIMATEUR : Si le temps le permet, expliquez comment les conseillers et leurs équipes peuvent utiliser cette ressource pour répartir les responsabilités, déterminer les approches à adopter pour chaque segment de clientèle et uniformiser le suivi.</a:t>
            </a:r>
          </a:p>
          <a:p>
            <a:pPr rtl="0"/>
            <a:endParaRPr lang="en-CA"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1642077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97BCF-2804-5FAF-158D-56B92EF838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50D606-0492-EA5C-C025-BB79A248A827}"/>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24843E15-CF02-5D10-372D-4E98910ABD90}"/>
              </a:ext>
            </a:extLst>
          </p:cNvPr>
          <p:cNvSpPr>
            <a:spLocks noGrp="1"/>
          </p:cNvSpPr>
          <p:nvPr>
            <p:ph type="body" idx="1"/>
          </p:nvPr>
        </p:nvSpPr>
        <p:spPr/>
        <p:txBody>
          <a:bodyPr rtlCol="0"/>
          <a:lstStyle/>
          <a:p>
            <a:pPr marL="0" indent="0" rtl="0">
              <a:buNone/>
            </a:pPr>
            <a:r>
              <a:rPr lang="fr-ca" dirty="0"/>
              <a:t>Examinons chaque section de cette ressource en détail.  Comme vous pouvez le constater, tout en haut de la ressource, nous présentons un aperçu rapide de ce que les clients pourraient voir dans le nouveau rapport annuel sur les frais et les autres formes de rémunération.</a:t>
            </a:r>
          </a:p>
          <a:p>
            <a:pPr marL="0" indent="0" rtl="0">
              <a:buNone/>
            </a:pPr>
            <a:endParaRPr lang="en-US" dirty="0"/>
          </a:p>
          <a:p>
            <a:pPr marL="0" indent="0" rtl="0">
              <a:buNone/>
            </a:pPr>
            <a:r>
              <a:rPr lang="fr-ca" dirty="0"/>
              <a:t>Ensuite, à la section 2, nous vous proposons un guide rapide qui présente les principaux termes liés à l’information sur le coût total, leur signification et une façon simple de les expliquer aux clients.</a:t>
            </a:r>
            <a:endParaRPr lang="en-CA" dirty="0"/>
          </a:p>
        </p:txBody>
      </p:sp>
      <p:sp>
        <p:nvSpPr>
          <p:cNvPr id="4" name="Slide Number Placeholder 3">
            <a:extLst>
              <a:ext uri="{FF2B5EF4-FFF2-40B4-BE49-F238E27FC236}">
                <a16:creationId xmlns:a16="http://schemas.microsoft.com/office/drawing/2014/main" id="{A0A28E8A-87AC-98A1-011A-140C6BD34497}"/>
              </a:ext>
            </a:extLst>
          </p:cNvPr>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2828091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7F4F2-847A-DF50-C417-608512885B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F3DEF7-FE06-0CF1-7A8B-DE627F4A2D56}"/>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572DA68A-0899-8AD6-283A-4A535B53DDD7}"/>
              </a:ext>
            </a:extLst>
          </p:cNvPr>
          <p:cNvSpPr>
            <a:spLocks noGrp="1"/>
          </p:cNvSpPr>
          <p:nvPr>
            <p:ph type="body" idx="1"/>
          </p:nvPr>
        </p:nvSpPr>
        <p:spPr/>
        <p:txBody>
          <a:bodyPr rtlCol="0"/>
          <a:lstStyle/>
          <a:p>
            <a:pPr marL="0" indent="0" rtl="0">
              <a:buNone/>
            </a:pPr>
            <a:r>
              <a:rPr lang="fr-ca"/>
              <a:t>À la section 3 figure une liste de contrôle de préparation. Comme je l’ai mentionné précédemment, cette liste de contrôle vous aide à transformer votre démarche structurée en comportements concrets avant, pendant et après vos rencontres avec les clients.  Il s’agit simplement d’un aperçu des principaux éléments à vérifier seul ou, si vous travaillez en équipe, avec votre équipe, afin de vous assurer d’être bien préparé aux conversations à venir ou en cours avec vos clients.</a:t>
            </a:r>
          </a:p>
          <a:p>
            <a:pPr marL="0" indent="0" rtl="0">
              <a:buNone/>
            </a:pPr>
            <a:endParaRPr lang="en-US" dirty="0"/>
          </a:p>
          <a:p>
            <a:pPr marL="0" indent="0" rtl="0">
              <a:buNone/>
            </a:pPr>
            <a:endParaRPr lang="en-CA" dirty="0"/>
          </a:p>
        </p:txBody>
      </p:sp>
      <p:sp>
        <p:nvSpPr>
          <p:cNvPr id="4" name="Slide Number Placeholder 3">
            <a:extLst>
              <a:ext uri="{FF2B5EF4-FFF2-40B4-BE49-F238E27FC236}">
                <a16:creationId xmlns:a16="http://schemas.microsoft.com/office/drawing/2014/main" id="{ACE5BE30-F470-A769-1737-4313ED5ABD94}"/>
              </a:ext>
            </a:extLst>
          </p:cNvPr>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5686396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7CF4E-A814-8F72-B080-7E05053671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DC39A-D1D2-5DB9-6970-5E4C8166D585}"/>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4DD06683-AEBC-DE26-48D1-1417E5CC1107}"/>
              </a:ext>
            </a:extLst>
          </p:cNvPr>
          <p:cNvSpPr>
            <a:spLocks noGrp="1"/>
          </p:cNvSpPr>
          <p:nvPr>
            <p:ph type="body" idx="1"/>
          </p:nvPr>
        </p:nvSpPr>
        <p:spPr/>
        <p:txBody>
          <a:bodyPr rtlCol="0"/>
          <a:lstStyle/>
          <a:p>
            <a:pPr marL="0" indent="0" rtl="0">
              <a:buNone/>
            </a:pPr>
            <a:r>
              <a:rPr lang="fr-ca" dirty="0"/>
              <a:t>À la section 4, nous vous proposons quelques points de discussion généraux qui pourront vous servir de repères si vous vous sentez un peu perdu ou si vous souhaitez simplement ajuster votre façon de répondre à certaines questions que les clients pourraient vous poser ou votre façon d’aborder certains sujets lors de vos conversations avec eux.</a:t>
            </a:r>
            <a:endParaRPr lang="en-CA" dirty="0"/>
          </a:p>
        </p:txBody>
      </p:sp>
      <p:sp>
        <p:nvSpPr>
          <p:cNvPr id="4" name="Slide Number Placeholder 3">
            <a:extLst>
              <a:ext uri="{FF2B5EF4-FFF2-40B4-BE49-F238E27FC236}">
                <a16:creationId xmlns:a16="http://schemas.microsoft.com/office/drawing/2014/main" id="{4E1B5933-51EA-876B-9641-80691D435496}"/>
              </a:ext>
            </a:extLst>
          </p:cNvPr>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4FF0573C-F130-4D1E-A886-85FBB65D3A1B}" type="slidenum">
              <a:rPr kumimoji="0" lang="en-CA" sz="14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CA" sz="14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9704345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Faisons un bref récapitulatif de ce dont nous avons parlé aujourd’hui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Nous avons commencé par éliminer le superflu en examinant ce qu’est l’information sur le coût total, pourquoi elle existe, ce qu’elle couvre, ce qui en est exclu et les principaux indicateurs que les conseillers doivent comprendre.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Deuxièmement, nous avons vu comment réorienter la conversation, en passant des coûts pris isolément à la valeur, à la confiance et aux résultats qui </a:t>
            </a:r>
            <a:r>
              <a:rPr lang="fr-ca" sz="1200" b="0" i="0" u="none" strike="noStrike" kern="1200" cap="none" spc="0" normalizeH="0" noProof="0">
                <a:ln>
                  <a:noFill/>
                </a:ln>
                <a:solidFill>
                  <a:prstClr val="black"/>
                </a:solidFill>
                <a:effectLst/>
                <a:uLnTx/>
                <a:uFillTx/>
                <a:latin typeface="+mn-lt"/>
                <a:ea typeface="+mn-ea"/>
                <a:cs typeface="+mn-cs"/>
              </a:rPr>
              <a:t>comptent pour le client, tout en mettant en lumière la </a:t>
            </a:r>
            <a:r>
              <a:rPr lang="fr-ca" sz="1200" b="0" i="0" u="none" strike="noStrike" kern="1200" cap="none" spc="0" normalizeH="0" noProof="0">
                <a:ln>
                  <a:noFill/>
                </a:ln>
                <a:solidFill>
                  <a:prstClr val="black"/>
                </a:solidFill>
                <a:effectLst/>
                <a:uLnTx/>
                <a:uFillTx/>
                <a:latin typeface="Arial"/>
                <a:ea typeface="+mn-ea"/>
                <a:cs typeface="+mn-cs"/>
              </a:rPr>
              <a:t>valeur que vous lui avez apportée et que vous continuez de lui apporter.</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Troisièmement, nous avons présenté une démarche structurée pour aider les conseillers à se préparer avant les rencontres, à prendre les devants pendant les conversations et à renforcer la confiance après les rencontres.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rtl="0"/>
            <a:endParaRPr lang="en-US"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48</a:t>
            </a:fld>
            <a:endParaRPr lang="en-CA"/>
          </a:p>
        </p:txBody>
      </p:sp>
    </p:spTree>
    <p:extLst>
      <p:ext uri="{BB962C8B-B14F-4D97-AF65-F5344CB8AC3E}">
        <p14:creationId xmlns:p14="http://schemas.microsoft.com/office/powerpoint/2010/main" val="21620022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2400" b="0" i="0" u="none" strike="noStrike" kern="1200" cap="none" spc="0" normalizeH="0" noProof="0" dirty="0">
                <a:ln>
                  <a:noFill/>
                </a:ln>
                <a:solidFill>
                  <a:prstClr val="black"/>
                </a:solidFill>
                <a:effectLst/>
                <a:uLnTx/>
                <a:uFillTx/>
                <a:latin typeface="Arial" panose="020B0604020202020204"/>
                <a:ea typeface="+mn-ea"/>
                <a:cs typeface="+mn-cs"/>
              </a:rPr>
              <a:t>Pourquoi est-ce important? Pourquoi devriez-vous y consacrer du temps?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2400" b="0" i="0" u="none" strike="noStrike" kern="1200" cap="none" spc="0" normalizeH="0" noProof="0" dirty="0">
                <a:ln>
                  <a:noFill/>
                </a:ln>
                <a:solidFill>
                  <a:prstClr val="black"/>
                </a:solidFill>
                <a:effectLst/>
                <a:uLnTx/>
                <a:uFillTx/>
                <a:latin typeface="Arial" panose="020B0604020202020204"/>
                <a:ea typeface="+mn-ea"/>
                <a:cs typeface="+mn-cs"/>
              </a:rPr>
              <a:t>Trop souvent (et je généralise ici), lorsque je m’entretiens avec des conseillers et que je leur demande d’évaluer </a:t>
            </a:r>
            <a:r>
              <a:rPr lang="fr-ca" sz="2400" b="0" i="0" u="none" strike="noStrike" kern="1200" cap="none" spc="0" normalizeH="0" noProof="0" dirty="0">
                <a:ln>
                  <a:noFill/>
                </a:ln>
                <a:solidFill>
                  <a:prstClr val="black"/>
                </a:solidFill>
                <a:effectLst/>
                <a:uLnTx/>
                <a:uFillTx/>
                <a:latin typeface="+mn-lt"/>
                <a:ea typeface="+mn-ea"/>
                <a:cs typeface="+mn-cs"/>
              </a:rPr>
              <a:t>leur </a:t>
            </a:r>
            <a:r>
              <a:rPr lang="fr-ca" sz="2400" b="0" i="0" u="none" strike="noStrike" kern="1200" cap="none" spc="0" normalizeH="0" noProof="0" dirty="0">
                <a:ln>
                  <a:noFill/>
                </a:ln>
                <a:solidFill>
                  <a:prstClr val="black"/>
                </a:solidFill>
                <a:effectLst/>
                <a:uLnTx/>
                <a:uFillTx/>
                <a:latin typeface="Arial" panose="020B0604020202020204"/>
                <a:ea typeface="+mn-ea"/>
                <a:cs typeface="+mn-cs"/>
              </a:rPr>
              <a:t>entreprise ou leur pratique ou de donner leur point de vue sur celle-ci, leur perception </a:t>
            </a:r>
            <a:r>
              <a:rPr lang="fr-ca" sz="2400" b="1" i="0" u="none" strike="noStrike" kern="1200" cap="none" spc="0" normalizeH="0" noProof="0" dirty="0">
                <a:ln>
                  <a:noFill/>
                </a:ln>
                <a:solidFill>
                  <a:prstClr val="black"/>
                </a:solidFill>
                <a:effectLst/>
                <a:uLnTx/>
                <a:uFillTx/>
                <a:latin typeface="Arial" panose="020B0604020202020204"/>
                <a:ea typeface="+mn-ea"/>
                <a:cs typeface="+mn-cs"/>
              </a:rPr>
              <a:t>(CLIQUER pour déclencher l’animation)</a:t>
            </a:r>
            <a:r>
              <a:rPr lang="fr-ca" sz="2400" b="1" i="1" u="none" strike="noStrike" kern="1200" cap="none" spc="0" normalizeH="0" noProof="0" dirty="0">
                <a:ln>
                  <a:noFill/>
                </a:ln>
                <a:solidFill>
                  <a:prstClr val="black"/>
                </a:solidFill>
                <a:effectLst/>
                <a:uLnTx/>
                <a:uFillTx/>
                <a:latin typeface="Arial" panose="020B0604020202020204"/>
                <a:ea typeface="+mn-ea"/>
                <a:cs typeface="+mn-cs"/>
              </a:rPr>
              <a:t>est que tout va très bien : leurs </a:t>
            </a:r>
            <a:r>
              <a:rPr lang="fr-ca" sz="2400" b="1" i="0" u="none" strike="noStrike" kern="1200" cap="none" spc="0" normalizeH="0" noProof="0" dirty="0">
                <a:ln>
                  <a:noFill/>
                </a:ln>
                <a:solidFill>
                  <a:prstClr val="black"/>
                </a:solidFill>
                <a:effectLst/>
                <a:uLnTx/>
                <a:uFillTx/>
                <a:latin typeface="Arial" panose="020B0604020202020204"/>
                <a:ea typeface="+mn-ea"/>
                <a:cs typeface="+mn-cs"/>
              </a:rPr>
              <a:t>clients </a:t>
            </a:r>
            <a:r>
              <a:rPr lang="fr-ca" sz="2400" b="0" i="0" u="none" strike="noStrike" kern="1200" cap="none" spc="0" normalizeH="0" noProof="0" dirty="0">
                <a:ln>
                  <a:noFill/>
                </a:ln>
                <a:solidFill>
                  <a:prstClr val="black"/>
                </a:solidFill>
                <a:effectLst/>
                <a:uLnTx/>
                <a:uFillTx/>
                <a:latin typeface="Arial" panose="020B0604020202020204"/>
                <a:ea typeface="+mn-ea"/>
                <a:cs typeface="+mn-cs"/>
              </a:rPr>
              <a:t>les apprécient, il n’y a aucun problème et ils sont </a:t>
            </a:r>
            <a:r>
              <a:rPr lang="fr-ca" sz="2400" b="0" i="0" u="none" strike="noStrike" kern="1200" cap="none" spc="0" normalizeH="0" noProof="0" dirty="0">
                <a:ln>
                  <a:noFill/>
                </a:ln>
                <a:solidFill>
                  <a:prstClr val="black"/>
                </a:solidFill>
                <a:effectLst/>
                <a:uLnTx/>
                <a:uFillTx/>
                <a:latin typeface="+mn-lt"/>
                <a:ea typeface="+mn-ea"/>
                <a:cs typeface="+mn-cs"/>
              </a:rPr>
              <a:t>satisfaits.</a:t>
            </a:r>
            <a:endPar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2400" b="0" i="0" u="none" strike="noStrike" kern="1200" cap="none" spc="0" normalizeH="0" noProof="0" dirty="0">
                <a:ln>
                  <a:noFill/>
                </a:ln>
                <a:solidFill>
                  <a:prstClr val="black"/>
                </a:solidFill>
                <a:effectLst/>
                <a:uLnTx/>
                <a:uFillTx/>
                <a:latin typeface="Arial" panose="020B0604020202020204"/>
                <a:ea typeface="+mn-ea"/>
                <a:cs typeface="+mn-cs"/>
              </a:rPr>
              <a:t>Pourtant, </a:t>
            </a:r>
            <a:r>
              <a:rPr lang="fr-ca" sz="2400" b="1" i="1" u="none" strike="noStrike" kern="1200" cap="none" spc="0" normalizeH="0" noProof="0" dirty="0">
                <a:ln>
                  <a:noFill/>
                </a:ln>
                <a:solidFill>
                  <a:prstClr val="black"/>
                </a:solidFill>
                <a:effectLst/>
                <a:uLnTx/>
                <a:uFillTx/>
                <a:latin typeface="Arial" panose="020B0604020202020204"/>
                <a:ea typeface="+mn-ea"/>
                <a:cs typeface="+mn-cs"/>
              </a:rPr>
              <a:t>(CLIQUER pour déclencher l’animation) </a:t>
            </a:r>
            <a:r>
              <a:rPr lang="fr-ca" sz="2400" b="0" i="0" u="none" strike="noStrike" kern="1200" cap="none" spc="0" normalizeH="0" noProof="0" dirty="0">
                <a:ln>
                  <a:noFill/>
                </a:ln>
                <a:solidFill>
                  <a:prstClr val="black"/>
                </a:solidFill>
                <a:effectLst/>
                <a:uLnTx/>
                <a:uFillTx/>
                <a:latin typeface="Arial" panose="020B0604020202020204"/>
                <a:ea typeface="+mn-ea"/>
                <a:cs typeface="+mn-cs"/>
              </a:rPr>
              <a:t>lorsqu’on demande aux clients comment ils perçoivent </a:t>
            </a:r>
            <a:r>
              <a:rPr lang="fr-ca" sz="2400" b="0" i="0" u="none" strike="noStrike" kern="1200" cap="none" spc="0" normalizeH="0" noProof="0" dirty="0">
                <a:ln>
                  <a:noFill/>
                </a:ln>
                <a:solidFill>
                  <a:prstClr val="black"/>
                </a:solidFill>
                <a:effectLst/>
                <a:uLnTx/>
                <a:uFillTx/>
                <a:latin typeface="+mn-lt"/>
                <a:ea typeface="+mn-ea"/>
                <a:cs typeface="+mn-cs"/>
              </a:rPr>
              <a:t>leur relation avec leur conseiller, leur point de vue ne correspond pas toujours à celui du conseiller. </a:t>
            </a:r>
            <a:r>
              <a:rPr lang="fr-ca" sz="2400" b="0" i="0" u="none" strike="noStrike" kern="1200" cap="none" spc="0" normalizeH="0" noProof="0" dirty="0">
                <a:ln>
                  <a:noFill/>
                </a:ln>
                <a:solidFill>
                  <a:prstClr val="black"/>
                </a:solidFill>
                <a:effectLst/>
                <a:uLnTx/>
                <a:uFillTx/>
                <a:latin typeface="Arial" panose="020B0604020202020204"/>
                <a:ea typeface="+mn-ea"/>
                <a:cs typeface="+mn-cs"/>
              </a:rPr>
              <a:t>Ce n’est pas</a:t>
            </a:r>
            <a:r>
              <a:rPr lang="fr-ca" sz="2400" b="0" i="0" u="none" strike="noStrike" kern="1200" cap="none" spc="0" normalizeH="0" noProof="0" dirty="0">
                <a:ln>
                  <a:noFill/>
                </a:ln>
                <a:solidFill>
                  <a:prstClr val="black"/>
                </a:solidFill>
                <a:effectLst/>
                <a:uLnTx/>
                <a:uFillTx/>
                <a:latin typeface="+mn-lt"/>
                <a:ea typeface="+mn-ea"/>
                <a:cs typeface="+mn-cs"/>
              </a:rPr>
              <a:t> nécessairement </a:t>
            </a:r>
            <a:r>
              <a:rPr lang="fr-ca" sz="2400" b="0" i="0" u="none" strike="noStrike" kern="1200" cap="none" spc="0" normalizeH="0" noProof="0" dirty="0">
                <a:ln>
                  <a:noFill/>
                </a:ln>
                <a:solidFill>
                  <a:prstClr val="black"/>
                </a:solidFill>
                <a:effectLst/>
                <a:uLnTx/>
                <a:uFillTx/>
                <a:latin typeface="Arial" panose="020B0604020202020204"/>
                <a:ea typeface="+mn-ea"/>
                <a:cs typeface="+mn-cs"/>
              </a:rPr>
              <a:t>négatif. C’est probablement simplement correct, sans plus. Souvenez-vous de certaines des données que nous avons présentées plus tôt sur les attentes et les perceptions des clients : il existe un écart entre ce que les clients disent attendre et la valeur qu’ils estiment tirer des services de leur conseiller.</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2400" b="0" i="0" u="none" strike="noStrike" kern="1200" cap="none" spc="0" normalizeH="0" noProof="0" dirty="0">
                <a:ln>
                  <a:noFill/>
                </a:ln>
                <a:solidFill>
                  <a:prstClr val="black"/>
                </a:solidFill>
                <a:effectLst/>
                <a:uLnTx/>
                <a:uFillTx/>
                <a:latin typeface="Arial" panose="020B0604020202020204"/>
                <a:ea typeface="+mn-ea"/>
                <a:cs typeface="+mn-cs"/>
              </a:rPr>
              <a:t>Alors, je vous pose la question : à travers quel prisme évaluez-vous votre pratique? </a:t>
            </a:r>
            <a:r>
              <a:rPr lang="fr-ca" sz="1200" b="0" i="0" u="none" strike="noStrike" kern="1200" cap="none" spc="0" normalizeH="0" noProof="0" dirty="0">
                <a:ln>
                  <a:noFill/>
                </a:ln>
                <a:solidFill>
                  <a:prstClr val="black"/>
                </a:solidFill>
                <a:effectLst/>
                <a:uLnTx/>
                <a:uFillTx/>
                <a:latin typeface="Arial"/>
                <a:ea typeface="+mn-ea"/>
                <a:cs typeface="+mn-cs"/>
              </a:rPr>
              <a:t>Celui du conseiller ou celui du client? </a:t>
            </a:r>
            <a:r>
              <a:rPr lang="fr-ca" sz="2400" b="0" i="0" u="none" strike="noStrike" kern="1200" cap="none" spc="0" normalizeH="0" noProof="0" dirty="0">
                <a:ln>
                  <a:noFill/>
                </a:ln>
                <a:solidFill>
                  <a:prstClr val="black"/>
                </a:solidFill>
                <a:effectLst/>
                <a:uLnTx/>
                <a:uFillTx/>
                <a:latin typeface="Arial" panose="020B0604020202020204"/>
                <a:ea typeface="+mn-ea"/>
                <a:cs typeface="+mn-cs"/>
              </a:rPr>
              <a:t> Mettez-vous à la </a:t>
            </a:r>
            <a:r>
              <a:rPr lang="fr-ca" sz="2400" b="0" i="0" u="none" strike="noStrike" kern="1200" cap="none" spc="0" normalizeH="0" noProof="0" dirty="0">
                <a:ln>
                  <a:noFill/>
                </a:ln>
                <a:solidFill>
                  <a:prstClr val="black"/>
                </a:solidFill>
                <a:effectLst/>
                <a:uLnTx/>
                <a:uFillTx/>
                <a:latin typeface="+mn-lt"/>
                <a:ea typeface="+mn-ea"/>
                <a:cs typeface="+mn-cs"/>
              </a:rPr>
              <a:t>place de votre client, </a:t>
            </a:r>
            <a:r>
              <a:rPr lang="fr-ca" sz="2400" b="0" i="0" u="none" strike="noStrike" kern="1200" cap="none" spc="0" normalizeH="0" noProof="0" dirty="0">
                <a:ln>
                  <a:noFill/>
                </a:ln>
                <a:solidFill>
                  <a:prstClr val="black"/>
                </a:solidFill>
                <a:effectLst/>
                <a:uLnTx/>
                <a:uFillTx/>
                <a:latin typeface="Arial" panose="020B0604020202020204"/>
                <a:ea typeface="+mn-ea"/>
                <a:cs typeface="+mn-cs"/>
              </a:rPr>
              <a:t>et vous aurez peut-être une meilleure perspective de la valeur de votre offre et de la manière dont elle répond à ses attentes.</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CA" sz="2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2400" b="1" i="0" u="none" strike="noStrike" kern="1200" cap="none" spc="0" normalizeH="0" noProof="0" dirty="0">
                <a:ln>
                  <a:noFill/>
                </a:ln>
                <a:solidFill>
                  <a:prstClr val="black"/>
                </a:solidFill>
                <a:effectLst/>
                <a:uLnTx/>
                <a:uFillTx/>
                <a:latin typeface="Arial" panose="020B0604020202020204"/>
                <a:ea typeface="+mn-ea"/>
                <a:cs typeface="+mn-cs"/>
              </a:rPr>
              <a:t>Rappelez-vous ce que j’ai dit plus tôt au sujet du prix et de la valeur : Les gens </a:t>
            </a:r>
            <a:r>
              <a:rPr lang="fr-ca" sz="2400" b="1" i="0" u="none" strike="noStrike" kern="1200" cap="none" spc="0" normalizeH="0" noProof="0" dirty="0">
                <a:ln>
                  <a:noFill/>
                </a:ln>
                <a:solidFill>
                  <a:prstClr val="black"/>
                </a:solidFill>
                <a:effectLst/>
                <a:uLnTx/>
                <a:uFillTx/>
                <a:latin typeface="+mn-lt"/>
                <a:ea typeface="+mn-ea"/>
                <a:cs typeface="+mn-cs"/>
              </a:rPr>
              <a:t>n’achètent pas un produit ou un service.</a:t>
            </a:r>
            <a:r>
              <a:rPr lang="fr-ca" sz="2400" b="1" i="0" u="none" strike="noStrike" kern="1200" cap="none" spc="0" normalizeH="0" noProof="0" dirty="0">
                <a:ln>
                  <a:noFill/>
                </a:ln>
                <a:solidFill>
                  <a:prstClr val="black"/>
                </a:solidFill>
                <a:effectLst/>
                <a:uLnTx/>
                <a:uFillTx/>
                <a:latin typeface="Arial" panose="020B0604020202020204"/>
                <a:ea typeface="+mn-ea"/>
                <a:cs typeface="+mn-cs"/>
              </a:rPr>
              <a:t> </a:t>
            </a:r>
            <a:r>
              <a:rPr lang="fr-ca" sz="2400" b="1" i="0" u="none" strike="noStrike" kern="1200" cap="none" spc="0" normalizeH="0" noProof="0" dirty="0">
                <a:ln>
                  <a:noFill/>
                </a:ln>
                <a:solidFill>
                  <a:prstClr val="black"/>
                </a:solidFill>
                <a:effectLst/>
                <a:uLnTx/>
                <a:uFillTx/>
                <a:latin typeface="+mn-lt"/>
                <a:ea typeface="+mn-ea"/>
                <a:cs typeface="+mn-cs"/>
              </a:rPr>
              <a:t>Ils</a:t>
            </a:r>
            <a:r>
              <a:rPr lang="fr-ca" sz="2400" b="1" i="0" u="none" strike="noStrike" kern="1200" cap="none" spc="0" normalizeH="0" noProof="0" dirty="0">
                <a:ln>
                  <a:noFill/>
                </a:ln>
                <a:solidFill>
                  <a:prstClr val="black"/>
                </a:solidFill>
                <a:effectLst/>
                <a:uLnTx/>
                <a:uFillTx/>
                <a:latin typeface="Arial" panose="020B0604020202020204"/>
                <a:ea typeface="+mn-ea"/>
                <a:cs typeface="+mn-cs"/>
              </a:rPr>
              <a:t> achètent la perception qu’ils ont de ce produit ou service.</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rtl="0"/>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49</a:t>
            </a:fld>
            <a:endParaRPr lang="en-CA"/>
          </a:p>
        </p:txBody>
      </p:sp>
    </p:spTree>
    <p:extLst>
      <p:ext uri="{BB962C8B-B14F-4D97-AF65-F5344CB8AC3E}">
        <p14:creationId xmlns:p14="http://schemas.microsoft.com/office/powerpoint/2010/main" val="642263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5272D-E563-608D-B9A6-F7442A24C4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B3908-9ABE-AFB1-C388-885024A07B25}"/>
              </a:ext>
            </a:extLst>
          </p:cNvPr>
          <p:cNvSpPr>
            <a:spLocks noGrp="1" noRot="1" noChangeAspect="1"/>
          </p:cNvSpPr>
          <p:nvPr>
            <p:ph type="sldImg"/>
          </p:nvPr>
        </p:nvSpPr>
        <p:spPr/>
        <p:txBody>
          <a:bodyPr rtlCol="0"/>
          <a:lstStyle/>
          <a:p>
            <a:pPr rtl="0"/>
            <a:endParaRPr lang="en-CA"/>
          </a:p>
        </p:txBody>
      </p:sp>
      <p:sp>
        <p:nvSpPr>
          <p:cNvPr id="3" name="Notes Placeholder 2">
            <a:extLst>
              <a:ext uri="{FF2B5EF4-FFF2-40B4-BE49-F238E27FC236}">
                <a16:creationId xmlns:a16="http://schemas.microsoft.com/office/drawing/2014/main" id="{D2A74E8E-D7A2-50D2-94AD-C8B27517C28C}"/>
              </a:ext>
            </a:extLst>
          </p:cNvPr>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Ce que cela vous apporte</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L’information sur le coût total n’est pas qu’une exigence </a:t>
            </a:r>
            <a:r>
              <a:rPr lang="fr-ca" sz="1200" b="0" i="0" u="none" strike="noStrike" kern="1200" cap="none" spc="0" normalizeH="0" noProof="0">
                <a:ln>
                  <a:noFill/>
                </a:ln>
                <a:solidFill>
                  <a:prstClr val="black"/>
                </a:solidFill>
                <a:effectLst/>
                <a:uLnTx/>
                <a:uFillTx/>
                <a:latin typeface="+mn-lt"/>
                <a:ea typeface="+mn-ea"/>
                <a:cs typeface="+mn-cs"/>
              </a:rPr>
              <a:t>de conformité; c’est </a:t>
            </a:r>
            <a:r>
              <a:rPr lang="fr-ca" sz="1200" b="0" i="0" u="none" strike="noStrike" kern="1200" cap="none" spc="0" normalizeH="0" noProof="0">
                <a:ln>
                  <a:noFill/>
                </a:ln>
                <a:solidFill>
                  <a:prstClr val="black"/>
                </a:solidFill>
                <a:effectLst/>
                <a:uLnTx/>
                <a:uFillTx/>
                <a:latin typeface="Arial"/>
                <a:ea typeface="+mn-ea"/>
                <a:cs typeface="+mn-cs"/>
              </a:rPr>
              <a:t>un moment privilégié dans la relation avec le client. Les conseillers qui misent sur la transparence, expliquent clairement la valeur qu’ils apportent et prennent les devants avec assurance peuvent renforcer la confiance et consolider leurs relations à long terme avec leurs clients.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La transparence renforce la confiance. Expliquer clairement la valeur que vous apportez contribue à renforcer la confiance et la satisfaction de vos clients. Le leadership assuré inspire confiance aux clients.</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Votre rôle est de réorienter la discussion vers la valeur : </a:t>
            </a:r>
            <a:r>
              <a:rPr lang="fr-ca" sz="1200" b="0" i="0" u="none" strike="noStrike" kern="1200" cap="none" spc="0" normalizeH="0" noProof="0">
                <a:ln>
                  <a:noFill/>
                </a:ln>
                <a:solidFill>
                  <a:prstClr val="black"/>
                </a:solidFill>
                <a:effectLst/>
                <a:uLnTx/>
                <a:uFillTx/>
                <a:latin typeface="+mn-lt"/>
                <a:ea typeface="+mn-ea"/>
                <a:cs typeface="+mn-cs"/>
              </a:rPr>
              <a:t>ce qui a été fait, ce qui est fait actuellement et ce qui continuera d’être fait pour le client.</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Lorsqu’elle est bien menée, la conversation sur l’information sur le coût total peut ouvrir la porte à des échanges plus approfondis sur les objectifs, les priorités, la planification et l’ensemble de la relation avec le client.</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Elle peut également vous aider à vous </a:t>
            </a:r>
            <a:r>
              <a:rPr lang="fr-ca" sz="1200" b="0" i="0" u="none" strike="noStrike" kern="1200" cap="none" spc="0" normalizeH="0" noProof="0">
                <a:ln>
                  <a:noFill/>
                </a:ln>
                <a:solidFill>
                  <a:prstClr val="black"/>
                </a:solidFill>
                <a:effectLst/>
                <a:uLnTx/>
                <a:uFillTx/>
                <a:latin typeface="+mn-lt"/>
                <a:ea typeface="+mn-ea"/>
                <a:cs typeface="+mn-cs"/>
              </a:rPr>
              <a:t>démarquer </a:t>
            </a:r>
            <a:r>
              <a:rPr lang="fr-ca" sz="1200" b="0" i="0" u="none" strike="noStrike" kern="1200" cap="none" spc="0" normalizeH="0" noProof="0">
                <a:ln>
                  <a:noFill/>
                </a:ln>
                <a:solidFill>
                  <a:prstClr val="black"/>
                </a:solidFill>
                <a:effectLst/>
                <a:uLnTx/>
                <a:uFillTx/>
                <a:latin typeface="Arial"/>
                <a:ea typeface="+mn-ea"/>
                <a:cs typeface="+mn-cs"/>
              </a:rPr>
              <a:t>de vos concurrents auprès de clients potentiels. En faisant preuve de transparence dès le premier jour et en étant capable d’expliquer clairement ce que les clients reçoivent en contrepartie des coûts, vous donnez à la relation une tout autre tonalité.</a:t>
            </a:r>
            <a:endParaRPr lang="en-CA" dirty="0"/>
          </a:p>
        </p:txBody>
      </p:sp>
      <p:sp>
        <p:nvSpPr>
          <p:cNvPr id="4" name="Slide Number Placeholder 3">
            <a:extLst>
              <a:ext uri="{FF2B5EF4-FFF2-40B4-BE49-F238E27FC236}">
                <a16:creationId xmlns:a16="http://schemas.microsoft.com/office/drawing/2014/main" id="{6B9AB42E-DE35-BABB-5353-F730B7D3D979}"/>
              </a:ext>
            </a:extLst>
          </p:cNvPr>
          <p:cNvSpPr>
            <a:spLocks noGrp="1"/>
          </p:cNvSpPr>
          <p:nvPr>
            <p:ph type="sldNum" sz="quarter" idx="5"/>
          </p:nvPr>
        </p:nvSpPr>
        <p:spPr/>
        <p:txBody>
          <a:bodyPr rtlCol="0"/>
          <a:lstStyle/>
          <a:p>
            <a:pPr rtl="0"/>
            <a:fld id="{4FF0573C-F130-4D1E-A886-85FBB65D3A1B}" type="slidenum">
              <a:rPr lang="en-CA" smtClean="0"/>
              <a:pPr rtl="0"/>
              <a:t>50</a:t>
            </a:fld>
            <a:endParaRPr lang="en-CA"/>
          </a:p>
        </p:txBody>
      </p:sp>
    </p:spTree>
    <p:extLst>
      <p:ext uri="{BB962C8B-B14F-4D97-AF65-F5344CB8AC3E}">
        <p14:creationId xmlns:p14="http://schemas.microsoft.com/office/powerpoint/2010/main" val="26780829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En conclusion…</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L’information sur le coût total est l’occasion pour vous de prendre les devants et d’orienter la conversation, afin que les clients entendent parler de la valeur de nos conseils par vous d’abord, plutôt que par un concurrent, un moteur de recherche ou une autre source.</a:t>
            </a:r>
          </a:p>
          <a:p>
            <a:pPr marL="171450" marR="0" lvl="0" indent="-17145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1" u="none" strike="noStrike" kern="1200" cap="none" spc="0" normalizeH="0" noProof="0">
                <a:ln>
                  <a:noFill/>
                </a:ln>
                <a:solidFill>
                  <a:prstClr val="black"/>
                </a:solidFill>
                <a:effectLst/>
                <a:uLnTx/>
                <a:uFillTx/>
                <a:latin typeface="Arial"/>
                <a:ea typeface="+mn-ea"/>
                <a:cs typeface="+mn-cs"/>
              </a:rPr>
              <a:t>(Renseignements supplémentaires que l’animateur peut partager - facultatif)</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L’information sur le coût total vous donne l’occasion de reprendre l’initiative et d’expliquer les frais de façon proactive, dans un langage clair et simple. Même si vous devez amorcer la discussion </a:t>
            </a:r>
            <a:r>
              <a:rPr lang="fr-ca" sz="1200" b="0" i="0" u="none" strike="noStrike" kern="1200" cap="none" spc="0" normalizeH="0" noProof="0">
                <a:ln>
                  <a:noFill/>
                </a:ln>
                <a:solidFill>
                  <a:prstClr val="black"/>
                </a:solidFill>
                <a:effectLst/>
                <a:uLnTx/>
                <a:uFillTx/>
                <a:latin typeface="+mn-lt"/>
                <a:ea typeface="+mn-ea"/>
                <a:cs typeface="+mn-cs"/>
              </a:rPr>
              <a:t>au lieu d’attendre que vos clients vous posent des questions sur les frais, gardez en tête que l’écoute active vous permet de </a:t>
            </a:r>
            <a:r>
              <a:rPr lang="fr-ca" sz="1200" b="0" i="0" u="none" strike="noStrike" kern="1200" cap="none" spc="0" normalizeH="0" noProof="0">
                <a:ln>
                  <a:noFill/>
                </a:ln>
                <a:solidFill>
                  <a:prstClr val="black"/>
                </a:solidFill>
                <a:effectLst/>
                <a:uLnTx/>
                <a:uFillTx/>
                <a:latin typeface="Arial"/>
                <a:ea typeface="+mn-ea"/>
                <a:cs typeface="+mn-cs"/>
              </a:rPr>
              <a:t>mieux comprendre ce qui compte pour chaque client et de mettre en évidence les résultats qui en découlent. Vous aurez ainsi davantage d’occasions de renforcer </a:t>
            </a:r>
            <a:r>
              <a:rPr lang="fr-ca" sz="1200" b="0" i="0" u="none" strike="noStrike" kern="1200" cap="none" spc="0" normalizeH="0" noProof="0">
                <a:ln>
                  <a:noFill/>
                </a:ln>
                <a:solidFill>
                  <a:prstClr val="black"/>
                </a:solidFill>
                <a:effectLst/>
                <a:uLnTx/>
                <a:uFillTx/>
                <a:latin typeface="+mn-lt"/>
                <a:ea typeface="+mn-ea"/>
                <a:cs typeface="+mn-cs"/>
              </a:rPr>
              <a:t>la confiance, la satisfaction et la fidélité de vos clients.</a:t>
            </a:r>
            <a:endParaRPr kumimoji="0" lang="en-CA" sz="1200" b="0" i="0" u="none" strike="noStrike" kern="1200" cap="none" spc="0" normalizeH="0" baseline="0" noProof="0" dirty="0">
              <a:ln>
                <a:noFill/>
              </a:ln>
              <a:solidFill>
                <a:prstClr val="black"/>
              </a:solidFill>
              <a:effectLst/>
              <a:uLnTx/>
              <a:uFillTx/>
              <a:latin typeface="Arial"/>
              <a:ea typeface="+mn-ea"/>
              <a:cs typeface="+mn-cs"/>
            </a:endParaRPr>
          </a:p>
          <a:p>
            <a:pPr rtl="0"/>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51</a:t>
            </a:fld>
            <a:endParaRPr lang="en-CA"/>
          </a:p>
        </p:txBody>
      </p:sp>
    </p:spTree>
    <p:extLst>
      <p:ext uri="{BB962C8B-B14F-4D97-AF65-F5344CB8AC3E}">
        <p14:creationId xmlns:p14="http://schemas.microsoft.com/office/powerpoint/2010/main" val="11164350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Voici trois mesures concrètes que vous pouvez prendre au cours des 30 prochains jours :</a:t>
            </a: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2400"/>
              </a:spcBef>
              <a:spcAft>
                <a:spcPts val="0"/>
              </a:spcAft>
              <a:buClrTx/>
              <a:buSzTx/>
              <a:buFont typeface="Arial" panose="020B0604020202020204" pitchFamily="34" charset="0"/>
              <a:buNone/>
              <a:tabLst/>
              <a:defRPr/>
            </a:pPr>
            <a:r>
              <a:rPr lang="fr-ca" sz="2800" b="0" i="0" u="none" strike="noStrike" kern="1200" cap="none" spc="0" normalizeH="0" noProof="0" dirty="0">
                <a:ln>
                  <a:noFill/>
                </a:ln>
                <a:solidFill>
                  <a:prstClr val="black"/>
                </a:solidFill>
                <a:effectLst/>
                <a:uLnTx/>
                <a:uFillTx/>
                <a:latin typeface="Arial" panose="020B0604020202020204"/>
                <a:ea typeface="+mn-ea"/>
                <a:cs typeface="+mn-cs"/>
              </a:rPr>
              <a:t>1. Passez en revue votre « inventaire de la valeur » et notez trois exemples concrets de la valeur que vous avez apportée à chacun de vos 20 principaux clients.</a:t>
            </a:r>
          </a:p>
          <a:p>
            <a:pPr marL="0" marR="0" lvl="0" indent="0" algn="l" defTabSz="914400" rtl="0" eaLnBrk="1" fontAlgn="auto" latinLnBrk="0" hangingPunct="1">
              <a:lnSpc>
                <a:spcPct val="100000"/>
              </a:lnSpc>
              <a:spcBef>
                <a:spcPts val="2400"/>
              </a:spcBef>
              <a:spcAft>
                <a:spcPts val="0"/>
              </a:spcAft>
              <a:buClrTx/>
              <a:buSzTx/>
              <a:buFont typeface="Arial" panose="020B0604020202020204" pitchFamily="34" charset="0"/>
              <a:buNone/>
              <a:tabLst/>
              <a:defRPr/>
            </a:pPr>
            <a:r>
              <a:rPr lang="fr-ca" sz="2800" b="0" i="0" u="none" strike="noStrike" kern="1200" cap="none" spc="0" normalizeH="0" noProof="0" dirty="0">
                <a:ln>
                  <a:noFill/>
                </a:ln>
                <a:solidFill>
                  <a:prstClr val="black"/>
                </a:solidFill>
                <a:effectLst/>
                <a:uLnTx/>
                <a:uFillTx/>
                <a:latin typeface="Arial" panose="020B0604020202020204"/>
                <a:ea typeface="+mn-ea"/>
                <a:cs typeface="+mn-cs"/>
              </a:rPr>
              <a:t>2. Exercez-vous à raconter l’un de ces moments où vous avez apporté de la valeur </a:t>
            </a:r>
            <a:r>
              <a:rPr lang="fr-ca" sz="2800" b="0" i="0" u="none" strike="noStrike" kern="1200" cap="none" spc="0" normalizeH="0" noProof="0" dirty="0">
                <a:ln>
                  <a:noFill/>
                </a:ln>
                <a:solidFill>
                  <a:prstClr val="black"/>
                </a:solidFill>
                <a:effectLst/>
                <a:uLnTx/>
                <a:uFillTx/>
                <a:latin typeface="+mn-lt"/>
                <a:ea typeface="+mn-ea"/>
                <a:cs typeface="+mn-cs"/>
              </a:rPr>
              <a:t>dans des termes simples</a:t>
            </a:r>
            <a:r>
              <a:rPr lang="fr-ca" sz="2800" b="0" i="0" u="none" strike="noStrike" kern="1200" cap="none" spc="0" normalizeH="0" noProof="0" dirty="0">
                <a:ln>
                  <a:noFill/>
                </a:ln>
                <a:solidFill>
                  <a:prstClr val="black"/>
                </a:solidFill>
                <a:effectLst/>
                <a:uLnTx/>
                <a:uFillTx/>
                <a:latin typeface="Arial" panose="020B0604020202020204"/>
                <a:ea typeface="+mn-ea"/>
                <a:cs typeface="+mn-cs"/>
              </a:rPr>
              <a:t>, de façon à en parler naturellement et avec assurance au client dans un langage qu’il comprend.</a:t>
            </a:r>
          </a:p>
          <a:p>
            <a:pPr marL="0" marR="0" lvl="0" indent="0" algn="l" defTabSz="914400" rtl="0" eaLnBrk="1" fontAlgn="auto" latinLnBrk="0" hangingPunct="1">
              <a:lnSpc>
                <a:spcPct val="100000"/>
              </a:lnSpc>
              <a:spcBef>
                <a:spcPts val="2400"/>
              </a:spcBef>
              <a:spcAft>
                <a:spcPts val="0"/>
              </a:spcAft>
              <a:buClrTx/>
              <a:buSzTx/>
              <a:buFont typeface="Arial" panose="020B0604020202020204" pitchFamily="34" charset="0"/>
              <a:buNone/>
              <a:tabLst/>
              <a:defRPr/>
            </a:pPr>
            <a:r>
              <a:rPr lang="fr-ca" sz="2800" b="0" i="0" u="none" strike="noStrike" kern="1200" cap="none" spc="0" normalizeH="0" noProof="0" dirty="0">
                <a:ln>
                  <a:noFill/>
                </a:ln>
                <a:solidFill>
                  <a:prstClr val="black"/>
                </a:solidFill>
                <a:effectLst/>
                <a:uLnTx/>
                <a:uFillTx/>
                <a:latin typeface="Arial" panose="020B0604020202020204"/>
                <a:ea typeface="+mn-ea"/>
                <a:cs typeface="+mn-cs"/>
              </a:rPr>
              <a:t>3. Intégrez ces éléments à vos rencontres avec les clients au cours du prochain trimestre (</a:t>
            </a:r>
            <a:r>
              <a:rPr lang="fr-ca" sz="1200" b="0" i="0" u="none" strike="noStrike" kern="1200" cap="none" spc="0" normalizeH="0" noProof="0" dirty="0">
                <a:ln>
                  <a:noFill/>
                </a:ln>
                <a:solidFill>
                  <a:prstClr val="black"/>
                </a:solidFill>
                <a:effectLst/>
                <a:uLnTx/>
                <a:uFillTx/>
                <a:latin typeface="Arial"/>
                <a:ea typeface="+mn-ea"/>
                <a:cs typeface="+mn-cs"/>
              </a:rPr>
              <a:t>conformément à la stratégie de communication avec les clients que vous avez établie après avoir passé en revue votre clientèle).</a:t>
            </a:r>
          </a:p>
          <a:p>
            <a:pPr marL="0" marR="0" lvl="0" indent="0" algn="l" defTabSz="914400" rtl="0" eaLnBrk="1" fontAlgn="auto" latinLnBrk="0" hangingPunct="1">
              <a:lnSpc>
                <a:spcPct val="100000"/>
              </a:lnSpc>
              <a:spcBef>
                <a:spcPts val="24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dirty="0">
                <a:ln>
                  <a:noFill/>
                </a:ln>
                <a:solidFill>
                  <a:prstClr val="black"/>
                </a:solidFill>
                <a:effectLst/>
                <a:uLnTx/>
                <a:uFillTx/>
                <a:latin typeface="Arial"/>
                <a:ea typeface="+mn-ea"/>
                <a:cs typeface="+mn-cs"/>
              </a:rPr>
              <a:t>Un peu de préparation aujourd’hui peut vous éviter une conversation beaucoup plus difficile plus tard.</a:t>
            </a:r>
          </a:p>
          <a:p>
            <a:pPr rtl="0"/>
            <a:endParaRPr lang="en-CA"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52</a:t>
            </a:fld>
            <a:endParaRPr lang="en-CA"/>
          </a:p>
        </p:txBody>
      </p:sp>
    </p:spTree>
    <p:extLst>
      <p:ext uri="{BB962C8B-B14F-4D97-AF65-F5344CB8AC3E}">
        <p14:creationId xmlns:p14="http://schemas.microsoft.com/office/powerpoint/2010/main" val="11448041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600"/>
              </a:spcBef>
              <a:spcAft>
                <a:spcPts val="0"/>
              </a:spcAft>
              <a:buClr>
                <a:prstClr val="black"/>
              </a:buClr>
              <a:buSzTx/>
              <a:buFont typeface="Arial" panose="020B0604020202020204" pitchFamily="34" charset="0"/>
              <a:buNone/>
              <a:tabLst/>
              <a:defRPr/>
            </a:pPr>
            <a:r>
              <a:rPr lang="fr-ca" sz="1200" b="0" i="0" u="none" strike="noStrike" kern="1200" cap="none" spc="0" normalizeH="0" noProof="0">
                <a:ln>
                  <a:noFill/>
                </a:ln>
                <a:solidFill>
                  <a:prstClr val="black"/>
                </a:solidFill>
                <a:effectLst/>
                <a:uLnTx/>
                <a:uFillTx/>
                <a:latin typeface="Arial"/>
                <a:ea typeface="+mn-ea"/>
                <a:cs typeface="+mn-cs"/>
              </a:rPr>
              <a:t>Investissements Manuvie soutiendra les conseillers tout au long de cette transition.</a:t>
            </a:r>
          </a:p>
          <a:p>
            <a:pPr rtl="0"/>
            <a:endParaRPr lang="en-US" sz="1200" dirty="0">
              <a:effectLst/>
              <a:latin typeface="Segoe UI" panose="020B0502040204020203" pitchFamily="34" charset="0"/>
            </a:endParaRPr>
          </a:p>
          <a:p>
            <a:pPr marL="0" indent="0" rtl="0">
              <a:buNone/>
            </a:pPr>
            <a:r>
              <a:rPr lang="fr-ca" sz="1200">
                <a:effectLst/>
                <a:latin typeface="Segoe UI" panose="020B0502040204020203" pitchFamily="34" charset="0"/>
              </a:rPr>
              <a:t>Si vous avez besoin de renseignements supplémentaires sur le sujet de la présentation d’aujourd’hui, Investissements Manuvie peut vous fournir du soutien par la formation continue, du matériel supplémentaire sur le leadership éclairé préparé par mon équipe et dans le cadre du programme de gestion de la pratique. Rendez-vous sur le site Web d’Investissements Manuvie ou communiquez avec votre représentant commercial pour en savoir plus.</a:t>
            </a:r>
            <a:endParaRPr lang="en-US" dirty="0"/>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53</a:t>
            </a:fld>
            <a:endParaRPr lang="en-CA"/>
          </a:p>
        </p:txBody>
      </p:sp>
    </p:spTree>
    <p:extLst>
      <p:ext uri="{BB962C8B-B14F-4D97-AF65-F5344CB8AC3E}">
        <p14:creationId xmlns:p14="http://schemas.microsoft.com/office/powerpoint/2010/main" val="23661595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marL="0" indent="0" rtl="0">
              <a:buNone/>
            </a:pPr>
            <a:r>
              <a:rPr lang="fr-ca"/>
              <a:t>Merci beaucoup à tous et à toutes pour votre temps aujourd’hui!</a:t>
            </a:r>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54</a:t>
            </a:fld>
            <a:endParaRPr lang="en-CA"/>
          </a:p>
        </p:txBody>
      </p:sp>
    </p:spTree>
    <p:extLst>
      <p:ext uri="{BB962C8B-B14F-4D97-AF65-F5344CB8AC3E}">
        <p14:creationId xmlns:p14="http://schemas.microsoft.com/office/powerpoint/2010/main" val="1980140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rtlCol="0"/>
          <a:lstStyle/>
          <a:p>
            <a:pPr rtl="0"/>
            <a:endParaRPr lang="en-CA"/>
          </a:p>
        </p:txBody>
      </p:sp>
      <p:sp>
        <p:nvSpPr>
          <p:cNvPr id="3" name="Notes Placeholder 2"/>
          <p:cNvSpPr>
            <a:spLocks noGrp="1"/>
          </p:cNvSpPr>
          <p:nvPr>
            <p:ph type="body" idx="1"/>
          </p:nvPr>
        </p:nvSpPr>
        <p:spPr/>
        <p:txBody>
          <a:bodyPr rtlCol="0"/>
          <a:lstStyle/>
          <a:p>
            <a:pPr rtl="0"/>
            <a:endParaRPr lang="en-US"/>
          </a:p>
        </p:txBody>
      </p:sp>
      <p:sp>
        <p:nvSpPr>
          <p:cNvPr id="4" name="Slide Number Placeholder 3"/>
          <p:cNvSpPr>
            <a:spLocks noGrp="1"/>
          </p:cNvSpPr>
          <p:nvPr>
            <p:ph type="sldNum" sz="quarter" idx="5"/>
          </p:nvPr>
        </p:nvSpPr>
        <p:spPr/>
        <p:txBody>
          <a:bodyPr rtlCol="0"/>
          <a:lstStyle/>
          <a:p>
            <a:pPr rtl="0"/>
            <a:fld id="{4FF0573C-F130-4D1E-A886-85FBB65D3A1B}" type="slidenum">
              <a:rPr lang="en-CA" smtClean="0"/>
              <a:pPr rtl="0"/>
              <a:t>55</a:t>
            </a:fld>
            <a:endParaRPr lang="en-CA"/>
          </a:p>
        </p:txBody>
      </p:sp>
    </p:spTree>
    <p:extLst>
      <p:ext uri="{BB962C8B-B14F-4D97-AF65-F5344CB8AC3E}">
        <p14:creationId xmlns:p14="http://schemas.microsoft.com/office/powerpoint/2010/main" val="2836543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16.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0E30535-8629-4398-9877-EE3F944CBEF4}"/>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7161376" y="-6"/>
            <a:ext cx="5027448" cy="6858003"/>
          </a:xfrm>
          <a:prstGeom prst="rect">
            <a:avLst/>
          </a:prstGeom>
        </p:spPr>
      </p:pic>
      <p:sp>
        <p:nvSpPr>
          <p:cNvPr id="2" name="Title 1">
            <a:extLst>
              <a:ext uri="{FF2B5EF4-FFF2-40B4-BE49-F238E27FC236}">
                <a16:creationId xmlns:a16="http://schemas.microsoft.com/office/drawing/2014/main" id="{14A79FD9-D925-45D9-A7DA-662A6E696EAA}"/>
              </a:ext>
            </a:extLst>
          </p:cNvPr>
          <p:cNvSpPr>
            <a:spLocks noGrp="1"/>
          </p:cNvSpPr>
          <p:nvPr>
            <p:ph type="ctrTitle" hasCustomPrompt="1"/>
          </p:nvPr>
        </p:nvSpPr>
        <p:spPr>
          <a:xfrm>
            <a:off x="455613" y="737668"/>
            <a:ext cx="7321061" cy="3438682"/>
          </a:xfrm>
        </p:spPr>
        <p:txBody>
          <a:bodyPr rtlCol="0" anchor="ctr">
            <a:normAutofit/>
          </a:bodyPr>
          <a:lstStyle>
            <a:lvl1pPr algn="l">
              <a:lnSpc>
                <a:spcPct val="95000"/>
              </a:lnSpc>
              <a:defRPr sz="7200"/>
            </a:lvl1pPr>
          </a:lstStyle>
          <a:p>
            <a:pPr rtl="0"/>
            <a:r>
              <a:rPr lang="fr-ca" noProof="0"/>
              <a:t>Title of </a:t>
            </a:r>
            <a:br>
              <a:rPr lang="en-CA" noProof="0"/>
            </a:br>
            <a:r>
              <a:rPr lang="fr-ca" noProof="0"/>
              <a:t>presentation</a:t>
            </a:r>
          </a:p>
        </p:txBody>
      </p:sp>
      <p:sp>
        <p:nvSpPr>
          <p:cNvPr id="3" name="Subtitle 2">
            <a:extLst>
              <a:ext uri="{FF2B5EF4-FFF2-40B4-BE49-F238E27FC236}">
                <a16:creationId xmlns:a16="http://schemas.microsoft.com/office/drawing/2014/main" id="{C76218ED-EAF3-4B2E-B594-07CC7613C3D4}"/>
              </a:ext>
            </a:extLst>
          </p:cNvPr>
          <p:cNvSpPr>
            <a:spLocks noGrp="1"/>
          </p:cNvSpPr>
          <p:nvPr>
            <p:ph type="subTitle" idx="1" hasCustomPrompt="1"/>
          </p:nvPr>
        </p:nvSpPr>
        <p:spPr>
          <a:xfrm>
            <a:off x="455612" y="4789255"/>
            <a:ext cx="7321061" cy="407584"/>
          </a:xfrm>
        </p:spPr>
        <p:txBody>
          <a:bodyPr rtlCol="0" anchor="b"/>
          <a:lstStyle>
            <a:lvl1pPr marL="0" indent="0" algn="l">
              <a:buNone/>
              <a:defRPr sz="1400">
                <a:solidFill>
                  <a:schemeClr val="tx1"/>
                </a:solidFill>
                <a:latin typeface="+mn-lt"/>
              </a:defRPr>
            </a:lvl1pPr>
            <a:lvl2pPr marL="457063" indent="0" algn="r">
              <a:buNone/>
              <a:defRPr sz="1200">
                <a:solidFill>
                  <a:schemeClr val="tx1"/>
                </a:solidFill>
              </a:defRPr>
            </a:lvl2pPr>
            <a:lvl3pPr marL="914126" indent="0" algn="r">
              <a:buNone/>
              <a:defRPr sz="1200">
                <a:solidFill>
                  <a:schemeClr val="tx1"/>
                </a:solidFill>
              </a:defRPr>
            </a:lvl3pPr>
            <a:lvl4pPr marL="1371189" indent="0" algn="r">
              <a:buNone/>
              <a:defRPr sz="1200">
                <a:solidFill>
                  <a:schemeClr val="tx1"/>
                </a:solidFill>
              </a:defRPr>
            </a:lvl4pPr>
            <a:lvl5pPr marL="1828251" indent="0" algn="r">
              <a:buNone/>
              <a:defRPr sz="1200">
                <a:solidFill>
                  <a:schemeClr val="tx1"/>
                </a:solidFill>
              </a:defRPr>
            </a:lvl5pPr>
            <a:lvl6pPr marL="2285314" indent="0" algn="r">
              <a:buNone/>
              <a:defRPr sz="1200">
                <a:solidFill>
                  <a:schemeClr val="tx1"/>
                </a:solidFill>
              </a:defRPr>
            </a:lvl6pPr>
            <a:lvl7pPr marL="2742377" indent="0" algn="r">
              <a:buNone/>
              <a:defRPr sz="1200">
                <a:solidFill>
                  <a:schemeClr val="tx1"/>
                </a:solidFill>
              </a:defRPr>
            </a:lvl7pPr>
            <a:lvl8pPr marL="3199440" indent="0" algn="r">
              <a:buNone/>
              <a:defRPr sz="1200">
                <a:solidFill>
                  <a:schemeClr val="tx1"/>
                </a:solidFill>
              </a:defRPr>
            </a:lvl8pPr>
            <a:lvl9pPr marL="3656503" indent="0" algn="r">
              <a:buNone/>
              <a:defRPr sz="1200">
                <a:solidFill>
                  <a:schemeClr val="tx1"/>
                </a:solidFill>
              </a:defRPr>
            </a:lvl9pPr>
          </a:lstStyle>
          <a:p>
            <a:pPr rtl="0"/>
            <a:r>
              <a:rPr lang="fr-ca" noProof="0"/>
              <a:t>Presenter Full Name</a:t>
            </a:r>
          </a:p>
        </p:txBody>
      </p:sp>
      <p:sp>
        <p:nvSpPr>
          <p:cNvPr id="4" name="Date Placeholder 3">
            <a:extLst>
              <a:ext uri="{FF2B5EF4-FFF2-40B4-BE49-F238E27FC236}">
                <a16:creationId xmlns:a16="http://schemas.microsoft.com/office/drawing/2014/main" id="{7179E835-F42F-4EB7-9CF0-61AE2C509E9A}"/>
              </a:ext>
            </a:extLst>
          </p:cNvPr>
          <p:cNvSpPr>
            <a:spLocks noGrp="1"/>
          </p:cNvSpPr>
          <p:nvPr>
            <p:ph type="dt" sz="half" idx="10"/>
          </p:nvPr>
        </p:nvSpPr>
        <p:spPr bwMode="black">
          <a:xfrm>
            <a:off x="455613" y="5459994"/>
            <a:ext cx="7321060" cy="267194"/>
          </a:xfrm>
          <a:prstGeom prst="rect">
            <a:avLst/>
          </a:prstGeom>
        </p:spPr>
        <p:txBody>
          <a:bodyPr rtlCol="0" anchor="t"/>
          <a:lstStyle>
            <a:lvl1pPr algn="l">
              <a:defRPr sz="1400">
                <a:solidFill>
                  <a:schemeClr val="tx1"/>
                </a:solidFill>
                <a:latin typeface="+mn-lt"/>
              </a:defRPr>
            </a:lvl1pPr>
          </a:lstStyle>
          <a:p>
            <a:pPr rtl="0"/>
            <a:endParaRPr lang="en-CA" noProof="0"/>
          </a:p>
        </p:txBody>
      </p:sp>
      <p:sp>
        <p:nvSpPr>
          <p:cNvPr id="5" name="Rectangle 4">
            <a:extLst>
              <a:ext uri="{FF2B5EF4-FFF2-40B4-BE49-F238E27FC236}">
                <a16:creationId xmlns:a16="http://schemas.microsoft.com/office/drawing/2014/main" id="{CB39BA1D-5C6C-8AC1-6F6C-BD45F9E7A426}"/>
              </a:ext>
            </a:extLst>
          </p:cNvPr>
          <p:cNvSpPr/>
          <p:nvPr userDrawn="1"/>
        </p:nvSpPr>
        <p:spPr>
          <a:xfrm>
            <a:off x="3845165" y="6485061"/>
            <a:ext cx="3392174" cy="215444"/>
          </a:xfrm>
          <a:prstGeom prst="rect">
            <a:avLst/>
          </a:prstGeom>
        </p:spPr>
        <p:txBody>
          <a:bodyPr wrap="square" rtlCol="0">
            <a:spAutoFit/>
          </a:bodyPr>
          <a:lstStyle/>
          <a:p>
            <a:pPr algn="l" rtl="0"/>
            <a:r>
              <a:rPr lang="fr-ca" sz="800" spc="-30" noProof="0" dirty="0">
                <a:solidFill>
                  <a:schemeClr val="tx1"/>
                </a:solidFill>
              </a:rPr>
              <a:t>RÉSERVÉ À L’USAGE DES CONSEILLERS – Non destiné au grand public</a:t>
            </a:r>
          </a:p>
        </p:txBody>
      </p:sp>
      <p:pic>
        <p:nvPicPr>
          <p:cNvPr id="11" name="Graphic 10">
            <a:extLst>
              <a:ext uri="{FF2B5EF4-FFF2-40B4-BE49-F238E27FC236}">
                <a16:creationId xmlns:a16="http://schemas.microsoft.com/office/drawing/2014/main" id="{5DFE9124-3B7D-593E-29A1-5858A229323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6343" y="6492858"/>
            <a:ext cx="1490400" cy="160982"/>
          </a:xfrm>
          <a:prstGeom prst="rect">
            <a:avLst/>
          </a:prstGeom>
        </p:spPr>
      </p:pic>
    </p:spTree>
    <p:extLst>
      <p:ext uri="{BB962C8B-B14F-4D97-AF65-F5344CB8AC3E}">
        <p14:creationId xmlns:p14="http://schemas.microsoft.com/office/powerpoint/2010/main" val="32654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79FD9-D925-45D9-A7DA-662A6E696EAA}"/>
              </a:ext>
            </a:extLst>
          </p:cNvPr>
          <p:cNvSpPr>
            <a:spLocks noGrp="1"/>
          </p:cNvSpPr>
          <p:nvPr>
            <p:ph type="ctrTitle" hasCustomPrompt="1"/>
          </p:nvPr>
        </p:nvSpPr>
        <p:spPr>
          <a:xfrm>
            <a:off x="455613" y="737668"/>
            <a:ext cx="7321061" cy="3438682"/>
          </a:xfrm>
        </p:spPr>
        <p:txBody>
          <a:bodyPr rtlCol="0" anchor="ctr">
            <a:normAutofit/>
          </a:bodyPr>
          <a:lstStyle>
            <a:lvl1pPr algn="l">
              <a:lnSpc>
                <a:spcPct val="95000"/>
              </a:lnSpc>
              <a:defRPr sz="7200"/>
            </a:lvl1pPr>
          </a:lstStyle>
          <a:p>
            <a:pPr rtl="0"/>
            <a:r>
              <a:rPr lang="fr-ca" noProof="0" dirty="0"/>
              <a:t>Title of </a:t>
            </a:r>
            <a:br>
              <a:rPr lang="en-CA" noProof="0" dirty="0"/>
            </a:br>
            <a:r>
              <a:rPr lang="fr-ca" noProof="0" dirty="0" err="1"/>
              <a:t>presentation</a:t>
            </a:r>
            <a:endParaRPr lang="fr-ca" noProof="0" dirty="0"/>
          </a:p>
        </p:txBody>
      </p:sp>
      <p:sp>
        <p:nvSpPr>
          <p:cNvPr id="3" name="Subtitle 2">
            <a:extLst>
              <a:ext uri="{FF2B5EF4-FFF2-40B4-BE49-F238E27FC236}">
                <a16:creationId xmlns:a16="http://schemas.microsoft.com/office/drawing/2014/main" id="{C76218ED-EAF3-4B2E-B594-07CC7613C3D4}"/>
              </a:ext>
            </a:extLst>
          </p:cNvPr>
          <p:cNvSpPr>
            <a:spLocks noGrp="1"/>
          </p:cNvSpPr>
          <p:nvPr>
            <p:ph type="subTitle" idx="1" hasCustomPrompt="1"/>
          </p:nvPr>
        </p:nvSpPr>
        <p:spPr>
          <a:xfrm>
            <a:off x="455612" y="4789255"/>
            <a:ext cx="7321061" cy="407584"/>
          </a:xfrm>
        </p:spPr>
        <p:txBody>
          <a:bodyPr rtlCol="0" anchor="b"/>
          <a:lstStyle>
            <a:lvl1pPr marL="0" indent="0" algn="l">
              <a:buNone/>
              <a:defRPr sz="1400">
                <a:solidFill>
                  <a:schemeClr val="tx1"/>
                </a:solidFill>
                <a:latin typeface="+mn-lt"/>
              </a:defRPr>
            </a:lvl1pPr>
            <a:lvl2pPr marL="457063" indent="0" algn="r">
              <a:buNone/>
              <a:defRPr sz="1200">
                <a:solidFill>
                  <a:schemeClr val="tx1"/>
                </a:solidFill>
              </a:defRPr>
            </a:lvl2pPr>
            <a:lvl3pPr marL="914126" indent="0" algn="r">
              <a:buNone/>
              <a:defRPr sz="1200">
                <a:solidFill>
                  <a:schemeClr val="tx1"/>
                </a:solidFill>
              </a:defRPr>
            </a:lvl3pPr>
            <a:lvl4pPr marL="1371189" indent="0" algn="r">
              <a:buNone/>
              <a:defRPr sz="1200">
                <a:solidFill>
                  <a:schemeClr val="tx1"/>
                </a:solidFill>
              </a:defRPr>
            </a:lvl4pPr>
            <a:lvl5pPr marL="1828251" indent="0" algn="r">
              <a:buNone/>
              <a:defRPr sz="1200">
                <a:solidFill>
                  <a:schemeClr val="tx1"/>
                </a:solidFill>
              </a:defRPr>
            </a:lvl5pPr>
            <a:lvl6pPr marL="2285314" indent="0" algn="r">
              <a:buNone/>
              <a:defRPr sz="1200">
                <a:solidFill>
                  <a:schemeClr val="tx1"/>
                </a:solidFill>
              </a:defRPr>
            </a:lvl6pPr>
            <a:lvl7pPr marL="2742377" indent="0" algn="r">
              <a:buNone/>
              <a:defRPr sz="1200">
                <a:solidFill>
                  <a:schemeClr val="tx1"/>
                </a:solidFill>
              </a:defRPr>
            </a:lvl7pPr>
            <a:lvl8pPr marL="3199440" indent="0" algn="r">
              <a:buNone/>
              <a:defRPr sz="1200">
                <a:solidFill>
                  <a:schemeClr val="tx1"/>
                </a:solidFill>
              </a:defRPr>
            </a:lvl8pPr>
            <a:lvl9pPr marL="3656503" indent="0" algn="r">
              <a:buNone/>
              <a:defRPr sz="1200">
                <a:solidFill>
                  <a:schemeClr val="tx1"/>
                </a:solidFill>
              </a:defRPr>
            </a:lvl9pPr>
          </a:lstStyle>
          <a:p>
            <a:pPr rtl="0"/>
            <a:r>
              <a:rPr lang="fr-ca" noProof="0"/>
              <a:t>Presenter Full Name</a:t>
            </a:r>
          </a:p>
        </p:txBody>
      </p:sp>
      <p:sp>
        <p:nvSpPr>
          <p:cNvPr id="4" name="Date Placeholder 3">
            <a:extLst>
              <a:ext uri="{FF2B5EF4-FFF2-40B4-BE49-F238E27FC236}">
                <a16:creationId xmlns:a16="http://schemas.microsoft.com/office/drawing/2014/main" id="{7179E835-F42F-4EB7-9CF0-61AE2C509E9A}"/>
              </a:ext>
            </a:extLst>
          </p:cNvPr>
          <p:cNvSpPr>
            <a:spLocks noGrp="1"/>
          </p:cNvSpPr>
          <p:nvPr>
            <p:ph type="dt" sz="half" idx="10"/>
          </p:nvPr>
        </p:nvSpPr>
        <p:spPr bwMode="black">
          <a:xfrm>
            <a:off x="455613" y="5459994"/>
            <a:ext cx="7321060" cy="267194"/>
          </a:xfrm>
          <a:prstGeom prst="rect">
            <a:avLst/>
          </a:prstGeom>
        </p:spPr>
        <p:txBody>
          <a:bodyPr rtlCol="0" anchor="t"/>
          <a:lstStyle>
            <a:lvl1pPr algn="l">
              <a:defRPr sz="1400">
                <a:solidFill>
                  <a:schemeClr val="tx1"/>
                </a:solidFill>
                <a:latin typeface="+mn-lt"/>
              </a:defRPr>
            </a:lvl1pPr>
          </a:lstStyle>
          <a:p>
            <a:pPr rtl="0"/>
            <a:endParaRPr lang="en-CA" noProof="0"/>
          </a:p>
        </p:txBody>
      </p:sp>
      <p:sp>
        <p:nvSpPr>
          <p:cNvPr id="6" name="Slide Number Placeholder 5">
            <a:extLst>
              <a:ext uri="{FF2B5EF4-FFF2-40B4-BE49-F238E27FC236}">
                <a16:creationId xmlns:a16="http://schemas.microsoft.com/office/drawing/2014/main" id="{B0CEA432-38B3-84EB-F047-942A6AB731A0}"/>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Tree>
    <p:extLst>
      <p:ext uri="{BB962C8B-B14F-4D97-AF65-F5344CB8AC3E}">
        <p14:creationId xmlns:p14="http://schemas.microsoft.com/office/powerpoint/2010/main" val="22107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5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rtlCol="0"/>
          <a:lstStyle>
            <a:lvl1pPr>
              <a:defRPr baseline="0"/>
            </a:lvl1pPr>
          </a:lstStyle>
          <a:p>
            <a:pPr rtl="0"/>
            <a:r>
              <a:rPr lang="fr-ca" noProof="0"/>
              <a:t>Slide title</a:t>
            </a:r>
          </a:p>
        </p:txBody>
      </p:sp>
      <p:sp>
        <p:nvSpPr>
          <p:cNvPr id="3" name="Content Placeholder 2"/>
          <p:cNvSpPr>
            <a:spLocks noGrp="1"/>
          </p:cNvSpPr>
          <p:nvPr>
            <p:ph idx="1" hasCustomPrompt="1"/>
          </p:nvPr>
        </p:nvSpPr>
        <p:spPr>
          <a:xfrm>
            <a:off x="466343" y="1434190"/>
            <a:ext cx="11274552" cy="4584842"/>
          </a:xfrm>
        </p:spPr>
        <p:txBody>
          <a:bodyPr rtlCol="0"/>
          <a:lstStyle>
            <a:lvl1pPr>
              <a:defRPr/>
            </a:lvl1pPr>
            <a:lvl5pPr>
              <a:defRPr/>
            </a:lvl5pPr>
          </a:lstStyle>
          <a:p>
            <a:pPr lvl="0" rtl="0"/>
            <a:r>
              <a:rPr lang="fr-ca" noProof="0"/>
              <a:t>Click to add main bullet</a:t>
            </a:r>
          </a:p>
          <a:p>
            <a:pPr lvl="1" rtl="0"/>
            <a:r>
              <a:rPr lang="fr-ca" noProof="0"/>
              <a:t>Second level</a:t>
            </a:r>
          </a:p>
          <a:p>
            <a:pPr lvl="2" rtl="0"/>
            <a:r>
              <a:rPr lang="fr-ca" noProof="0"/>
              <a:t>Third level</a:t>
            </a:r>
          </a:p>
          <a:p>
            <a:pPr lvl="3" rtl="0"/>
            <a:r>
              <a:rPr lang="fr-ca" noProof="0"/>
              <a:t>Fourth level</a:t>
            </a:r>
          </a:p>
          <a:p>
            <a:pPr lvl="4" rtl="0"/>
            <a:r>
              <a:rPr lang="fr-ca" noProof="0"/>
              <a:t>Fifth level</a:t>
            </a:r>
          </a:p>
        </p:txBody>
      </p:sp>
      <p:sp>
        <p:nvSpPr>
          <p:cNvPr id="5" name="Slide Number Placeholder 5">
            <a:extLst>
              <a:ext uri="{FF2B5EF4-FFF2-40B4-BE49-F238E27FC236}">
                <a16:creationId xmlns:a16="http://schemas.microsoft.com/office/drawing/2014/main" id="{ECF0F577-67A3-E7A9-9FD2-5BB4ED420D5E}"/>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Tree>
    <p:extLst>
      <p:ext uri="{BB962C8B-B14F-4D97-AF65-F5344CB8AC3E}">
        <p14:creationId xmlns:p14="http://schemas.microsoft.com/office/powerpoint/2010/main" val="273934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with subtitl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146B9A2-5B3A-4C43-B5A0-D51935827EB0}"/>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7178466" y="-6"/>
            <a:ext cx="5010357" cy="6858003"/>
          </a:xfrm>
          <a:prstGeom prst="rect">
            <a:avLst/>
          </a:prstGeom>
        </p:spPr>
      </p:pic>
      <p:sp>
        <p:nvSpPr>
          <p:cNvPr id="2" name="Title 1"/>
          <p:cNvSpPr>
            <a:spLocks noGrp="1"/>
          </p:cNvSpPr>
          <p:nvPr>
            <p:ph type="ctrTitle" hasCustomPrompt="1"/>
          </p:nvPr>
        </p:nvSpPr>
        <p:spPr>
          <a:xfrm>
            <a:off x="455614" y="554780"/>
            <a:ext cx="7321060" cy="3036177"/>
          </a:xfrm>
        </p:spPr>
        <p:txBody>
          <a:bodyPr rtlCol="0" anchor="b">
            <a:normAutofit/>
          </a:bodyPr>
          <a:lstStyle>
            <a:lvl1pPr>
              <a:lnSpc>
                <a:spcPct val="95000"/>
              </a:lnSpc>
              <a:defRPr sz="7200" b="1" baseline="0">
                <a:solidFill>
                  <a:schemeClr val="tx1"/>
                </a:solidFill>
              </a:defRPr>
            </a:lvl1pPr>
          </a:lstStyle>
          <a:p>
            <a:pPr rtl="0"/>
            <a:r>
              <a:rPr lang="fr-ca" noProof="0"/>
              <a:t>Title of </a:t>
            </a:r>
            <a:br>
              <a:rPr lang="en-CA" noProof="0"/>
            </a:br>
            <a:r>
              <a:rPr lang="fr-ca" noProof="0"/>
              <a:t>presentation</a:t>
            </a:r>
          </a:p>
        </p:txBody>
      </p:sp>
      <p:sp>
        <p:nvSpPr>
          <p:cNvPr id="3" name="Subtitle 2"/>
          <p:cNvSpPr>
            <a:spLocks noGrp="1"/>
          </p:cNvSpPr>
          <p:nvPr>
            <p:ph type="subTitle" idx="1" hasCustomPrompt="1"/>
          </p:nvPr>
        </p:nvSpPr>
        <p:spPr>
          <a:xfrm>
            <a:off x="455613" y="4789255"/>
            <a:ext cx="7321061" cy="407584"/>
          </a:xfrm>
        </p:spPr>
        <p:txBody>
          <a:bodyPr rtlCol="0" anchor="b">
            <a:noAutofit/>
          </a:bodyPr>
          <a:lstStyle>
            <a:lvl1pPr marL="0" indent="0" algn="l">
              <a:lnSpc>
                <a:spcPct val="95000"/>
              </a:lnSpc>
              <a:spcBef>
                <a:spcPts val="0"/>
              </a:spcBef>
              <a:buNone/>
              <a:defRPr sz="1400" b="0" baseline="0">
                <a:solidFill>
                  <a:schemeClr val="tx1"/>
                </a:solidFill>
              </a:defRPr>
            </a:lvl1pPr>
            <a:lvl2pPr marL="0" indent="0" algn="r">
              <a:spcBef>
                <a:spcPts val="300"/>
              </a:spcBef>
              <a:buNone/>
              <a:defRPr sz="1200">
                <a:solidFill>
                  <a:schemeClr val="tx1"/>
                </a:solidFill>
              </a:defRPr>
            </a:lvl2pPr>
            <a:lvl3pPr marL="914400" indent="0" algn="r">
              <a:buNone/>
              <a:defRPr sz="1200">
                <a:solidFill>
                  <a:schemeClr val="tx1"/>
                </a:solidFill>
              </a:defRPr>
            </a:lvl3pPr>
            <a:lvl4pPr marL="1371600" indent="0" algn="r">
              <a:buNone/>
              <a:defRPr sz="1200">
                <a:solidFill>
                  <a:schemeClr val="tx1"/>
                </a:solidFill>
              </a:defRPr>
            </a:lvl4pPr>
            <a:lvl5pPr marL="1828800" indent="0" algn="r">
              <a:buNone/>
              <a:defRPr sz="1200">
                <a:solidFill>
                  <a:schemeClr val="tx1"/>
                </a:solidFill>
              </a:defRPr>
            </a:lvl5pPr>
            <a:lvl6pPr marL="2286000" indent="0" algn="r">
              <a:buNone/>
              <a:defRPr sz="1200">
                <a:solidFill>
                  <a:schemeClr val="tx1"/>
                </a:solidFill>
              </a:defRPr>
            </a:lvl6pPr>
            <a:lvl7pPr marL="2743200" indent="0" algn="r">
              <a:buNone/>
              <a:defRPr sz="1200">
                <a:solidFill>
                  <a:schemeClr val="tx1"/>
                </a:solidFill>
              </a:defRPr>
            </a:lvl7pPr>
            <a:lvl8pPr marL="3200400" indent="0" algn="r">
              <a:buNone/>
              <a:defRPr sz="1200">
                <a:solidFill>
                  <a:schemeClr val="tx1"/>
                </a:solidFill>
              </a:defRPr>
            </a:lvl8pPr>
            <a:lvl9pPr marL="3657600" indent="0" algn="r">
              <a:buNone/>
              <a:defRPr sz="1200">
                <a:solidFill>
                  <a:schemeClr val="tx1"/>
                </a:solidFill>
              </a:defRPr>
            </a:lvl9pPr>
          </a:lstStyle>
          <a:p>
            <a:pPr rtl="0"/>
            <a:r>
              <a:rPr lang="fr-ca" noProof="0"/>
              <a:t>Presenter Full Name</a:t>
            </a:r>
          </a:p>
        </p:txBody>
      </p:sp>
      <p:sp>
        <p:nvSpPr>
          <p:cNvPr id="13" name="Date Placeholder 12"/>
          <p:cNvSpPr>
            <a:spLocks noGrp="1"/>
          </p:cNvSpPr>
          <p:nvPr>
            <p:ph type="dt" sz="half" idx="10"/>
          </p:nvPr>
        </p:nvSpPr>
        <p:spPr bwMode="black">
          <a:xfrm>
            <a:off x="455613" y="5459994"/>
            <a:ext cx="7321060" cy="267194"/>
          </a:xfrm>
          <a:prstGeom prst="rect">
            <a:avLst/>
          </a:prstGeom>
        </p:spPr>
        <p:txBody>
          <a:bodyPr lIns="0" rtlCol="0" anchor="t"/>
          <a:lstStyle>
            <a:lvl1pPr algn="l">
              <a:defRPr sz="1400">
                <a:solidFill>
                  <a:schemeClr val="tx1"/>
                </a:solidFill>
              </a:defRPr>
            </a:lvl1pPr>
          </a:lstStyle>
          <a:p>
            <a:pPr rtl="0"/>
            <a:endParaRPr lang="en-CA" noProof="0"/>
          </a:p>
        </p:txBody>
      </p:sp>
      <p:sp>
        <p:nvSpPr>
          <p:cNvPr id="7" name="Text Placeholder 6">
            <a:extLst>
              <a:ext uri="{FF2B5EF4-FFF2-40B4-BE49-F238E27FC236}">
                <a16:creationId xmlns:a16="http://schemas.microsoft.com/office/drawing/2014/main" id="{B23051F6-97A8-498B-82C1-AD3B80219492}"/>
              </a:ext>
            </a:extLst>
          </p:cNvPr>
          <p:cNvSpPr>
            <a:spLocks noGrp="1"/>
          </p:cNvSpPr>
          <p:nvPr>
            <p:ph type="body" sz="quarter" idx="13" hasCustomPrompt="1"/>
          </p:nvPr>
        </p:nvSpPr>
        <p:spPr>
          <a:xfrm>
            <a:off x="455613" y="3773690"/>
            <a:ext cx="7321061" cy="749823"/>
          </a:xfrm>
        </p:spPr>
        <p:txBody>
          <a:bodyPr rtlCol="0"/>
          <a:lstStyle>
            <a:lvl1pPr marL="0" indent="0">
              <a:lnSpc>
                <a:spcPct val="95000"/>
              </a:lnSpc>
              <a:buNone/>
              <a:defRPr sz="1800">
                <a:solidFill>
                  <a:schemeClr val="tx1"/>
                </a:solidFill>
                <a:latin typeface="+mj-lt"/>
              </a:defRPr>
            </a:lvl1pPr>
            <a:lvl2pPr marL="338328" indent="0">
              <a:buNone/>
              <a:defRPr>
                <a:solidFill>
                  <a:schemeClr val="bg1"/>
                </a:solidFill>
              </a:defRPr>
            </a:lvl2pPr>
            <a:lvl3pPr marL="685800" indent="0">
              <a:buNone/>
              <a:defRPr>
                <a:solidFill>
                  <a:schemeClr val="bg1"/>
                </a:solidFill>
              </a:defRPr>
            </a:lvl3pPr>
            <a:lvl4pPr marL="1014984" indent="0">
              <a:buNone/>
              <a:defRPr>
                <a:solidFill>
                  <a:schemeClr val="bg1"/>
                </a:solidFill>
              </a:defRPr>
            </a:lvl4pPr>
            <a:lvl5pPr marL="1380744" indent="0">
              <a:buNone/>
              <a:defRPr>
                <a:solidFill>
                  <a:schemeClr val="bg1"/>
                </a:solidFill>
              </a:defRPr>
            </a:lvl5pPr>
          </a:lstStyle>
          <a:p>
            <a:pPr lvl="0" rtl="0"/>
            <a:r>
              <a:rPr lang="fr-ca" noProof="0"/>
              <a:t>Subtitle of presentation goes here</a:t>
            </a:r>
          </a:p>
        </p:txBody>
      </p:sp>
      <p:pic>
        <p:nvPicPr>
          <p:cNvPr id="9" name="Graphic 8">
            <a:extLst>
              <a:ext uri="{FF2B5EF4-FFF2-40B4-BE49-F238E27FC236}">
                <a16:creationId xmlns:a16="http://schemas.microsoft.com/office/drawing/2014/main" id="{8D2C85BE-FC4D-6E03-7570-D5905FADEEB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6343" y="6492858"/>
            <a:ext cx="1490400" cy="160982"/>
          </a:xfrm>
          <a:prstGeom prst="rect">
            <a:avLst/>
          </a:prstGeom>
        </p:spPr>
      </p:pic>
      <p:sp>
        <p:nvSpPr>
          <p:cNvPr id="10" name="Rectangle 9">
            <a:extLst>
              <a:ext uri="{FF2B5EF4-FFF2-40B4-BE49-F238E27FC236}">
                <a16:creationId xmlns:a16="http://schemas.microsoft.com/office/drawing/2014/main" id="{7EC0EC11-698B-2B7D-72D8-600909E4ADEE}"/>
              </a:ext>
            </a:extLst>
          </p:cNvPr>
          <p:cNvSpPr/>
          <p:nvPr userDrawn="1"/>
        </p:nvSpPr>
        <p:spPr>
          <a:xfrm>
            <a:off x="3845165" y="6485061"/>
            <a:ext cx="3392174" cy="215444"/>
          </a:xfrm>
          <a:prstGeom prst="rect">
            <a:avLst/>
          </a:prstGeom>
        </p:spPr>
        <p:txBody>
          <a:bodyPr wrap="square" rtlCol="0">
            <a:spAutoFit/>
          </a:bodyPr>
          <a:lstStyle/>
          <a:p>
            <a:pPr algn="l" rtl="0"/>
            <a:r>
              <a:rPr lang="fr-ca" sz="800" spc="-30" noProof="0" dirty="0">
                <a:solidFill>
                  <a:schemeClr val="tx1"/>
                </a:solidFill>
              </a:rPr>
              <a:t>RÉSERVÉ À L’USAGE DES CONSEILLERS – Non destiné au grand public</a:t>
            </a:r>
          </a:p>
        </p:txBody>
      </p:sp>
    </p:spTree>
    <p:extLst>
      <p:ext uri="{BB962C8B-B14F-4D97-AF65-F5344CB8AC3E}">
        <p14:creationId xmlns:p14="http://schemas.microsoft.com/office/powerpoint/2010/main" val="1954197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subtitl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5613" y="554780"/>
            <a:ext cx="4754880" cy="3036177"/>
          </a:xfrm>
        </p:spPr>
        <p:txBody>
          <a:bodyPr rtlCol="0" anchor="b">
            <a:normAutofit/>
          </a:bodyPr>
          <a:lstStyle>
            <a:lvl1pPr>
              <a:lnSpc>
                <a:spcPct val="95000"/>
              </a:lnSpc>
              <a:defRPr sz="5200" b="1" baseline="0">
                <a:solidFill>
                  <a:schemeClr val="tx1"/>
                </a:solidFill>
              </a:defRPr>
            </a:lvl1pPr>
          </a:lstStyle>
          <a:p>
            <a:pPr rtl="0"/>
            <a:r>
              <a:rPr lang="fr-ca" noProof="0"/>
              <a:t>Title of </a:t>
            </a:r>
            <a:br>
              <a:rPr lang="en-CA" noProof="0"/>
            </a:br>
            <a:r>
              <a:rPr lang="fr-ca" noProof="0"/>
              <a:t>presentation</a:t>
            </a:r>
          </a:p>
        </p:txBody>
      </p:sp>
      <p:sp>
        <p:nvSpPr>
          <p:cNvPr id="3" name="Subtitle 2"/>
          <p:cNvSpPr>
            <a:spLocks noGrp="1"/>
          </p:cNvSpPr>
          <p:nvPr>
            <p:ph type="subTitle" idx="1" hasCustomPrompt="1"/>
          </p:nvPr>
        </p:nvSpPr>
        <p:spPr>
          <a:xfrm>
            <a:off x="455614" y="4789255"/>
            <a:ext cx="4754880" cy="407584"/>
          </a:xfrm>
        </p:spPr>
        <p:txBody>
          <a:bodyPr rtlCol="0" anchor="b">
            <a:noAutofit/>
          </a:bodyPr>
          <a:lstStyle>
            <a:lvl1pPr marL="0" indent="0" algn="l">
              <a:lnSpc>
                <a:spcPct val="95000"/>
              </a:lnSpc>
              <a:spcBef>
                <a:spcPts val="0"/>
              </a:spcBef>
              <a:buNone/>
              <a:defRPr sz="1400" b="0" baseline="0">
                <a:solidFill>
                  <a:schemeClr val="tx1"/>
                </a:solidFill>
              </a:defRPr>
            </a:lvl1pPr>
            <a:lvl2pPr marL="0" indent="0" algn="r">
              <a:spcBef>
                <a:spcPts val="300"/>
              </a:spcBef>
              <a:buNone/>
              <a:defRPr sz="1200">
                <a:solidFill>
                  <a:schemeClr val="tx1"/>
                </a:solidFill>
              </a:defRPr>
            </a:lvl2pPr>
            <a:lvl3pPr marL="914400" indent="0" algn="r">
              <a:buNone/>
              <a:defRPr sz="1200">
                <a:solidFill>
                  <a:schemeClr val="tx1"/>
                </a:solidFill>
              </a:defRPr>
            </a:lvl3pPr>
            <a:lvl4pPr marL="1371600" indent="0" algn="r">
              <a:buNone/>
              <a:defRPr sz="1200">
                <a:solidFill>
                  <a:schemeClr val="tx1"/>
                </a:solidFill>
              </a:defRPr>
            </a:lvl4pPr>
            <a:lvl5pPr marL="1828800" indent="0" algn="r">
              <a:buNone/>
              <a:defRPr sz="1200">
                <a:solidFill>
                  <a:schemeClr val="tx1"/>
                </a:solidFill>
              </a:defRPr>
            </a:lvl5pPr>
            <a:lvl6pPr marL="2286000" indent="0" algn="r">
              <a:buNone/>
              <a:defRPr sz="1200">
                <a:solidFill>
                  <a:schemeClr val="tx1"/>
                </a:solidFill>
              </a:defRPr>
            </a:lvl6pPr>
            <a:lvl7pPr marL="2743200" indent="0" algn="r">
              <a:buNone/>
              <a:defRPr sz="1200">
                <a:solidFill>
                  <a:schemeClr val="tx1"/>
                </a:solidFill>
              </a:defRPr>
            </a:lvl7pPr>
            <a:lvl8pPr marL="3200400" indent="0" algn="r">
              <a:buNone/>
              <a:defRPr sz="1200">
                <a:solidFill>
                  <a:schemeClr val="tx1"/>
                </a:solidFill>
              </a:defRPr>
            </a:lvl8pPr>
            <a:lvl9pPr marL="3657600" indent="0" algn="r">
              <a:buNone/>
              <a:defRPr sz="1200">
                <a:solidFill>
                  <a:schemeClr val="tx1"/>
                </a:solidFill>
              </a:defRPr>
            </a:lvl9pPr>
          </a:lstStyle>
          <a:p>
            <a:pPr rtl="0"/>
            <a:r>
              <a:rPr lang="fr-ca" noProof="0"/>
              <a:t>Presenter Full Name</a:t>
            </a:r>
          </a:p>
        </p:txBody>
      </p:sp>
      <p:sp>
        <p:nvSpPr>
          <p:cNvPr id="13" name="Date Placeholder 12"/>
          <p:cNvSpPr>
            <a:spLocks noGrp="1"/>
          </p:cNvSpPr>
          <p:nvPr>
            <p:ph type="dt" sz="half" idx="10"/>
          </p:nvPr>
        </p:nvSpPr>
        <p:spPr bwMode="black">
          <a:xfrm>
            <a:off x="455612" y="5459994"/>
            <a:ext cx="4754880" cy="267194"/>
          </a:xfrm>
          <a:prstGeom prst="rect">
            <a:avLst/>
          </a:prstGeom>
        </p:spPr>
        <p:txBody>
          <a:bodyPr lIns="0" rtlCol="0" anchor="t"/>
          <a:lstStyle>
            <a:lvl1pPr algn="l">
              <a:defRPr sz="1400">
                <a:solidFill>
                  <a:schemeClr val="tx1"/>
                </a:solidFill>
              </a:defRPr>
            </a:lvl1pPr>
          </a:lstStyle>
          <a:p>
            <a:pPr rtl="0"/>
            <a:endParaRPr lang="en-CA" noProof="0"/>
          </a:p>
        </p:txBody>
      </p:sp>
      <p:sp>
        <p:nvSpPr>
          <p:cNvPr id="7" name="Text Placeholder 6">
            <a:extLst>
              <a:ext uri="{FF2B5EF4-FFF2-40B4-BE49-F238E27FC236}">
                <a16:creationId xmlns:a16="http://schemas.microsoft.com/office/drawing/2014/main" id="{B23051F6-97A8-498B-82C1-AD3B80219492}"/>
              </a:ext>
            </a:extLst>
          </p:cNvPr>
          <p:cNvSpPr>
            <a:spLocks noGrp="1"/>
          </p:cNvSpPr>
          <p:nvPr>
            <p:ph type="body" sz="quarter" idx="13" hasCustomPrompt="1"/>
          </p:nvPr>
        </p:nvSpPr>
        <p:spPr>
          <a:xfrm>
            <a:off x="455614" y="3773690"/>
            <a:ext cx="4754880" cy="749823"/>
          </a:xfrm>
        </p:spPr>
        <p:txBody>
          <a:bodyPr rtlCol="0"/>
          <a:lstStyle>
            <a:lvl1pPr marL="0" indent="0">
              <a:lnSpc>
                <a:spcPct val="95000"/>
              </a:lnSpc>
              <a:buNone/>
              <a:defRPr sz="1800">
                <a:solidFill>
                  <a:schemeClr val="tx1"/>
                </a:solidFill>
                <a:latin typeface="+mj-lt"/>
              </a:defRPr>
            </a:lvl1pPr>
            <a:lvl2pPr marL="338328" indent="0">
              <a:buNone/>
              <a:defRPr>
                <a:solidFill>
                  <a:schemeClr val="bg1"/>
                </a:solidFill>
              </a:defRPr>
            </a:lvl2pPr>
            <a:lvl3pPr marL="685800" indent="0">
              <a:buNone/>
              <a:defRPr>
                <a:solidFill>
                  <a:schemeClr val="bg1"/>
                </a:solidFill>
              </a:defRPr>
            </a:lvl3pPr>
            <a:lvl4pPr marL="1014984" indent="0">
              <a:buNone/>
              <a:defRPr>
                <a:solidFill>
                  <a:schemeClr val="bg1"/>
                </a:solidFill>
              </a:defRPr>
            </a:lvl4pPr>
            <a:lvl5pPr marL="1380744" indent="0">
              <a:buNone/>
              <a:defRPr>
                <a:solidFill>
                  <a:schemeClr val="bg1"/>
                </a:solidFill>
              </a:defRPr>
            </a:lvl5pPr>
          </a:lstStyle>
          <a:p>
            <a:pPr lvl="0" rtl="0"/>
            <a:r>
              <a:rPr lang="fr-ca" noProof="0"/>
              <a:t>Subtitle of presentation goes here</a:t>
            </a:r>
          </a:p>
        </p:txBody>
      </p:sp>
      <p:sp>
        <p:nvSpPr>
          <p:cNvPr id="6" name="Slide Number Placeholder 5">
            <a:extLst>
              <a:ext uri="{FF2B5EF4-FFF2-40B4-BE49-F238E27FC236}">
                <a16:creationId xmlns:a16="http://schemas.microsoft.com/office/drawing/2014/main" id="{43EB0359-6047-CEB3-D739-F28F28271378}"/>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
        <p:nvSpPr>
          <p:cNvPr id="9" name="Rectangle 8">
            <a:extLst>
              <a:ext uri="{FF2B5EF4-FFF2-40B4-BE49-F238E27FC236}">
                <a16:creationId xmlns:a16="http://schemas.microsoft.com/office/drawing/2014/main" id="{E3384C11-0512-4BE2-652D-5EFDF869347F}"/>
              </a:ext>
            </a:extLst>
          </p:cNvPr>
          <p:cNvSpPr/>
          <p:nvPr userDrawn="1"/>
        </p:nvSpPr>
        <p:spPr>
          <a:xfrm>
            <a:off x="3845165" y="6485061"/>
            <a:ext cx="3392174" cy="215444"/>
          </a:xfrm>
          <a:prstGeom prst="rect">
            <a:avLst/>
          </a:prstGeom>
        </p:spPr>
        <p:txBody>
          <a:bodyPr wrap="square" rtlCol="0">
            <a:spAutoFit/>
          </a:bodyPr>
          <a:lstStyle/>
          <a:p>
            <a:pPr algn="l" rtl="0"/>
            <a:r>
              <a:rPr lang="fr-ca" sz="800" spc="-30" noProof="0" dirty="0">
                <a:solidFill>
                  <a:schemeClr val="tx1"/>
                </a:solidFill>
              </a:rPr>
              <a:t>RÉSERVÉ À L’USAGE DES CONSEILLERS – Non destiné au grand public</a:t>
            </a:r>
          </a:p>
        </p:txBody>
      </p:sp>
      <p:pic>
        <p:nvPicPr>
          <p:cNvPr id="10" name="Graphic 9">
            <a:extLst>
              <a:ext uri="{FF2B5EF4-FFF2-40B4-BE49-F238E27FC236}">
                <a16:creationId xmlns:a16="http://schemas.microsoft.com/office/drawing/2014/main" id="{51C2A038-0C37-4FEC-9FE3-F6771F2A6CE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202615" y="6526350"/>
            <a:ext cx="2247378" cy="135929"/>
          </a:xfrm>
          <a:prstGeom prst="rect">
            <a:avLst/>
          </a:prstGeom>
        </p:spPr>
      </p:pic>
      <p:pic>
        <p:nvPicPr>
          <p:cNvPr id="11" name="Graphic 10">
            <a:extLst>
              <a:ext uri="{FF2B5EF4-FFF2-40B4-BE49-F238E27FC236}">
                <a16:creationId xmlns:a16="http://schemas.microsoft.com/office/drawing/2014/main" id="{234036C4-2992-4BE4-6E38-4CD8B371771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6343" y="6492858"/>
            <a:ext cx="1490400" cy="160982"/>
          </a:xfrm>
          <a:prstGeom prst="rect">
            <a:avLst/>
          </a:prstGeom>
        </p:spPr>
      </p:pic>
    </p:spTree>
    <p:extLst>
      <p:ext uri="{BB962C8B-B14F-4D97-AF65-F5344CB8AC3E}">
        <p14:creationId xmlns:p14="http://schemas.microsoft.com/office/powerpoint/2010/main" val="444649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rtlCol="0"/>
          <a:lstStyle>
            <a:lvl1pPr>
              <a:defRPr baseline="0"/>
            </a:lvl1pPr>
          </a:lstStyle>
          <a:p>
            <a:pPr rtl="0"/>
            <a:r>
              <a:rPr lang="fr-ca" noProof="0"/>
              <a:t>Slide title</a:t>
            </a:r>
          </a:p>
        </p:txBody>
      </p:sp>
      <p:sp>
        <p:nvSpPr>
          <p:cNvPr id="3" name="Content Placeholder 2"/>
          <p:cNvSpPr>
            <a:spLocks noGrp="1"/>
          </p:cNvSpPr>
          <p:nvPr>
            <p:ph idx="1" hasCustomPrompt="1"/>
          </p:nvPr>
        </p:nvSpPr>
        <p:spPr>
          <a:xfrm>
            <a:off x="466343" y="1434190"/>
            <a:ext cx="11274552" cy="4440517"/>
          </a:xfrm>
        </p:spPr>
        <p:txBody>
          <a:bodyPr rtlCol="0"/>
          <a:lstStyle>
            <a:lvl1pPr>
              <a:defRPr/>
            </a:lvl1pPr>
            <a:lvl5pPr>
              <a:defRPr/>
            </a:lvl5pPr>
          </a:lstStyle>
          <a:p>
            <a:pPr lvl="0" rtl="0"/>
            <a:r>
              <a:rPr lang="fr-ca" noProof="0"/>
              <a:t>Click to add main bullet</a:t>
            </a:r>
          </a:p>
          <a:p>
            <a:pPr lvl="1" rtl="0"/>
            <a:r>
              <a:rPr lang="fr-ca" noProof="0"/>
              <a:t>Second level</a:t>
            </a:r>
          </a:p>
          <a:p>
            <a:pPr lvl="2" rtl="0"/>
            <a:r>
              <a:rPr lang="fr-ca" noProof="0"/>
              <a:t>Third level</a:t>
            </a:r>
          </a:p>
          <a:p>
            <a:pPr lvl="3" rtl="0"/>
            <a:r>
              <a:rPr lang="fr-ca" noProof="0"/>
              <a:t>Fourth level</a:t>
            </a:r>
          </a:p>
          <a:p>
            <a:pPr lvl="4" rtl="0"/>
            <a:r>
              <a:rPr lang="fr-ca" noProof="0"/>
              <a:t>Fifth level</a:t>
            </a:r>
          </a:p>
        </p:txBody>
      </p:sp>
      <p:sp>
        <p:nvSpPr>
          <p:cNvPr id="4" name="Slide Number Placeholder 5">
            <a:extLst>
              <a:ext uri="{FF2B5EF4-FFF2-40B4-BE49-F238E27FC236}">
                <a16:creationId xmlns:a16="http://schemas.microsoft.com/office/drawing/2014/main" id="{D85A2CFF-E5A8-130B-40B2-D12E386C841F}"/>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
        <p:nvSpPr>
          <p:cNvPr id="10" name="Text Placeholder 8">
            <a:extLst>
              <a:ext uri="{FF2B5EF4-FFF2-40B4-BE49-F238E27FC236}">
                <a16:creationId xmlns:a16="http://schemas.microsoft.com/office/drawing/2014/main" id="{EE583299-DBE2-CE79-F0B3-617A8001A47D}"/>
              </a:ext>
            </a:extLst>
          </p:cNvPr>
          <p:cNvSpPr>
            <a:spLocks noGrp="1"/>
          </p:cNvSpPr>
          <p:nvPr>
            <p:ph type="body" sz="quarter" idx="13" hasCustomPrompt="1"/>
          </p:nvPr>
        </p:nvSpPr>
        <p:spPr>
          <a:xfrm>
            <a:off x="3944815" y="6050883"/>
            <a:ext cx="7795847" cy="402451"/>
          </a:xfrm>
        </p:spPr>
        <p:txBody>
          <a:bodyPr rtlCol="0"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rtl="0"/>
            <a:r>
              <a:rPr lang="fr-ca" sz="800" noProof="0" dirty="0">
                <a:latin typeface="Arial" panose="020B0303040401060103" pitchFamily="34" charset="0"/>
                <a:cs typeface="Arial" panose="020B0604020202020204" pitchFamily="34" charset="0"/>
              </a:rPr>
              <a:t>Source </a:t>
            </a:r>
            <a:r>
              <a:rPr lang="fr-ca" sz="800" noProof="0" dirty="0" err="1">
                <a:latin typeface="Arial" panose="020B0303040401060103" pitchFamily="34" charset="0"/>
                <a:cs typeface="Arial" panose="020B0604020202020204" pitchFamily="34" charset="0"/>
              </a:rPr>
              <a:t>text</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should</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be</a:t>
            </a:r>
            <a:r>
              <a:rPr lang="fr-ca" sz="800" noProof="0" dirty="0">
                <a:latin typeface="Arial" panose="020B0303040401060103" pitchFamily="34" charset="0"/>
                <a:cs typeface="Arial" panose="020B0604020202020204" pitchFamily="34" charset="0"/>
              </a:rPr>
              <a:t> Arial, size 8. </a:t>
            </a:r>
            <a:endParaRPr lang="en-CA" noProof="0" dirty="0"/>
          </a:p>
        </p:txBody>
      </p:sp>
    </p:spTree>
    <p:extLst>
      <p:ext uri="{BB962C8B-B14F-4D97-AF65-F5344CB8AC3E}">
        <p14:creationId xmlns:p14="http://schemas.microsoft.com/office/powerpoint/2010/main" val="79338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27C25E0-5C72-4BF6-BE5E-DE72BD8BC6A8}"/>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9485832" y="0"/>
            <a:ext cx="2702992" cy="6438900"/>
          </a:xfrm>
          <a:prstGeom prst="rect">
            <a:avLst/>
          </a:prstGeom>
        </p:spPr>
      </p:pic>
      <p:sp>
        <p:nvSpPr>
          <p:cNvPr id="2" name="Title 1">
            <a:extLst>
              <a:ext uri="{FF2B5EF4-FFF2-40B4-BE49-F238E27FC236}">
                <a16:creationId xmlns:a16="http://schemas.microsoft.com/office/drawing/2014/main" id="{404932F7-6B32-4C34-AD3E-BF597CA11209}"/>
              </a:ext>
            </a:extLst>
          </p:cNvPr>
          <p:cNvSpPr>
            <a:spLocks noGrp="1"/>
          </p:cNvSpPr>
          <p:nvPr>
            <p:ph type="title" hasCustomPrompt="1"/>
          </p:nvPr>
        </p:nvSpPr>
        <p:spPr>
          <a:xfrm>
            <a:off x="466343" y="472437"/>
            <a:ext cx="8935565" cy="792167"/>
          </a:xfrm>
        </p:spPr>
        <p:txBody>
          <a:bodyPr rtlCol="0"/>
          <a:lstStyle>
            <a:lvl1pPr>
              <a:defRPr/>
            </a:lvl1pPr>
          </a:lstStyle>
          <a:p>
            <a:pPr rtl="0"/>
            <a:r>
              <a:rPr lang="fr-ca" noProof="0"/>
              <a:t>Agenda slide title</a:t>
            </a:r>
          </a:p>
        </p:txBody>
      </p:sp>
      <p:sp>
        <p:nvSpPr>
          <p:cNvPr id="9" name="Text Placeholder 8">
            <a:extLst>
              <a:ext uri="{FF2B5EF4-FFF2-40B4-BE49-F238E27FC236}">
                <a16:creationId xmlns:a16="http://schemas.microsoft.com/office/drawing/2014/main" id="{695B93E3-EEA6-456D-B67D-D16BEF52559A}"/>
              </a:ext>
            </a:extLst>
          </p:cNvPr>
          <p:cNvSpPr>
            <a:spLocks noGrp="1"/>
          </p:cNvSpPr>
          <p:nvPr>
            <p:ph type="body" sz="quarter" idx="13" hasCustomPrompt="1"/>
          </p:nvPr>
        </p:nvSpPr>
        <p:spPr>
          <a:xfrm>
            <a:off x="466343" y="1434190"/>
            <a:ext cx="4236689" cy="4584842"/>
          </a:xfrm>
        </p:spPr>
        <p:txBody>
          <a:bodyPr rtlCol="0"/>
          <a:lstStyle>
            <a:lvl1pPr>
              <a:buSzPct val="115000"/>
              <a:defRPr/>
            </a:lvl1pPr>
            <a:lvl2pPr>
              <a:buSzPct val="115000"/>
              <a:defRPr/>
            </a:lvl2pPr>
            <a:lvl3pPr>
              <a:buSzPct val="115000"/>
              <a:defRPr/>
            </a:lvl3pPr>
            <a:lvl4pPr>
              <a:buSzPct val="115000"/>
              <a:defRPr/>
            </a:lvl4pPr>
            <a:lvl5pPr marL="1609344" indent="-228600">
              <a:buSzPct val="115000"/>
              <a:defRPr lang="en-US" sz="1400" kern="1200" dirty="0" smtClean="0">
                <a:solidFill>
                  <a:schemeClr val="tx1"/>
                </a:solidFill>
                <a:latin typeface="+mn-lt"/>
                <a:ea typeface="+mn-ea"/>
                <a:cs typeface="+mn-cs"/>
              </a:defRPr>
            </a:lvl5pPr>
            <a:lvl6pPr marL="1598613" indent="-228600">
              <a:buFont typeface="Arial" panose="020B0604020202020204" pitchFamily="34" charset="0"/>
              <a:buChar char="•"/>
              <a:defRPr sz="1400"/>
            </a:lvl6pPr>
            <a:lvl7pPr>
              <a:buSzPct val="115000"/>
              <a:defRPr lang="en-US" sz="1400" kern="1200" dirty="0">
                <a:solidFill>
                  <a:schemeClr val="tx1"/>
                </a:solidFill>
                <a:latin typeface="+mn-lt"/>
                <a:ea typeface="+mn-ea"/>
                <a:cs typeface="+mn-cs"/>
              </a:defRPr>
            </a:lvl7pPr>
            <a:lvl8pPr>
              <a:buSzPct val="115000"/>
              <a:defRPr/>
            </a:lvl8pPr>
            <a:lvl9pPr>
              <a:buSzPct val="115000"/>
              <a:defRPr/>
            </a:lvl9pPr>
          </a:lstStyle>
          <a:p>
            <a:pPr lvl="0" rtl="0"/>
            <a:r>
              <a:rPr lang="fr-ca" noProof="0"/>
              <a:t>Section headline or item 1</a:t>
            </a:r>
          </a:p>
          <a:p>
            <a:pPr lvl="1" rtl="0"/>
            <a:r>
              <a:rPr lang="fr-ca" noProof="0"/>
              <a:t>Item 2</a:t>
            </a:r>
          </a:p>
          <a:p>
            <a:pPr lvl="2" rtl="0"/>
            <a:r>
              <a:rPr lang="fr-ca" noProof="0"/>
              <a:t>Item 3</a:t>
            </a:r>
          </a:p>
          <a:p>
            <a:pPr lvl="3" rtl="0"/>
            <a:r>
              <a:rPr lang="fr-ca" noProof="0"/>
              <a:t>Item 4</a:t>
            </a:r>
          </a:p>
          <a:p>
            <a:pPr lvl="4" rtl="0"/>
            <a:r>
              <a:rPr lang="fr-ca" noProof="0"/>
              <a:t>Item 5</a:t>
            </a:r>
          </a:p>
          <a:p>
            <a:pPr marL="1609344" lvl="6" indent="-228600" algn="l" defTabSz="914400" rtl="0" eaLnBrk="1" latinLnBrk="0" hangingPunct="1">
              <a:lnSpc>
                <a:spcPct val="95000"/>
              </a:lnSpc>
              <a:spcBef>
                <a:spcPts val="600"/>
              </a:spcBef>
              <a:buClr>
                <a:schemeClr val="tx1"/>
              </a:buClr>
              <a:buSzPct val="115000"/>
              <a:buFont typeface="Arial" panose="020B0604020202020204" pitchFamily="34" charset="0"/>
              <a:buChar char="•"/>
            </a:pPr>
            <a:r>
              <a:rPr lang="fr-ca" noProof="0"/>
              <a:t>Item 6</a:t>
            </a:r>
          </a:p>
          <a:p>
            <a:pPr lvl="6" rtl="0"/>
            <a:r>
              <a:rPr lang="fr-ca" noProof="0"/>
              <a:t>Item 7</a:t>
            </a:r>
          </a:p>
          <a:p>
            <a:pPr lvl="7" rtl="0"/>
            <a:r>
              <a:rPr lang="fr-ca" noProof="0"/>
              <a:t>Item 8</a:t>
            </a:r>
          </a:p>
          <a:p>
            <a:pPr lvl="8" rtl="0"/>
            <a:r>
              <a:rPr lang="fr-ca" noProof="0"/>
              <a:t>Item 9</a:t>
            </a:r>
          </a:p>
        </p:txBody>
      </p:sp>
      <p:sp>
        <p:nvSpPr>
          <p:cNvPr id="12" name="Text Placeholder 8">
            <a:extLst>
              <a:ext uri="{FF2B5EF4-FFF2-40B4-BE49-F238E27FC236}">
                <a16:creationId xmlns:a16="http://schemas.microsoft.com/office/drawing/2014/main" id="{2507130D-B493-4337-BB0F-5DB874909A70}"/>
              </a:ext>
            </a:extLst>
          </p:cNvPr>
          <p:cNvSpPr>
            <a:spLocks noGrp="1"/>
          </p:cNvSpPr>
          <p:nvPr>
            <p:ph type="body" sz="quarter" idx="14" hasCustomPrompt="1"/>
          </p:nvPr>
        </p:nvSpPr>
        <p:spPr>
          <a:xfrm>
            <a:off x="5165218" y="1434189"/>
            <a:ext cx="4236689" cy="4594268"/>
          </a:xfrm>
        </p:spPr>
        <p:txBody>
          <a:bodyPr rtlCol="0"/>
          <a:lstStyle>
            <a:lvl1pPr>
              <a:defRPr/>
            </a:lvl1pPr>
            <a:lvl2pPr>
              <a:defRPr/>
            </a:lvl2pPr>
            <a:lvl3pPr>
              <a:defRPr/>
            </a:lvl3pPr>
            <a:lvl4pPr>
              <a:defRPr/>
            </a:lvl4pPr>
            <a:lvl5pPr marL="1609344" indent="-228600">
              <a:defRPr lang="en-US" sz="1400" kern="1200" dirty="0" smtClean="0">
                <a:solidFill>
                  <a:schemeClr val="tx1"/>
                </a:solidFill>
                <a:latin typeface="+mn-lt"/>
                <a:ea typeface="+mn-ea"/>
                <a:cs typeface="+mn-cs"/>
              </a:defRPr>
            </a:lvl5pPr>
            <a:lvl6pPr marL="1598613" indent="-228600">
              <a:buFont typeface="Arial" panose="020B0604020202020204" pitchFamily="34" charset="0"/>
              <a:buChar char="•"/>
              <a:defRPr sz="1400"/>
            </a:lvl6pPr>
            <a:lvl7pPr>
              <a:defRPr lang="en-US" sz="1400" kern="1200" dirty="0">
                <a:solidFill>
                  <a:schemeClr val="tx1"/>
                </a:solidFill>
                <a:latin typeface="+mn-lt"/>
                <a:ea typeface="+mn-ea"/>
                <a:cs typeface="+mn-cs"/>
              </a:defRPr>
            </a:lvl7pPr>
          </a:lstStyle>
          <a:p>
            <a:pPr lvl="0" rtl="0"/>
            <a:r>
              <a:rPr lang="fr-ca" noProof="0"/>
              <a:t>Section headline or item 1</a:t>
            </a:r>
          </a:p>
          <a:p>
            <a:pPr lvl="1" rtl="0"/>
            <a:r>
              <a:rPr lang="fr-ca" noProof="0"/>
              <a:t>Item 2</a:t>
            </a:r>
          </a:p>
          <a:p>
            <a:pPr lvl="2" rtl="0"/>
            <a:r>
              <a:rPr lang="fr-ca" noProof="0"/>
              <a:t>Item 3</a:t>
            </a:r>
          </a:p>
          <a:p>
            <a:pPr lvl="3" rtl="0"/>
            <a:r>
              <a:rPr lang="fr-ca" noProof="0"/>
              <a:t>Item 4</a:t>
            </a:r>
          </a:p>
          <a:p>
            <a:pPr lvl="4" rtl="0"/>
            <a:r>
              <a:rPr lang="fr-ca" noProof="0"/>
              <a:t>Item 5</a:t>
            </a:r>
          </a:p>
          <a:p>
            <a:pPr marL="1609344" lvl="6" indent="-228600" algn="l" defTabSz="914400" rtl="0" eaLnBrk="1" latinLnBrk="0" hangingPunct="1">
              <a:lnSpc>
                <a:spcPct val="95000"/>
              </a:lnSpc>
              <a:spcBef>
                <a:spcPts val="600"/>
              </a:spcBef>
              <a:buClr>
                <a:schemeClr val="tx1"/>
              </a:buClr>
              <a:buSzPct val="115000"/>
              <a:buFont typeface="Arial" panose="020B0604020202020204" pitchFamily="34" charset="0"/>
              <a:buChar char="•"/>
            </a:pPr>
            <a:r>
              <a:rPr lang="fr-ca" noProof="0"/>
              <a:t>Item 6</a:t>
            </a:r>
          </a:p>
          <a:p>
            <a:pPr lvl="6" rtl="0"/>
            <a:r>
              <a:rPr lang="fr-ca" noProof="0"/>
              <a:t>Item 7</a:t>
            </a:r>
          </a:p>
          <a:p>
            <a:pPr lvl="7" rtl="0"/>
            <a:r>
              <a:rPr lang="fr-ca" noProof="0"/>
              <a:t>Item 8</a:t>
            </a:r>
          </a:p>
          <a:p>
            <a:pPr lvl="8" rtl="0"/>
            <a:r>
              <a:rPr lang="fr-ca" noProof="0"/>
              <a:t>Item 9</a:t>
            </a:r>
          </a:p>
        </p:txBody>
      </p:sp>
      <p:sp>
        <p:nvSpPr>
          <p:cNvPr id="4" name="Slide Number Placeholder 5">
            <a:extLst>
              <a:ext uri="{FF2B5EF4-FFF2-40B4-BE49-F238E27FC236}">
                <a16:creationId xmlns:a16="http://schemas.microsoft.com/office/drawing/2014/main" id="{FBCC5E87-3B55-491A-D88B-3B59C421F9B2}"/>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Tree>
    <p:extLst>
      <p:ext uri="{BB962C8B-B14F-4D97-AF65-F5344CB8AC3E}">
        <p14:creationId xmlns:p14="http://schemas.microsoft.com/office/powerpoint/2010/main" val="965260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rtlCol="0"/>
          <a:lstStyle>
            <a:lvl1pPr>
              <a:defRPr baseline="0"/>
            </a:lvl1pPr>
          </a:lstStyle>
          <a:p>
            <a:pPr rtl="0"/>
            <a:r>
              <a:rPr lang="fr-ca" noProof="0"/>
              <a:t>Slide title</a:t>
            </a:r>
          </a:p>
        </p:txBody>
      </p:sp>
      <p:sp>
        <p:nvSpPr>
          <p:cNvPr id="3" name="Content Placeholder 2"/>
          <p:cNvSpPr>
            <a:spLocks noGrp="1"/>
          </p:cNvSpPr>
          <p:nvPr>
            <p:ph idx="1" hasCustomPrompt="1"/>
          </p:nvPr>
        </p:nvSpPr>
        <p:spPr>
          <a:xfrm>
            <a:off x="466343" y="1454965"/>
            <a:ext cx="11274552" cy="4413479"/>
          </a:xfrm>
        </p:spPr>
        <p:txBody>
          <a:bodyPr rtlCol="0"/>
          <a:lstStyle>
            <a:lvl1pPr>
              <a:defRPr sz="1400"/>
            </a:lvl1pPr>
          </a:lstStyle>
          <a:p>
            <a:pPr lvl="0" rtl="0"/>
            <a:r>
              <a:rPr lang="fr-ca" noProof="0"/>
              <a:t>Click icon to add table or chart</a:t>
            </a:r>
          </a:p>
        </p:txBody>
      </p:sp>
      <p:sp>
        <p:nvSpPr>
          <p:cNvPr id="5" name="Slide Number Placeholder 5">
            <a:extLst>
              <a:ext uri="{FF2B5EF4-FFF2-40B4-BE49-F238E27FC236}">
                <a16:creationId xmlns:a16="http://schemas.microsoft.com/office/drawing/2014/main" id="{33BD4116-28C0-60B7-AB56-B8FC9195B929}"/>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
        <p:nvSpPr>
          <p:cNvPr id="10" name="Text Placeholder 8">
            <a:extLst>
              <a:ext uri="{FF2B5EF4-FFF2-40B4-BE49-F238E27FC236}">
                <a16:creationId xmlns:a16="http://schemas.microsoft.com/office/drawing/2014/main" id="{508298D2-4830-F25F-197E-21BED73B392C}"/>
              </a:ext>
            </a:extLst>
          </p:cNvPr>
          <p:cNvSpPr>
            <a:spLocks noGrp="1"/>
          </p:cNvSpPr>
          <p:nvPr>
            <p:ph type="body" sz="quarter" idx="13" hasCustomPrompt="1"/>
          </p:nvPr>
        </p:nvSpPr>
        <p:spPr>
          <a:xfrm>
            <a:off x="3944815" y="6050883"/>
            <a:ext cx="7795847" cy="402451"/>
          </a:xfrm>
        </p:spPr>
        <p:txBody>
          <a:bodyPr rtlCol="0"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rtl="0"/>
            <a:r>
              <a:rPr lang="fr-ca" sz="800" noProof="0" dirty="0">
                <a:latin typeface="Arial" panose="020B0303040401060103" pitchFamily="34" charset="0"/>
                <a:cs typeface="Arial" panose="020B0604020202020204" pitchFamily="34" charset="0"/>
              </a:rPr>
              <a:t>Source </a:t>
            </a:r>
            <a:r>
              <a:rPr lang="fr-ca" sz="800" noProof="0" dirty="0" err="1">
                <a:latin typeface="Arial" panose="020B0303040401060103" pitchFamily="34" charset="0"/>
                <a:cs typeface="Arial" panose="020B0604020202020204" pitchFamily="34" charset="0"/>
              </a:rPr>
              <a:t>text</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should</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be</a:t>
            </a:r>
            <a:r>
              <a:rPr lang="fr-ca" sz="800" noProof="0" dirty="0">
                <a:latin typeface="Arial" panose="020B0303040401060103" pitchFamily="34" charset="0"/>
                <a:cs typeface="Arial" panose="020B0604020202020204" pitchFamily="34" charset="0"/>
              </a:rPr>
              <a:t> Arial, size 8. </a:t>
            </a:r>
            <a:endParaRPr lang="en-CA" noProof="0" dirty="0"/>
          </a:p>
        </p:txBody>
      </p:sp>
    </p:spTree>
    <p:extLst>
      <p:ext uri="{BB962C8B-B14F-4D97-AF65-F5344CB8AC3E}">
        <p14:creationId xmlns:p14="http://schemas.microsoft.com/office/powerpoint/2010/main" val="2817312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Chart with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rtlCol="0"/>
          <a:lstStyle>
            <a:lvl1pPr>
              <a:defRPr baseline="0"/>
            </a:lvl1pPr>
          </a:lstStyle>
          <a:p>
            <a:pPr rtl="0"/>
            <a:r>
              <a:rPr lang="fr-ca" noProof="0"/>
              <a:t>Slide title</a:t>
            </a:r>
          </a:p>
        </p:txBody>
      </p:sp>
      <p:sp>
        <p:nvSpPr>
          <p:cNvPr id="3" name="Content Placeholder 2"/>
          <p:cNvSpPr>
            <a:spLocks noGrp="1"/>
          </p:cNvSpPr>
          <p:nvPr>
            <p:ph idx="1" hasCustomPrompt="1"/>
          </p:nvPr>
        </p:nvSpPr>
        <p:spPr>
          <a:xfrm>
            <a:off x="466343" y="1829560"/>
            <a:ext cx="11274552" cy="4057673"/>
          </a:xfrm>
        </p:spPr>
        <p:txBody>
          <a:bodyPr rtlCol="0"/>
          <a:lstStyle>
            <a:lvl1pPr>
              <a:defRPr sz="1400"/>
            </a:lvl1pPr>
          </a:lstStyle>
          <a:p>
            <a:pPr lvl="0" rtl="0"/>
            <a:r>
              <a:rPr lang="fr-ca" noProof="0"/>
              <a:t>Click icon to add table or chart</a:t>
            </a:r>
          </a:p>
        </p:txBody>
      </p:sp>
      <p:sp>
        <p:nvSpPr>
          <p:cNvPr id="8" name="Text Placeholder 7">
            <a:extLst>
              <a:ext uri="{FF2B5EF4-FFF2-40B4-BE49-F238E27FC236}">
                <a16:creationId xmlns:a16="http://schemas.microsoft.com/office/drawing/2014/main" id="{830F0699-528E-4D23-AAD0-9014222C8ABE}"/>
              </a:ext>
            </a:extLst>
          </p:cNvPr>
          <p:cNvSpPr>
            <a:spLocks noGrp="1"/>
          </p:cNvSpPr>
          <p:nvPr>
            <p:ph type="body" sz="quarter" idx="14" hasCustomPrompt="1"/>
          </p:nvPr>
        </p:nvSpPr>
        <p:spPr>
          <a:xfrm>
            <a:off x="466342" y="1418190"/>
            <a:ext cx="11274552" cy="231242"/>
          </a:xfrm>
        </p:spPr>
        <p:txBody>
          <a:bodyPr rtlCol="0" anchor="b">
            <a:noAutofit/>
          </a:bodyPr>
          <a:lstStyle>
            <a:lvl1pPr marL="0" indent="0">
              <a:spcBef>
                <a:spcPts val="0"/>
              </a:spcBef>
              <a:buNone/>
              <a:defRPr sz="1400" b="0" baseline="0">
                <a:latin typeface="+mj-lt"/>
              </a:defRPr>
            </a:lvl1pPr>
            <a:lvl2pPr marL="0" indent="0">
              <a:spcBef>
                <a:spcPts val="0"/>
              </a:spcBef>
              <a:buNone/>
              <a:defRPr sz="1600" b="1"/>
            </a:lvl2pPr>
            <a:lvl3pPr marL="0" indent="0">
              <a:spcBef>
                <a:spcPts val="0"/>
              </a:spcBef>
              <a:buNone/>
              <a:defRPr sz="1600" b="1"/>
            </a:lvl3pPr>
            <a:lvl4pPr marL="0" indent="0">
              <a:spcBef>
                <a:spcPts val="0"/>
              </a:spcBef>
              <a:buNone/>
              <a:defRPr sz="1600" b="1"/>
            </a:lvl4pPr>
            <a:lvl5pPr marL="0" indent="0">
              <a:spcBef>
                <a:spcPts val="0"/>
              </a:spcBef>
              <a:buNone/>
              <a:defRPr sz="1600" b="1"/>
            </a:lvl5pPr>
            <a:lvl6pPr marL="0" indent="0">
              <a:spcBef>
                <a:spcPts val="0"/>
              </a:spcBef>
              <a:buNone/>
              <a:defRPr sz="1600" b="1"/>
            </a:lvl6pPr>
            <a:lvl7pPr marL="0" indent="0">
              <a:spcBef>
                <a:spcPts val="0"/>
              </a:spcBef>
              <a:buNone/>
              <a:defRPr sz="1600" b="1"/>
            </a:lvl7pPr>
            <a:lvl8pPr marL="0" indent="0">
              <a:spcBef>
                <a:spcPts val="0"/>
              </a:spcBef>
              <a:buNone/>
              <a:defRPr sz="1600" b="1"/>
            </a:lvl8pPr>
            <a:lvl9pPr marL="0" indent="0">
              <a:spcBef>
                <a:spcPts val="0"/>
              </a:spcBef>
              <a:buNone/>
              <a:defRPr sz="1600" b="1"/>
            </a:lvl9pPr>
          </a:lstStyle>
          <a:p>
            <a:pPr lvl="0" rtl="0"/>
            <a:r>
              <a:rPr lang="fr-ca" noProof="0"/>
              <a:t>Subtitle</a:t>
            </a:r>
          </a:p>
        </p:txBody>
      </p:sp>
      <p:sp>
        <p:nvSpPr>
          <p:cNvPr id="5" name="Slide Number Placeholder 5">
            <a:extLst>
              <a:ext uri="{FF2B5EF4-FFF2-40B4-BE49-F238E27FC236}">
                <a16:creationId xmlns:a16="http://schemas.microsoft.com/office/drawing/2014/main" id="{CA3AB6B0-26A3-9680-B7DA-3752ACD486D0}"/>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
        <p:nvSpPr>
          <p:cNvPr id="11" name="Text Placeholder 8">
            <a:extLst>
              <a:ext uri="{FF2B5EF4-FFF2-40B4-BE49-F238E27FC236}">
                <a16:creationId xmlns:a16="http://schemas.microsoft.com/office/drawing/2014/main" id="{6662D6E4-09AC-AE27-861F-E797477B3363}"/>
              </a:ext>
            </a:extLst>
          </p:cNvPr>
          <p:cNvSpPr>
            <a:spLocks noGrp="1"/>
          </p:cNvSpPr>
          <p:nvPr>
            <p:ph type="body" sz="quarter" idx="13" hasCustomPrompt="1"/>
          </p:nvPr>
        </p:nvSpPr>
        <p:spPr>
          <a:xfrm>
            <a:off x="3944815" y="6050883"/>
            <a:ext cx="7795847" cy="402451"/>
          </a:xfrm>
        </p:spPr>
        <p:txBody>
          <a:bodyPr rtlCol="0"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rtl="0"/>
            <a:r>
              <a:rPr lang="fr-ca" sz="800" noProof="0" dirty="0">
                <a:latin typeface="Arial" panose="020B0303040401060103" pitchFamily="34" charset="0"/>
                <a:cs typeface="Arial" panose="020B0604020202020204" pitchFamily="34" charset="0"/>
              </a:rPr>
              <a:t>Source </a:t>
            </a:r>
            <a:r>
              <a:rPr lang="fr-ca" sz="800" noProof="0" dirty="0" err="1">
                <a:latin typeface="Arial" panose="020B0303040401060103" pitchFamily="34" charset="0"/>
                <a:cs typeface="Arial" panose="020B0604020202020204" pitchFamily="34" charset="0"/>
              </a:rPr>
              <a:t>text</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should</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be</a:t>
            </a:r>
            <a:r>
              <a:rPr lang="fr-ca" sz="800" noProof="0" dirty="0">
                <a:latin typeface="Arial" panose="020B0303040401060103" pitchFamily="34" charset="0"/>
                <a:cs typeface="Arial" panose="020B0604020202020204" pitchFamily="34" charset="0"/>
              </a:rPr>
              <a:t> Arial, size 8. </a:t>
            </a:r>
            <a:endParaRPr lang="en-CA" noProof="0" dirty="0"/>
          </a:p>
        </p:txBody>
      </p:sp>
    </p:spTree>
    <p:extLst>
      <p:ext uri="{BB962C8B-B14F-4D97-AF65-F5344CB8AC3E}">
        <p14:creationId xmlns:p14="http://schemas.microsoft.com/office/powerpoint/2010/main" val="3373871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hapter">
    <p:bg>
      <p:bgPr>
        <a:solidFill>
          <a:srgbClr val="03874D"/>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38912" y="780239"/>
            <a:ext cx="11280656" cy="4771958"/>
          </a:xfrm>
        </p:spPr>
        <p:txBody>
          <a:bodyPr rtlCol="0" anchor="ctr">
            <a:normAutofit/>
          </a:bodyPr>
          <a:lstStyle>
            <a:lvl1pPr>
              <a:defRPr sz="7200">
                <a:solidFill>
                  <a:schemeClr val="bg1"/>
                </a:solidFill>
              </a:defRPr>
            </a:lvl1pPr>
          </a:lstStyle>
          <a:p>
            <a:pPr rtl="0"/>
            <a:r>
              <a:rPr lang="fr-ca" noProof="0"/>
              <a:t>Chapter slide</a:t>
            </a:r>
          </a:p>
        </p:txBody>
      </p:sp>
      <p:sp>
        <p:nvSpPr>
          <p:cNvPr id="11" name="Slide Number Placeholder 5">
            <a:extLst>
              <a:ext uri="{FF2B5EF4-FFF2-40B4-BE49-F238E27FC236}">
                <a16:creationId xmlns:a16="http://schemas.microsoft.com/office/drawing/2014/main" id="{A2B10F2E-8061-C412-094E-4216B492199A}"/>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bg1"/>
                </a:solidFill>
              </a:defRPr>
            </a:lvl1pPr>
          </a:lstStyle>
          <a:p>
            <a:fld id="{BB333B34-C87C-402E-ABB0-13B7C9DEBBC4}" type="slidenum">
              <a:rPr lang="en-CA" smtClean="0"/>
              <a:pPr/>
              <a:t>‹#›</a:t>
            </a:fld>
            <a:endParaRPr lang="en-CA"/>
          </a:p>
        </p:txBody>
      </p:sp>
      <p:sp>
        <p:nvSpPr>
          <p:cNvPr id="12" name="Rectangle 11">
            <a:extLst>
              <a:ext uri="{FF2B5EF4-FFF2-40B4-BE49-F238E27FC236}">
                <a16:creationId xmlns:a16="http://schemas.microsoft.com/office/drawing/2014/main" id="{576A1212-33DF-6486-68E1-0B3A5D25BE9D}"/>
              </a:ext>
            </a:extLst>
          </p:cNvPr>
          <p:cNvSpPr/>
          <p:nvPr userDrawn="1"/>
        </p:nvSpPr>
        <p:spPr>
          <a:xfrm>
            <a:off x="3845165" y="6485061"/>
            <a:ext cx="3392174" cy="215444"/>
          </a:xfrm>
          <a:prstGeom prst="rect">
            <a:avLst/>
          </a:prstGeom>
        </p:spPr>
        <p:txBody>
          <a:bodyPr wrap="square" rtlCol="0">
            <a:spAutoFit/>
          </a:bodyPr>
          <a:lstStyle/>
          <a:p>
            <a:pPr algn="l" rtl="0"/>
            <a:r>
              <a:rPr lang="fr-ca" sz="800" spc="-30" noProof="0" dirty="0">
                <a:solidFill>
                  <a:schemeClr val="bg1"/>
                </a:solidFill>
              </a:rPr>
              <a:t>RÉSERVÉ À L’USAGE DES CONSEILLERS – Non destiné au grand public</a:t>
            </a:r>
          </a:p>
        </p:txBody>
      </p:sp>
      <p:pic>
        <p:nvPicPr>
          <p:cNvPr id="13" name="Graphic 12">
            <a:extLst>
              <a:ext uri="{FF2B5EF4-FFF2-40B4-BE49-F238E27FC236}">
                <a16:creationId xmlns:a16="http://schemas.microsoft.com/office/drawing/2014/main" id="{B362685F-78DC-1165-1ACE-45838D339E5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202615" y="6526350"/>
            <a:ext cx="2247378" cy="135929"/>
          </a:xfrm>
          <a:prstGeom prst="rect">
            <a:avLst/>
          </a:prstGeom>
        </p:spPr>
      </p:pic>
      <p:pic>
        <p:nvPicPr>
          <p:cNvPr id="14" name="Graphic 13">
            <a:extLst>
              <a:ext uri="{FF2B5EF4-FFF2-40B4-BE49-F238E27FC236}">
                <a16:creationId xmlns:a16="http://schemas.microsoft.com/office/drawing/2014/main" id="{F06D3077-621E-4B7C-3450-4917D433BBB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6343" y="6492858"/>
            <a:ext cx="1490400" cy="160982"/>
          </a:xfrm>
          <a:prstGeom prst="rect">
            <a:avLst/>
          </a:prstGeom>
        </p:spPr>
      </p:pic>
    </p:spTree>
    <p:extLst>
      <p:ext uri="{BB962C8B-B14F-4D97-AF65-F5344CB8AC3E}">
        <p14:creationId xmlns:p14="http://schemas.microsoft.com/office/powerpoint/2010/main" val="118748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hapter 2">
    <p:bg>
      <p:bgPr>
        <a:solidFill>
          <a:srgbClr val="00009A"/>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38912" y="780239"/>
            <a:ext cx="11280656" cy="4771958"/>
          </a:xfrm>
        </p:spPr>
        <p:txBody>
          <a:bodyPr rtlCol="0" anchor="ctr">
            <a:normAutofit/>
          </a:bodyPr>
          <a:lstStyle>
            <a:lvl1pPr>
              <a:defRPr sz="7200">
                <a:solidFill>
                  <a:schemeClr val="bg1"/>
                </a:solidFill>
              </a:defRPr>
            </a:lvl1pPr>
          </a:lstStyle>
          <a:p>
            <a:pPr rtl="0"/>
            <a:r>
              <a:rPr lang="fr-ca" noProof="0"/>
              <a:t>Chapter slide</a:t>
            </a:r>
          </a:p>
        </p:txBody>
      </p:sp>
      <p:sp>
        <p:nvSpPr>
          <p:cNvPr id="11" name="Slide Number Placeholder 5">
            <a:extLst>
              <a:ext uri="{FF2B5EF4-FFF2-40B4-BE49-F238E27FC236}">
                <a16:creationId xmlns:a16="http://schemas.microsoft.com/office/drawing/2014/main" id="{C21B7480-DAFE-338D-8D57-2DD0D0501D08}"/>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bg1"/>
                </a:solidFill>
              </a:defRPr>
            </a:lvl1pPr>
          </a:lstStyle>
          <a:p>
            <a:fld id="{BB333B34-C87C-402E-ABB0-13B7C9DEBBC4}" type="slidenum">
              <a:rPr lang="en-CA" smtClean="0"/>
              <a:pPr/>
              <a:t>‹#›</a:t>
            </a:fld>
            <a:endParaRPr lang="en-CA"/>
          </a:p>
        </p:txBody>
      </p:sp>
      <p:sp>
        <p:nvSpPr>
          <p:cNvPr id="12" name="Rectangle 11">
            <a:extLst>
              <a:ext uri="{FF2B5EF4-FFF2-40B4-BE49-F238E27FC236}">
                <a16:creationId xmlns:a16="http://schemas.microsoft.com/office/drawing/2014/main" id="{81DDE501-9B27-0EE8-64BA-7F3DB5036765}"/>
              </a:ext>
            </a:extLst>
          </p:cNvPr>
          <p:cNvSpPr/>
          <p:nvPr userDrawn="1"/>
        </p:nvSpPr>
        <p:spPr>
          <a:xfrm>
            <a:off x="3845165" y="6485061"/>
            <a:ext cx="3392174" cy="215444"/>
          </a:xfrm>
          <a:prstGeom prst="rect">
            <a:avLst/>
          </a:prstGeom>
        </p:spPr>
        <p:txBody>
          <a:bodyPr wrap="square" rtlCol="0">
            <a:spAutoFit/>
          </a:bodyPr>
          <a:lstStyle/>
          <a:p>
            <a:pPr algn="l" rtl="0"/>
            <a:r>
              <a:rPr lang="fr-ca" sz="800" spc="-30" noProof="0" dirty="0">
                <a:solidFill>
                  <a:schemeClr val="bg1"/>
                </a:solidFill>
              </a:rPr>
              <a:t>RÉSERVÉ À L’USAGE DES CONSEILLERS – Non destiné au grand public</a:t>
            </a:r>
          </a:p>
        </p:txBody>
      </p:sp>
      <p:pic>
        <p:nvPicPr>
          <p:cNvPr id="13" name="Graphic 12">
            <a:extLst>
              <a:ext uri="{FF2B5EF4-FFF2-40B4-BE49-F238E27FC236}">
                <a16:creationId xmlns:a16="http://schemas.microsoft.com/office/drawing/2014/main" id="{FD9F431E-CFBA-2E3C-6E5D-DAA5B755D0D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202615" y="6526350"/>
            <a:ext cx="2247378" cy="135929"/>
          </a:xfrm>
          <a:prstGeom prst="rect">
            <a:avLst/>
          </a:prstGeom>
        </p:spPr>
      </p:pic>
      <p:pic>
        <p:nvPicPr>
          <p:cNvPr id="14" name="Graphic 13">
            <a:extLst>
              <a:ext uri="{FF2B5EF4-FFF2-40B4-BE49-F238E27FC236}">
                <a16:creationId xmlns:a16="http://schemas.microsoft.com/office/drawing/2014/main" id="{E8F8F2FC-0C27-5493-820B-0EDA0102C3E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6343" y="6492858"/>
            <a:ext cx="1490400" cy="160982"/>
          </a:xfrm>
          <a:prstGeom prst="rect">
            <a:avLst/>
          </a:prstGeom>
        </p:spPr>
      </p:pic>
    </p:spTree>
    <p:extLst>
      <p:ext uri="{BB962C8B-B14F-4D97-AF65-F5344CB8AC3E}">
        <p14:creationId xmlns:p14="http://schemas.microsoft.com/office/powerpoint/2010/main" val="370424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2_Chapter 2">
    <p:bg>
      <p:bgPr>
        <a:solidFill>
          <a:schemeClr val="tx2"/>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38912" y="780239"/>
            <a:ext cx="11280656" cy="4771958"/>
          </a:xfrm>
        </p:spPr>
        <p:txBody>
          <a:bodyPr rtlCol="0" anchor="ctr">
            <a:normAutofit/>
          </a:bodyPr>
          <a:lstStyle>
            <a:lvl1pPr>
              <a:defRPr sz="7200">
                <a:solidFill>
                  <a:schemeClr val="bg1"/>
                </a:solidFill>
              </a:defRPr>
            </a:lvl1pPr>
          </a:lstStyle>
          <a:p>
            <a:pPr rtl="0"/>
            <a:r>
              <a:rPr lang="fr-ca" noProof="0"/>
              <a:t>Chapter slide</a:t>
            </a:r>
          </a:p>
        </p:txBody>
      </p:sp>
      <p:sp>
        <p:nvSpPr>
          <p:cNvPr id="4" name="Slide Number Placeholder 5">
            <a:extLst>
              <a:ext uri="{FF2B5EF4-FFF2-40B4-BE49-F238E27FC236}">
                <a16:creationId xmlns:a16="http://schemas.microsoft.com/office/drawing/2014/main" id="{C9CBAE20-F078-0CE2-F84A-CA3B10F91E4F}"/>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bg1"/>
                </a:solidFill>
              </a:defRPr>
            </a:lvl1pPr>
          </a:lstStyle>
          <a:p>
            <a:fld id="{BB333B34-C87C-402E-ABB0-13B7C9DEBBC4}" type="slidenum">
              <a:rPr lang="en-CA" smtClean="0"/>
              <a:pPr/>
              <a:t>‹#›</a:t>
            </a:fld>
            <a:endParaRPr lang="en-CA"/>
          </a:p>
        </p:txBody>
      </p:sp>
      <p:sp>
        <p:nvSpPr>
          <p:cNvPr id="6" name="Rectangle 5">
            <a:extLst>
              <a:ext uri="{FF2B5EF4-FFF2-40B4-BE49-F238E27FC236}">
                <a16:creationId xmlns:a16="http://schemas.microsoft.com/office/drawing/2014/main" id="{218040FA-D939-82CF-53F0-2547761B698A}"/>
              </a:ext>
            </a:extLst>
          </p:cNvPr>
          <p:cNvSpPr/>
          <p:nvPr userDrawn="1"/>
        </p:nvSpPr>
        <p:spPr>
          <a:xfrm>
            <a:off x="3845165" y="6485061"/>
            <a:ext cx="3392174" cy="215444"/>
          </a:xfrm>
          <a:prstGeom prst="rect">
            <a:avLst/>
          </a:prstGeom>
        </p:spPr>
        <p:txBody>
          <a:bodyPr wrap="square" rtlCol="0">
            <a:spAutoFit/>
          </a:bodyPr>
          <a:lstStyle/>
          <a:p>
            <a:pPr algn="l" rtl="0"/>
            <a:r>
              <a:rPr lang="fr-ca" sz="800" spc="-30" noProof="0" dirty="0">
                <a:solidFill>
                  <a:schemeClr val="bg1"/>
                </a:solidFill>
              </a:rPr>
              <a:t>RÉSERVÉ À L’USAGE DES CONSEILLERS – Non destiné au grand public</a:t>
            </a:r>
          </a:p>
        </p:txBody>
      </p:sp>
      <p:pic>
        <p:nvPicPr>
          <p:cNvPr id="9" name="Graphic 8">
            <a:extLst>
              <a:ext uri="{FF2B5EF4-FFF2-40B4-BE49-F238E27FC236}">
                <a16:creationId xmlns:a16="http://schemas.microsoft.com/office/drawing/2014/main" id="{7D83292E-660E-CF9D-4F16-32E4F7AF650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202615" y="6526350"/>
            <a:ext cx="2247378" cy="135929"/>
          </a:xfrm>
          <a:prstGeom prst="rect">
            <a:avLst/>
          </a:prstGeom>
        </p:spPr>
      </p:pic>
      <p:pic>
        <p:nvPicPr>
          <p:cNvPr id="10" name="Graphic 9">
            <a:extLst>
              <a:ext uri="{FF2B5EF4-FFF2-40B4-BE49-F238E27FC236}">
                <a16:creationId xmlns:a16="http://schemas.microsoft.com/office/drawing/2014/main" id="{40382A41-758B-C96B-389B-452E3ADA67A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6343" y="6492858"/>
            <a:ext cx="1490400" cy="160982"/>
          </a:xfrm>
          <a:prstGeom prst="rect">
            <a:avLst/>
          </a:prstGeom>
        </p:spPr>
      </p:pic>
    </p:spTree>
    <p:extLst>
      <p:ext uri="{BB962C8B-B14F-4D97-AF65-F5344CB8AC3E}">
        <p14:creationId xmlns:p14="http://schemas.microsoft.com/office/powerpoint/2010/main" val="14653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hapter 3">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38912" y="780239"/>
            <a:ext cx="11280656" cy="4771958"/>
          </a:xfrm>
        </p:spPr>
        <p:txBody>
          <a:bodyPr rtlCol="0" anchor="ctr">
            <a:normAutofit/>
          </a:bodyPr>
          <a:lstStyle>
            <a:lvl1pPr>
              <a:defRPr sz="7200">
                <a:solidFill>
                  <a:schemeClr val="tx1"/>
                </a:solidFill>
              </a:defRPr>
            </a:lvl1pPr>
          </a:lstStyle>
          <a:p>
            <a:pPr rtl="0"/>
            <a:r>
              <a:rPr lang="fr-ca" noProof="0"/>
              <a:t>Chapter slide</a:t>
            </a:r>
          </a:p>
        </p:txBody>
      </p:sp>
      <p:sp>
        <p:nvSpPr>
          <p:cNvPr id="2" name="Slide Number Placeholder 5">
            <a:extLst>
              <a:ext uri="{FF2B5EF4-FFF2-40B4-BE49-F238E27FC236}">
                <a16:creationId xmlns:a16="http://schemas.microsoft.com/office/drawing/2014/main" id="{01A8EC5B-A18B-87D4-1A0E-157B8E80C7D4}"/>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Tree>
    <p:extLst>
      <p:ext uri="{BB962C8B-B14F-4D97-AF65-F5344CB8AC3E}">
        <p14:creationId xmlns:p14="http://schemas.microsoft.com/office/powerpoint/2010/main" val="188752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rtlCol="0"/>
          <a:lstStyle/>
          <a:p>
            <a:pPr rtl="0"/>
            <a:r>
              <a:rPr lang="fr-ca" noProof="0"/>
              <a:t>Slide title</a:t>
            </a:r>
          </a:p>
        </p:txBody>
      </p:sp>
      <p:sp>
        <p:nvSpPr>
          <p:cNvPr id="3" name="Slide Number Placeholder 5">
            <a:extLst>
              <a:ext uri="{FF2B5EF4-FFF2-40B4-BE49-F238E27FC236}">
                <a16:creationId xmlns:a16="http://schemas.microsoft.com/office/drawing/2014/main" id="{F1823891-8434-37DE-7E72-240C1081A1FC}"/>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Tree>
    <p:extLst>
      <p:ext uri="{BB962C8B-B14F-4D97-AF65-F5344CB8AC3E}">
        <p14:creationId xmlns:p14="http://schemas.microsoft.com/office/powerpoint/2010/main" val="783441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rtlCol="0"/>
          <a:lstStyle/>
          <a:p>
            <a:pPr rtl="0"/>
            <a:r>
              <a:rPr lang="fr-ca" noProof="0"/>
              <a:t>Slide title</a:t>
            </a:r>
          </a:p>
        </p:txBody>
      </p:sp>
      <p:sp>
        <p:nvSpPr>
          <p:cNvPr id="3" name="Slide Number Placeholder 5">
            <a:extLst>
              <a:ext uri="{FF2B5EF4-FFF2-40B4-BE49-F238E27FC236}">
                <a16:creationId xmlns:a16="http://schemas.microsoft.com/office/drawing/2014/main" id="{9373995F-946F-0C41-B9E1-7C770770AAB4}"/>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
        <p:nvSpPr>
          <p:cNvPr id="9" name="Text Placeholder 8">
            <a:extLst>
              <a:ext uri="{FF2B5EF4-FFF2-40B4-BE49-F238E27FC236}">
                <a16:creationId xmlns:a16="http://schemas.microsoft.com/office/drawing/2014/main" id="{6C58161A-B5B6-B055-9A88-ECAEC55C48C2}"/>
              </a:ext>
            </a:extLst>
          </p:cNvPr>
          <p:cNvSpPr>
            <a:spLocks noGrp="1"/>
          </p:cNvSpPr>
          <p:nvPr>
            <p:ph type="body" sz="quarter" idx="13" hasCustomPrompt="1"/>
          </p:nvPr>
        </p:nvSpPr>
        <p:spPr>
          <a:xfrm>
            <a:off x="3944815" y="6050883"/>
            <a:ext cx="7795847" cy="402451"/>
          </a:xfrm>
        </p:spPr>
        <p:txBody>
          <a:bodyPr rtlCol="0"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rtl="0"/>
            <a:r>
              <a:rPr lang="fr-ca" sz="800" noProof="0" dirty="0">
                <a:latin typeface="Arial" panose="020B0303040401060103" pitchFamily="34" charset="0"/>
                <a:cs typeface="Arial" panose="020B0604020202020204" pitchFamily="34" charset="0"/>
              </a:rPr>
              <a:t>Source </a:t>
            </a:r>
            <a:r>
              <a:rPr lang="fr-ca" sz="800" noProof="0" dirty="0" err="1">
                <a:latin typeface="Arial" panose="020B0303040401060103" pitchFamily="34" charset="0"/>
                <a:cs typeface="Arial" panose="020B0604020202020204" pitchFamily="34" charset="0"/>
              </a:rPr>
              <a:t>text</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should</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be</a:t>
            </a:r>
            <a:r>
              <a:rPr lang="fr-ca" sz="800" noProof="0" dirty="0">
                <a:latin typeface="Arial" panose="020B0303040401060103" pitchFamily="34" charset="0"/>
                <a:cs typeface="Arial" panose="020B0604020202020204" pitchFamily="34" charset="0"/>
              </a:rPr>
              <a:t> Arial, size 8. </a:t>
            </a:r>
            <a:endParaRPr lang="en-CA" noProof="0" dirty="0"/>
          </a:p>
        </p:txBody>
      </p:sp>
    </p:spTree>
    <p:extLst>
      <p:ext uri="{BB962C8B-B14F-4D97-AF65-F5344CB8AC3E}">
        <p14:creationId xmlns:p14="http://schemas.microsoft.com/office/powerpoint/2010/main" val="4294156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66342" y="472437"/>
            <a:ext cx="11274553" cy="792167"/>
          </a:xfrm>
        </p:spPr>
        <p:txBody>
          <a:bodyPr rtlCol="0"/>
          <a:lstStyle/>
          <a:p>
            <a:pPr rtl="0"/>
            <a:r>
              <a:rPr lang="fr-ca" noProof="0"/>
              <a:t>Slide title</a:t>
            </a:r>
          </a:p>
        </p:txBody>
      </p:sp>
      <p:sp>
        <p:nvSpPr>
          <p:cNvPr id="3" name="Content Placeholder 2"/>
          <p:cNvSpPr>
            <a:spLocks noGrp="1"/>
          </p:cNvSpPr>
          <p:nvPr>
            <p:ph sz="half" idx="1" hasCustomPrompt="1"/>
          </p:nvPr>
        </p:nvSpPr>
        <p:spPr>
          <a:xfrm>
            <a:off x="455613" y="1434588"/>
            <a:ext cx="5551994" cy="4423787"/>
          </a:xfrm>
        </p:spPr>
        <p:txBody>
          <a:bodyPr rtlCol="0">
            <a:noAutofit/>
          </a:bodyPr>
          <a:lstStyle>
            <a:lvl1pPr>
              <a:defRPr sz="2000" baseline="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400"/>
            </a:lvl6pPr>
            <a:lvl7pPr>
              <a:defRPr sz="1400"/>
            </a:lvl7pPr>
            <a:lvl8pPr>
              <a:defRPr sz="1400"/>
            </a:lvl8pPr>
            <a:lvl9pPr>
              <a:defRPr sz="1400"/>
            </a:lvl9pPr>
          </a:lstStyle>
          <a:p>
            <a:pPr lvl="0" rtl="0"/>
            <a:r>
              <a:rPr lang="fr-ca" noProof="0"/>
              <a:t>Click to add main bullet</a:t>
            </a:r>
          </a:p>
          <a:p>
            <a:pPr lvl="1" rtl="0"/>
            <a:r>
              <a:rPr lang="fr-ca" noProof="0"/>
              <a:t>Second level</a:t>
            </a:r>
          </a:p>
          <a:p>
            <a:pPr lvl="2" rtl="0"/>
            <a:r>
              <a:rPr lang="fr-ca" noProof="0"/>
              <a:t>Third level</a:t>
            </a:r>
          </a:p>
          <a:p>
            <a:pPr lvl="3" rtl="0"/>
            <a:r>
              <a:rPr lang="fr-ca" noProof="0"/>
              <a:t>Fourth level</a:t>
            </a:r>
          </a:p>
          <a:p>
            <a:pPr lvl="4" rtl="0"/>
            <a:r>
              <a:rPr lang="fr-ca" noProof="0"/>
              <a:t>Fifth level</a:t>
            </a:r>
          </a:p>
        </p:txBody>
      </p:sp>
      <p:sp>
        <p:nvSpPr>
          <p:cNvPr id="4" name="Content Placeholder 3"/>
          <p:cNvSpPr>
            <a:spLocks noGrp="1"/>
          </p:cNvSpPr>
          <p:nvPr>
            <p:ph sz="half" idx="2" hasCustomPrompt="1"/>
          </p:nvPr>
        </p:nvSpPr>
        <p:spPr>
          <a:xfrm>
            <a:off x="6188902" y="1434191"/>
            <a:ext cx="5551994" cy="4427990"/>
          </a:xfrm>
        </p:spPr>
        <p:txBody>
          <a:bodyPr rtlCol="0">
            <a:noAutofit/>
          </a:bodyPr>
          <a:lstStyle>
            <a:lvl1pPr>
              <a:defRPr sz="2000" baseline="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400"/>
            </a:lvl6pPr>
            <a:lvl7pPr>
              <a:defRPr sz="1400"/>
            </a:lvl7pPr>
            <a:lvl8pPr>
              <a:defRPr sz="1400"/>
            </a:lvl8pPr>
            <a:lvl9pPr>
              <a:defRPr sz="1400"/>
            </a:lvl9pPr>
          </a:lstStyle>
          <a:p>
            <a:pPr lvl="0" rtl="0"/>
            <a:r>
              <a:rPr lang="fr-ca" noProof="0"/>
              <a:t>Click to add main bullet</a:t>
            </a:r>
          </a:p>
          <a:p>
            <a:pPr lvl="1" rtl="0"/>
            <a:r>
              <a:rPr lang="fr-ca" noProof="0"/>
              <a:t>Second level</a:t>
            </a:r>
          </a:p>
          <a:p>
            <a:pPr lvl="2" rtl="0"/>
            <a:r>
              <a:rPr lang="fr-ca" noProof="0"/>
              <a:t>Third level</a:t>
            </a:r>
          </a:p>
          <a:p>
            <a:pPr lvl="3" rtl="0"/>
            <a:r>
              <a:rPr lang="fr-ca" noProof="0"/>
              <a:t>Fourth level</a:t>
            </a:r>
          </a:p>
          <a:p>
            <a:pPr lvl="4" rtl="0"/>
            <a:r>
              <a:rPr lang="fr-ca" noProof="0"/>
              <a:t>Fifth level</a:t>
            </a:r>
          </a:p>
        </p:txBody>
      </p:sp>
      <p:sp>
        <p:nvSpPr>
          <p:cNvPr id="2" name="Slide Number Placeholder 5">
            <a:extLst>
              <a:ext uri="{FF2B5EF4-FFF2-40B4-BE49-F238E27FC236}">
                <a16:creationId xmlns:a16="http://schemas.microsoft.com/office/drawing/2014/main" id="{15F21694-CC09-D8B8-5864-60356CE3872E}"/>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
        <p:nvSpPr>
          <p:cNvPr id="11" name="Text Placeholder 8">
            <a:extLst>
              <a:ext uri="{FF2B5EF4-FFF2-40B4-BE49-F238E27FC236}">
                <a16:creationId xmlns:a16="http://schemas.microsoft.com/office/drawing/2014/main" id="{73ED0E52-72B1-B636-1D7C-E531A8FF70D6}"/>
              </a:ext>
            </a:extLst>
          </p:cNvPr>
          <p:cNvSpPr>
            <a:spLocks noGrp="1"/>
          </p:cNvSpPr>
          <p:nvPr>
            <p:ph type="body" sz="quarter" idx="13" hasCustomPrompt="1"/>
          </p:nvPr>
        </p:nvSpPr>
        <p:spPr>
          <a:xfrm>
            <a:off x="3944815" y="6050883"/>
            <a:ext cx="7795847" cy="402451"/>
          </a:xfrm>
        </p:spPr>
        <p:txBody>
          <a:bodyPr rtlCol="0"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rtl="0"/>
            <a:r>
              <a:rPr lang="fr-ca" sz="800" noProof="0" dirty="0">
                <a:latin typeface="Arial" panose="020B0303040401060103" pitchFamily="34" charset="0"/>
                <a:cs typeface="Arial" panose="020B0604020202020204" pitchFamily="34" charset="0"/>
              </a:rPr>
              <a:t>Source </a:t>
            </a:r>
            <a:r>
              <a:rPr lang="fr-ca" sz="800" noProof="0" dirty="0" err="1">
                <a:latin typeface="Arial" panose="020B0303040401060103" pitchFamily="34" charset="0"/>
                <a:cs typeface="Arial" panose="020B0604020202020204" pitchFamily="34" charset="0"/>
              </a:rPr>
              <a:t>text</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should</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be</a:t>
            </a:r>
            <a:r>
              <a:rPr lang="fr-ca" sz="800" noProof="0" dirty="0">
                <a:latin typeface="Arial" panose="020B0303040401060103" pitchFamily="34" charset="0"/>
                <a:cs typeface="Arial" panose="020B0604020202020204" pitchFamily="34" charset="0"/>
              </a:rPr>
              <a:t> Arial, size 8. </a:t>
            </a:r>
            <a:endParaRPr lang="en-CA" noProof="0" dirty="0"/>
          </a:p>
        </p:txBody>
      </p:sp>
    </p:spTree>
    <p:extLst>
      <p:ext uri="{BB962C8B-B14F-4D97-AF65-F5344CB8AC3E}">
        <p14:creationId xmlns:p14="http://schemas.microsoft.com/office/powerpoint/2010/main" val="2181938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rtlCol="0"/>
          <a:lstStyle>
            <a:lvl1pPr>
              <a:defRPr/>
            </a:lvl1pPr>
          </a:lstStyle>
          <a:p>
            <a:pPr rtl="0"/>
            <a:r>
              <a:rPr lang="fr-ca" noProof="0"/>
              <a:t>Slide title</a:t>
            </a:r>
          </a:p>
        </p:txBody>
      </p:sp>
      <p:sp>
        <p:nvSpPr>
          <p:cNvPr id="3" name="Text Placeholder 2"/>
          <p:cNvSpPr>
            <a:spLocks noGrp="1"/>
          </p:cNvSpPr>
          <p:nvPr>
            <p:ph type="body" idx="1" hasCustomPrompt="1"/>
          </p:nvPr>
        </p:nvSpPr>
        <p:spPr>
          <a:xfrm>
            <a:off x="466342" y="1435608"/>
            <a:ext cx="5550410" cy="639762"/>
          </a:xfrm>
        </p:spPr>
        <p:txBody>
          <a:bodyPr rtlCol="0"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ca" noProof="0"/>
              <a:t>Click to add heading</a:t>
            </a:r>
          </a:p>
        </p:txBody>
      </p:sp>
      <p:sp>
        <p:nvSpPr>
          <p:cNvPr id="4" name="Content Placeholder 3"/>
          <p:cNvSpPr>
            <a:spLocks noGrp="1"/>
          </p:cNvSpPr>
          <p:nvPr>
            <p:ph sz="half" idx="2" hasCustomPrompt="1"/>
          </p:nvPr>
        </p:nvSpPr>
        <p:spPr>
          <a:xfrm>
            <a:off x="466342" y="2126106"/>
            <a:ext cx="5550410" cy="3736076"/>
          </a:xfrm>
        </p:spPr>
        <p:txBody>
          <a:bodyPr rtlCol="0">
            <a:noAutofit/>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400"/>
            </a:lvl6pPr>
            <a:lvl7pPr>
              <a:defRPr sz="1400"/>
            </a:lvl7pPr>
            <a:lvl8pPr>
              <a:defRPr sz="1400"/>
            </a:lvl8pPr>
            <a:lvl9pPr>
              <a:defRPr sz="1400"/>
            </a:lvl9pPr>
          </a:lstStyle>
          <a:p>
            <a:pPr lvl="0" rtl="0"/>
            <a:r>
              <a:rPr lang="fr-ca" noProof="0"/>
              <a:t>Click to add main bullet</a:t>
            </a:r>
          </a:p>
          <a:p>
            <a:pPr lvl="1" rtl="0"/>
            <a:r>
              <a:rPr lang="fr-ca" noProof="0"/>
              <a:t>Second level</a:t>
            </a:r>
          </a:p>
          <a:p>
            <a:pPr lvl="2" rtl="0"/>
            <a:r>
              <a:rPr lang="fr-ca" noProof="0"/>
              <a:t>Third level</a:t>
            </a:r>
          </a:p>
          <a:p>
            <a:pPr lvl="3" rtl="0"/>
            <a:r>
              <a:rPr lang="fr-ca" noProof="0"/>
              <a:t>Fourth level</a:t>
            </a:r>
          </a:p>
          <a:p>
            <a:pPr lvl="4" rtl="0"/>
            <a:r>
              <a:rPr lang="fr-ca" noProof="0"/>
              <a:t>Fifth level</a:t>
            </a:r>
          </a:p>
        </p:txBody>
      </p:sp>
      <p:sp>
        <p:nvSpPr>
          <p:cNvPr id="5" name="Text Placeholder 4"/>
          <p:cNvSpPr>
            <a:spLocks noGrp="1"/>
          </p:cNvSpPr>
          <p:nvPr>
            <p:ph type="body" sz="quarter" idx="3" hasCustomPrompt="1"/>
          </p:nvPr>
        </p:nvSpPr>
        <p:spPr>
          <a:xfrm>
            <a:off x="6181342" y="1435608"/>
            <a:ext cx="5550410" cy="639762"/>
          </a:xfrm>
        </p:spPr>
        <p:txBody>
          <a:bodyPr rtlCol="0" anchor="t">
            <a:no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ca" noProof="0"/>
              <a:t>Click to add heading</a:t>
            </a:r>
          </a:p>
        </p:txBody>
      </p:sp>
      <p:sp>
        <p:nvSpPr>
          <p:cNvPr id="6" name="Content Placeholder 5"/>
          <p:cNvSpPr>
            <a:spLocks noGrp="1"/>
          </p:cNvSpPr>
          <p:nvPr>
            <p:ph sz="quarter" idx="4" hasCustomPrompt="1"/>
          </p:nvPr>
        </p:nvSpPr>
        <p:spPr>
          <a:xfrm>
            <a:off x="6181342" y="2126106"/>
            <a:ext cx="5550410" cy="3736076"/>
          </a:xfrm>
        </p:spPr>
        <p:txBody>
          <a:bodyPr rtlCol="0">
            <a:noAutofit/>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vl6pPr>
              <a:defRPr sz="1400"/>
            </a:lvl6pPr>
            <a:lvl7pPr>
              <a:defRPr sz="1400"/>
            </a:lvl7pPr>
            <a:lvl8pPr>
              <a:defRPr sz="1400"/>
            </a:lvl8pPr>
            <a:lvl9pPr>
              <a:defRPr sz="1400"/>
            </a:lvl9pPr>
          </a:lstStyle>
          <a:p>
            <a:pPr lvl="0" rtl="0"/>
            <a:r>
              <a:rPr lang="fr-ca" noProof="0"/>
              <a:t>Click to add main bullet</a:t>
            </a:r>
          </a:p>
          <a:p>
            <a:pPr lvl="1" rtl="0"/>
            <a:r>
              <a:rPr lang="fr-ca" noProof="0"/>
              <a:t>Second level</a:t>
            </a:r>
          </a:p>
          <a:p>
            <a:pPr lvl="2" rtl="0"/>
            <a:r>
              <a:rPr lang="fr-ca" noProof="0"/>
              <a:t>Third level</a:t>
            </a:r>
          </a:p>
          <a:p>
            <a:pPr lvl="3" rtl="0"/>
            <a:r>
              <a:rPr lang="fr-ca" noProof="0"/>
              <a:t>Fourth level</a:t>
            </a:r>
          </a:p>
          <a:p>
            <a:pPr lvl="4" rtl="0"/>
            <a:r>
              <a:rPr lang="fr-ca" noProof="0"/>
              <a:t>Fifth level</a:t>
            </a:r>
          </a:p>
        </p:txBody>
      </p:sp>
      <p:sp>
        <p:nvSpPr>
          <p:cNvPr id="7" name="Slide Number Placeholder 5">
            <a:extLst>
              <a:ext uri="{FF2B5EF4-FFF2-40B4-BE49-F238E27FC236}">
                <a16:creationId xmlns:a16="http://schemas.microsoft.com/office/drawing/2014/main" id="{C7607132-AB51-69F8-2401-520355D993F2}"/>
              </a:ext>
            </a:extLst>
          </p:cNvPr>
          <p:cNvSpPr>
            <a:spLocks noGrp="1"/>
          </p:cNvSpPr>
          <p:nvPr>
            <p:ph type="sldNum" sz="quarter" idx="1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
        <p:nvSpPr>
          <p:cNvPr id="13" name="Text Placeholder 8">
            <a:extLst>
              <a:ext uri="{FF2B5EF4-FFF2-40B4-BE49-F238E27FC236}">
                <a16:creationId xmlns:a16="http://schemas.microsoft.com/office/drawing/2014/main" id="{18BF75B1-B331-CE82-2FF0-A0BE616846AA}"/>
              </a:ext>
            </a:extLst>
          </p:cNvPr>
          <p:cNvSpPr>
            <a:spLocks noGrp="1"/>
          </p:cNvSpPr>
          <p:nvPr>
            <p:ph type="body" sz="quarter" idx="13" hasCustomPrompt="1"/>
          </p:nvPr>
        </p:nvSpPr>
        <p:spPr>
          <a:xfrm>
            <a:off x="3944815" y="6050883"/>
            <a:ext cx="7795847" cy="402451"/>
          </a:xfrm>
        </p:spPr>
        <p:txBody>
          <a:bodyPr rtlCol="0"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rtl="0"/>
            <a:r>
              <a:rPr lang="fr-ca" sz="800" noProof="0" dirty="0">
                <a:latin typeface="Arial" panose="020B0303040401060103" pitchFamily="34" charset="0"/>
                <a:cs typeface="Arial" panose="020B0604020202020204" pitchFamily="34" charset="0"/>
              </a:rPr>
              <a:t>Source </a:t>
            </a:r>
            <a:r>
              <a:rPr lang="fr-ca" sz="800" noProof="0" dirty="0" err="1">
                <a:latin typeface="Arial" panose="020B0303040401060103" pitchFamily="34" charset="0"/>
                <a:cs typeface="Arial" panose="020B0604020202020204" pitchFamily="34" charset="0"/>
              </a:rPr>
              <a:t>text</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should</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be</a:t>
            </a:r>
            <a:r>
              <a:rPr lang="fr-ca" sz="800" noProof="0" dirty="0">
                <a:latin typeface="Arial" panose="020B0303040401060103" pitchFamily="34" charset="0"/>
                <a:cs typeface="Arial" panose="020B0604020202020204" pitchFamily="34" charset="0"/>
              </a:rPr>
              <a:t> Arial, size 8. </a:t>
            </a:r>
            <a:endParaRPr lang="en-CA" noProof="0" dirty="0"/>
          </a:p>
        </p:txBody>
      </p:sp>
    </p:spTree>
    <p:extLst>
      <p:ext uri="{BB962C8B-B14F-4D97-AF65-F5344CB8AC3E}">
        <p14:creationId xmlns:p14="http://schemas.microsoft.com/office/powerpoint/2010/main" val="3344943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One column with sourc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0" y="36"/>
            <a:ext cx="3120272" cy="6857964"/>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2" name="Title 1"/>
          <p:cNvSpPr>
            <a:spLocks noGrp="1"/>
          </p:cNvSpPr>
          <p:nvPr>
            <p:ph type="title" hasCustomPrompt="1"/>
          </p:nvPr>
        </p:nvSpPr>
        <p:spPr>
          <a:xfrm>
            <a:off x="466342" y="463843"/>
            <a:ext cx="2425329" cy="3401475"/>
          </a:xfrm>
        </p:spPr>
        <p:txBody>
          <a:bodyPr rtlCol="0" anchor="t">
            <a:noAutofit/>
          </a:bodyPr>
          <a:lstStyle>
            <a:lvl1pPr>
              <a:lnSpc>
                <a:spcPct val="95000"/>
              </a:lnSpc>
              <a:spcBef>
                <a:spcPts val="0"/>
              </a:spcBef>
              <a:defRPr sz="3200" baseline="0">
                <a:solidFill>
                  <a:schemeClr val="bg1"/>
                </a:solidFill>
              </a:defRPr>
            </a:lvl1pPr>
          </a:lstStyle>
          <a:p>
            <a:pPr rtl="0"/>
            <a:r>
              <a:rPr lang="fr-ca" noProof="0"/>
              <a:t>Title </a:t>
            </a:r>
            <a:br>
              <a:rPr lang="en-CA" noProof="0"/>
            </a:br>
            <a:r>
              <a:rPr lang="fr-ca" noProof="0"/>
              <a:t>of slide</a:t>
            </a:r>
          </a:p>
        </p:txBody>
      </p:sp>
      <p:sp>
        <p:nvSpPr>
          <p:cNvPr id="10" name="Slide Number Placeholder 5">
            <a:extLst>
              <a:ext uri="{FF2B5EF4-FFF2-40B4-BE49-F238E27FC236}">
                <a16:creationId xmlns:a16="http://schemas.microsoft.com/office/drawing/2014/main" id="{8E875B79-FF29-EF34-FE28-7E127A2751D6}"/>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
        <p:nvSpPr>
          <p:cNvPr id="12" name="Rectangle 11">
            <a:extLst>
              <a:ext uri="{FF2B5EF4-FFF2-40B4-BE49-F238E27FC236}">
                <a16:creationId xmlns:a16="http://schemas.microsoft.com/office/drawing/2014/main" id="{54D2CB4C-D5BC-06DF-DB7A-DC53522C01D2}"/>
              </a:ext>
            </a:extLst>
          </p:cNvPr>
          <p:cNvSpPr/>
          <p:nvPr userDrawn="1"/>
        </p:nvSpPr>
        <p:spPr>
          <a:xfrm>
            <a:off x="3845165" y="6485061"/>
            <a:ext cx="3392174" cy="215444"/>
          </a:xfrm>
          <a:prstGeom prst="rect">
            <a:avLst/>
          </a:prstGeom>
        </p:spPr>
        <p:txBody>
          <a:bodyPr wrap="square" rtlCol="0">
            <a:spAutoFit/>
          </a:bodyPr>
          <a:lstStyle/>
          <a:p>
            <a:pPr algn="l" rtl="0"/>
            <a:r>
              <a:rPr lang="fr-ca" sz="800" spc="-30" noProof="0" dirty="0">
                <a:solidFill>
                  <a:schemeClr val="tx1"/>
                </a:solidFill>
              </a:rPr>
              <a:t>RÉSERVÉ À L’USAGE DES CONSEILLERS – Non destiné au grand public</a:t>
            </a:r>
          </a:p>
        </p:txBody>
      </p:sp>
      <p:pic>
        <p:nvPicPr>
          <p:cNvPr id="13" name="Graphic 12">
            <a:extLst>
              <a:ext uri="{FF2B5EF4-FFF2-40B4-BE49-F238E27FC236}">
                <a16:creationId xmlns:a16="http://schemas.microsoft.com/office/drawing/2014/main" id="{CA3EF8D4-C456-BA35-9A0A-301A9971B2F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202615" y="6526350"/>
            <a:ext cx="2247378" cy="135929"/>
          </a:xfrm>
          <a:prstGeom prst="rect">
            <a:avLst/>
          </a:prstGeom>
        </p:spPr>
      </p:pic>
      <p:pic>
        <p:nvPicPr>
          <p:cNvPr id="16" name="Graphic 15">
            <a:extLst>
              <a:ext uri="{FF2B5EF4-FFF2-40B4-BE49-F238E27FC236}">
                <a16:creationId xmlns:a16="http://schemas.microsoft.com/office/drawing/2014/main" id="{2D82FB11-F6E3-FC8D-F4B0-42710BA5EBE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6343" y="6492858"/>
            <a:ext cx="1490400" cy="160982"/>
          </a:xfrm>
          <a:prstGeom prst="rect">
            <a:avLst/>
          </a:prstGeom>
        </p:spPr>
      </p:pic>
      <p:sp>
        <p:nvSpPr>
          <p:cNvPr id="18" name="Text Placeholder 8">
            <a:extLst>
              <a:ext uri="{FF2B5EF4-FFF2-40B4-BE49-F238E27FC236}">
                <a16:creationId xmlns:a16="http://schemas.microsoft.com/office/drawing/2014/main" id="{F9471DAD-D012-B4A3-B978-F73A27988880}"/>
              </a:ext>
            </a:extLst>
          </p:cNvPr>
          <p:cNvSpPr>
            <a:spLocks noGrp="1"/>
          </p:cNvSpPr>
          <p:nvPr>
            <p:ph type="body" sz="quarter" idx="13" hasCustomPrompt="1"/>
          </p:nvPr>
        </p:nvSpPr>
        <p:spPr>
          <a:xfrm>
            <a:off x="3944815" y="6050883"/>
            <a:ext cx="7795847" cy="402451"/>
          </a:xfrm>
        </p:spPr>
        <p:txBody>
          <a:bodyPr rtlCol="0"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rtl="0"/>
            <a:r>
              <a:rPr lang="fr-ca" sz="800" noProof="0" dirty="0">
                <a:latin typeface="Arial" panose="020B0303040401060103" pitchFamily="34" charset="0"/>
                <a:cs typeface="Arial" panose="020B0604020202020204" pitchFamily="34" charset="0"/>
              </a:rPr>
              <a:t>Source </a:t>
            </a:r>
            <a:r>
              <a:rPr lang="fr-ca" sz="800" noProof="0" dirty="0" err="1">
                <a:latin typeface="Arial" panose="020B0303040401060103" pitchFamily="34" charset="0"/>
                <a:cs typeface="Arial" panose="020B0604020202020204" pitchFamily="34" charset="0"/>
              </a:rPr>
              <a:t>text</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should</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be</a:t>
            </a:r>
            <a:r>
              <a:rPr lang="fr-ca" sz="800" noProof="0" dirty="0">
                <a:latin typeface="Arial" panose="020B0303040401060103" pitchFamily="34" charset="0"/>
                <a:cs typeface="Arial" panose="020B0604020202020204" pitchFamily="34" charset="0"/>
              </a:rPr>
              <a:t> Arial, size 8. </a:t>
            </a:r>
            <a:endParaRPr lang="en-CA" noProof="0" dirty="0"/>
          </a:p>
        </p:txBody>
      </p:sp>
    </p:spTree>
    <p:extLst>
      <p:ext uri="{BB962C8B-B14F-4D97-AF65-F5344CB8AC3E}">
        <p14:creationId xmlns:p14="http://schemas.microsoft.com/office/powerpoint/2010/main" val="3018996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One column with sourc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0" y="36"/>
            <a:ext cx="3120272" cy="68579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2" name="Title 1"/>
          <p:cNvSpPr>
            <a:spLocks noGrp="1"/>
          </p:cNvSpPr>
          <p:nvPr>
            <p:ph type="title" hasCustomPrompt="1"/>
          </p:nvPr>
        </p:nvSpPr>
        <p:spPr>
          <a:xfrm>
            <a:off x="466342" y="463843"/>
            <a:ext cx="2425329" cy="3401475"/>
          </a:xfrm>
        </p:spPr>
        <p:txBody>
          <a:bodyPr rtlCol="0" anchor="t">
            <a:noAutofit/>
          </a:bodyPr>
          <a:lstStyle>
            <a:lvl1pPr>
              <a:lnSpc>
                <a:spcPct val="95000"/>
              </a:lnSpc>
              <a:spcBef>
                <a:spcPts val="0"/>
              </a:spcBef>
              <a:defRPr sz="3200" baseline="0">
                <a:solidFill>
                  <a:schemeClr val="bg1"/>
                </a:solidFill>
              </a:defRPr>
            </a:lvl1pPr>
          </a:lstStyle>
          <a:p>
            <a:pPr rtl="0"/>
            <a:r>
              <a:rPr lang="fr-ca" noProof="0"/>
              <a:t>Title </a:t>
            </a:r>
            <a:br>
              <a:rPr lang="en-CA" noProof="0"/>
            </a:br>
            <a:r>
              <a:rPr lang="fr-ca" noProof="0"/>
              <a:t>of slide</a:t>
            </a:r>
          </a:p>
        </p:txBody>
      </p:sp>
      <p:sp>
        <p:nvSpPr>
          <p:cNvPr id="3" name="Slide Number Placeholder 5">
            <a:extLst>
              <a:ext uri="{FF2B5EF4-FFF2-40B4-BE49-F238E27FC236}">
                <a16:creationId xmlns:a16="http://schemas.microsoft.com/office/drawing/2014/main" id="{CAA19B72-6BC0-7F83-939E-10BAC5A4BC6D}"/>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pic>
        <p:nvPicPr>
          <p:cNvPr id="10" name="Graphic 9">
            <a:extLst>
              <a:ext uri="{FF2B5EF4-FFF2-40B4-BE49-F238E27FC236}">
                <a16:creationId xmlns:a16="http://schemas.microsoft.com/office/drawing/2014/main" id="{2C8DCCC9-CDFA-C723-7AA5-9D2386C8D53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6343" y="6492858"/>
            <a:ext cx="1490400" cy="160982"/>
          </a:xfrm>
          <a:prstGeom prst="rect">
            <a:avLst/>
          </a:prstGeom>
        </p:spPr>
      </p:pic>
      <p:sp>
        <p:nvSpPr>
          <p:cNvPr id="11" name="Text Placeholder 8">
            <a:extLst>
              <a:ext uri="{FF2B5EF4-FFF2-40B4-BE49-F238E27FC236}">
                <a16:creationId xmlns:a16="http://schemas.microsoft.com/office/drawing/2014/main" id="{0249EC2D-9CB4-77CD-FB12-7E947312EC79}"/>
              </a:ext>
            </a:extLst>
          </p:cNvPr>
          <p:cNvSpPr>
            <a:spLocks noGrp="1"/>
          </p:cNvSpPr>
          <p:nvPr>
            <p:ph type="body" sz="quarter" idx="13" hasCustomPrompt="1"/>
          </p:nvPr>
        </p:nvSpPr>
        <p:spPr>
          <a:xfrm>
            <a:off x="3944815" y="6050883"/>
            <a:ext cx="7795847" cy="402451"/>
          </a:xfrm>
        </p:spPr>
        <p:txBody>
          <a:bodyPr rtlCol="0"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rtl="0"/>
            <a:r>
              <a:rPr lang="fr-ca" sz="800" noProof="0" dirty="0">
                <a:latin typeface="Arial" panose="020B0303040401060103" pitchFamily="34" charset="0"/>
                <a:cs typeface="Arial" panose="020B0604020202020204" pitchFamily="34" charset="0"/>
              </a:rPr>
              <a:t>Source </a:t>
            </a:r>
            <a:r>
              <a:rPr lang="fr-ca" sz="800" noProof="0" dirty="0" err="1">
                <a:latin typeface="Arial" panose="020B0303040401060103" pitchFamily="34" charset="0"/>
                <a:cs typeface="Arial" panose="020B0604020202020204" pitchFamily="34" charset="0"/>
              </a:rPr>
              <a:t>text</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should</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be</a:t>
            </a:r>
            <a:r>
              <a:rPr lang="fr-ca" sz="800" noProof="0" dirty="0">
                <a:latin typeface="Arial" panose="020B0303040401060103" pitchFamily="34" charset="0"/>
                <a:cs typeface="Arial" panose="020B0604020202020204" pitchFamily="34" charset="0"/>
              </a:rPr>
              <a:t> Arial, size 8. </a:t>
            </a:r>
            <a:endParaRPr lang="en-CA" noProof="0" dirty="0"/>
          </a:p>
        </p:txBody>
      </p:sp>
    </p:spTree>
    <p:extLst>
      <p:ext uri="{BB962C8B-B14F-4D97-AF65-F5344CB8AC3E}">
        <p14:creationId xmlns:p14="http://schemas.microsoft.com/office/powerpoint/2010/main" val="224281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column with source 2">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0" y="36"/>
            <a:ext cx="3120272" cy="6857964"/>
          </a:xfrm>
          <a:prstGeom prst="rect">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CA" dirty="0"/>
          </a:p>
        </p:txBody>
      </p:sp>
      <p:sp>
        <p:nvSpPr>
          <p:cNvPr id="2" name="Title 1"/>
          <p:cNvSpPr>
            <a:spLocks noGrp="1"/>
          </p:cNvSpPr>
          <p:nvPr>
            <p:ph type="title" hasCustomPrompt="1"/>
          </p:nvPr>
        </p:nvSpPr>
        <p:spPr>
          <a:xfrm>
            <a:off x="466342" y="463843"/>
            <a:ext cx="2425329" cy="3401475"/>
          </a:xfrm>
        </p:spPr>
        <p:txBody>
          <a:bodyPr rtlCol="0" anchor="t">
            <a:noAutofit/>
          </a:bodyPr>
          <a:lstStyle>
            <a:lvl1pPr>
              <a:lnSpc>
                <a:spcPct val="95000"/>
              </a:lnSpc>
              <a:spcBef>
                <a:spcPts val="0"/>
              </a:spcBef>
              <a:defRPr sz="3200" baseline="0">
                <a:solidFill>
                  <a:schemeClr val="bg1"/>
                </a:solidFill>
              </a:defRPr>
            </a:lvl1pPr>
          </a:lstStyle>
          <a:p>
            <a:pPr rtl="0"/>
            <a:r>
              <a:rPr lang="fr-ca" noProof="0"/>
              <a:t>Title </a:t>
            </a:r>
            <a:br>
              <a:rPr lang="en-CA" noProof="0"/>
            </a:br>
            <a:r>
              <a:rPr lang="fr-ca" noProof="0"/>
              <a:t>of slide</a:t>
            </a:r>
          </a:p>
        </p:txBody>
      </p:sp>
      <p:sp>
        <p:nvSpPr>
          <p:cNvPr id="3" name="Slide Number Placeholder 5">
            <a:extLst>
              <a:ext uri="{FF2B5EF4-FFF2-40B4-BE49-F238E27FC236}">
                <a16:creationId xmlns:a16="http://schemas.microsoft.com/office/drawing/2014/main" id="{AD8A700F-E2C9-6520-CE90-54E5BD461F3A}"/>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pic>
        <p:nvPicPr>
          <p:cNvPr id="10" name="Graphic 9">
            <a:extLst>
              <a:ext uri="{FF2B5EF4-FFF2-40B4-BE49-F238E27FC236}">
                <a16:creationId xmlns:a16="http://schemas.microsoft.com/office/drawing/2014/main" id="{5FF810B7-7A9A-91C2-03B1-BBB6FFB5BD5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6343" y="6492858"/>
            <a:ext cx="1490400" cy="160982"/>
          </a:xfrm>
          <a:prstGeom prst="rect">
            <a:avLst/>
          </a:prstGeom>
        </p:spPr>
      </p:pic>
      <p:sp>
        <p:nvSpPr>
          <p:cNvPr id="11" name="Text Placeholder 8">
            <a:extLst>
              <a:ext uri="{FF2B5EF4-FFF2-40B4-BE49-F238E27FC236}">
                <a16:creationId xmlns:a16="http://schemas.microsoft.com/office/drawing/2014/main" id="{C0479A5D-80BF-385C-D908-35BF9A75F5C0}"/>
              </a:ext>
            </a:extLst>
          </p:cNvPr>
          <p:cNvSpPr>
            <a:spLocks noGrp="1"/>
          </p:cNvSpPr>
          <p:nvPr>
            <p:ph type="body" sz="quarter" idx="13" hasCustomPrompt="1"/>
          </p:nvPr>
        </p:nvSpPr>
        <p:spPr>
          <a:xfrm>
            <a:off x="3944815" y="6050883"/>
            <a:ext cx="7795847" cy="402451"/>
          </a:xfrm>
        </p:spPr>
        <p:txBody>
          <a:bodyPr rtlCol="0"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rtl="0"/>
            <a:r>
              <a:rPr lang="fr-ca" sz="800" noProof="0" dirty="0">
                <a:latin typeface="Arial" panose="020B0303040401060103" pitchFamily="34" charset="0"/>
                <a:cs typeface="Arial" panose="020B0604020202020204" pitchFamily="34" charset="0"/>
              </a:rPr>
              <a:t>Source </a:t>
            </a:r>
            <a:r>
              <a:rPr lang="fr-ca" sz="800" noProof="0" dirty="0" err="1">
                <a:latin typeface="Arial" panose="020B0303040401060103" pitchFamily="34" charset="0"/>
                <a:cs typeface="Arial" panose="020B0604020202020204" pitchFamily="34" charset="0"/>
              </a:rPr>
              <a:t>text</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should</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be</a:t>
            </a:r>
            <a:r>
              <a:rPr lang="fr-ca" sz="800" noProof="0" dirty="0">
                <a:latin typeface="Arial" panose="020B0303040401060103" pitchFamily="34" charset="0"/>
                <a:cs typeface="Arial" panose="020B0604020202020204" pitchFamily="34" charset="0"/>
              </a:rPr>
              <a:t> Arial, size 8. </a:t>
            </a:r>
            <a:endParaRPr lang="en-CA" noProof="0" dirty="0"/>
          </a:p>
        </p:txBody>
      </p:sp>
    </p:spTree>
    <p:extLst>
      <p:ext uri="{BB962C8B-B14F-4D97-AF65-F5344CB8AC3E}">
        <p14:creationId xmlns:p14="http://schemas.microsoft.com/office/powerpoint/2010/main" val="1967204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with sourc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0" y="36"/>
            <a:ext cx="3120272" cy="6857964"/>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CA" dirty="0"/>
          </a:p>
        </p:txBody>
      </p:sp>
      <p:sp>
        <p:nvSpPr>
          <p:cNvPr id="20" name="Text Placeholder 19">
            <a:extLst>
              <a:ext uri="{FF2B5EF4-FFF2-40B4-BE49-F238E27FC236}">
                <a16:creationId xmlns:a16="http://schemas.microsoft.com/office/drawing/2014/main" id="{0AF97CD5-66AE-4EDA-8D23-A23D9D49A5AA}"/>
              </a:ext>
            </a:extLst>
          </p:cNvPr>
          <p:cNvSpPr>
            <a:spLocks noGrp="1"/>
          </p:cNvSpPr>
          <p:nvPr>
            <p:ph type="body" sz="quarter" idx="15" hasCustomPrompt="1"/>
          </p:nvPr>
        </p:nvSpPr>
        <p:spPr>
          <a:xfrm>
            <a:off x="3559180" y="475488"/>
            <a:ext cx="8165784" cy="792162"/>
          </a:xfrm>
        </p:spPr>
        <p:txBody>
          <a:bodyPr rtlCol="0" anchor="t"/>
          <a:lstStyle>
            <a:lvl1pPr marL="0" indent="0">
              <a:lnSpc>
                <a:spcPct val="95000"/>
              </a:lnSpc>
              <a:spcBef>
                <a:spcPts val="0"/>
              </a:spcBef>
              <a:buNone/>
              <a:defRPr sz="2400" b="0">
                <a:solidFill>
                  <a:schemeClr val="tx1"/>
                </a:solidFill>
                <a:latin typeface="+mj-lt"/>
              </a:defRPr>
            </a:lvl1pPr>
            <a:lvl2pPr marL="338328" indent="0">
              <a:buNone/>
              <a:defRPr/>
            </a:lvl2pPr>
            <a:lvl3pPr marL="685800" indent="0">
              <a:buNone/>
              <a:defRPr/>
            </a:lvl3pPr>
            <a:lvl4pPr marL="1014984" indent="0">
              <a:buNone/>
              <a:defRPr/>
            </a:lvl4pPr>
            <a:lvl5pPr marL="1380744" indent="0">
              <a:buNone/>
              <a:defRPr/>
            </a:lvl5pPr>
          </a:lstStyle>
          <a:p>
            <a:pPr lvl="0" rtl="0"/>
            <a:r>
              <a:rPr lang="fr-ca" noProof="0"/>
              <a:t>Title here</a:t>
            </a:r>
          </a:p>
        </p:txBody>
      </p:sp>
      <p:sp>
        <p:nvSpPr>
          <p:cNvPr id="2" name="Title 1"/>
          <p:cNvSpPr>
            <a:spLocks noGrp="1"/>
          </p:cNvSpPr>
          <p:nvPr>
            <p:ph type="title" hasCustomPrompt="1"/>
          </p:nvPr>
        </p:nvSpPr>
        <p:spPr>
          <a:xfrm>
            <a:off x="466342" y="463843"/>
            <a:ext cx="2425329" cy="3401475"/>
          </a:xfrm>
        </p:spPr>
        <p:txBody>
          <a:bodyPr rtlCol="0" anchor="t">
            <a:noAutofit/>
          </a:bodyPr>
          <a:lstStyle>
            <a:lvl1pPr>
              <a:lnSpc>
                <a:spcPct val="95000"/>
              </a:lnSpc>
              <a:spcBef>
                <a:spcPts val="0"/>
              </a:spcBef>
              <a:defRPr sz="3200" baseline="0">
                <a:solidFill>
                  <a:schemeClr val="bg1"/>
                </a:solidFill>
              </a:defRPr>
            </a:lvl1pPr>
          </a:lstStyle>
          <a:p>
            <a:pPr rtl="0"/>
            <a:r>
              <a:rPr lang="fr-ca" noProof="0"/>
              <a:t>Title </a:t>
            </a:r>
            <a:br>
              <a:rPr lang="en-CA" noProof="0"/>
            </a:br>
            <a:r>
              <a:rPr lang="fr-ca" noProof="0"/>
              <a:t>of slide</a:t>
            </a:r>
          </a:p>
        </p:txBody>
      </p:sp>
      <p:sp>
        <p:nvSpPr>
          <p:cNvPr id="15" name="Content Placeholder 2">
            <a:extLst>
              <a:ext uri="{FF2B5EF4-FFF2-40B4-BE49-F238E27FC236}">
                <a16:creationId xmlns:a16="http://schemas.microsoft.com/office/drawing/2014/main" id="{038F0D64-3A18-458E-9DB0-82116D7EB002}"/>
              </a:ext>
            </a:extLst>
          </p:cNvPr>
          <p:cNvSpPr>
            <a:spLocks noGrp="1"/>
          </p:cNvSpPr>
          <p:nvPr>
            <p:ph idx="1" hasCustomPrompt="1"/>
          </p:nvPr>
        </p:nvSpPr>
        <p:spPr>
          <a:xfrm>
            <a:off x="3559179" y="1434190"/>
            <a:ext cx="8163303" cy="4415465"/>
          </a:xfrm>
        </p:spPr>
        <p:txBody>
          <a:bodyPr rtlCol="0"/>
          <a:lstStyle>
            <a:lvl1pPr>
              <a:defRPr/>
            </a:lvl1pPr>
          </a:lstStyle>
          <a:p>
            <a:pPr lvl="0" rtl="0"/>
            <a:r>
              <a:rPr lang="fr-ca" noProof="0"/>
              <a:t>Click to add main bullet</a:t>
            </a:r>
          </a:p>
          <a:p>
            <a:pPr lvl="1" rtl="0"/>
            <a:r>
              <a:rPr lang="fr-ca" noProof="0"/>
              <a:t>Second level</a:t>
            </a:r>
          </a:p>
          <a:p>
            <a:pPr lvl="2" rtl="0"/>
            <a:r>
              <a:rPr lang="fr-ca" noProof="0"/>
              <a:t>Third level</a:t>
            </a:r>
          </a:p>
          <a:p>
            <a:pPr lvl="3" rtl="0"/>
            <a:r>
              <a:rPr lang="fr-ca" noProof="0"/>
              <a:t>Fourth level</a:t>
            </a:r>
          </a:p>
          <a:p>
            <a:pPr lvl="4" rtl="0"/>
            <a:r>
              <a:rPr lang="fr-ca" noProof="0"/>
              <a:t>Fifth level</a:t>
            </a:r>
          </a:p>
        </p:txBody>
      </p:sp>
      <p:sp>
        <p:nvSpPr>
          <p:cNvPr id="5" name="Slide Number Placeholder 5">
            <a:extLst>
              <a:ext uri="{FF2B5EF4-FFF2-40B4-BE49-F238E27FC236}">
                <a16:creationId xmlns:a16="http://schemas.microsoft.com/office/drawing/2014/main" id="{649932EA-AEC9-25E8-3E7B-7CD5595ABD3E}"/>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pic>
        <p:nvPicPr>
          <p:cNvPr id="10" name="Graphic 9">
            <a:extLst>
              <a:ext uri="{FF2B5EF4-FFF2-40B4-BE49-F238E27FC236}">
                <a16:creationId xmlns:a16="http://schemas.microsoft.com/office/drawing/2014/main" id="{7AAD8AD9-F1B5-CD59-848D-A27E625BA05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6343" y="6492858"/>
            <a:ext cx="1490400" cy="160982"/>
          </a:xfrm>
          <a:prstGeom prst="rect">
            <a:avLst/>
          </a:prstGeom>
        </p:spPr>
      </p:pic>
      <p:sp>
        <p:nvSpPr>
          <p:cNvPr id="11" name="Text Placeholder 8">
            <a:extLst>
              <a:ext uri="{FF2B5EF4-FFF2-40B4-BE49-F238E27FC236}">
                <a16:creationId xmlns:a16="http://schemas.microsoft.com/office/drawing/2014/main" id="{BB953E9F-D3EB-4D8F-F19B-9B2E63682F72}"/>
              </a:ext>
            </a:extLst>
          </p:cNvPr>
          <p:cNvSpPr>
            <a:spLocks noGrp="1"/>
          </p:cNvSpPr>
          <p:nvPr>
            <p:ph type="body" sz="quarter" idx="13" hasCustomPrompt="1"/>
          </p:nvPr>
        </p:nvSpPr>
        <p:spPr>
          <a:xfrm>
            <a:off x="3944815" y="6050883"/>
            <a:ext cx="7795847" cy="402451"/>
          </a:xfrm>
        </p:spPr>
        <p:txBody>
          <a:bodyPr rtlCol="0"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rtl="0"/>
            <a:r>
              <a:rPr lang="fr-ca" sz="800" noProof="0" dirty="0">
                <a:latin typeface="Arial" panose="020B0303040401060103" pitchFamily="34" charset="0"/>
                <a:cs typeface="Arial" panose="020B0604020202020204" pitchFamily="34" charset="0"/>
              </a:rPr>
              <a:t>Source </a:t>
            </a:r>
            <a:r>
              <a:rPr lang="fr-ca" sz="800" noProof="0" dirty="0" err="1">
                <a:latin typeface="Arial" panose="020B0303040401060103" pitchFamily="34" charset="0"/>
                <a:cs typeface="Arial" panose="020B0604020202020204" pitchFamily="34" charset="0"/>
              </a:rPr>
              <a:t>text</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should</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be</a:t>
            </a:r>
            <a:r>
              <a:rPr lang="fr-ca" sz="800" noProof="0" dirty="0">
                <a:latin typeface="Arial" panose="020B0303040401060103" pitchFamily="34" charset="0"/>
                <a:cs typeface="Arial" panose="020B0604020202020204" pitchFamily="34" charset="0"/>
              </a:rPr>
              <a:t> Arial, size 8. </a:t>
            </a:r>
            <a:endParaRPr lang="en-CA" noProof="0" dirty="0"/>
          </a:p>
        </p:txBody>
      </p:sp>
    </p:spTree>
    <p:extLst>
      <p:ext uri="{BB962C8B-B14F-4D97-AF65-F5344CB8AC3E}">
        <p14:creationId xmlns:p14="http://schemas.microsoft.com/office/powerpoint/2010/main" val="4163203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lumn with sourc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941A91C-8450-4F8B-8FBF-3E634ED3081E}"/>
              </a:ext>
            </a:extLst>
          </p:cNvPr>
          <p:cNvSpPr/>
          <p:nvPr userDrawn="1"/>
        </p:nvSpPr>
        <p:spPr bwMode="hidden">
          <a:xfrm>
            <a:off x="0" y="36"/>
            <a:ext cx="3120272" cy="6857964"/>
          </a:xfrm>
          <a:prstGeom prst="rect">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CA"/>
          </a:p>
        </p:txBody>
      </p:sp>
      <p:sp>
        <p:nvSpPr>
          <p:cNvPr id="20" name="Text Placeholder 19">
            <a:extLst>
              <a:ext uri="{FF2B5EF4-FFF2-40B4-BE49-F238E27FC236}">
                <a16:creationId xmlns:a16="http://schemas.microsoft.com/office/drawing/2014/main" id="{0AF97CD5-66AE-4EDA-8D23-A23D9D49A5AA}"/>
              </a:ext>
            </a:extLst>
          </p:cNvPr>
          <p:cNvSpPr>
            <a:spLocks noGrp="1"/>
          </p:cNvSpPr>
          <p:nvPr>
            <p:ph type="body" sz="quarter" idx="15" hasCustomPrompt="1"/>
          </p:nvPr>
        </p:nvSpPr>
        <p:spPr>
          <a:xfrm>
            <a:off x="3559180" y="475488"/>
            <a:ext cx="2463800" cy="792162"/>
          </a:xfrm>
        </p:spPr>
        <p:txBody>
          <a:bodyPr rtlCol="0" anchor="t"/>
          <a:lstStyle>
            <a:lvl1pPr marL="0" indent="0">
              <a:lnSpc>
                <a:spcPct val="95000"/>
              </a:lnSpc>
              <a:spcBef>
                <a:spcPts val="0"/>
              </a:spcBef>
              <a:buNone/>
              <a:defRPr sz="2400" b="0">
                <a:solidFill>
                  <a:schemeClr val="tx1"/>
                </a:solidFill>
                <a:latin typeface="+mj-lt"/>
              </a:defRPr>
            </a:lvl1pPr>
            <a:lvl2pPr marL="338328" indent="0">
              <a:buNone/>
              <a:defRPr/>
            </a:lvl2pPr>
            <a:lvl3pPr marL="685800" indent="0">
              <a:buNone/>
              <a:defRPr/>
            </a:lvl3pPr>
            <a:lvl4pPr marL="1014984" indent="0">
              <a:buNone/>
              <a:defRPr/>
            </a:lvl4pPr>
            <a:lvl5pPr marL="1380744" indent="0">
              <a:buNone/>
              <a:defRPr/>
            </a:lvl5pPr>
          </a:lstStyle>
          <a:p>
            <a:pPr lvl="0" rtl="0"/>
            <a:r>
              <a:rPr lang="fr-ca" noProof="0"/>
              <a:t>Title here</a:t>
            </a:r>
          </a:p>
        </p:txBody>
      </p:sp>
      <p:sp>
        <p:nvSpPr>
          <p:cNvPr id="2" name="Title 1"/>
          <p:cNvSpPr>
            <a:spLocks noGrp="1"/>
          </p:cNvSpPr>
          <p:nvPr>
            <p:ph type="title" hasCustomPrompt="1"/>
          </p:nvPr>
        </p:nvSpPr>
        <p:spPr>
          <a:xfrm>
            <a:off x="466342" y="463843"/>
            <a:ext cx="2425329" cy="3401475"/>
          </a:xfrm>
        </p:spPr>
        <p:txBody>
          <a:bodyPr rtlCol="0" anchor="t">
            <a:noAutofit/>
          </a:bodyPr>
          <a:lstStyle>
            <a:lvl1pPr>
              <a:lnSpc>
                <a:spcPct val="95000"/>
              </a:lnSpc>
              <a:spcBef>
                <a:spcPts val="0"/>
              </a:spcBef>
              <a:defRPr sz="3200" baseline="0">
                <a:solidFill>
                  <a:schemeClr val="bg1"/>
                </a:solidFill>
              </a:defRPr>
            </a:lvl1pPr>
          </a:lstStyle>
          <a:p>
            <a:pPr rtl="0"/>
            <a:r>
              <a:rPr lang="fr-ca" noProof="0"/>
              <a:t>Title </a:t>
            </a:r>
            <a:br>
              <a:rPr lang="en-CA" noProof="0"/>
            </a:br>
            <a:r>
              <a:rPr lang="fr-ca" noProof="0"/>
              <a:t>of slide</a:t>
            </a:r>
          </a:p>
        </p:txBody>
      </p:sp>
      <p:sp>
        <p:nvSpPr>
          <p:cNvPr id="14" name="Text Placeholder 19">
            <a:extLst>
              <a:ext uri="{FF2B5EF4-FFF2-40B4-BE49-F238E27FC236}">
                <a16:creationId xmlns:a16="http://schemas.microsoft.com/office/drawing/2014/main" id="{A51932F0-EBB7-48D2-9591-40F3F9E75737}"/>
              </a:ext>
            </a:extLst>
          </p:cNvPr>
          <p:cNvSpPr>
            <a:spLocks noGrp="1"/>
          </p:cNvSpPr>
          <p:nvPr>
            <p:ph type="body" sz="quarter" idx="20" hasCustomPrompt="1"/>
          </p:nvPr>
        </p:nvSpPr>
        <p:spPr>
          <a:xfrm>
            <a:off x="6533315" y="475488"/>
            <a:ext cx="5207070" cy="792162"/>
          </a:xfrm>
        </p:spPr>
        <p:txBody>
          <a:bodyPr rtlCol="0" anchor="t"/>
          <a:lstStyle>
            <a:lvl1pPr marL="0" indent="0">
              <a:lnSpc>
                <a:spcPct val="95000"/>
              </a:lnSpc>
              <a:spcBef>
                <a:spcPts val="0"/>
              </a:spcBef>
              <a:buNone/>
              <a:defRPr sz="2400" b="0">
                <a:latin typeface="+mj-lt"/>
              </a:defRPr>
            </a:lvl1pPr>
            <a:lvl2pPr marL="338328" indent="0">
              <a:buNone/>
              <a:defRPr/>
            </a:lvl2pPr>
            <a:lvl3pPr marL="685800" indent="0">
              <a:buNone/>
              <a:defRPr/>
            </a:lvl3pPr>
            <a:lvl4pPr marL="1014984" indent="0">
              <a:buNone/>
              <a:defRPr/>
            </a:lvl4pPr>
            <a:lvl5pPr marL="1380744" indent="0">
              <a:buNone/>
              <a:defRPr/>
            </a:lvl5pPr>
          </a:lstStyle>
          <a:p>
            <a:pPr lvl="0" rtl="0"/>
            <a:r>
              <a:rPr lang="fr-ca" noProof="0"/>
              <a:t>Optional title</a:t>
            </a:r>
          </a:p>
        </p:txBody>
      </p:sp>
      <p:sp>
        <p:nvSpPr>
          <p:cNvPr id="10" name="Text Placeholder 9">
            <a:extLst>
              <a:ext uri="{FF2B5EF4-FFF2-40B4-BE49-F238E27FC236}">
                <a16:creationId xmlns:a16="http://schemas.microsoft.com/office/drawing/2014/main" id="{86456917-5A0D-4B01-9F9A-CC2545886632}"/>
              </a:ext>
            </a:extLst>
          </p:cNvPr>
          <p:cNvSpPr>
            <a:spLocks noGrp="1"/>
          </p:cNvSpPr>
          <p:nvPr>
            <p:ph type="body" sz="quarter" idx="21" hasCustomPrompt="1"/>
          </p:nvPr>
        </p:nvSpPr>
        <p:spPr>
          <a:xfrm>
            <a:off x="3559180" y="1435609"/>
            <a:ext cx="2463800" cy="4407784"/>
          </a:xfrm>
        </p:spPr>
        <p:txBody>
          <a:bodyPr rtlCol="0"/>
          <a:lstStyle>
            <a:lvl1pPr>
              <a:spcBef>
                <a:spcPts val="600"/>
              </a:spcBef>
              <a:defRPr sz="1400"/>
            </a:lvl1pPr>
            <a:lvl2pPr>
              <a:spcBef>
                <a:spcPts val="600"/>
              </a:spcBef>
              <a:defRPr sz="1400"/>
            </a:lvl2pPr>
            <a:lvl3pPr>
              <a:spcBef>
                <a:spcPts val="600"/>
              </a:spcBef>
              <a:defRPr sz="1400"/>
            </a:lvl3pPr>
            <a:lvl4pPr>
              <a:spcBef>
                <a:spcPts val="600"/>
              </a:spcBef>
              <a:defRPr sz="1400"/>
            </a:lvl4pPr>
            <a:lvl5pPr>
              <a:spcBef>
                <a:spcPts val="600"/>
              </a:spcBef>
              <a:defRPr sz="1400"/>
            </a:lvl5pPr>
            <a:lvl6pPr>
              <a:spcBef>
                <a:spcPts val="600"/>
              </a:spcBef>
              <a:defRPr sz="1400"/>
            </a:lvl6pPr>
            <a:lvl7pPr>
              <a:spcBef>
                <a:spcPts val="600"/>
              </a:spcBef>
              <a:defRPr sz="1400"/>
            </a:lvl7pPr>
            <a:lvl8pPr>
              <a:spcBef>
                <a:spcPts val="600"/>
              </a:spcBef>
              <a:defRPr sz="1400"/>
            </a:lvl8pPr>
            <a:lvl9pPr>
              <a:spcBef>
                <a:spcPts val="600"/>
              </a:spcBef>
              <a:defRPr sz="1400"/>
            </a:lvl9pPr>
          </a:lstStyle>
          <a:p>
            <a:pPr lvl="0" rtl="0"/>
            <a:r>
              <a:rPr lang="fr-ca" noProof="0"/>
              <a:t>Click to add body copy</a:t>
            </a:r>
          </a:p>
          <a:p>
            <a:pPr lvl="1" rtl="0"/>
            <a:r>
              <a:rPr lang="fr-ca" noProof="0"/>
              <a:t>Second level</a:t>
            </a:r>
          </a:p>
          <a:p>
            <a:pPr lvl="2" rtl="0"/>
            <a:r>
              <a:rPr lang="fr-ca" noProof="0"/>
              <a:t>Third level</a:t>
            </a:r>
          </a:p>
          <a:p>
            <a:pPr lvl="3" rtl="0"/>
            <a:r>
              <a:rPr lang="fr-ca" noProof="0"/>
              <a:t>Fourth level</a:t>
            </a:r>
          </a:p>
          <a:p>
            <a:pPr lvl="4" rtl="0"/>
            <a:r>
              <a:rPr lang="fr-ca" noProof="0"/>
              <a:t>Fifth level</a:t>
            </a:r>
          </a:p>
          <a:p>
            <a:pPr lvl="5" rtl="0"/>
            <a:r>
              <a:rPr lang="fr-ca" noProof="0"/>
              <a:t>Sixth level</a:t>
            </a:r>
          </a:p>
          <a:p>
            <a:pPr lvl="6" rtl="0"/>
            <a:r>
              <a:rPr lang="fr-ca" noProof="0"/>
              <a:t>Seventh level</a:t>
            </a:r>
          </a:p>
          <a:p>
            <a:pPr lvl="7" rtl="0"/>
            <a:r>
              <a:rPr lang="fr-ca" noProof="0"/>
              <a:t>Eighth level</a:t>
            </a:r>
          </a:p>
          <a:p>
            <a:pPr lvl="8" rtl="0"/>
            <a:r>
              <a:rPr lang="fr-ca" noProof="0"/>
              <a:t>Ninth level</a:t>
            </a:r>
          </a:p>
        </p:txBody>
      </p:sp>
      <p:sp>
        <p:nvSpPr>
          <p:cNvPr id="15" name="Content Placeholder 14">
            <a:extLst>
              <a:ext uri="{FF2B5EF4-FFF2-40B4-BE49-F238E27FC236}">
                <a16:creationId xmlns:a16="http://schemas.microsoft.com/office/drawing/2014/main" id="{50063603-5807-4630-8EB7-C1EBC7302DA8}"/>
              </a:ext>
            </a:extLst>
          </p:cNvPr>
          <p:cNvSpPr>
            <a:spLocks noGrp="1"/>
          </p:cNvSpPr>
          <p:nvPr>
            <p:ph sz="quarter" idx="22" hasCustomPrompt="1"/>
          </p:nvPr>
        </p:nvSpPr>
        <p:spPr>
          <a:xfrm>
            <a:off x="6533316" y="1435609"/>
            <a:ext cx="5207580" cy="4407784"/>
          </a:xfrm>
        </p:spPr>
        <p:txBody>
          <a:bodyPr rtlCol="0"/>
          <a:lstStyle>
            <a:lvl1pPr>
              <a:spcBef>
                <a:spcPts val="600"/>
              </a:spcBef>
              <a:defRPr sz="1400"/>
            </a:lvl1pPr>
            <a:lvl2pPr>
              <a:spcBef>
                <a:spcPts val="600"/>
              </a:spcBef>
              <a:defRPr sz="1400"/>
            </a:lvl2pPr>
            <a:lvl3pPr>
              <a:spcBef>
                <a:spcPts val="600"/>
              </a:spcBef>
              <a:defRPr sz="1400"/>
            </a:lvl3pPr>
            <a:lvl4pPr>
              <a:spcBef>
                <a:spcPts val="600"/>
              </a:spcBef>
              <a:defRPr sz="1400"/>
            </a:lvl4pPr>
            <a:lvl5pPr>
              <a:spcBef>
                <a:spcPts val="600"/>
              </a:spcBef>
              <a:defRPr sz="1400"/>
            </a:lvl5pPr>
            <a:lvl6pPr>
              <a:spcBef>
                <a:spcPts val="600"/>
              </a:spcBef>
              <a:defRPr sz="1400"/>
            </a:lvl6pPr>
            <a:lvl7pPr>
              <a:spcBef>
                <a:spcPts val="600"/>
              </a:spcBef>
              <a:defRPr sz="1400"/>
            </a:lvl7pPr>
            <a:lvl8pPr>
              <a:spcBef>
                <a:spcPts val="600"/>
              </a:spcBef>
              <a:defRPr sz="1400"/>
            </a:lvl8pPr>
            <a:lvl9pPr>
              <a:spcBef>
                <a:spcPts val="600"/>
              </a:spcBef>
              <a:defRPr sz="1400"/>
            </a:lvl9pPr>
          </a:lstStyle>
          <a:p>
            <a:pPr lvl="0" rtl="0"/>
            <a:r>
              <a:rPr lang="fr-ca" noProof="0"/>
              <a:t>Add body copy or click icon for other content options</a:t>
            </a:r>
          </a:p>
          <a:p>
            <a:pPr lvl="1" rtl="0"/>
            <a:r>
              <a:rPr lang="fr-ca" noProof="0"/>
              <a:t>Second level</a:t>
            </a:r>
          </a:p>
          <a:p>
            <a:pPr lvl="2" rtl="0"/>
            <a:r>
              <a:rPr lang="fr-ca" noProof="0"/>
              <a:t>Third level</a:t>
            </a:r>
          </a:p>
          <a:p>
            <a:pPr lvl="3" rtl="0"/>
            <a:r>
              <a:rPr lang="fr-ca" noProof="0"/>
              <a:t>Fourth level</a:t>
            </a:r>
          </a:p>
          <a:p>
            <a:pPr lvl="4" rtl="0"/>
            <a:r>
              <a:rPr lang="fr-ca" noProof="0"/>
              <a:t>Fifth level</a:t>
            </a:r>
          </a:p>
          <a:p>
            <a:pPr lvl="5" rtl="0"/>
            <a:r>
              <a:rPr lang="fr-ca" noProof="0"/>
              <a:t>Sixth level</a:t>
            </a:r>
          </a:p>
          <a:p>
            <a:pPr lvl="6" rtl="0"/>
            <a:r>
              <a:rPr lang="fr-ca" noProof="0"/>
              <a:t>Seventh level</a:t>
            </a:r>
          </a:p>
          <a:p>
            <a:pPr lvl="7" rtl="0"/>
            <a:r>
              <a:rPr lang="fr-ca" noProof="0"/>
              <a:t>Eighth level</a:t>
            </a:r>
          </a:p>
          <a:p>
            <a:pPr lvl="8" rtl="0"/>
            <a:r>
              <a:rPr lang="fr-ca" noProof="0"/>
              <a:t>Ninth level</a:t>
            </a:r>
          </a:p>
        </p:txBody>
      </p:sp>
      <p:sp>
        <p:nvSpPr>
          <p:cNvPr id="4" name="Slide Number Placeholder 5">
            <a:extLst>
              <a:ext uri="{FF2B5EF4-FFF2-40B4-BE49-F238E27FC236}">
                <a16:creationId xmlns:a16="http://schemas.microsoft.com/office/drawing/2014/main" id="{A7402CB8-5DF6-DEB4-611A-4D76C634A389}"/>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pic>
        <p:nvPicPr>
          <p:cNvPr id="8" name="Graphic 7">
            <a:extLst>
              <a:ext uri="{FF2B5EF4-FFF2-40B4-BE49-F238E27FC236}">
                <a16:creationId xmlns:a16="http://schemas.microsoft.com/office/drawing/2014/main" id="{1698C5F5-A992-8CC8-6A17-287DD2215C2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6343" y="6492858"/>
            <a:ext cx="1490400" cy="160982"/>
          </a:xfrm>
          <a:prstGeom prst="rect">
            <a:avLst/>
          </a:prstGeom>
        </p:spPr>
      </p:pic>
      <p:sp>
        <p:nvSpPr>
          <p:cNvPr id="9" name="Text Placeholder 8">
            <a:extLst>
              <a:ext uri="{FF2B5EF4-FFF2-40B4-BE49-F238E27FC236}">
                <a16:creationId xmlns:a16="http://schemas.microsoft.com/office/drawing/2014/main" id="{D917D91E-3822-6235-40E5-2D79899B518F}"/>
              </a:ext>
            </a:extLst>
          </p:cNvPr>
          <p:cNvSpPr>
            <a:spLocks noGrp="1"/>
          </p:cNvSpPr>
          <p:nvPr>
            <p:ph type="body" sz="quarter" idx="13" hasCustomPrompt="1"/>
          </p:nvPr>
        </p:nvSpPr>
        <p:spPr>
          <a:xfrm>
            <a:off x="3944815" y="6050883"/>
            <a:ext cx="7795847" cy="402451"/>
          </a:xfrm>
        </p:spPr>
        <p:txBody>
          <a:bodyPr rtlCol="0" anchor="b"/>
          <a:lstStyle>
            <a:lvl1pPr marL="0" indent="0">
              <a:lnSpc>
                <a:spcPct val="95000"/>
              </a:lnSpc>
              <a:spcBef>
                <a:spcPts val="0"/>
              </a:spcBef>
              <a:buNone/>
              <a:defRPr sz="800">
                <a:latin typeface="Arial" panose="020B0604020202020204" pitchFamily="34" charset="0"/>
              </a:defRPr>
            </a:lvl1pPr>
            <a:lvl2pPr marL="0" indent="0">
              <a:lnSpc>
                <a:spcPct val="95000"/>
              </a:lnSpc>
              <a:spcBef>
                <a:spcPts val="0"/>
              </a:spcBef>
              <a:buNone/>
              <a:defRPr sz="800">
                <a:latin typeface="Arial" panose="00000400000000000000" pitchFamily="2" charset="0"/>
              </a:defRPr>
            </a:lvl2pPr>
            <a:lvl3pPr marL="0" indent="0">
              <a:lnSpc>
                <a:spcPct val="95000"/>
              </a:lnSpc>
              <a:spcBef>
                <a:spcPts val="0"/>
              </a:spcBef>
              <a:buNone/>
              <a:defRPr sz="800">
                <a:latin typeface="Arial" panose="00000400000000000000" pitchFamily="2" charset="0"/>
              </a:defRPr>
            </a:lvl3pPr>
            <a:lvl4pPr marL="0" indent="0">
              <a:lnSpc>
                <a:spcPct val="95000"/>
              </a:lnSpc>
              <a:spcBef>
                <a:spcPts val="0"/>
              </a:spcBef>
              <a:buNone/>
              <a:defRPr sz="800">
                <a:latin typeface="Arial" panose="00000400000000000000" pitchFamily="2" charset="0"/>
              </a:defRPr>
            </a:lvl4pPr>
            <a:lvl5pPr marL="0" indent="0">
              <a:lnSpc>
                <a:spcPct val="95000"/>
              </a:lnSpc>
              <a:spcBef>
                <a:spcPts val="0"/>
              </a:spcBef>
              <a:buNone/>
              <a:defRPr sz="800">
                <a:latin typeface="Arial" panose="00000400000000000000" pitchFamily="2" charset="0"/>
              </a:defRPr>
            </a:lvl5pPr>
            <a:lvl6pPr marL="0" indent="0">
              <a:lnSpc>
                <a:spcPct val="95000"/>
              </a:lnSpc>
              <a:spcBef>
                <a:spcPts val="0"/>
              </a:spcBef>
              <a:buNone/>
              <a:defRPr sz="800">
                <a:latin typeface="Arial" panose="00000400000000000000" pitchFamily="2" charset="0"/>
              </a:defRPr>
            </a:lvl6pPr>
            <a:lvl7pPr marL="0" indent="0">
              <a:lnSpc>
                <a:spcPct val="95000"/>
              </a:lnSpc>
              <a:spcBef>
                <a:spcPts val="0"/>
              </a:spcBef>
              <a:buNone/>
              <a:defRPr sz="800">
                <a:latin typeface="Arial" panose="00000400000000000000" pitchFamily="2" charset="0"/>
              </a:defRPr>
            </a:lvl7pPr>
            <a:lvl8pPr marL="0" indent="0">
              <a:lnSpc>
                <a:spcPct val="95000"/>
              </a:lnSpc>
              <a:spcBef>
                <a:spcPts val="0"/>
              </a:spcBef>
              <a:buNone/>
              <a:defRPr sz="800">
                <a:latin typeface="Arial" panose="00000400000000000000" pitchFamily="2" charset="0"/>
              </a:defRPr>
            </a:lvl8pPr>
            <a:lvl9pPr marL="0" indent="0">
              <a:lnSpc>
                <a:spcPct val="95000"/>
              </a:lnSpc>
              <a:spcBef>
                <a:spcPts val="0"/>
              </a:spcBef>
              <a:buNone/>
              <a:defRPr sz="800">
                <a:latin typeface="Arial" panose="00000400000000000000" pitchFamily="2" charset="0"/>
              </a:defRPr>
            </a:lvl9pPr>
          </a:lstStyle>
          <a:p>
            <a:pPr lvl="0" rtl="0"/>
            <a:r>
              <a:rPr lang="fr-ca" sz="800" noProof="0" dirty="0">
                <a:latin typeface="Arial" panose="020B0303040401060103" pitchFamily="34" charset="0"/>
                <a:cs typeface="Arial" panose="020B0604020202020204" pitchFamily="34" charset="0"/>
              </a:rPr>
              <a:t>Source </a:t>
            </a:r>
            <a:r>
              <a:rPr lang="fr-ca" sz="800" noProof="0" dirty="0" err="1">
                <a:latin typeface="Arial" panose="020B0303040401060103" pitchFamily="34" charset="0"/>
                <a:cs typeface="Arial" panose="020B0604020202020204" pitchFamily="34" charset="0"/>
              </a:rPr>
              <a:t>text</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should</a:t>
            </a:r>
            <a:r>
              <a:rPr lang="fr-ca" sz="800" noProof="0" dirty="0">
                <a:latin typeface="Arial" panose="020B0303040401060103" pitchFamily="34" charset="0"/>
                <a:cs typeface="Arial" panose="020B0604020202020204" pitchFamily="34" charset="0"/>
              </a:rPr>
              <a:t> </a:t>
            </a:r>
            <a:r>
              <a:rPr lang="fr-ca" sz="800" noProof="0" dirty="0" err="1">
                <a:latin typeface="Arial" panose="020B0303040401060103" pitchFamily="34" charset="0"/>
                <a:cs typeface="Arial" panose="020B0604020202020204" pitchFamily="34" charset="0"/>
              </a:rPr>
              <a:t>be</a:t>
            </a:r>
            <a:r>
              <a:rPr lang="fr-ca" sz="800" noProof="0" dirty="0">
                <a:latin typeface="Arial" panose="020B0303040401060103" pitchFamily="34" charset="0"/>
                <a:cs typeface="Arial" panose="020B0604020202020204" pitchFamily="34" charset="0"/>
              </a:rPr>
              <a:t> Arial, size 8. </a:t>
            </a:r>
            <a:endParaRPr lang="en-CA" noProof="0" dirty="0"/>
          </a:p>
        </p:txBody>
      </p:sp>
    </p:spTree>
    <p:extLst>
      <p:ext uri="{BB962C8B-B14F-4D97-AF65-F5344CB8AC3E}">
        <p14:creationId xmlns:p14="http://schemas.microsoft.com/office/powerpoint/2010/main" val="357698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8C250AA-CB54-90CB-B31A-8C244165C71B}"/>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Tree>
    <p:extLst>
      <p:ext uri="{BB962C8B-B14F-4D97-AF65-F5344CB8AC3E}">
        <p14:creationId xmlns:p14="http://schemas.microsoft.com/office/powerpoint/2010/main" val="278762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only 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6342" y="472437"/>
            <a:ext cx="11274553" cy="792167"/>
          </a:xfrm>
        </p:spPr>
        <p:txBody>
          <a:bodyPr rtlCol="0"/>
          <a:lstStyle/>
          <a:p>
            <a:pPr rtl="0"/>
            <a:r>
              <a:rPr lang="fr-ca" noProof="0"/>
              <a:t>Slide title</a:t>
            </a:r>
          </a:p>
        </p:txBody>
      </p:sp>
      <p:sp>
        <p:nvSpPr>
          <p:cNvPr id="3" name="Slide Number Placeholder 5">
            <a:extLst>
              <a:ext uri="{FF2B5EF4-FFF2-40B4-BE49-F238E27FC236}">
                <a16:creationId xmlns:a16="http://schemas.microsoft.com/office/drawing/2014/main" id="{A4DC4D91-DD17-8680-6283-2D4E5410DF26}"/>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Tree>
    <p:extLst>
      <p:ext uri="{BB962C8B-B14F-4D97-AF65-F5344CB8AC3E}">
        <p14:creationId xmlns:p14="http://schemas.microsoft.com/office/powerpoint/2010/main" val="394351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Disclosures">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AB2ED5C-F3DB-4ABE-8F7C-87A24E37A7F9}"/>
              </a:ext>
            </a:extLst>
          </p:cNvPr>
          <p:cNvSpPr>
            <a:spLocks noGrp="1"/>
          </p:cNvSpPr>
          <p:nvPr>
            <p:ph type="body" sz="quarter" idx="14" hasCustomPrompt="1"/>
          </p:nvPr>
        </p:nvSpPr>
        <p:spPr>
          <a:xfrm>
            <a:off x="455612" y="1384418"/>
            <a:ext cx="11277599" cy="4952881"/>
          </a:xfrm>
        </p:spPr>
        <p:txBody>
          <a:bodyPr rIns="0" numCol="3" spcCol="320040" rtlCol="0">
            <a:noAutofit/>
          </a:bodyPr>
          <a:lstStyle>
            <a:lvl1pPr marL="115888" indent="-115888">
              <a:lnSpc>
                <a:spcPct val="100000"/>
              </a:lnSpc>
              <a:spcBef>
                <a:spcPts val="600"/>
              </a:spcBef>
              <a:spcAft>
                <a:spcPts val="0"/>
              </a:spcAft>
              <a:defRPr sz="800">
                <a:latin typeface="Arial Narrow" panose="020B0606020202030204" pitchFamily="34" charset="0"/>
              </a:defRPr>
            </a:lvl1pPr>
          </a:lstStyle>
          <a:p>
            <a:pPr lvl="0" rtl="0"/>
            <a:r>
              <a:rPr lang="fr-ca"/>
              <a:t>Insert Disclosure Here</a:t>
            </a:r>
          </a:p>
        </p:txBody>
      </p:sp>
      <p:sp>
        <p:nvSpPr>
          <p:cNvPr id="2" name="Title 1">
            <a:extLst>
              <a:ext uri="{FF2B5EF4-FFF2-40B4-BE49-F238E27FC236}">
                <a16:creationId xmlns:a16="http://schemas.microsoft.com/office/drawing/2014/main" id="{0671A9D9-1F8C-93A2-FF21-587AB888C92C}"/>
              </a:ext>
            </a:extLst>
          </p:cNvPr>
          <p:cNvSpPr>
            <a:spLocks noGrp="1"/>
          </p:cNvSpPr>
          <p:nvPr>
            <p:ph type="title"/>
          </p:nvPr>
        </p:nvSpPr>
        <p:spPr/>
        <p:txBody>
          <a:bodyPr rtlCol="0"/>
          <a:lstStyle/>
          <a:p>
            <a:pPr rtl="0"/>
            <a:r>
              <a:rPr lang="fr-ca"/>
              <a:t>Click to edit Master title style</a:t>
            </a:r>
          </a:p>
        </p:txBody>
      </p:sp>
      <p:sp>
        <p:nvSpPr>
          <p:cNvPr id="3" name="Slide Number Placeholder 5">
            <a:extLst>
              <a:ext uri="{FF2B5EF4-FFF2-40B4-BE49-F238E27FC236}">
                <a16:creationId xmlns:a16="http://schemas.microsoft.com/office/drawing/2014/main" id="{6CFE0919-270C-8FFD-4F4B-6605A6E07259}"/>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Tree>
    <p:extLst>
      <p:ext uri="{BB962C8B-B14F-4D97-AF65-F5344CB8AC3E}">
        <p14:creationId xmlns:p14="http://schemas.microsoft.com/office/powerpoint/2010/main" val="35380365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C31FC954-E69B-35E1-5B1F-959D2A46C9D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black">
          <a:xfrm>
            <a:off x="3800504" y="2924736"/>
            <a:ext cx="4587817" cy="1008529"/>
          </a:xfrm>
          <a:prstGeom prst="rect">
            <a:avLst/>
          </a:prstGeom>
        </p:spPr>
      </p:pic>
      <p:sp>
        <p:nvSpPr>
          <p:cNvPr id="2" name="Slide Number Placeholder 5">
            <a:extLst>
              <a:ext uri="{FF2B5EF4-FFF2-40B4-BE49-F238E27FC236}">
                <a16:creationId xmlns:a16="http://schemas.microsoft.com/office/drawing/2014/main" id="{E55C4280-380C-B32F-DCB2-FBE7BED81BF1}"/>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Tree>
    <p:extLst>
      <p:ext uri="{BB962C8B-B14F-4D97-AF65-F5344CB8AC3E}">
        <p14:creationId xmlns:p14="http://schemas.microsoft.com/office/powerpoint/2010/main" val="3948877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etting starte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9911C52-8BD4-4F0D-866B-C996C90A70C0}"/>
              </a:ext>
            </a:extLst>
          </p:cNvPr>
          <p:cNvSpPr/>
          <p:nvPr userDrawn="1"/>
        </p:nvSpPr>
        <p:spPr>
          <a:xfrm>
            <a:off x="373167" y="1612907"/>
            <a:ext cx="11367728" cy="3608680"/>
          </a:xfrm>
          <a:prstGeom prst="rect">
            <a:avLst/>
          </a:prstGeom>
        </p:spPr>
        <p:txBody>
          <a:bodyPr wrap="square" rtlCol="0">
            <a:spAutoFit/>
          </a:bodyPr>
          <a:lstStyle/>
          <a:p>
            <a:pPr marL="0" marR="0" lvl="0" indent="0" algn="l" defTabSz="914400" rtl="0" eaLnBrk="1" fontAlgn="auto" latinLnBrk="0" hangingPunct="1">
              <a:lnSpc>
                <a:spcPct val="95000"/>
              </a:lnSpc>
              <a:spcBef>
                <a:spcPts val="1200"/>
              </a:spcBef>
              <a:spcAft>
                <a:spcPts val="0"/>
              </a:spcAft>
              <a:buClrTx/>
              <a:buSzTx/>
              <a:buFont typeface="Arial" panose="020B0604020202020204" pitchFamily="34" charset="0"/>
              <a:buNone/>
              <a:tabLst/>
              <a:defRPr/>
            </a:pPr>
            <a:r>
              <a:rPr lang="fr-ca" sz="1400" b="1" i="0" u="none" strike="noStrike" kern="1200" cap="none" spc="0" normalizeH="0" noProof="0" dirty="0">
                <a:ln>
                  <a:noFill/>
                </a:ln>
                <a:solidFill>
                  <a:prstClr val="black"/>
                </a:solidFill>
                <a:effectLst/>
                <a:uLnTx/>
                <a:uFillTx/>
                <a:latin typeface="+mn-lt"/>
                <a:ea typeface="+mn-ea"/>
                <a:cs typeface="+mn-cs"/>
              </a:rPr>
              <a:t>A few </a:t>
            </a:r>
            <a:r>
              <a:rPr lang="fr-ca" sz="1400" b="1" i="0" u="none" strike="noStrike" kern="1200" cap="none" spc="0" normalizeH="0" noProof="0" dirty="0" err="1">
                <a:ln>
                  <a:noFill/>
                </a:ln>
                <a:solidFill>
                  <a:prstClr val="black"/>
                </a:solidFill>
                <a:effectLst/>
                <a:uLnTx/>
                <a:uFillTx/>
                <a:latin typeface="+mn-lt"/>
                <a:ea typeface="+mn-ea"/>
                <a:cs typeface="+mn-cs"/>
              </a:rPr>
              <a:t>recommendations</a:t>
            </a:r>
            <a:r>
              <a:rPr lang="fr-ca" sz="1400" b="1" i="0" u="none" strike="noStrike" kern="1200" cap="none" spc="0" normalizeH="0" noProof="0" dirty="0">
                <a:ln>
                  <a:noFill/>
                </a:ln>
                <a:solidFill>
                  <a:prstClr val="black"/>
                </a:solidFill>
                <a:effectLst/>
                <a:uLnTx/>
                <a:uFillTx/>
                <a:latin typeface="+mn-lt"/>
                <a:ea typeface="+mn-ea"/>
                <a:cs typeface="+mn-cs"/>
              </a:rPr>
              <a:t>: </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fr-ca" sz="1400" b="0" i="0" u="none" strike="noStrike" kern="1200" cap="none" spc="0" normalizeH="0" noProof="0" dirty="0">
                <a:ln>
                  <a:noFill/>
                </a:ln>
                <a:solidFill>
                  <a:prstClr val="black"/>
                </a:solidFill>
                <a:effectLst/>
                <a:uLnTx/>
                <a:uFillTx/>
                <a:latin typeface="+mn-lt"/>
                <a:ea typeface="+mn-ea"/>
                <a:cs typeface="+mn-cs"/>
              </a:rPr>
              <a:t>Sample slides are </a:t>
            </a:r>
            <a:r>
              <a:rPr lang="fr-ca" sz="1400" b="0" i="0" u="none" strike="noStrike" kern="1200" cap="none" spc="0" normalizeH="0" noProof="0" dirty="0" err="1">
                <a:ln>
                  <a:noFill/>
                </a:ln>
                <a:solidFill>
                  <a:prstClr val="black"/>
                </a:solidFill>
                <a:effectLst/>
                <a:uLnTx/>
                <a:uFillTx/>
                <a:latin typeface="+mn-lt"/>
                <a:ea typeface="+mn-ea"/>
                <a:cs typeface="+mn-cs"/>
              </a:rPr>
              <a:t>included</a:t>
            </a:r>
            <a:r>
              <a:rPr lang="fr-ca" sz="1400" b="0" i="0" u="none" strike="noStrike" kern="1200" cap="none" spc="0" normalizeH="0" noProof="0" dirty="0">
                <a:ln>
                  <a:noFill/>
                </a:ln>
                <a:solidFill>
                  <a:prstClr val="black"/>
                </a:solidFill>
                <a:effectLst/>
                <a:uLnTx/>
                <a:uFillTx/>
                <a:latin typeface="+mn-lt"/>
                <a:ea typeface="+mn-ea"/>
                <a:cs typeface="+mn-cs"/>
              </a:rPr>
              <a:t> to help </a:t>
            </a:r>
            <a:r>
              <a:rPr lang="fr-ca" sz="1400" b="0" i="0" u="none" strike="noStrike" kern="1200" cap="none" spc="0" normalizeH="0" noProof="0" dirty="0" err="1">
                <a:ln>
                  <a:noFill/>
                </a:ln>
                <a:solidFill>
                  <a:prstClr val="black"/>
                </a:solidFill>
                <a:effectLst/>
                <a:uLnTx/>
                <a:uFillTx/>
                <a:latin typeface="+mn-lt"/>
                <a:ea typeface="+mn-ea"/>
                <a:cs typeface="+mn-cs"/>
              </a:rPr>
              <a:t>you</a:t>
            </a:r>
            <a:r>
              <a:rPr lang="fr-ca" sz="1400" b="0" i="0" u="none" strike="noStrike" kern="1200" cap="none" spc="0" normalizeH="0" noProof="0" dirty="0">
                <a:ln>
                  <a:noFill/>
                </a:ln>
                <a:solidFill>
                  <a:prstClr val="black"/>
                </a:solidFill>
                <a:effectLst/>
                <a:uLnTx/>
                <a:uFillTx/>
                <a:latin typeface="+mn-lt"/>
                <a:ea typeface="+mn-ea"/>
                <a:cs typeface="+mn-cs"/>
              </a:rPr>
              <a:t> </a:t>
            </a:r>
            <a:r>
              <a:rPr lang="fr-ca" sz="1400" b="0" i="0" u="none" strike="noStrike" kern="1200" cap="none" spc="0" normalizeH="0" noProof="0" dirty="0" err="1">
                <a:ln>
                  <a:noFill/>
                </a:ln>
                <a:solidFill>
                  <a:prstClr val="black"/>
                </a:solidFill>
                <a:effectLst/>
                <a:uLnTx/>
                <a:uFillTx/>
                <a:latin typeface="+mn-lt"/>
                <a:ea typeface="+mn-ea"/>
                <a:cs typeface="+mn-cs"/>
              </a:rPr>
              <a:t>get</a:t>
            </a:r>
            <a:r>
              <a:rPr lang="fr-ca" sz="1400" b="0" i="0" u="none" strike="noStrike" kern="1200" cap="none" spc="0" normalizeH="0" noProof="0" dirty="0">
                <a:ln>
                  <a:noFill/>
                </a:ln>
                <a:solidFill>
                  <a:prstClr val="black"/>
                </a:solidFill>
                <a:effectLst/>
                <a:uLnTx/>
                <a:uFillTx/>
                <a:latin typeface="+mn-lt"/>
                <a:ea typeface="+mn-ea"/>
                <a:cs typeface="+mn-cs"/>
              </a:rPr>
              <a:t> </a:t>
            </a:r>
            <a:r>
              <a:rPr lang="fr-ca" sz="1400" b="0" i="0" u="none" strike="noStrike" kern="1200" cap="none" spc="0" normalizeH="0" noProof="0" dirty="0" err="1">
                <a:ln>
                  <a:noFill/>
                </a:ln>
                <a:solidFill>
                  <a:prstClr val="black"/>
                </a:solidFill>
                <a:effectLst/>
                <a:uLnTx/>
                <a:uFillTx/>
                <a:latin typeface="+mn-lt"/>
                <a:ea typeface="+mn-ea"/>
                <a:cs typeface="+mn-cs"/>
              </a:rPr>
              <a:t>started</a:t>
            </a:r>
            <a:r>
              <a:rPr lang="fr-ca" sz="1400" b="0" i="0" u="none" strike="noStrike" kern="1200" cap="none" spc="0" normalizeH="0" noProof="0" dirty="0">
                <a:ln>
                  <a:noFill/>
                </a:ln>
                <a:solidFill>
                  <a:prstClr val="black"/>
                </a:solidFill>
                <a:effectLst/>
                <a:uLnTx/>
                <a:uFillTx/>
                <a:latin typeface="+mn-lt"/>
                <a:ea typeface="+mn-ea"/>
                <a:cs typeface="+mn-cs"/>
              </a:rPr>
              <a:t>. You can </a:t>
            </a:r>
            <a:r>
              <a:rPr lang="fr-ca" sz="1400" b="0" i="0" u="none" strike="noStrike" kern="1200" cap="none" spc="0" normalizeH="0" noProof="0" dirty="0" err="1">
                <a:ln>
                  <a:noFill/>
                </a:ln>
                <a:solidFill>
                  <a:prstClr val="black"/>
                </a:solidFill>
                <a:effectLst/>
                <a:uLnTx/>
                <a:uFillTx/>
                <a:latin typeface="+mn-lt"/>
                <a:ea typeface="+mn-ea"/>
                <a:cs typeface="+mn-cs"/>
              </a:rPr>
              <a:t>edit</a:t>
            </a:r>
            <a:r>
              <a:rPr lang="fr-ca" sz="1400" b="0" i="0" u="none" strike="noStrike" kern="1200" cap="none" spc="0" normalizeH="0" noProof="0" dirty="0">
                <a:ln>
                  <a:noFill/>
                </a:ln>
                <a:solidFill>
                  <a:prstClr val="black"/>
                </a:solidFill>
                <a:effectLst/>
                <a:uLnTx/>
                <a:uFillTx/>
                <a:latin typeface="+mn-lt"/>
                <a:ea typeface="+mn-ea"/>
                <a:cs typeface="+mn-cs"/>
              </a:rPr>
              <a:t> </a:t>
            </a:r>
            <a:r>
              <a:rPr lang="fr-ca" sz="1400" b="0" i="0" u="none" strike="noStrike" kern="1200" cap="none" spc="0" normalizeH="0" noProof="0" dirty="0" err="1">
                <a:ln>
                  <a:noFill/>
                </a:ln>
                <a:solidFill>
                  <a:prstClr val="black"/>
                </a:solidFill>
                <a:effectLst/>
                <a:uLnTx/>
                <a:uFillTx/>
                <a:latin typeface="+mn-lt"/>
                <a:ea typeface="+mn-ea"/>
                <a:cs typeface="+mn-cs"/>
              </a:rPr>
              <a:t>these</a:t>
            </a:r>
            <a:r>
              <a:rPr lang="fr-ca" sz="1400" b="0" i="0" u="none" strike="noStrike" kern="1200" cap="none" spc="0" normalizeH="0" noProof="0" dirty="0">
                <a:ln>
                  <a:noFill/>
                </a:ln>
                <a:solidFill>
                  <a:prstClr val="black"/>
                </a:solidFill>
                <a:effectLst/>
                <a:uLnTx/>
                <a:uFillTx/>
                <a:latin typeface="+mn-lt"/>
                <a:ea typeface="+mn-ea"/>
                <a:cs typeface="+mn-cs"/>
              </a:rPr>
              <a:t> </a:t>
            </a:r>
            <a:r>
              <a:rPr lang="fr-ca" sz="1400" b="0" i="0" u="none" strike="noStrike" kern="1200" cap="none" spc="0" normalizeH="0" noProof="0" dirty="0" err="1">
                <a:ln>
                  <a:noFill/>
                </a:ln>
                <a:solidFill>
                  <a:prstClr val="black"/>
                </a:solidFill>
                <a:effectLst/>
                <a:uLnTx/>
                <a:uFillTx/>
                <a:latin typeface="+mn-lt"/>
                <a:ea typeface="+mn-ea"/>
                <a:cs typeface="+mn-cs"/>
              </a:rPr>
              <a:t>sample</a:t>
            </a:r>
            <a:r>
              <a:rPr lang="fr-ca" sz="1400" b="0" i="0" u="none" strike="noStrike" kern="1200" cap="none" spc="0" normalizeH="0" noProof="0" dirty="0">
                <a:ln>
                  <a:noFill/>
                </a:ln>
                <a:solidFill>
                  <a:prstClr val="black"/>
                </a:solidFill>
                <a:effectLst/>
                <a:uLnTx/>
                <a:uFillTx/>
                <a:latin typeface="+mn-lt"/>
                <a:ea typeface="+mn-ea"/>
                <a:cs typeface="+mn-cs"/>
              </a:rPr>
              <a:t> slides or insert new slides, </a:t>
            </a:r>
            <a:r>
              <a:rPr lang="fr-ca" sz="1400" b="0" i="0" u="none" strike="noStrike" kern="1200" cap="none" spc="0" normalizeH="0" noProof="0" dirty="0" err="1">
                <a:ln>
                  <a:noFill/>
                </a:ln>
                <a:solidFill>
                  <a:prstClr val="black"/>
                </a:solidFill>
                <a:effectLst/>
                <a:uLnTx/>
                <a:uFillTx/>
                <a:latin typeface="+mn-lt"/>
                <a:ea typeface="+mn-ea"/>
                <a:cs typeface="+mn-cs"/>
              </a:rPr>
              <a:t>however</a:t>
            </a:r>
            <a:r>
              <a:rPr lang="fr-ca" sz="1400" b="0" i="0" u="none" strike="noStrike" kern="1200" cap="none" spc="0" normalizeH="0" noProof="0" dirty="0">
                <a:ln>
                  <a:noFill/>
                </a:ln>
                <a:solidFill>
                  <a:prstClr val="black"/>
                </a:solidFill>
                <a:effectLst/>
                <a:uLnTx/>
                <a:uFillTx/>
                <a:latin typeface="+mn-lt"/>
                <a:ea typeface="+mn-ea"/>
                <a:cs typeface="+mn-cs"/>
              </a:rPr>
              <a:t> </a:t>
            </a:r>
            <a:r>
              <a:rPr lang="fr-ca" sz="1400" b="0" i="0" u="none" strike="noStrike" kern="1200" cap="none" spc="0" normalizeH="0" noProof="0" dirty="0" err="1">
                <a:ln>
                  <a:noFill/>
                </a:ln>
                <a:solidFill>
                  <a:prstClr val="black"/>
                </a:solidFill>
                <a:effectLst/>
                <a:uLnTx/>
                <a:uFillTx/>
                <a:latin typeface="+mn-lt"/>
                <a:ea typeface="+mn-ea"/>
                <a:cs typeface="+mn-cs"/>
              </a:rPr>
              <a:t>it</a:t>
            </a:r>
            <a:r>
              <a:rPr lang="fr-ca" sz="1400" b="0" i="0" u="none" strike="noStrike" kern="1200" cap="none" spc="0" normalizeH="0" noProof="0" dirty="0">
                <a:ln>
                  <a:noFill/>
                </a:ln>
                <a:solidFill>
                  <a:prstClr val="black"/>
                </a:solidFill>
                <a:effectLst/>
                <a:uLnTx/>
                <a:uFillTx/>
                <a:latin typeface="+mn-lt"/>
                <a:ea typeface="+mn-ea"/>
                <a:cs typeface="+mn-cs"/>
              </a:rPr>
              <a:t> </a:t>
            </a:r>
            <a:r>
              <a:rPr lang="fr-ca" sz="1400" b="0" i="0" u="none" strike="noStrike" kern="1200" cap="none" spc="0" normalizeH="0" noProof="0" dirty="0" err="1">
                <a:ln>
                  <a:noFill/>
                </a:ln>
                <a:solidFill>
                  <a:prstClr val="black"/>
                </a:solidFill>
                <a:effectLst/>
                <a:uLnTx/>
                <a:uFillTx/>
                <a:latin typeface="+mn-lt"/>
                <a:ea typeface="+mn-ea"/>
                <a:cs typeface="+mn-cs"/>
              </a:rPr>
              <a:t>is</a:t>
            </a:r>
            <a:r>
              <a:rPr lang="fr-ca" sz="1400" b="0" i="0" u="none" strike="noStrike" kern="1200" cap="none" spc="0" normalizeH="0" noProof="0" dirty="0">
                <a:ln>
                  <a:noFill/>
                </a:ln>
                <a:solidFill>
                  <a:prstClr val="black"/>
                </a:solidFill>
                <a:effectLst/>
                <a:uLnTx/>
                <a:uFillTx/>
                <a:latin typeface="+mn-lt"/>
                <a:ea typeface="+mn-ea"/>
                <a:cs typeface="+mn-cs"/>
              </a:rPr>
              <a:t> </a:t>
            </a:r>
            <a:r>
              <a:rPr lang="fr-ca" sz="1400" b="0" i="0" u="none" strike="noStrike" kern="1200" cap="none" spc="0" normalizeH="0" noProof="0" dirty="0" err="1">
                <a:ln>
                  <a:noFill/>
                </a:ln>
                <a:solidFill>
                  <a:prstClr val="black"/>
                </a:solidFill>
                <a:effectLst/>
                <a:uLnTx/>
                <a:uFillTx/>
                <a:latin typeface="+mn-lt"/>
                <a:ea typeface="+mn-ea"/>
                <a:cs typeface="+mn-cs"/>
              </a:rPr>
              <a:t>recommended</a:t>
            </a:r>
            <a:r>
              <a:rPr lang="fr-ca" sz="1400" b="0" i="0" u="none" strike="noStrike" kern="1200" cap="none" spc="0" normalizeH="0" noProof="0" dirty="0">
                <a:ln>
                  <a:noFill/>
                </a:ln>
                <a:solidFill>
                  <a:prstClr val="black"/>
                </a:solidFill>
                <a:effectLst/>
                <a:uLnTx/>
                <a:uFillTx/>
                <a:latin typeface="+mn-lt"/>
                <a:ea typeface="+mn-ea"/>
                <a:cs typeface="+mn-cs"/>
              </a:rPr>
              <a:t> </a:t>
            </a:r>
            <a:br>
              <a:rPr kumimoji="0" lang="en-US" sz="1400" b="0" i="0" u="none" strike="noStrike" kern="1200" cap="none" spc="0" normalizeH="0" baseline="0" noProof="0" dirty="0">
                <a:ln>
                  <a:noFill/>
                </a:ln>
                <a:solidFill>
                  <a:prstClr val="black"/>
                </a:solidFill>
                <a:effectLst/>
                <a:uLnTx/>
                <a:uFillTx/>
                <a:latin typeface="+mn-lt"/>
                <a:ea typeface="+mn-ea"/>
                <a:cs typeface="+mn-cs"/>
              </a:rPr>
            </a:br>
            <a:r>
              <a:rPr lang="fr-ca" sz="1400" b="0" i="0" u="none" strike="noStrike" kern="1200" cap="none" spc="0" normalizeH="0" noProof="0" dirty="0" err="1">
                <a:ln>
                  <a:noFill/>
                </a:ln>
                <a:solidFill>
                  <a:prstClr val="black"/>
                </a:solidFill>
                <a:effectLst/>
                <a:uLnTx/>
                <a:uFillTx/>
                <a:latin typeface="+mn-lt"/>
                <a:ea typeface="+mn-ea"/>
                <a:cs typeface="+mn-cs"/>
              </a:rPr>
              <a:t>you</a:t>
            </a:r>
            <a:r>
              <a:rPr lang="fr-ca" sz="1400" b="0" i="0" u="none" strike="noStrike" kern="1200" cap="none" spc="0" normalizeH="0" noProof="0" dirty="0">
                <a:ln>
                  <a:noFill/>
                </a:ln>
                <a:solidFill>
                  <a:prstClr val="black"/>
                </a:solidFill>
                <a:effectLst/>
                <a:uLnTx/>
                <a:uFillTx/>
                <a:latin typeface="+mn-lt"/>
                <a:ea typeface="+mn-ea"/>
                <a:cs typeface="+mn-cs"/>
              </a:rPr>
              <a:t> </a:t>
            </a:r>
            <a:r>
              <a:rPr lang="fr-ca" sz="1400" b="0" i="0" u="none" strike="noStrike" kern="1200" cap="none" spc="0" normalizeH="0" noProof="0" dirty="0" err="1">
                <a:ln>
                  <a:noFill/>
                </a:ln>
                <a:solidFill>
                  <a:prstClr val="black"/>
                </a:solidFill>
                <a:effectLst/>
                <a:uLnTx/>
                <a:uFillTx/>
                <a:latin typeface="+mn-lt"/>
                <a:ea typeface="+mn-ea"/>
                <a:cs typeface="+mn-cs"/>
              </a:rPr>
              <a:t>maintain</a:t>
            </a:r>
            <a:r>
              <a:rPr lang="fr-ca" sz="1400" b="0" i="0" u="none" strike="noStrike" kern="1200" cap="none" spc="0" normalizeH="0" noProof="0" dirty="0">
                <a:ln>
                  <a:noFill/>
                </a:ln>
                <a:solidFill>
                  <a:prstClr val="black"/>
                </a:solidFill>
                <a:effectLst/>
                <a:uLnTx/>
                <a:uFillTx/>
                <a:latin typeface="+mn-lt"/>
                <a:ea typeface="+mn-ea"/>
                <a:cs typeface="+mn-cs"/>
              </a:rPr>
              <a:t> a consistent </a:t>
            </a:r>
            <a:r>
              <a:rPr lang="fr-ca" sz="1400" b="0" i="0" u="none" strike="noStrike" kern="1200" cap="none" spc="0" normalizeH="0" noProof="0" dirty="0" err="1">
                <a:ln>
                  <a:noFill/>
                </a:ln>
                <a:solidFill>
                  <a:prstClr val="black"/>
                </a:solidFill>
                <a:effectLst/>
                <a:uLnTx/>
                <a:uFillTx/>
                <a:latin typeface="+mn-lt"/>
                <a:ea typeface="+mn-ea"/>
                <a:cs typeface="+mn-cs"/>
              </a:rPr>
              <a:t>title</a:t>
            </a:r>
            <a:r>
              <a:rPr lang="fr-ca" sz="1400" b="0" i="0" u="none" strike="noStrike" kern="1200" cap="none" spc="0" normalizeH="0" noProof="0" dirty="0">
                <a:ln>
                  <a:noFill/>
                </a:ln>
                <a:solidFill>
                  <a:prstClr val="black"/>
                </a:solidFill>
                <a:effectLst/>
                <a:uLnTx/>
                <a:uFillTx/>
                <a:latin typeface="+mn-lt"/>
                <a:ea typeface="+mn-ea"/>
                <a:cs typeface="+mn-cs"/>
              </a:rPr>
              <a:t> and </a:t>
            </a:r>
            <a:r>
              <a:rPr lang="fr-ca" sz="1400" b="0" i="0" u="none" strike="noStrike" kern="1200" cap="none" spc="0" normalizeH="0" noProof="0" dirty="0" err="1">
                <a:ln>
                  <a:noFill/>
                </a:ln>
                <a:solidFill>
                  <a:prstClr val="black"/>
                </a:solidFill>
                <a:effectLst/>
                <a:uLnTx/>
                <a:uFillTx/>
                <a:latin typeface="+mn-lt"/>
                <a:ea typeface="+mn-ea"/>
                <a:cs typeface="+mn-cs"/>
              </a:rPr>
              <a:t>finishing</a:t>
            </a:r>
            <a:r>
              <a:rPr lang="fr-ca" sz="1400" b="0" i="0" u="none" strike="noStrike" kern="1200" cap="none" spc="0" normalizeH="0" noProof="0" dirty="0">
                <a:ln>
                  <a:noFill/>
                </a:ln>
                <a:solidFill>
                  <a:prstClr val="black"/>
                </a:solidFill>
                <a:effectLst/>
                <a:uLnTx/>
                <a:uFillTx/>
                <a:latin typeface="+mn-lt"/>
                <a:ea typeface="+mn-ea"/>
                <a:cs typeface="+mn-cs"/>
              </a:rPr>
              <a:t> slide.</a:t>
            </a:r>
            <a:endParaRPr kumimoji="0" lang="en-US" sz="1400" b="0" i="0" u="none" strike="noStrike" kern="1200" cap="none" spc="0" normalizeH="0" baseline="0" noProof="0" dirty="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fr-ca" sz="1400" b="0" i="0" u="none" strike="noStrike" kern="1200" cap="none" spc="0" normalizeH="0" noProof="0" dirty="0" err="1">
                <a:ln>
                  <a:noFill/>
                </a:ln>
                <a:solidFill>
                  <a:prstClr val="black"/>
                </a:solidFill>
                <a:effectLst/>
                <a:uLnTx/>
                <a:uFillTx/>
                <a:latin typeface="+mn-lt"/>
                <a:ea typeface="+mn-ea"/>
                <a:cs typeface="+mn-cs"/>
              </a:rPr>
              <a:t>Maintain</a:t>
            </a:r>
            <a:r>
              <a:rPr lang="fr-ca" sz="1400" b="0" i="0" u="none" strike="noStrike" kern="1200" cap="none" spc="0" normalizeH="0" noProof="0" dirty="0">
                <a:ln>
                  <a:noFill/>
                </a:ln>
                <a:solidFill>
                  <a:prstClr val="black"/>
                </a:solidFill>
                <a:effectLst/>
                <a:uLnTx/>
                <a:uFillTx/>
                <a:latin typeface="+mn-lt"/>
                <a:ea typeface="+mn-ea"/>
                <a:cs typeface="+mn-cs"/>
              </a:rPr>
              <a:t> the </a:t>
            </a:r>
            <a:r>
              <a:rPr lang="fr-ca" sz="1400" b="0" i="0" u="none" strike="noStrike" kern="1200" cap="none" spc="0" normalizeH="0" noProof="0" dirty="0" err="1">
                <a:ln>
                  <a:noFill/>
                </a:ln>
                <a:solidFill>
                  <a:prstClr val="black"/>
                </a:solidFill>
                <a:effectLst/>
                <a:uLnTx/>
                <a:uFillTx/>
                <a:latin typeface="+mn-lt"/>
                <a:ea typeface="+mn-ea"/>
                <a:cs typeface="+mn-cs"/>
              </a:rPr>
              <a:t>integrity</a:t>
            </a:r>
            <a:r>
              <a:rPr lang="fr-ca" sz="1400" b="0" i="0" u="none" strike="noStrike" kern="1200" cap="none" spc="0" normalizeH="0" noProof="0" dirty="0">
                <a:ln>
                  <a:noFill/>
                </a:ln>
                <a:solidFill>
                  <a:prstClr val="black"/>
                </a:solidFill>
                <a:effectLst/>
                <a:uLnTx/>
                <a:uFillTx/>
                <a:latin typeface="+mn-lt"/>
                <a:ea typeface="+mn-ea"/>
                <a:cs typeface="+mn-cs"/>
              </a:rPr>
              <a:t> of the key </a:t>
            </a:r>
            <a:r>
              <a:rPr lang="fr-ca" sz="1400" b="0" i="0" u="none" strike="noStrike" kern="1200" cap="none" spc="0" normalizeH="0" noProof="0" dirty="0" err="1">
                <a:ln>
                  <a:noFill/>
                </a:ln>
                <a:solidFill>
                  <a:prstClr val="black"/>
                </a:solidFill>
                <a:effectLst/>
                <a:uLnTx/>
                <a:uFillTx/>
                <a:latin typeface="+mn-lt"/>
                <a:ea typeface="+mn-ea"/>
                <a:cs typeface="+mn-cs"/>
              </a:rPr>
              <a:t>template</a:t>
            </a:r>
            <a:r>
              <a:rPr lang="fr-ca" sz="1400" b="0" i="0" u="none" strike="noStrike" kern="1200" cap="none" spc="0" normalizeH="0" noProof="0" dirty="0">
                <a:ln>
                  <a:noFill/>
                </a:ln>
                <a:solidFill>
                  <a:prstClr val="black"/>
                </a:solidFill>
                <a:effectLst/>
                <a:uLnTx/>
                <a:uFillTx/>
                <a:latin typeface="+mn-lt"/>
                <a:ea typeface="+mn-ea"/>
                <a:cs typeface="+mn-cs"/>
              </a:rPr>
              <a:t> </a:t>
            </a:r>
            <a:r>
              <a:rPr lang="fr-ca" sz="1400" b="0" i="0" u="none" strike="noStrike" kern="1200" cap="none" spc="0" normalizeH="0" noProof="0" dirty="0" err="1">
                <a:ln>
                  <a:noFill/>
                </a:ln>
                <a:solidFill>
                  <a:prstClr val="black"/>
                </a:solidFill>
                <a:effectLst/>
                <a:uLnTx/>
                <a:uFillTx/>
                <a:latin typeface="+mn-lt"/>
                <a:ea typeface="+mn-ea"/>
                <a:cs typeface="+mn-cs"/>
              </a:rPr>
              <a:t>features</a:t>
            </a:r>
            <a:r>
              <a:rPr lang="fr-ca" sz="1400" b="0" i="0" u="none" strike="noStrike" kern="1200" cap="none" spc="0" normalizeH="0" noProof="0" dirty="0">
                <a:ln>
                  <a:noFill/>
                </a:ln>
                <a:solidFill>
                  <a:prstClr val="black"/>
                </a:solidFill>
                <a:effectLst/>
                <a:uLnTx/>
                <a:uFillTx/>
                <a:latin typeface="+mn-lt"/>
                <a:ea typeface="+mn-ea"/>
                <a:cs typeface="+mn-cs"/>
              </a:rPr>
              <a:t>: </a:t>
            </a:r>
            <a:r>
              <a:rPr lang="fr-ca" sz="1400" b="0" i="0" u="none" strike="noStrike" kern="1200" cap="none" spc="0" normalizeH="0" noProof="0" dirty="0" err="1">
                <a:ln>
                  <a:noFill/>
                </a:ln>
                <a:solidFill>
                  <a:prstClr val="black"/>
                </a:solidFill>
                <a:effectLst/>
                <a:uLnTx/>
                <a:uFillTx/>
                <a:latin typeface="+mn-lt"/>
                <a:ea typeface="+mn-ea"/>
                <a:cs typeface="+mn-cs"/>
              </a:rPr>
              <a:t>Ensure</a:t>
            </a:r>
            <a:r>
              <a:rPr lang="fr-ca" sz="1400" b="0" i="0" u="none" strike="noStrike" kern="1200" cap="none" spc="0" normalizeH="0" noProof="0" dirty="0">
                <a:ln>
                  <a:noFill/>
                </a:ln>
                <a:solidFill>
                  <a:prstClr val="black"/>
                </a:solidFill>
                <a:effectLst/>
                <a:uLnTx/>
                <a:uFillTx/>
                <a:latin typeface="+mn-lt"/>
                <a:ea typeface="+mn-ea"/>
                <a:cs typeface="+mn-cs"/>
              </a:rPr>
              <a:t> </a:t>
            </a:r>
            <a:r>
              <a:rPr lang="fr-ca" sz="1400" b="0" i="0" u="none" strike="noStrike" kern="1200" cap="none" spc="0" normalizeH="0" noProof="0" dirty="0" err="1">
                <a:ln>
                  <a:noFill/>
                </a:ln>
                <a:solidFill>
                  <a:prstClr val="black"/>
                </a:solidFill>
                <a:effectLst/>
                <a:uLnTx/>
                <a:uFillTx/>
                <a:latin typeface="+mn-lt"/>
                <a:ea typeface="+mn-ea"/>
                <a:cs typeface="+mn-cs"/>
              </a:rPr>
              <a:t>consistency</a:t>
            </a:r>
            <a:r>
              <a:rPr lang="fr-ca" sz="1400" b="0" i="0" u="none" strike="noStrike" kern="1200" cap="none" spc="0" normalizeH="0" noProof="0" dirty="0">
                <a:ln>
                  <a:noFill/>
                </a:ln>
                <a:solidFill>
                  <a:prstClr val="black"/>
                </a:solidFill>
                <a:effectLst/>
                <a:uLnTx/>
                <a:uFillTx/>
                <a:latin typeface="+mn-lt"/>
                <a:ea typeface="+mn-ea"/>
                <a:cs typeface="+mn-cs"/>
              </a:rPr>
              <a:t> in locations and </a:t>
            </a:r>
            <a:r>
              <a:rPr lang="fr-ca" sz="1400" b="0" i="0" u="none" strike="noStrike" kern="1200" cap="none" spc="0" normalizeH="0" noProof="0" dirty="0" err="1">
                <a:ln>
                  <a:noFill/>
                </a:ln>
                <a:solidFill>
                  <a:prstClr val="black"/>
                </a:solidFill>
                <a:effectLst/>
                <a:uLnTx/>
                <a:uFillTx/>
                <a:latin typeface="+mn-lt"/>
                <a:ea typeface="+mn-ea"/>
                <a:cs typeface="+mn-cs"/>
              </a:rPr>
              <a:t>space</a:t>
            </a:r>
            <a:r>
              <a:rPr lang="fr-ca" sz="1400" b="0" i="0" u="none" strike="noStrike" kern="1200" cap="none" spc="0" normalizeH="0" noProof="0" dirty="0">
                <a:ln>
                  <a:noFill/>
                </a:ln>
                <a:solidFill>
                  <a:prstClr val="black"/>
                </a:solidFill>
                <a:effectLst/>
                <a:uLnTx/>
                <a:uFillTx/>
                <a:latin typeface="+mn-lt"/>
                <a:ea typeface="+mn-ea"/>
                <a:cs typeface="+mn-cs"/>
              </a:rPr>
              <a:t> </a:t>
            </a:r>
            <a:r>
              <a:rPr lang="fr-ca" sz="1400" b="0" i="0" u="none" strike="noStrike" kern="1200" cap="none" spc="0" normalizeH="0" noProof="0" dirty="0" err="1">
                <a:ln>
                  <a:noFill/>
                </a:ln>
                <a:solidFill>
                  <a:prstClr val="black"/>
                </a:solidFill>
                <a:effectLst/>
                <a:uLnTx/>
                <a:uFillTx/>
                <a:latin typeface="+mn-lt"/>
                <a:ea typeface="+mn-ea"/>
                <a:cs typeface="+mn-cs"/>
              </a:rPr>
              <a:t>around</a:t>
            </a:r>
            <a:r>
              <a:rPr lang="fr-ca" sz="1400" b="0" i="0" u="none" strike="noStrike" kern="1200" cap="none" spc="0" normalizeH="0" noProof="0" dirty="0">
                <a:ln>
                  <a:noFill/>
                </a:ln>
                <a:solidFill>
                  <a:prstClr val="black"/>
                </a:solidFill>
                <a:effectLst/>
                <a:uLnTx/>
                <a:uFillTx/>
                <a:latin typeface="+mn-lt"/>
                <a:ea typeface="+mn-ea"/>
                <a:cs typeface="+mn-cs"/>
              </a:rPr>
              <a:t> the logo, </a:t>
            </a:r>
            <a:r>
              <a:rPr lang="fr-ca" sz="1400" b="0" i="0" u="none" strike="noStrike" kern="1200" cap="none" spc="0" normalizeH="0" noProof="0" dirty="0" err="1">
                <a:ln>
                  <a:noFill/>
                </a:ln>
                <a:solidFill>
                  <a:prstClr val="black"/>
                </a:solidFill>
                <a:effectLst/>
                <a:uLnTx/>
                <a:uFillTx/>
                <a:latin typeface="+mn-lt"/>
                <a:ea typeface="+mn-ea"/>
                <a:cs typeface="+mn-cs"/>
              </a:rPr>
              <a:t>leverage</a:t>
            </a:r>
            <a:r>
              <a:rPr lang="fr-ca" sz="1400" b="0" i="0" u="none" strike="noStrike" kern="1200" cap="none" spc="0" normalizeH="0" noProof="0" dirty="0">
                <a:ln>
                  <a:noFill/>
                </a:ln>
                <a:solidFill>
                  <a:prstClr val="black"/>
                </a:solidFill>
                <a:effectLst/>
                <a:uLnTx/>
                <a:uFillTx/>
                <a:latin typeface="+mn-lt"/>
                <a:ea typeface="+mn-ea"/>
                <a:cs typeface="+mn-cs"/>
              </a:rPr>
              <a:t> the </a:t>
            </a:r>
            <a:r>
              <a:rPr lang="fr-ca" sz="1400" b="0" i="0" u="none" strike="noStrike" kern="1200" cap="none" spc="0" normalizeH="0" noProof="0" dirty="0" err="1">
                <a:ln>
                  <a:noFill/>
                </a:ln>
                <a:solidFill>
                  <a:prstClr val="black"/>
                </a:solidFill>
                <a:effectLst/>
                <a:uLnTx/>
                <a:uFillTx/>
                <a:latin typeface="+mn-lt"/>
                <a:ea typeface="+mn-ea"/>
                <a:cs typeface="+mn-cs"/>
              </a:rPr>
              <a:t>Manulife</a:t>
            </a:r>
            <a:r>
              <a:rPr lang="fr-ca" sz="1400" b="0" i="0" u="none" strike="noStrike" kern="1200" cap="none" spc="0" normalizeH="0" noProof="0" dirty="0">
                <a:ln>
                  <a:noFill/>
                </a:ln>
                <a:solidFill>
                  <a:prstClr val="black"/>
                </a:solidFill>
                <a:effectLst/>
                <a:uLnTx/>
                <a:uFillTx/>
                <a:latin typeface="+mn-lt"/>
                <a:ea typeface="+mn-ea"/>
                <a:cs typeface="+mn-cs"/>
              </a:rPr>
              <a:t> JH </a:t>
            </a:r>
            <a:r>
              <a:rPr lang="fr-ca" sz="1400" b="0" i="0" u="none" strike="noStrike" kern="1200" cap="none" spc="0" normalizeH="0" noProof="0" dirty="0" err="1">
                <a:ln>
                  <a:noFill/>
                </a:ln>
                <a:solidFill>
                  <a:prstClr val="black"/>
                </a:solidFill>
                <a:effectLst/>
                <a:uLnTx/>
                <a:uFillTx/>
                <a:latin typeface="+mn-lt"/>
                <a:ea typeface="+mn-ea"/>
                <a:cs typeface="+mn-cs"/>
              </a:rPr>
              <a:t>colour</a:t>
            </a:r>
            <a:r>
              <a:rPr lang="fr-ca" sz="1400" b="0" i="0" u="none" strike="noStrike" kern="1200" cap="none" spc="0" normalizeH="0" noProof="0" dirty="0">
                <a:ln>
                  <a:noFill/>
                </a:ln>
                <a:solidFill>
                  <a:prstClr val="black"/>
                </a:solidFill>
                <a:effectLst/>
                <a:uLnTx/>
                <a:uFillTx/>
                <a:latin typeface="+mn-lt"/>
                <a:ea typeface="+mn-ea"/>
                <a:cs typeface="+mn-cs"/>
              </a:rPr>
              <a:t> palette and Arial font, and use the </a:t>
            </a:r>
            <a:r>
              <a:rPr lang="fr-ca" sz="1400" b="0" i="0" u="none" strike="noStrike" kern="1200" cap="none" spc="0" normalizeH="0" noProof="0" dirty="0" err="1">
                <a:ln>
                  <a:noFill/>
                </a:ln>
                <a:solidFill>
                  <a:prstClr val="black"/>
                </a:solidFill>
                <a:effectLst/>
                <a:uLnTx/>
                <a:uFillTx/>
                <a:latin typeface="+mn-lt"/>
                <a:ea typeface="+mn-ea"/>
                <a:cs typeface="+mn-cs"/>
              </a:rPr>
              <a:t>icons</a:t>
            </a:r>
            <a:r>
              <a:rPr lang="fr-ca" sz="1400" b="0" i="0" u="none" strike="noStrike" kern="1200" cap="none" spc="0" normalizeH="0" noProof="0" dirty="0">
                <a:ln>
                  <a:noFill/>
                </a:ln>
                <a:solidFill>
                  <a:prstClr val="black"/>
                </a:solidFill>
                <a:effectLst/>
                <a:uLnTx/>
                <a:uFillTx/>
                <a:latin typeface="+mn-lt"/>
                <a:ea typeface="+mn-ea"/>
                <a:cs typeface="+mn-cs"/>
              </a:rPr>
              <a:t> and images </a:t>
            </a:r>
            <a:r>
              <a:rPr lang="fr-ca" sz="1400" b="0" i="0" u="none" strike="noStrike" kern="1200" cap="none" spc="0" normalizeH="0" noProof="0" dirty="0" err="1">
                <a:ln>
                  <a:noFill/>
                </a:ln>
                <a:solidFill>
                  <a:prstClr val="black"/>
                </a:solidFill>
                <a:effectLst/>
                <a:uLnTx/>
                <a:uFillTx/>
                <a:latin typeface="+mn-lt"/>
                <a:ea typeface="+mn-ea"/>
                <a:cs typeface="+mn-cs"/>
              </a:rPr>
              <a:t>that</a:t>
            </a:r>
            <a:r>
              <a:rPr lang="fr-ca" sz="1400" b="0" i="0" u="none" strike="noStrike" kern="1200" cap="none" spc="0" normalizeH="0" noProof="0" dirty="0">
                <a:ln>
                  <a:noFill/>
                </a:ln>
                <a:solidFill>
                  <a:prstClr val="black"/>
                </a:solidFill>
                <a:effectLst/>
                <a:uLnTx/>
                <a:uFillTx/>
                <a:latin typeface="+mn-lt"/>
                <a:ea typeface="+mn-ea"/>
                <a:cs typeface="+mn-cs"/>
              </a:rPr>
              <a:t> have been </a:t>
            </a:r>
            <a:r>
              <a:rPr lang="fr-ca" sz="1400" b="0" i="0" u="none" strike="noStrike" kern="1200" cap="none" spc="0" normalizeH="0" noProof="0" dirty="0" err="1">
                <a:ln>
                  <a:noFill/>
                </a:ln>
                <a:solidFill>
                  <a:prstClr val="black"/>
                </a:solidFill>
                <a:effectLst/>
                <a:uLnTx/>
                <a:uFillTx/>
                <a:latin typeface="+mn-lt"/>
                <a:ea typeface="+mn-ea"/>
                <a:cs typeface="+mn-cs"/>
              </a:rPr>
              <a:t>provided</a:t>
            </a:r>
            <a:r>
              <a:rPr lang="fr-ca" sz="1400" b="0" i="0" u="none" strike="noStrike" kern="1200" cap="none" spc="0" normalizeH="0" noProof="0" dirty="0">
                <a:ln>
                  <a:noFill/>
                </a:ln>
                <a:solidFill>
                  <a:prstClr val="black"/>
                </a:solidFill>
                <a:effectLst/>
                <a:uLnTx/>
                <a:uFillTx/>
                <a:latin typeface="+mn-lt"/>
                <a:ea typeface="+mn-ea"/>
                <a:cs typeface="+mn-cs"/>
              </a:rPr>
              <a:t> for </a:t>
            </a:r>
            <a:r>
              <a:rPr lang="fr-ca" sz="1400" b="0" i="0" u="none" strike="noStrike" kern="1200" cap="none" spc="0" normalizeH="0" noProof="0" dirty="0" err="1">
                <a:ln>
                  <a:noFill/>
                </a:ln>
                <a:solidFill>
                  <a:prstClr val="black"/>
                </a:solidFill>
                <a:effectLst/>
                <a:uLnTx/>
                <a:uFillTx/>
                <a:latin typeface="+mn-lt"/>
                <a:ea typeface="+mn-ea"/>
                <a:cs typeface="+mn-cs"/>
              </a:rPr>
              <a:t>you</a:t>
            </a:r>
            <a:r>
              <a:rPr lang="fr-ca" sz="1400" b="0" i="0" u="none" strike="noStrike" kern="1200" cap="none" spc="0" normalizeH="0" noProof="0" dirty="0">
                <a:ln>
                  <a:noFill/>
                </a:ln>
                <a:solidFill>
                  <a:prstClr val="black"/>
                </a:solidFill>
                <a:effectLst/>
                <a:uLnTx/>
                <a:uFillTx/>
                <a:latin typeface="+mn-lt"/>
                <a:ea typeface="+mn-ea"/>
                <a:cs typeface="+mn-cs"/>
              </a:rPr>
              <a:t>.</a:t>
            </a:r>
            <a:endParaRPr kumimoji="0" lang="en-US" sz="1400" b="0" i="0" u="none" strike="noStrike" kern="1200" cap="none" spc="0" normalizeH="0" baseline="0" noProof="0" dirty="0">
              <a:ln>
                <a:noFill/>
              </a:ln>
              <a:solidFill>
                <a:schemeClr val="bg1"/>
              </a:solidFill>
              <a:effectLst/>
              <a:uLnTx/>
              <a:uFillTx/>
              <a:latin typeface="Arial" panose="02020503040401060103" pitchFamily="18" charset="0"/>
              <a:ea typeface="+mn-ea"/>
              <a:cs typeface="+mn-cs"/>
            </a:endParaRPr>
          </a:p>
          <a:p>
            <a:pPr marL="228600" marR="0" lvl="0" indent="-228600" algn="l" defTabSz="914400" rtl="0" eaLnBrk="1" fontAlgn="auto" latinLnBrk="0" hangingPunct="1">
              <a:lnSpc>
                <a:spcPct val="100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endParaRPr kumimoji="0" lang="en-US" sz="30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Pct val="100000"/>
              <a:buFont typeface="Arial" panose="020B0604020202020204" pitchFamily="34" charset="0"/>
              <a:buNone/>
              <a:tabLst/>
              <a:defRPr/>
            </a:pPr>
            <a:r>
              <a:rPr lang="fr-ca" sz="1400" b="1" i="0" u="none" strike="noStrike" kern="1200" cap="none" spc="0" normalizeH="0" noProof="0" dirty="0">
                <a:ln>
                  <a:noFill/>
                </a:ln>
                <a:solidFill>
                  <a:prstClr val="black"/>
                </a:solidFill>
                <a:effectLst/>
                <a:uLnTx/>
                <a:uFillTx/>
                <a:latin typeface="+mn-lt"/>
                <a:ea typeface="+mn-ea"/>
                <a:cs typeface="+mn-cs"/>
              </a:rPr>
              <a:t>If </a:t>
            </a:r>
            <a:r>
              <a:rPr lang="fr-ca" sz="1400" b="1" i="0" u="none" strike="noStrike" kern="1200" cap="none" spc="0" normalizeH="0" noProof="0" dirty="0" err="1">
                <a:ln>
                  <a:noFill/>
                </a:ln>
                <a:solidFill>
                  <a:prstClr val="black"/>
                </a:solidFill>
                <a:effectLst/>
                <a:uLnTx/>
                <a:uFillTx/>
                <a:latin typeface="+mn-lt"/>
                <a:ea typeface="+mn-ea"/>
                <a:cs typeface="+mn-cs"/>
              </a:rPr>
              <a:t>you</a:t>
            </a:r>
            <a:r>
              <a:rPr lang="fr-ca" sz="1400" b="1" i="0" u="none" strike="noStrike" kern="1200" cap="none" spc="0" normalizeH="0" noProof="0" dirty="0">
                <a:ln>
                  <a:noFill/>
                </a:ln>
                <a:solidFill>
                  <a:prstClr val="black"/>
                </a:solidFill>
                <a:effectLst/>
                <a:uLnTx/>
                <a:uFillTx/>
                <a:latin typeface="+mn-lt"/>
                <a:ea typeface="+mn-ea"/>
                <a:cs typeface="+mn-cs"/>
              </a:rPr>
              <a:t> have </a:t>
            </a:r>
            <a:r>
              <a:rPr lang="fr-ca" sz="1400" b="1" i="0" u="none" strike="noStrike" kern="1200" cap="none" spc="0" normalizeH="0" noProof="0" dirty="0" err="1">
                <a:ln>
                  <a:noFill/>
                </a:ln>
                <a:solidFill>
                  <a:prstClr val="black"/>
                </a:solidFill>
                <a:effectLst/>
                <a:uLnTx/>
                <a:uFillTx/>
                <a:latin typeface="+mn-lt"/>
                <a:ea typeface="+mn-ea"/>
                <a:cs typeface="+mn-cs"/>
              </a:rPr>
              <a:t>any</a:t>
            </a:r>
            <a:r>
              <a:rPr lang="fr-ca" sz="1400" b="1" i="0" u="none" strike="noStrike" kern="1200" cap="none" spc="0" normalizeH="0" noProof="0" dirty="0">
                <a:ln>
                  <a:noFill/>
                </a:ln>
                <a:solidFill>
                  <a:prstClr val="black"/>
                </a:solidFill>
                <a:effectLst/>
                <a:uLnTx/>
                <a:uFillTx/>
                <a:latin typeface="+mn-lt"/>
                <a:ea typeface="+mn-ea"/>
                <a:cs typeface="+mn-cs"/>
              </a:rPr>
              <a:t> questions or </a:t>
            </a:r>
            <a:r>
              <a:rPr lang="fr-ca" sz="1400" b="1" i="0" u="none" strike="noStrike" kern="1200" cap="none" spc="0" normalizeH="0" noProof="0" dirty="0" err="1">
                <a:ln>
                  <a:noFill/>
                </a:ln>
                <a:solidFill>
                  <a:prstClr val="black"/>
                </a:solidFill>
                <a:effectLst/>
                <a:uLnTx/>
                <a:uFillTx/>
                <a:latin typeface="+mn-lt"/>
                <a:ea typeface="+mn-ea"/>
                <a:cs typeface="+mn-cs"/>
              </a:rPr>
              <a:t>concerns</a:t>
            </a:r>
            <a:r>
              <a:rPr lang="fr-ca" sz="1400" b="1" i="0" u="none" strike="noStrike" kern="1200" cap="none" spc="0" normalizeH="0" noProof="0" dirty="0">
                <a:ln>
                  <a:noFill/>
                </a:ln>
                <a:solidFill>
                  <a:prstClr val="black"/>
                </a:solidFill>
                <a:effectLst/>
                <a:uLnTx/>
                <a:uFillTx/>
                <a:latin typeface="+mn-lt"/>
                <a:ea typeface="+mn-ea"/>
                <a:cs typeface="+mn-cs"/>
              </a:rPr>
              <a:t>, </a:t>
            </a:r>
            <a:r>
              <a:rPr lang="fr-ca" sz="1400" b="1" i="0" u="none" strike="noStrike" kern="1200" cap="none" spc="0" normalizeH="0" noProof="0" dirty="0" err="1">
                <a:ln>
                  <a:noFill/>
                </a:ln>
                <a:solidFill>
                  <a:prstClr val="black"/>
                </a:solidFill>
                <a:effectLst/>
                <a:uLnTx/>
                <a:uFillTx/>
                <a:latin typeface="+mn-lt"/>
                <a:ea typeface="+mn-ea"/>
                <a:cs typeface="+mn-cs"/>
              </a:rPr>
              <a:t>please</a:t>
            </a:r>
            <a:r>
              <a:rPr lang="fr-ca" sz="1400" b="1" i="0" u="none" strike="noStrike" kern="1200" cap="none" spc="0" normalizeH="0" noProof="0" dirty="0">
                <a:ln>
                  <a:noFill/>
                </a:ln>
                <a:solidFill>
                  <a:prstClr val="black"/>
                </a:solidFill>
                <a:effectLst/>
                <a:uLnTx/>
                <a:uFillTx/>
                <a:latin typeface="+mn-lt"/>
                <a:ea typeface="+mn-ea"/>
                <a:cs typeface="+mn-cs"/>
              </a:rPr>
              <a:t> email us at brand@manulife.com.</a:t>
            </a:r>
          </a:p>
          <a:p>
            <a:pPr marL="228600" marR="0" lvl="0" indent="-228600" algn="l" defTabSz="914400" rtl="0" eaLnBrk="1" fontAlgn="auto" latinLnBrk="0" hangingPunct="1">
              <a:lnSpc>
                <a:spcPct val="100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mn-lt"/>
              <a:ea typeface="+mn-ea"/>
              <a:cs typeface="+mn-cs"/>
            </a:endParaRPr>
          </a:p>
        </p:txBody>
      </p:sp>
      <p:sp>
        <p:nvSpPr>
          <p:cNvPr id="15" name="Rectangle 14">
            <a:extLst>
              <a:ext uri="{FF2B5EF4-FFF2-40B4-BE49-F238E27FC236}">
                <a16:creationId xmlns:a16="http://schemas.microsoft.com/office/drawing/2014/main" id="{11E92F06-F4FB-4621-9169-B57FD0A41EED}"/>
              </a:ext>
            </a:extLst>
          </p:cNvPr>
          <p:cNvSpPr/>
          <p:nvPr userDrawn="1"/>
        </p:nvSpPr>
        <p:spPr>
          <a:xfrm>
            <a:off x="381712" y="950978"/>
            <a:ext cx="11340771" cy="461665"/>
          </a:xfrm>
          <a:prstGeom prst="rect">
            <a:avLst/>
          </a:prstGeom>
        </p:spPr>
        <p:txBody>
          <a:bodyPr wrap="square" rtlCol="0">
            <a:spAutoFit/>
          </a:bodyPr>
          <a:lstStyle/>
          <a:p>
            <a:pPr rtl="0"/>
            <a:r>
              <a:rPr lang="fr-ca" sz="2400" b="1" i="0" u="none" strike="noStrike" kern="1200" cap="none" spc="0" normalizeH="0" noProof="0">
                <a:ln>
                  <a:noFill/>
                </a:ln>
                <a:solidFill>
                  <a:prstClr val="black"/>
                </a:solidFill>
                <a:effectLst/>
                <a:uLnTx/>
                <a:uFillTx/>
                <a:latin typeface="+mn-lt"/>
                <a:ea typeface="+mj-ea"/>
                <a:cs typeface="+mj-cs"/>
              </a:rPr>
              <a:t>Getting Started – </a:t>
            </a:r>
            <a:r>
              <a:rPr lang="fr-ca" sz="2400" b="1" i="0" u="none" strike="noStrike" kern="1200" cap="none" spc="0" normalizeH="0" noProof="0">
                <a:ln>
                  <a:noFill/>
                </a:ln>
                <a:solidFill>
                  <a:prstClr val="black"/>
                </a:solidFill>
                <a:effectLst/>
                <a:uLnTx/>
                <a:uFillTx/>
                <a:latin typeface="+mn-lt"/>
                <a:ea typeface="+mn-ea"/>
                <a:cs typeface="+mn-cs"/>
              </a:rPr>
              <a:t>Official Manulife Investments Management Template</a:t>
            </a:r>
          </a:p>
        </p:txBody>
      </p:sp>
      <p:sp>
        <p:nvSpPr>
          <p:cNvPr id="9" name="Rectangle 8">
            <a:extLst>
              <a:ext uri="{FF2B5EF4-FFF2-40B4-BE49-F238E27FC236}">
                <a16:creationId xmlns:a16="http://schemas.microsoft.com/office/drawing/2014/main" id="{A153B09A-151F-464A-973F-FF30F816F5E8}"/>
              </a:ext>
            </a:extLst>
          </p:cNvPr>
          <p:cNvSpPr/>
          <p:nvPr userDrawn="1"/>
        </p:nvSpPr>
        <p:spPr>
          <a:xfrm>
            <a:off x="455613" y="362061"/>
            <a:ext cx="2636940" cy="246221"/>
          </a:xfrm>
          <a:prstGeom prst="rect">
            <a:avLst/>
          </a:prstGeom>
        </p:spPr>
        <p:txBody>
          <a:bodyPr wrap="none" lIns="0" rIns="0" rtlCol="0">
            <a:spAutoFit/>
          </a:bodyPr>
          <a:lstStyle/>
          <a:p>
            <a:pPr rtl="0"/>
            <a:r>
              <a:rPr lang="fr-ca" sz="1000">
                <a:latin typeface="+mn-lt"/>
              </a:rPr>
              <a:t>For use with Microsoft Office PowerPoint 365</a:t>
            </a:r>
            <a:endParaRPr lang="en-US" sz="1000">
              <a:solidFill>
                <a:schemeClr val="bg1"/>
              </a:solidFill>
              <a:latin typeface="+mn-lt"/>
            </a:endParaRPr>
          </a:p>
        </p:txBody>
      </p:sp>
      <p:pic>
        <p:nvPicPr>
          <p:cNvPr id="33" name="Picture 32">
            <a:extLst>
              <a:ext uri="{FF2B5EF4-FFF2-40B4-BE49-F238E27FC236}">
                <a16:creationId xmlns:a16="http://schemas.microsoft.com/office/drawing/2014/main" id="{55AEA2C6-250A-44A9-8BA8-8CA9288BD4B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509316" y="3412461"/>
            <a:ext cx="1484410" cy="835200"/>
          </a:xfrm>
          <a:prstGeom prst="rect">
            <a:avLst/>
          </a:prstGeom>
          <a:ln w="3175">
            <a:solidFill>
              <a:schemeClr val="bg2"/>
            </a:solidFill>
          </a:ln>
        </p:spPr>
      </p:pic>
      <p:pic>
        <p:nvPicPr>
          <p:cNvPr id="35" name="Picture 34">
            <a:extLst>
              <a:ext uri="{FF2B5EF4-FFF2-40B4-BE49-F238E27FC236}">
                <a16:creationId xmlns:a16="http://schemas.microsoft.com/office/drawing/2014/main" id="{73566F65-08CF-4C7F-A4E5-2FA2BE64438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909223" y="4439570"/>
            <a:ext cx="1484410" cy="835200"/>
          </a:xfrm>
          <a:prstGeom prst="rect">
            <a:avLst/>
          </a:prstGeom>
          <a:ln w="3175">
            <a:solidFill>
              <a:schemeClr val="bg2"/>
            </a:solidFill>
          </a:ln>
        </p:spPr>
      </p:pic>
      <p:pic>
        <p:nvPicPr>
          <p:cNvPr id="37" name="Picture 36">
            <a:extLst>
              <a:ext uri="{FF2B5EF4-FFF2-40B4-BE49-F238E27FC236}">
                <a16:creationId xmlns:a16="http://schemas.microsoft.com/office/drawing/2014/main" id="{8F8C6E3A-5EAB-4A98-A424-A01111D13C19}"/>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993094" y="3727169"/>
            <a:ext cx="1484800" cy="831909"/>
          </a:xfrm>
          <a:prstGeom prst="rect">
            <a:avLst/>
          </a:prstGeom>
          <a:ln w="3175">
            <a:solidFill>
              <a:schemeClr val="bg2"/>
            </a:solidFill>
          </a:ln>
        </p:spPr>
      </p:pic>
      <p:pic>
        <p:nvPicPr>
          <p:cNvPr id="39" name="Picture 38">
            <a:extLst>
              <a:ext uri="{FF2B5EF4-FFF2-40B4-BE49-F238E27FC236}">
                <a16:creationId xmlns:a16="http://schemas.microsoft.com/office/drawing/2014/main" id="{2B4DEF63-DA6B-4898-BA90-EF48D4F326C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9418606" y="4768021"/>
            <a:ext cx="1484410" cy="835200"/>
          </a:xfrm>
          <a:prstGeom prst="rect">
            <a:avLst/>
          </a:prstGeom>
          <a:ln w="3175">
            <a:solidFill>
              <a:schemeClr val="bg2"/>
            </a:solidFill>
          </a:ln>
        </p:spPr>
      </p:pic>
      <p:pic>
        <p:nvPicPr>
          <p:cNvPr id="41" name="Picture 40">
            <a:extLst>
              <a:ext uri="{FF2B5EF4-FFF2-40B4-BE49-F238E27FC236}">
                <a16:creationId xmlns:a16="http://schemas.microsoft.com/office/drawing/2014/main" id="{53C8D38B-E893-4C2D-B199-7FCFD4951B63}"/>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8496198" y="4100675"/>
            <a:ext cx="1484410" cy="835200"/>
          </a:xfrm>
          <a:prstGeom prst="rect">
            <a:avLst/>
          </a:prstGeom>
          <a:ln w="3175">
            <a:solidFill>
              <a:schemeClr val="bg2"/>
            </a:solidFill>
          </a:ln>
        </p:spPr>
      </p:pic>
      <p:pic>
        <p:nvPicPr>
          <p:cNvPr id="43" name="Picture 42">
            <a:extLst>
              <a:ext uri="{FF2B5EF4-FFF2-40B4-BE49-F238E27FC236}">
                <a16:creationId xmlns:a16="http://schemas.microsoft.com/office/drawing/2014/main" id="{EDD1AD33-F33B-4DD6-86B8-FEFF3CAB15CA}"/>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8899056" y="5099604"/>
            <a:ext cx="1484800" cy="831909"/>
          </a:xfrm>
          <a:prstGeom prst="rect">
            <a:avLst/>
          </a:prstGeom>
          <a:ln w="3175">
            <a:solidFill>
              <a:schemeClr val="bg2"/>
            </a:solidFill>
          </a:ln>
        </p:spPr>
      </p:pic>
      <p:pic>
        <p:nvPicPr>
          <p:cNvPr id="45" name="Picture 44">
            <a:extLst>
              <a:ext uri="{FF2B5EF4-FFF2-40B4-BE49-F238E27FC236}">
                <a16:creationId xmlns:a16="http://schemas.microsoft.com/office/drawing/2014/main" id="{D03E4EB3-E873-4A50-ADE5-AECE56550AE4}"/>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16159" y="4397034"/>
            <a:ext cx="1484800" cy="830425"/>
          </a:xfrm>
          <a:prstGeom prst="rect">
            <a:avLst/>
          </a:prstGeom>
          <a:ln w="3175">
            <a:solidFill>
              <a:schemeClr val="bg2"/>
            </a:solidFill>
          </a:ln>
        </p:spPr>
      </p:pic>
      <p:pic>
        <p:nvPicPr>
          <p:cNvPr id="47" name="Picture 46">
            <a:extLst>
              <a:ext uri="{FF2B5EF4-FFF2-40B4-BE49-F238E27FC236}">
                <a16:creationId xmlns:a16="http://schemas.microsoft.com/office/drawing/2014/main" id="{22A4D140-ACCE-49D9-8B39-96094669690E}"/>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434733" y="5417499"/>
            <a:ext cx="1478171" cy="835200"/>
          </a:xfrm>
          <a:prstGeom prst="rect">
            <a:avLst/>
          </a:prstGeom>
          <a:ln w="3175">
            <a:solidFill>
              <a:schemeClr val="bg2"/>
            </a:solidFill>
          </a:ln>
        </p:spPr>
      </p:pic>
      <p:sp>
        <p:nvSpPr>
          <p:cNvPr id="2" name="Slide Number Placeholder 5">
            <a:extLst>
              <a:ext uri="{FF2B5EF4-FFF2-40B4-BE49-F238E27FC236}">
                <a16:creationId xmlns:a16="http://schemas.microsoft.com/office/drawing/2014/main" id="{BF2EF238-5449-BD88-FC4F-80E2296E3A87}"/>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Tree>
    <p:extLst>
      <p:ext uri="{BB962C8B-B14F-4D97-AF65-F5344CB8AC3E}">
        <p14:creationId xmlns:p14="http://schemas.microsoft.com/office/powerpoint/2010/main" val="1408480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etting started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AAEFE4F-0F92-4552-840C-017A9BE862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581601" y="3559635"/>
            <a:ext cx="3429000" cy="1828800"/>
          </a:xfrm>
          <a:prstGeom prst="rect">
            <a:avLst/>
          </a:prstGeom>
          <a:ln w="3175">
            <a:solidFill>
              <a:schemeClr val="bg2">
                <a:lumMod val="60000"/>
                <a:lumOff val="40000"/>
              </a:schemeClr>
            </a:solidFill>
          </a:ln>
        </p:spPr>
      </p:pic>
      <p:pic>
        <p:nvPicPr>
          <p:cNvPr id="8" name="Picture 7">
            <a:extLst>
              <a:ext uri="{FF2B5EF4-FFF2-40B4-BE49-F238E27FC236}">
                <a16:creationId xmlns:a16="http://schemas.microsoft.com/office/drawing/2014/main" id="{EDE81201-8EAF-4023-BE52-1D3606211CF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5088" y="3561791"/>
            <a:ext cx="3089189" cy="1824487"/>
          </a:xfrm>
          <a:prstGeom prst="rect">
            <a:avLst/>
          </a:prstGeom>
          <a:ln w="3175">
            <a:solidFill>
              <a:schemeClr val="bg2">
                <a:lumMod val="60000"/>
                <a:lumOff val="40000"/>
              </a:schemeClr>
            </a:solidFill>
          </a:ln>
        </p:spPr>
      </p:pic>
      <p:sp>
        <p:nvSpPr>
          <p:cNvPr id="17" name="Rectangle 16">
            <a:extLst>
              <a:ext uri="{FF2B5EF4-FFF2-40B4-BE49-F238E27FC236}">
                <a16:creationId xmlns:a16="http://schemas.microsoft.com/office/drawing/2014/main" id="{99911C52-8BD4-4F0D-866B-C996C90A70C0}"/>
              </a:ext>
            </a:extLst>
          </p:cNvPr>
          <p:cNvSpPr/>
          <p:nvPr userDrawn="1"/>
        </p:nvSpPr>
        <p:spPr>
          <a:xfrm>
            <a:off x="373167" y="1622705"/>
            <a:ext cx="5369604" cy="1372683"/>
          </a:xfrm>
          <a:prstGeom prst="rect">
            <a:avLst/>
          </a:prstGeom>
        </p:spPr>
        <p:txBody>
          <a:bodyPr wrap="square" rtlCol="0">
            <a:spAutoFit/>
          </a:bodyPr>
          <a:lstStyle/>
          <a:p>
            <a:pPr marL="0" indent="0" rtl="0">
              <a:lnSpc>
                <a:spcPct val="95000"/>
              </a:lnSpc>
              <a:spcBef>
                <a:spcPts val="1200"/>
              </a:spcBef>
              <a:buNone/>
            </a:pPr>
            <a:r>
              <a:rPr lang="fr-ca" sz="1400" b="1"/>
              <a:t>To insert a new slide</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fr-ca" sz="1400" b="0" i="0" u="none" strike="noStrike" kern="1200" cap="none" spc="0" normalizeH="0">
                <a:ln>
                  <a:noFill/>
                </a:ln>
                <a:solidFill>
                  <a:prstClr val="black"/>
                </a:solidFill>
                <a:effectLst/>
                <a:uLnTx/>
                <a:uFillTx/>
                <a:latin typeface="+mn-lt"/>
                <a:ea typeface="+mn-ea"/>
                <a:cs typeface="+mn-cs"/>
              </a:rPr>
              <a:t>Click the bottom of the New Slide button on the Home tab.</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fr-ca" sz="1400" b="0" i="0" u="none" strike="noStrike" kern="1200" cap="none" spc="0" normalizeH="0">
                <a:ln>
                  <a:noFill/>
                </a:ln>
                <a:solidFill>
                  <a:prstClr val="black"/>
                </a:solidFill>
                <a:effectLst/>
                <a:uLnTx/>
                <a:uFillTx/>
                <a:latin typeface="+mn-lt"/>
                <a:ea typeface="+mn-ea"/>
                <a:cs typeface="+mn-cs"/>
              </a:rPr>
              <a:t>Choose a layout from the gallery.</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fr-ca" sz="1400" b="0" i="0" u="none" strike="noStrike" kern="1200" cap="none" spc="0" normalizeH="0">
                <a:ln>
                  <a:noFill/>
                </a:ln>
                <a:solidFill>
                  <a:prstClr val="black"/>
                </a:solidFill>
                <a:effectLst/>
                <a:uLnTx/>
                <a:uFillTx/>
                <a:latin typeface="+mn-lt"/>
                <a:ea typeface="+mn-ea"/>
                <a:cs typeface="+mn-cs"/>
              </a:rPr>
              <a:t>Add content using </a:t>
            </a:r>
            <a:r>
              <a:rPr lang="fr-ca" sz="1400"/>
              <a:t>the default boxes provided.</a:t>
            </a:r>
          </a:p>
        </p:txBody>
      </p:sp>
      <p:sp>
        <p:nvSpPr>
          <p:cNvPr id="15" name="Rectangle 14">
            <a:extLst>
              <a:ext uri="{FF2B5EF4-FFF2-40B4-BE49-F238E27FC236}">
                <a16:creationId xmlns:a16="http://schemas.microsoft.com/office/drawing/2014/main" id="{11E92F06-F4FB-4621-9169-B57FD0A41EED}"/>
              </a:ext>
            </a:extLst>
          </p:cNvPr>
          <p:cNvSpPr/>
          <p:nvPr userDrawn="1"/>
        </p:nvSpPr>
        <p:spPr>
          <a:xfrm>
            <a:off x="381712" y="950978"/>
            <a:ext cx="5241421" cy="461665"/>
          </a:xfrm>
          <a:prstGeom prst="rect">
            <a:avLst/>
          </a:prstGeom>
        </p:spPr>
        <p:txBody>
          <a:bodyPr wrap="square" rtlCol="0">
            <a:spAutoFit/>
          </a:bodyPr>
          <a:lstStyle/>
          <a:p>
            <a:pPr rtl="0"/>
            <a:r>
              <a:rPr lang="fr-ca" sz="2400" b="1" i="0" u="none" strike="noStrike" kern="1200" cap="none" spc="0" normalizeH="0" noProof="0">
                <a:ln>
                  <a:noFill/>
                </a:ln>
                <a:solidFill>
                  <a:prstClr val="black"/>
                </a:solidFill>
                <a:effectLst/>
                <a:uLnTx/>
                <a:uFillTx/>
                <a:latin typeface="+mn-lt"/>
                <a:ea typeface="+mj-ea"/>
                <a:cs typeface="+mj-cs"/>
              </a:rPr>
              <a:t>To Insert or Change a Slide</a:t>
            </a:r>
            <a:endParaRPr lang="en-CA"/>
          </a:p>
        </p:txBody>
      </p:sp>
      <p:sp>
        <p:nvSpPr>
          <p:cNvPr id="16" name="Rectangle 15">
            <a:extLst>
              <a:ext uri="{FF2B5EF4-FFF2-40B4-BE49-F238E27FC236}">
                <a16:creationId xmlns:a16="http://schemas.microsoft.com/office/drawing/2014/main" id="{F1C17CB5-F2BE-4A24-9128-54B915A02C7D}"/>
              </a:ext>
            </a:extLst>
          </p:cNvPr>
          <p:cNvSpPr/>
          <p:nvPr userDrawn="1"/>
        </p:nvSpPr>
        <p:spPr>
          <a:xfrm>
            <a:off x="455613" y="362061"/>
            <a:ext cx="2636940" cy="246221"/>
          </a:xfrm>
          <a:prstGeom prst="rect">
            <a:avLst/>
          </a:prstGeom>
        </p:spPr>
        <p:txBody>
          <a:bodyPr wrap="none" lIns="0" rIns="0" rtlCol="0">
            <a:spAutoFit/>
          </a:bodyPr>
          <a:lstStyle/>
          <a:p>
            <a:pPr rtl="0"/>
            <a:r>
              <a:rPr lang="fr-ca" sz="1000">
                <a:latin typeface="+mn-lt"/>
              </a:rPr>
              <a:t>For use with Microsoft Office PowerPoint 365</a:t>
            </a:r>
            <a:endParaRPr lang="en-US" sz="1000">
              <a:solidFill>
                <a:schemeClr val="bg1"/>
              </a:solidFill>
              <a:latin typeface="+mn-lt"/>
            </a:endParaRPr>
          </a:p>
        </p:txBody>
      </p:sp>
      <p:sp>
        <p:nvSpPr>
          <p:cNvPr id="19" name="Rectangle 18">
            <a:extLst>
              <a:ext uri="{FF2B5EF4-FFF2-40B4-BE49-F238E27FC236}">
                <a16:creationId xmlns:a16="http://schemas.microsoft.com/office/drawing/2014/main" id="{F013F073-27F8-44C6-86F2-1BFB52DCC02D}"/>
              </a:ext>
            </a:extLst>
          </p:cNvPr>
          <p:cNvSpPr/>
          <p:nvPr userDrawn="1"/>
        </p:nvSpPr>
        <p:spPr>
          <a:xfrm>
            <a:off x="6471692" y="1622705"/>
            <a:ext cx="5261520" cy="1731243"/>
          </a:xfrm>
          <a:prstGeom prst="rect">
            <a:avLst/>
          </a:prstGeom>
        </p:spPr>
        <p:txBody>
          <a:bodyPr wrap="square" rtlCol="0">
            <a:spAutoFit/>
          </a:bodyPr>
          <a:lstStyle/>
          <a:p>
            <a:pPr marL="0" indent="0" rtl="0">
              <a:lnSpc>
                <a:spcPct val="95000"/>
              </a:lnSpc>
              <a:spcBef>
                <a:spcPts val="1200"/>
              </a:spcBef>
              <a:buNone/>
            </a:pPr>
            <a:r>
              <a:rPr lang="fr-ca" sz="1400" b="1"/>
              <a:t>To change the layout of an existing slide </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fr-ca" sz="1400"/>
              <a:t>Go </a:t>
            </a:r>
            <a:r>
              <a:rPr lang="fr-ca" sz="1400" b="0" i="0" u="none" strike="noStrike" kern="1200" cap="none" spc="0" normalizeH="0">
                <a:ln>
                  <a:noFill/>
                </a:ln>
                <a:solidFill>
                  <a:prstClr val="black"/>
                </a:solidFill>
                <a:effectLst/>
                <a:uLnTx/>
                <a:uFillTx/>
                <a:latin typeface="+mn-lt"/>
                <a:ea typeface="+mn-ea"/>
                <a:cs typeface="+mn-cs"/>
              </a:rPr>
              <a:t>to the slide you want to change.</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fr-ca" sz="1400" b="0" i="0" u="none" strike="noStrike" kern="1200" cap="none" spc="0" normalizeH="0">
                <a:ln>
                  <a:noFill/>
                </a:ln>
                <a:solidFill>
                  <a:prstClr val="black"/>
                </a:solidFill>
                <a:effectLst/>
                <a:uLnTx/>
                <a:uFillTx/>
                <a:latin typeface="+mn-lt"/>
                <a:ea typeface="+mn-ea"/>
                <a:cs typeface="+mn-cs"/>
              </a:rPr>
              <a:t>Select Layout on the Home tab.</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fr-ca" sz="1400" b="0" i="0" u="none" strike="noStrike" kern="1200" cap="none" spc="0" normalizeH="0">
                <a:ln>
                  <a:noFill/>
                </a:ln>
                <a:solidFill>
                  <a:prstClr val="black"/>
                </a:solidFill>
                <a:effectLst/>
                <a:uLnTx/>
                <a:uFillTx/>
                <a:latin typeface="+mn-lt"/>
                <a:ea typeface="+mn-ea"/>
                <a:cs typeface="+mn-cs"/>
              </a:rPr>
              <a:t>Choose a new layout from the gallery.</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fr-ca" sz="1400" b="0" i="0" u="none" strike="noStrike" kern="1200" cap="none" spc="0" normalizeH="0">
                <a:ln>
                  <a:noFill/>
                </a:ln>
                <a:solidFill>
                  <a:prstClr val="black"/>
                </a:solidFill>
                <a:effectLst/>
                <a:uLnTx/>
                <a:uFillTx/>
                <a:latin typeface="+mn-lt"/>
                <a:ea typeface="+mn-ea"/>
                <a:cs typeface="+mn-cs"/>
              </a:rPr>
              <a:t>Add content </a:t>
            </a:r>
            <a:r>
              <a:rPr lang="fr-ca" sz="1400"/>
              <a:t>using the default boxes provided.</a:t>
            </a:r>
          </a:p>
        </p:txBody>
      </p:sp>
      <p:cxnSp>
        <p:nvCxnSpPr>
          <p:cNvPr id="13" name="Straight Connector 12">
            <a:extLst>
              <a:ext uri="{FF2B5EF4-FFF2-40B4-BE49-F238E27FC236}">
                <a16:creationId xmlns:a16="http://schemas.microsoft.com/office/drawing/2014/main" id="{D881C36F-DB11-4377-82A5-7916E869C5A2}"/>
              </a:ext>
            </a:extLst>
          </p:cNvPr>
          <p:cNvCxnSpPr>
            <a:cxnSpLocks/>
          </p:cNvCxnSpPr>
          <p:nvPr userDrawn="1"/>
        </p:nvCxnSpPr>
        <p:spPr>
          <a:xfrm>
            <a:off x="6094412" y="1655840"/>
            <a:ext cx="0" cy="3892832"/>
          </a:xfrm>
          <a:prstGeom prst="line">
            <a:avLst/>
          </a:prstGeom>
          <a:noFill/>
          <a:ln w="127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2" name="Slide Number Placeholder 5">
            <a:extLst>
              <a:ext uri="{FF2B5EF4-FFF2-40B4-BE49-F238E27FC236}">
                <a16:creationId xmlns:a16="http://schemas.microsoft.com/office/drawing/2014/main" id="{4505251D-44FA-758B-DBC1-D0CCB70B9462}"/>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Tree>
    <p:extLst>
      <p:ext uri="{BB962C8B-B14F-4D97-AF65-F5344CB8AC3E}">
        <p14:creationId xmlns:p14="http://schemas.microsoft.com/office/powerpoint/2010/main" val="3643749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etting started 3">
    <p:spTree>
      <p:nvGrpSpPr>
        <p:cNvPr id="1" name=""/>
        <p:cNvGrpSpPr/>
        <p:nvPr/>
      </p:nvGrpSpPr>
      <p:grpSpPr>
        <a:xfrm>
          <a:off x="0" y="0"/>
          <a:ext cx="0" cy="0"/>
          <a:chOff x="0" y="0"/>
          <a:chExt cx="0" cy="0"/>
        </a:xfrm>
      </p:grpSpPr>
      <p:sp>
        <p:nvSpPr>
          <p:cNvPr id="26" name="Content Placeholder 3">
            <a:extLst>
              <a:ext uri="{FF2B5EF4-FFF2-40B4-BE49-F238E27FC236}">
                <a16:creationId xmlns:a16="http://schemas.microsoft.com/office/drawing/2014/main" id="{C414DEA0-13FF-4DE4-9D76-9E6417F4FE5D}"/>
              </a:ext>
            </a:extLst>
          </p:cNvPr>
          <p:cNvSpPr txBox="1">
            <a:spLocks/>
          </p:cNvSpPr>
          <p:nvPr userDrawn="1"/>
        </p:nvSpPr>
        <p:spPr>
          <a:xfrm>
            <a:off x="6889685" y="1656090"/>
            <a:ext cx="2068806" cy="2383371"/>
          </a:xfrm>
          <a:prstGeom prst="rect">
            <a:avLst/>
          </a:prstGeom>
        </p:spPr>
        <p:txBody>
          <a:bodyPr vert="horz" lIns="0" tIns="0" rIns="0" bIns="0" rtlCol="0">
            <a:noAutofit/>
          </a:bodyPr>
          <a:lstStyle>
            <a:lvl1pPr marL="227013" indent="-227013" algn="l" defTabSz="914400" rtl="0" eaLnBrk="1" latinLnBrk="0" hangingPunct="1">
              <a:lnSpc>
                <a:spcPct val="100000"/>
              </a:lnSpc>
              <a:spcBef>
                <a:spcPts val="2400"/>
              </a:spcBef>
              <a:buClr>
                <a:schemeClr val="tx1"/>
              </a:buClr>
              <a:buSzPct val="130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100000"/>
              </a:lnSpc>
              <a:spcBef>
                <a:spcPts val="1800"/>
              </a:spcBef>
              <a:buClr>
                <a:schemeClr val="tx1"/>
              </a:buClr>
              <a:buSzPct val="130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1800"/>
              </a:spcBef>
              <a:buClr>
                <a:schemeClr val="tx1"/>
              </a:buClr>
              <a:buSzPct val="130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100000"/>
              </a:lnSpc>
              <a:spcBef>
                <a:spcPts val="1800"/>
              </a:spcBef>
              <a:buClr>
                <a:schemeClr val="tx1"/>
              </a:buClr>
              <a:buSzPct val="130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100000"/>
              </a:lnSpc>
              <a:spcBef>
                <a:spcPts val="1800"/>
              </a:spcBef>
              <a:buClr>
                <a:schemeClr val="tx1"/>
              </a:buClr>
              <a:buSzPct val="130000"/>
              <a:buFont typeface="Arial" panose="020B0604020202020204" pitchFamily="34" charset="0"/>
              <a:buChar char="•"/>
              <a:defRPr sz="1400" kern="1200">
                <a:solidFill>
                  <a:schemeClr val="tx1"/>
                </a:solidFill>
                <a:latin typeface="+mn-lt"/>
                <a:ea typeface="+mn-ea"/>
                <a:cs typeface="+mn-cs"/>
              </a:defRPr>
            </a:lvl5pPr>
            <a:lvl6pPr marL="1965960"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6pPr>
            <a:lvl7pPr marL="2322576"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7pPr>
            <a:lvl8pPr marL="2679192"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8pPr>
            <a:lvl9pPr marL="3035808"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9pPr>
          </a:lstStyle>
          <a:p>
            <a:pPr rtl="0">
              <a:lnSpc>
                <a:spcPct val="95000"/>
              </a:lnSpc>
              <a:spcBef>
                <a:spcPts val="1200"/>
              </a:spcBef>
              <a:buSzPct val="115000"/>
            </a:pPr>
            <a:r>
              <a:rPr lang="fr-ca" sz="1400"/>
              <a:t>Primary colours Green and Blue may be used interchangeably across the organization.</a:t>
            </a:r>
          </a:p>
          <a:p>
            <a:pPr rtl="0">
              <a:lnSpc>
                <a:spcPct val="95000"/>
              </a:lnSpc>
              <a:spcBef>
                <a:spcPts val="1200"/>
              </a:spcBef>
              <a:buSzPct val="115000"/>
            </a:pPr>
            <a:r>
              <a:rPr lang="fr-ca" sz="1400"/>
              <a:t>Text colour: use black or white reverse text.</a:t>
            </a:r>
          </a:p>
          <a:p>
            <a:pPr rtl="0">
              <a:lnSpc>
                <a:spcPct val="95000"/>
              </a:lnSpc>
              <a:spcBef>
                <a:spcPts val="1200"/>
              </a:spcBef>
              <a:buSzPct val="115000"/>
            </a:pPr>
            <a:r>
              <a:rPr lang="fr-ca" sz="1400"/>
              <a:t>Charts and graphics only: use any of the primary or secondary colours provided.</a:t>
            </a:r>
          </a:p>
        </p:txBody>
      </p:sp>
      <p:cxnSp>
        <p:nvCxnSpPr>
          <p:cNvPr id="25" name="Straight Connector 24">
            <a:extLst>
              <a:ext uri="{FF2B5EF4-FFF2-40B4-BE49-F238E27FC236}">
                <a16:creationId xmlns:a16="http://schemas.microsoft.com/office/drawing/2014/main" id="{0EE1E742-A967-4A3E-9F77-DA40A8E46B45}"/>
              </a:ext>
            </a:extLst>
          </p:cNvPr>
          <p:cNvCxnSpPr>
            <a:cxnSpLocks/>
          </p:cNvCxnSpPr>
          <p:nvPr userDrawn="1"/>
        </p:nvCxnSpPr>
        <p:spPr>
          <a:xfrm>
            <a:off x="9271563" y="1656090"/>
            <a:ext cx="0" cy="4617710"/>
          </a:xfrm>
          <a:prstGeom prst="line">
            <a:avLst/>
          </a:prstGeom>
          <a:noFill/>
          <a:ln w="127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27" name="Title 5">
            <a:extLst>
              <a:ext uri="{FF2B5EF4-FFF2-40B4-BE49-F238E27FC236}">
                <a16:creationId xmlns:a16="http://schemas.microsoft.com/office/drawing/2014/main" id="{AEA8B13C-3D00-4B76-989C-A1F6F0840923}"/>
              </a:ext>
            </a:extLst>
          </p:cNvPr>
          <p:cNvSpPr txBox="1">
            <a:spLocks/>
          </p:cNvSpPr>
          <p:nvPr userDrawn="1"/>
        </p:nvSpPr>
        <p:spPr>
          <a:xfrm>
            <a:off x="455613" y="1032065"/>
            <a:ext cx="5186700" cy="49314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400" b="0" kern="1200" baseline="0">
                <a:solidFill>
                  <a:schemeClr val="tx1"/>
                </a:solidFill>
                <a:latin typeface="+mj-lt"/>
                <a:ea typeface="+mj-ea"/>
                <a:cs typeface="+mj-cs"/>
              </a:defRPr>
            </a:lvl1pPr>
          </a:lstStyle>
          <a:p>
            <a:pPr rtl="0"/>
            <a:r>
              <a:rPr lang="fr-ca" b="1"/>
              <a:t>Colours &amp; Images</a:t>
            </a:r>
          </a:p>
        </p:txBody>
      </p:sp>
      <p:sp>
        <p:nvSpPr>
          <p:cNvPr id="20" name="Content Placeholder 3">
            <a:extLst>
              <a:ext uri="{FF2B5EF4-FFF2-40B4-BE49-F238E27FC236}">
                <a16:creationId xmlns:a16="http://schemas.microsoft.com/office/drawing/2014/main" id="{3F1EF2E9-1005-4071-B482-10D7F95E3EF3}"/>
              </a:ext>
            </a:extLst>
          </p:cNvPr>
          <p:cNvSpPr txBox="1">
            <a:spLocks/>
          </p:cNvSpPr>
          <p:nvPr userDrawn="1"/>
        </p:nvSpPr>
        <p:spPr>
          <a:xfrm>
            <a:off x="9512407" y="1656090"/>
            <a:ext cx="2228488" cy="4130085"/>
          </a:xfrm>
          <a:prstGeom prst="rect">
            <a:avLst/>
          </a:prstGeom>
        </p:spPr>
        <p:txBody>
          <a:bodyPr vert="horz" lIns="0" tIns="0" rIns="0" bIns="0" rtlCol="0">
            <a:noAutofit/>
          </a:bodyPr>
          <a:lstStyle>
            <a:lvl1pPr marL="227013" indent="-227013" algn="l" defTabSz="914400" rtl="0" eaLnBrk="1" latinLnBrk="0" hangingPunct="1">
              <a:lnSpc>
                <a:spcPct val="100000"/>
              </a:lnSpc>
              <a:spcBef>
                <a:spcPts val="2400"/>
              </a:spcBef>
              <a:buClr>
                <a:schemeClr val="tx1"/>
              </a:buClr>
              <a:buSzPct val="130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100000"/>
              </a:lnSpc>
              <a:spcBef>
                <a:spcPts val="1800"/>
              </a:spcBef>
              <a:buClr>
                <a:schemeClr val="tx1"/>
              </a:buClr>
              <a:buSzPct val="130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1800"/>
              </a:spcBef>
              <a:buClr>
                <a:schemeClr val="tx1"/>
              </a:buClr>
              <a:buSzPct val="130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100000"/>
              </a:lnSpc>
              <a:spcBef>
                <a:spcPts val="1800"/>
              </a:spcBef>
              <a:buClr>
                <a:schemeClr val="tx1"/>
              </a:buClr>
              <a:buSzPct val="130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100000"/>
              </a:lnSpc>
              <a:spcBef>
                <a:spcPts val="1800"/>
              </a:spcBef>
              <a:buClr>
                <a:schemeClr val="tx1"/>
              </a:buClr>
              <a:buSzPct val="130000"/>
              <a:buFont typeface="Arial" panose="020B0604020202020204" pitchFamily="34" charset="0"/>
              <a:buChar char="•"/>
              <a:defRPr sz="1400" kern="1200">
                <a:solidFill>
                  <a:schemeClr val="tx1"/>
                </a:solidFill>
                <a:latin typeface="+mn-lt"/>
                <a:ea typeface="+mn-ea"/>
                <a:cs typeface="+mn-cs"/>
              </a:defRPr>
            </a:lvl5pPr>
            <a:lvl6pPr marL="1965960"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6pPr>
            <a:lvl7pPr marL="2322576"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7pPr>
            <a:lvl8pPr marL="2679192"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8pPr>
            <a:lvl9pPr marL="3035808" indent="-228600" algn="l" defTabSz="914400" rtl="0" eaLnBrk="1" latinLnBrk="0" hangingPunct="1">
              <a:lnSpc>
                <a:spcPct val="90000"/>
              </a:lnSpc>
              <a:spcBef>
                <a:spcPts val="600"/>
              </a:spcBef>
              <a:buClr>
                <a:schemeClr val="accent1"/>
              </a:buClr>
              <a:buSzPct val="115000"/>
              <a:buFont typeface="Wingdings" panose="05000000000000000000" pitchFamily="2" charset="2"/>
              <a:buChar char="§"/>
              <a:defRPr sz="1400" kern="1200">
                <a:solidFill>
                  <a:schemeClr val="tx1"/>
                </a:solidFill>
                <a:latin typeface="+mn-lt"/>
                <a:ea typeface="+mn-ea"/>
                <a:cs typeface="+mn-cs"/>
              </a:defRPr>
            </a:lvl9pPr>
          </a:lstStyle>
          <a:p>
            <a:pPr marL="0" marR="0" lvl="0" indent="0" algn="l" defTabSz="914400" rtl="0" eaLnBrk="1" fontAlgn="auto" latinLnBrk="0" hangingPunct="1">
              <a:lnSpc>
                <a:spcPct val="95000"/>
              </a:lnSpc>
              <a:spcBef>
                <a:spcPts val="1200"/>
              </a:spcBef>
              <a:spcAft>
                <a:spcPts val="0"/>
              </a:spcAft>
              <a:buClrTx/>
              <a:buSzPct val="100000"/>
              <a:buFont typeface="Arial" panose="020B0604020202020204" pitchFamily="34" charset="0"/>
              <a:buNone/>
              <a:tabLst/>
              <a:defRPr/>
            </a:pPr>
            <a:r>
              <a:rPr lang="fr-ca" sz="1400" b="1"/>
              <a:t>Embedded Colour Palette</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fr-ca" sz="1400" b="0" i="0" u="none" strike="noStrike" kern="1200" cap="none" spc="0" normalizeH="0">
                <a:ln>
                  <a:noFill/>
                </a:ln>
                <a:solidFill>
                  <a:prstClr val="black"/>
                </a:solidFill>
                <a:effectLst/>
                <a:uLnTx/>
                <a:uFillTx/>
                <a:latin typeface="+mn-lt"/>
                <a:ea typeface="+mn-ea"/>
                <a:cs typeface="+mn-cs"/>
              </a:rPr>
              <a:t>Branded colours are embedded in the template for your immediate use.</a:t>
            </a: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4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100" b="0" i="0" u="none" strike="noStrike" kern="1200" cap="none" spc="0" normalizeH="0" baseline="0">
              <a:ln>
                <a:noFill/>
              </a:ln>
              <a:solidFill>
                <a:prstClr val="black"/>
              </a:solidFill>
              <a:effectLst/>
              <a:uLnTx/>
              <a:uFillTx/>
              <a:latin typeface="+mn-lt"/>
              <a:ea typeface="+mn-ea"/>
              <a:cs typeface="+mn-cs"/>
            </a:endParaRPr>
          </a:p>
          <a:p>
            <a:pPr marL="228600" marR="0" lvl="0" indent="-228600" algn="l" defTabSz="914400" rtl="0" eaLnBrk="1" fontAlgn="auto" latinLnBrk="0" hangingPunct="1">
              <a:lnSpc>
                <a:spcPct val="95000"/>
              </a:lnSpc>
              <a:spcBef>
                <a:spcPts val="1200"/>
              </a:spcBef>
              <a:spcAft>
                <a:spcPts val="0"/>
              </a:spcAft>
              <a:buClrTx/>
              <a:buSzPct val="100000"/>
              <a:buFont typeface="Arial" panose="020B0604020202020204" pitchFamily="34" charset="0"/>
              <a:buChar char="•"/>
              <a:tabLst/>
              <a:defRPr/>
            </a:pPr>
            <a:endParaRPr kumimoji="0" lang="en-US" sz="500" b="0" i="0" u="none" strike="noStrike" kern="1200" cap="none" spc="0" normalizeH="0" baseline="0">
              <a:ln>
                <a:noFill/>
              </a:ln>
              <a:solidFill>
                <a:prstClr val="black"/>
              </a:solidFill>
              <a:effectLst/>
              <a:uLnTx/>
              <a:uFillTx/>
              <a:latin typeface="+mn-lt"/>
              <a:ea typeface="+mn-ea"/>
              <a:cs typeface="+mn-cs"/>
            </a:endParaRPr>
          </a:p>
          <a:p>
            <a:pPr marL="0" indent="0" rtl="0">
              <a:lnSpc>
                <a:spcPct val="95000"/>
              </a:lnSpc>
              <a:spcBef>
                <a:spcPts val="1200"/>
              </a:spcBef>
              <a:buNone/>
            </a:pPr>
            <a:r>
              <a:rPr lang="fr-ca" sz="1400" b="1"/>
              <a:t>Images</a:t>
            </a:r>
          </a:p>
          <a:p>
            <a:pPr marL="228600" marR="0" lvl="0" indent="-228600" algn="l" defTabSz="914400" rtl="0" eaLnBrk="1" fontAlgn="auto" latinLnBrk="0" hangingPunct="1">
              <a:lnSpc>
                <a:spcPct val="95000"/>
              </a:lnSpc>
              <a:spcBef>
                <a:spcPts val="1200"/>
              </a:spcBef>
              <a:spcAft>
                <a:spcPts val="0"/>
              </a:spcAft>
              <a:buClrTx/>
              <a:buSzPct val="115000"/>
              <a:buFont typeface="Arial" panose="020B0604020202020204" pitchFamily="34" charset="0"/>
              <a:buChar char="•"/>
              <a:tabLst/>
              <a:defRPr/>
            </a:pPr>
            <a:r>
              <a:rPr lang="fr-ca" sz="1400" b="0" i="0" u="none" strike="noStrike" kern="1200" cap="none" spc="0" normalizeH="0">
                <a:ln>
                  <a:noFill/>
                </a:ln>
                <a:solidFill>
                  <a:prstClr val="black"/>
                </a:solidFill>
                <a:effectLst/>
                <a:uLnTx/>
                <a:uFillTx/>
                <a:latin typeface="+mn-lt"/>
                <a:ea typeface="+mn-ea"/>
                <a:cs typeface="+mn-cs"/>
              </a:rPr>
              <a:t>You can add your own copyright free photos</a:t>
            </a:r>
            <a:br>
              <a:rPr kumimoji="0" lang="en-US" sz="1400" b="0" i="0" u="none" strike="noStrike" kern="1200" cap="none" spc="0" normalizeH="0" baseline="0">
                <a:ln>
                  <a:noFill/>
                </a:ln>
                <a:solidFill>
                  <a:prstClr val="black"/>
                </a:solidFill>
                <a:effectLst/>
                <a:uLnTx/>
                <a:uFillTx/>
                <a:latin typeface="+mn-lt"/>
                <a:ea typeface="+mn-ea"/>
                <a:cs typeface="+mn-cs"/>
              </a:rPr>
            </a:br>
            <a:r>
              <a:rPr lang="fr-ca" sz="1400" b="0" i="0" u="none" strike="noStrike" kern="1200" cap="none" spc="0" normalizeH="0">
                <a:ln>
                  <a:noFill/>
                </a:ln>
                <a:solidFill>
                  <a:prstClr val="black"/>
                </a:solidFill>
                <a:effectLst/>
                <a:uLnTx/>
                <a:uFillTx/>
                <a:latin typeface="+mn-lt"/>
                <a:ea typeface="+mn-ea"/>
                <a:cs typeface="+mn-cs"/>
              </a:rPr>
              <a:t>to customize your content slides.</a:t>
            </a:r>
          </a:p>
        </p:txBody>
      </p:sp>
      <p:grpSp>
        <p:nvGrpSpPr>
          <p:cNvPr id="10" name="Group 9">
            <a:extLst>
              <a:ext uri="{FF2B5EF4-FFF2-40B4-BE49-F238E27FC236}">
                <a16:creationId xmlns:a16="http://schemas.microsoft.com/office/drawing/2014/main" id="{28CE9538-62AC-466B-9B79-0BD8ED5ABE3C}"/>
              </a:ext>
            </a:extLst>
          </p:cNvPr>
          <p:cNvGrpSpPr/>
          <p:nvPr userDrawn="1"/>
        </p:nvGrpSpPr>
        <p:grpSpPr>
          <a:xfrm>
            <a:off x="9754758" y="2989467"/>
            <a:ext cx="1626433" cy="1817208"/>
            <a:chOff x="6808033" y="2485869"/>
            <a:chExt cx="1626433" cy="1817208"/>
          </a:xfrm>
        </p:grpSpPr>
        <p:pic>
          <p:nvPicPr>
            <p:cNvPr id="7" name="Picture 6">
              <a:extLst>
                <a:ext uri="{FF2B5EF4-FFF2-40B4-BE49-F238E27FC236}">
                  <a16:creationId xmlns:a16="http://schemas.microsoft.com/office/drawing/2014/main" id="{8DB967C5-76A1-4C6C-AC66-CAE652DC4F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808033" y="2485869"/>
              <a:ext cx="1626433" cy="1817208"/>
            </a:xfrm>
            <a:prstGeom prst="rect">
              <a:avLst/>
            </a:prstGeom>
            <a:ln w="3175">
              <a:solidFill>
                <a:schemeClr val="bg2">
                  <a:lumMod val="60000"/>
                  <a:lumOff val="40000"/>
                </a:schemeClr>
              </a:solidFill>
            </a:ln>
          </p:spPr>
        </p:pic>
        <p:sp>
          <p:nvSpPr>
            <p:cNvPr id="8" name="Rectangle 7">
              <a:extLst>
                <a:ext uri="{FF2B5EF4-FFF2-40B4-BE49-F238E27FC236}">
                  <a16:creationId xmlns:a16="http://schemas.microsoft.com/office/drawing/2014/main" id="{F3AA5D3A-0890-4BAF-8CEB-D2DF3EFC8E52}"/>
                </a:ext>
              </a:extLst>
            </p:cNvPr>
            <p:cNvSpPr/>
            <p:nvPr userDrawn="1"/>
          </p:nvSpPr>
          <p:spPr>
            <a:xfrm>
              <a:off x="6808033" y="2485869"/>
              <a:ext cx="1626433" cy="394064"/>
            </a:xfrm>
            <a:prstGeom prst="rect">
              <a:avLst/>
            </a:prstGeom>
            <a:noFill/>
            <a:ln w="285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l" rtl="0"/>
              <a:endParaRPr lang="en-CA" err="1"/>
            </a:p>
          </p:txBody>
        </p:sp>
      </p:grpSp>
      <p:sp>
        <p:nvSpPr>
          <p:cNvPr id="14" name="Rectangle 13">
            <a:extLst>
              <a:ext uri="{FF2B5EF4-FFF2-40B4-BE49-F238E27FC236}">
                <a16:creationId xmlns:a16="http://schemas.microsoft.com/office/drawing/2014/main" id="{A38F2055-4983-4560-A35F-C2AD8B91C608}"/>
              </a:ext>
            </a:extLst>
          </p:cNvPr>
          <p:cNvSpPr/>
          <p:nvPr userDrawn="1"/>
        </p:nvSpPr>
        <p:spPr>
          <a:xfrm>
            <a:off x="455613" y="362061"/>
            <a:ext cx="2636940" cy="246221"/>
          </a:xfrm>
          <a:prstGeom prst="rect">
            <a:avLst/>
          </a:prstGeom>
        </p:spPr>
        <p:txBody>
          <a:bodyPr wrap="none" lIns="0" rIns="0" rtlCol="0">
            <a:spAutoFit/>
          </a:bodyPr>
          <a:lstStyle/>
          <a:p>
            <a:pPr rtl="0"/>
            <a:r>
              <a:rPr lang="fr-ca" sz="1000">
                <a:latin typeface="+mn-lt"/>
              </a:rPr>
              <a:t>For use with Microsoft Office PowerPoint 365</a:t>
            </a:r>
            <a:endParaRPr lang="en-US" sz="1000">
              <a:solidFill>
                <a:schemeClr val="bg1"/>
              </a:solidFill>
              <a:latin typeface="+mn-lt"/>
            </a:endParaRPr>
          </a:p>
        </p:txBody>
      </p:sp>
      <p:sp>
        <p:nvSpPr>
          <p:cNvPr id="6" name="Rectangle 5">
            <a:extLst>
              <a:ext uri="{FF2B5EF4-FFF2-40B4-BE49-F238E27FC236}">
                <a16:creationId xmlns:a16="http://schemas.microsoft.com/office/drawing/2014/main" id="{7D700442-31D1-461B-920E-475A9AA71155}"/>
              </a:ext>
            </a:extLst>
          </p:cNvPr>
          <p:cNvSpPr/>
          <p:nvPr userDrawn="1"/>
        </p:nvSpPr>
        <p:spPr>
          <a:xfrm>
            <a:off x="455613" y="1656090"/>
            <a:ext cx="2019784" cy="197170"/>
          </a:xfrm>
          <a:prstGeom prst="rect">
            <a:avLst/>
          </a:prstGeom>
        </p:spPr>
        <p:txBody>
          <a:bodyPr wrap="non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1100" b="1" i="0" u="none" strike="noStrike" kern="1200" cap="none" spc="0" normalizeH="0" noProof="0">
                <a:ln>
                  <a:noFill/>
                </a:ln>
                <a:solidFill>
                  <a:prstClr val="black"/>
                </a:solidFill>
                <a:effectLst/>
                <a:uLnTx/>
                <a:uFillTx/>
                <a:latin typeface="+mn-lt"/>
                <a:ea typeface="+mn-ea"/>
                <a:cs typeface="+mn-cs"/>
              </a:rPr>
              <a:t>Primary colours – RGB values</a:t>
            </a:r>
            <a:endParaRPr kumimoji="0" lang="en-CA" sz="1100" b="1" i="0" u="none" strike="noStrike" kern="1200" cap="none" spc="0" normalizeH="0" baseline="0" noProof="0">
              <a:ln>
                <a:noFill/>
              </a:ln>
              <a:solidFill>
                <a:prstClr val="black"/>
              </a:solidFill>
              <a:effectLst/>
              <a:uLnTx/>
              <a:uFillTx/>
              <a:latin typeface="+mn-lt"/>
              <a:ea typeface="+mn-ea"/>
              <a:cs typeface="+mn-cs"/>
            </a:endParaRPr>
          </a:p>
        </p:txBody>
      </p:sp>
      <p:sp>
        <p:nvSpPr>
          <p:cNvPr id="71" name="Rectangle 70">
            <a:extLst>
              <a:ext uri="{FF2B5EF4-FFF2-40B4-BE49-F238E27FC236}">
                <a16:creationId xmlns:a16="http://schemas.microsoft.com/office/drawing/2014/main" id="{EC5CC774-67AB-4BDE-918D-E14A41DC3F32}"/>
              </a:ext>
            </a:extLst>
          </p:cNvPr>
          <p:cNvSpPr/>
          <p:nvPr userDrawn="1"/>
        </p:nvSpPr>
        <p:spPr>
          <a:xfrm>
            <a:off x="455613" y="3181041"/>
            <a:ext cx="2218556" cy="197170"/>
          </a:xfrm>
          <a:prstGeom prst="rect">
            <a:avLst/>
          </a:prstGeom>
        </p:spPr>
        <p:txBody>
          <a:bodyPr wrap="none" lIns="0" tIns="0" rIns="0" bIns="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1100" b="1" i="0" u="none" strike="noStrike" kern="1200" cap="none" spc="0" normalizeH="0" noProof="0">
                <a:ln>
                  <a:noFill/>
                </a:ln>
                <a:solidFill>
                  <a:prstClr val="black"/>
                </a:solidFill>
                <a:effectLst/>
                <a:uLnTx/>
                <a:uFillTx/>
                <a:latin typeface="+mn-lt"/>
                <a:ea typeface="+mn-ea"/>
                <a:cs typeface="+mn-cs"/>
              </a:rPr>
              <a:t>Secondary colours – RGB values</a:t>
            </a:r>
          </a:p>
        </p:txBody>
      </p:sp>
      <p:graphicFrame>
        <p:nvGraphicFramePr>
          <p:cNvPr id="13" name="Table 14">
            <a:extLst>
              <a:ext uri="{FF2B5EF4-FFF2-40B4-BE49-F238E27FC236}">
                <a16:creationId xmlns:a16="http://schemas.microsoft.com/office/drawing/2014/main" id="{89A3FD7B-12E8-4D62-8AC1-1C4E5DB3BC80}"/>
              </a:ext>
            </a:extLst>
          </p:cNvPr>
          <p:cNvGraphicFramePr>
            <a:graphicFrameLocks noGrp="1"/>
          </p:cNvGraphicFramePr>
          <p:nvPr userDrawn="1">
            <p:extLst>
              <p:ext uri="{D42A27DB-BD31-4B8C-83A1-F6EECF244321}">
                <p14:modId xmlns:p14="http://schemas.microsoft.com/office/powerpoint/2010/main" val="3644904597"/>
              </p:ext>
            </p:extLst>
          </p:nvPr>
        </p:nvGraphicFramePr>
        <p:xfrm>
          <a:off x="459880" y="1926430"/>
          <a:ext cx="6144120" cy="783844"/>
        </p:xfrm>
        <a:graphic>
          <a:graphicData uri="http://schemas.openxmlformats.org/drawingml/2006/table">
            <a:tbl>
              <a:tblPr firstRow="1" bandRow="1">
                <a:tableStyleId>{B301B821-A1FF-4177-AEE7-76D212191A09}</a:tableStyleId>
              </a:tblPr>
              <a:tblGrid>
                <a:gridCol w="768015">
                  <a:extLst>
                    <a:ext uri="{9D8B030D-6E8A-4147-A177-3AD203B41FA5}">
                      <a16:colId xmlns:a16="http://schemas.microsoft.com/office/drawing/2014/main" val="3441835300"/>
                    </a:ext>
                  </a:extLst>
                </a:gridCol>
                <a:gridCol w="768015">
                  <a:extLst>
                    <a:ext uri="{9D8B030D-6E8A-4147-A177-3AD203B41FA5}">
                      <a16:colId xmlns:a16="http://schemas.microsoft.com/office/drawing/2014/main" val="977536678"/>
                    </a:ext>
                  </a:extLst>
                </a:gridCol>
                <a:gridCol w="768015">
                  <a:extLst>
                    <a:ext uri="{9D8B030D-6E8A-4147-A177-3AD203B41FA5}">
                      <a16:colId xmlns:a16="http://schemas.microsoft.com/office/drawing/2014/main" val="125852545"/>
                    </a:ext>
                  </a:extLst>
                </a:gridCol>
                <a:gridCol w="768015">
                  <a:extLst>
                    <a:ext uri="{9D8B030D-6E8A-4147-A177-3AD203B41FA5}">
                      <a16:colId xmlns:a16="http://schemas.microsoft.com/office/drawing/2014/main" val="931395583"/>
                    </a:ext>
                  </a:extLst>
                </a:gridCol>
                <a:gridCol w="768015">
                  <a:extLst>
                    <a:ext uri="{9D8B030D-6E8A-4147-A177-3AD203B41FA5}">
                      <a16:colId xmlns:a16="http://schemas.microsoft.com/office/drawing/2014/main" val="2451672989"/>
                    </a:ext>
                  </a:extLst>
                </a:gridCol>
                <a:gridCol w="768015">
                  <a:extLst>
                    <a:ext uri="{9D8B030D-6E8A-4147-A177-3AD203B41FA5}">
                      <a16:colId xmlns:a16="http://schemas.microsoft.com/office/drawing/2014/main" val="1199082826"/>
                    </a:ext>
                  </a:extLst>
                </a:gridCol>
                <a:gridCol w="768015">
                  <a:extLst>
                    <a:ext uri="{9D8B030D-6E8A-4147-A177-3AD203B41FA5}">
                      <a16:colId xmlns:a16="http://schemas.microsoft.com/office/drawing/2014/main" val="2368813008"/>
                    </a:ext>
                  </a:extLst>
                </a:gridCol>
                <a:gridCol w="768015">
                  <a:extLst>
                    <a:ext uri="{9D8B030D-6E8A-4147-A177-3AD203B41FA5}">
                      <a16:colId xmlns:a16="http://schemas.microsoft.com/office/drawing/2014/main" val="394202237"/>
                    </a:ext>
                  </a:extLst>
                </a:gridCol>
              </a:tblGrid>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Green</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0 167 88</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0 68 39</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4427"/>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4 97 56</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46138"/>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6 135 78</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6874E"/>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0 196 110</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C46E"/>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92 215 144</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CD790"/>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172 229 196</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CE5C4"/>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202 238 217</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AEED9"/>
                    </a:solidFill>
                  </a:tcPr>
                </a:tc>
                <a:extLst>
                  <a:ext uri="{0D108BD9-81ED-4DB2-BD59-A6C34878D82A}">
                    <a16:rowId xmlns:a16="http://schemas.microsoft.com/office/drawing/2014/main" val="4155223802"/>
                  </a:ext>
                </a:extLst>
              </a:tr>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Blue</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0 0 193</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0 0 96</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60"/>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0 0 130</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82"/>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0 0 154</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9A"/>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30 30 229</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E1EE5"/>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bg1"/>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bg1"/>
                          </a:solidFill>
                          <a:effectLst/>
                          <a:uLnTx/>
                          <a:uFillTx/>
                          <a:latin typeface="+mn-lt"/>
                          <a:ea typeface="+mn-ea"/>
                          <a:cs typeface="+mn-cs"/>
                        </a:rPr>
                        <a:t>45 105 255</a:t>
                      </a:r>
                      <a:endParaRPr kumimoji="0" lang="en-CA" sz="800" b="0" i="0" u="none" strike="noStrike" kern="1200" cap="none" spc="0" normalizeH="0" baseline="0" noProof="0">
                        <a:ln>
                          <a:noFill/>
                        </a:ln>
                        <a:solidFill>
                          <a:schemeClr val="bg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D69FF"/>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118 176 255</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6B0FF"/>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193 216 247</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1D8F7"/>
                    </a:solidFill>
                  </a:tcPr>
                </a:tc>
                <a:extLst>
                  <a:ext uri="{0D108BD9-81ED-4DB2-BD59-A6C34878D82A}">
                    <a16:rowId xmlns:a16="http://schemas.microsoft.com/office/drawing/2014/main" val="3785195550"/>
                  </a:ext>
                </a:extLst>
              </a:tr>
            </a:tbl>
          </a:graphicData>
        </a:graphic>
      </p:graphicFrame>
      <p:graphicFrame>
        <p:nvGraphicFramePr>
          <p:cNvPr id="80" name="Table 14">
            <a:extLst>
              <a:ext uri="{FF2B5EF4-FFF2-40B4-BE49-F238E27FC236}">
                <a16:creationId xmlns:a16="http://schemas.microsoft.com/office/drawing/2014/main" id="{CA9A8DD4-1D6A-4928-98C9-44273B5A295B}"/>
              </a:ext>
            </a:extLst>
          </p:cNvPr>
          <p:cNvGraphicFramePr>
            <a:graphicFrameLocks noGrp="1"/>
          </p:cNvGraphicFramePr>
          <p:nvPr userDrawn="1">
            <p:extLst>
              <p:ext uri="{D42A27DB-BD31-4B8C-83A1-F6EECF244321}">
                <p14:modId xmlns:p14="http://schemas.microsoft.com/office/powerpoint/2010/main" val="3528710045"/>
              </p:ext>
            </p:extLst>
          </p:nvPr>
        </p:nvGraphicFramePr>
        <p:xfrm>
          <a:off x="459881" y="3453158"/>
          <a:ext cx="6144112" cy="1959610"/>
        </p:xfrm>
        <a:graphic>
          <a:graphicData uri="http://schemas.openxmlformats.org/drawingml/2006/table">
            <a:tbl>
              <a:tblPr firstRow="1" bandRow="1">
                <a:tableStyleId>{B301B821-A1FF-4177-AEE7-76D212191A09}</a:tableStyleId>
              </a:tblPr>
              <a:tblGrid>
                <a:gridCol w="768014">
                  <a:extLst>
                    <a:ext uri="{9D8B030D-6E8A-4147-A177-3AD203B41FA5}">
                      <a16:colId xmlns:a16="http://schemas.microsoft.com/office/drawing/2014/main" val="3441835300"/>
                    </a:ext>
                  </a:extLst>
                </a:gridCol>
                <a:gridCol w="768014">
                  <a:extLst>
                    <a:ext uri="{9D8B030D-6E8A-4147-A177-3AD203B41FA5}">
                      <a16:colId xmlns:a16="http://schemas.microsoft.com/office/drawing/2014/main" val="977536678"/>
                    </a:ext>
                  </a:extLst>
                </a:gridCol>
                <a:gridCol w="768014">
                  <a:extLst>
                    <a:ext uri="{9D8B030D-6E8A-4147-A177-3AD203B41FA5}">
                      <a16:colId xmlns:a16="http://schemas.microsoft.com/office/drawing/2014/main" val="125852545"/>
                    </a:ext>
                  </a:extLst>
                </a:gridCol>
                <a:gridCol w="768014">
                  <a:extLst>
                    <a:ext uri="{9D8B030D-6E8A-4147-A177-3AD203B41FA5}">
                      <a16:colId xmlns:a16="http://schemas.microsoft.com/office/drawing/2014/main" val="931395583"/>
                    </a:ext>
                  </a:extLst>
                </a:gridCol>
                <a:gridCol w="768014">
                  <a:extLst>
                    <a:ext uri="{9D8B030D-6E8A-4147-A177-3AD203B41FA5}">
                      <a16:colId xmlns:a16="http://schemas.microsoft.com/office/drawing/2014/main" val="2451672989"/>
                    </a:ext>
                  </a:extLst>
                </a:gridCol>
                <a:gridCol w="768014">
                  <a:extLst>
                    <a:ext uri="{9D8B030D-6E8A-4147-A177-3AD203B41FA5}">
                      <a16:colId xmlns:a16="http://schemas.microsoft.com/office/drawing/2014/main" val="1199082826"/>
                    </a:ext>
                  </a:extLst>
                </a:gridCol>
                <a:gridCol w="768014">
                  <a:extLst>
                    <a:ext uri="{9D8B030D-6E8A-4147-A177-3AD203B41FA5}">
                      <a16:colId xmlns:a16="http://schemas.microsoft.com/office/drawing/2014/main" val="2368813008"/>
                    </a:ext>
                  </a:extLst>
                </a:gridCol>
                <a:gridCol w="768014">
                  <a:extLst>
                    <a:ext uri="{9D8B030D-6E8A-4147-A177-3AD203B41FA5}">
                      <a16:colId xmlns:a16="http://schemas.microsoft.com/office/drawing/2014/main" val="394202237"/>
                    </a:ext>
                  </a:extLst>
                </a:gridCol>
              </a:tblGrid>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Navy</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40 43 62</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52 56 75</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4384B"/>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66 69 89</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24559"/>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94 96 115</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E6073"/>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142 144 162</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E90A2"/>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4155223802"/>
                  </a:ext>
                </a:extLst>
              </a:tr>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Coral</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236 100 83</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131 10 16</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30A10"/>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160 14 24</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00E18"/>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208 58 57</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3A39"/>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255 119 105</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7769"/>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246 144 130</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69082"/>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252 172 161</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CACA1"/>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246 204 199</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6CCC7"/>
                    </a:solidFill>
                  </a:tcPr>
                </a:tc>
                <a:extLst>
                  <a:ext uri="{0D108BD9-81ED-4DB2-BD59-A6C34878D82A}">
                    <a16:rowId xmlns:a16="http://schemas.microsoft.com/office/drawing/2014/main" val="3785195550"/>
                  </a:ext>
                </a:extLst>
              </a:tr>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Violet</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96 69 132</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38 24 72</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61848"/>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51 26 83</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31A53"/>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76 51 107</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C336B"/>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111 86 147</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F5693"/>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bg1"/>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bg1"/>
                          </a:solidFill>
                          <a:effectLst/>
                          <a:uLnTx/>
                          <a:uFillTx/>
                          <a:latin typeface="+mn-lt"/>
                          <a:ea typeface="+mn-ea"/>
                          <a:cs typeface="+mn-cs"/>
                        </a:rPr>
                        <a:t>131 106 166</a:t>
                      </a:r>
                      <a:endParaRPr kumimoji="0" lang="en-CA" sz="800" b="0" i="0" u="none" strike="noStrike" kern="1200" cap="none" spc="0" normalizeH="0" baseline="0" noProof="0">
                        <a:ln>
                          <a:noFill/>
                        </a:ln>
                        <a:solidFill>
                          <a:schemeClr val="bg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36AA6"/>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157 141 188</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D8DBC"/>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212 210 233</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4D2E9"/>
                    </a:solidFill>
                  </a:tcPr>
                </a:tc>
                <a:extLst>
                  <a:ext uri="{0D108BD9-81ED-4DB2-BD59-A6C34878D82A}">
                    <a16:rowId xmlns:a16="http://schemas.microsoft.com/office/drawing/2014/main" val="1544447608"/>
                  </a:ext>
                </a:extLst>
              </a:tr>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Gold</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244 150 0</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167 89 0</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75900"/>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Dark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206 118 18</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E7612"/>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Dark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215 125 40</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77D28"/>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249 171 46</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AB2E"/>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252 196 87</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CC457"/>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248 211 138</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D38A"/>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251 233 198</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BE9C6"/>
                    </a:solidFill>
                  </a:tcPr>
                </a:tc>
                <a:extLst>
                  <a:ext uri="{0D108BD9-81ED-4DB2-BD59-A6C34878D82A}">
                    <a16:rowId xmlns:a16="http://schemas.microsoft.com/office/drawing/2014/main" val="1646160453"/>
                  </a:ext>
                </a:extLst>
              </a:tr>
              <a:tr h="370840">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Turquoise</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6 199 186</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prstClr val="white"/>
                          </a:solidFill>
                          <a:effectLst/>
                          <a:uLnTx/>
                          <a:uFillTx/>
                          <a:latin typeface="+mn-lt"/>
                          <a:ea typeface="+mn-ea"/>
                          <a:cs typeface="+mn-cs"/>
                        </a:rPr>
                        <a:t>Dark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prstClr val="white"/>
                          </a:solidFill>
                          <a:effectLst/>
                          <a:uLnTx/>
                          <a:uFillTx/>
                          <a:latin typeface="+mn-lt"/>
                          <a:ea typeface="+mn-ea"/>
                          <a:cs typeface="+mn-cs"/>
                        </a:rPr>
                        <a:t>9 132 123</a:t>
                      </a:r>
                      <a:endParaRPr kumimoji="0" lang="en-CA" sz="800" b="0" i="0" u="none" strike="noStrike" kern="1200" cap="none" spc="0" normalizeH="0" baseline="0" noProof="0">
                        <a:ln>
                          <a:noFill/>
                        </a:ln>
                        <a:solidFill>
                          <a:prstClr val="white"/>
                        </a:solidFill>
                        <a:effectLst/>
                        <a:uLnTx/>
                        <a:uFillTx/>
                        <a:latin typeface="+mn-lt"/>
                        <a:ea typeface="+mn-ea"/>
                        <a:cs typeface="+mn-cs"/>
                      </a:endParaRPr>
                    </a:p>
                  </a:txBody>
                  <a:tcP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9847B"/>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Dark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8 162 152</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8A298"/>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Dark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5 178 167</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5B2A7"/>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1</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40 215 203</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D7CB"/>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2</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106 231 223</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AE7DF"/>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3</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157 243 237</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DF3ED"/>
                    </a:solidFill>
                  </a:tcPr>
                </a:tc>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fr-ca" sz="800" b="1" i="0" u="none" strike="noStrike" kern="1200" cap="none" spc="0" normalizeH="0" noProof="0">
                          <a:ln>
                            <a:noFill/>
                          </a:ln>
                          <a:solidFill>
                            <a:schemeClr val="tx1"/>
                          </a:solidFill>
                          <a:effectLst/>
                          <a:uLnTx/>
                          <a:uFillTx/>
                          <a:latin typeface="+mn-lt"/>
                          <a:ea typeface="+mn-ea"/>
                          <a:cs typeface="+mn-cs"/>
                        </a:rPr>
                        <a:t>Light 4</a:t>
                      </a:r>
                    </a:p>
                    <a:p>
                      <a:pPr marL="0" marR="0" lvl="0" indent="0" algn="l" defTabSz="914400" rtl="0" eaLnBrk="1" fontAlgn="auto" latinLnBrk="0" hangingPunct="1">
                        <a:lnSpc>
                          <a:spcPct val="130000"/>
                        </a:lnSpc>
                        <a:spcBef>
                          <a:spcPts val="0"/>
                        </a:spcBef>
                        <a:spcAft>
                          <a:spcPts val="0"/>
                        </a:spcAft>
                        <a:buClrTx/>
                        <a:buSzTx/>
                        <a:buFontTx/>
                        <a:buNone/>
                        <a:tabLst/>
                        <a:defRPr/>
                      </a:pPr>
                      <a:r>
                        <a:rPr lang="fr-ca" sz="800" b="0" i="0" u="none" strike="noStrike" kern="1200" cap="none" spc="0" normalizeH="0" noProof="0">
                          <a:ln>
                            <a:noFill/>
                          </a:ln>
                          <a:solidFill>
                            <a:schemeClr val="tx1"/>
                          </a:solidFill>
                          <a:effectLst/>
                          <a:uLnTx/>
                          <a:uFillTx/>
                          <a:latin typeface="+mn-lt"/>
                          <a:ea typeface="+mn-ea"/>
                          <a:cs typeface="+mn-cs"/>
                        </a:rPr>
                        <a:t>197 244 241</a:t>
                      </a:r>
                      <a:endParaRPr kumimoji="0" lang="en-CA" sz="800" b="0" i="0" u="none" strike="noStrike" kern="1200" cap="none" spc="0" normalizeH="0" baseline="0" noProof="0">
                        <a:ln>
                          <a:noFill/>
                        </a:ln>
                        <a:solidFill>
                          <a:schemeClr val="tx1"/>
                        </a:solidFill>
                        <a:effectLst/>
                        <a:uLnTx/>
                        <a:uFillTx/>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5F4F1"/>
                    </a:solidFill>
                  </a:tcPr>
                </a:tc>
                <a:extLst>
                  <a:ext uri="{0D108BD9-81ED-4DB2-BD59-A6C34878D82A}">
                    <a16:rowId xmlns:a16="http://schemas.microsoft.com/office/drawing/2014/main" val="2760968983"/>
                  </a:ext>
                </a:extLst>
              </a:tr>
            </a:tbl>
          </a:graphicData>
        </a:graphic>
      </p:graphicFrame>
      <p:sp>
        <p:nvSpPr>
          <p:cNvPr id="2" name="Slide Number Placeholder 5">
            <a:extLst>
              <a:ext uri="{FF2B5EF4-FFF2-40B4-BE49-F238E27FC236}">
                <a16:creationId xmlns:a16="http://schemas.microsoft.com/office/drawing/2014/main" id="{A053675A-3292-6554-4526-2D4D103EEE80}"/>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Tree>
    <p:extLst>
      <p:ext uri="{BB962C8B-B14F-4D97-AF65-F5344CB8AC3E}">
        <p14:creationId xmlns:p14="http://schemas.microsoft.com/office/powerpoint/2010/main" val="364491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6342" y="472437"/>
            <a:ext cx="11274553" cy="792167"/>
          </a:xfrm>
          <a:prstGeom prst="rect">
            <a:avLst/>
          </a:prstGeom>
        </p:spPr>
        <p:txBody>
          <a:bodyPr vert="horz" lIns="0" tIns="0" rIns="0" bIns="0" rtlCol="0" anchor="t">
            <a:noAutofit/>
          </a:bodyPr>
          <a:lstStyle/>
          <a:p>
            <a:pPr rtl="0"/>
            <a:r>
              <a:rPr lang="fr-ca" noProof="0"/>
              <a:t>Slide title</a:t>
            </a:r>
          </a:p>
        </p:txBody>
      </p:sp>
      <p:sp>
        <p:nvSpPr>
          <p:cNvPr id="3" name="Text Placeholder 2"/>
          <p:cNvSpPr>
            <a:spLocks noGrp="1"/>
          </p:cNvSpPr>
          <p:nvPr>
            <p:ph type="body" idx="1"/>
          </p:nvPr>
        </p:nvSpPr>
        <p:spPr>
          <a:xfrm>
            <a:off x="466343" y="1434190"/>
            <a:ext cx="11274552" cy="4584842"/>
          </a:xfrm>
          <a:prstGeom prst="rect">
            <a:avLst/>
          </a:prstGeom>
        </p:spPr>
        <p:txBody>
          <a:bodyPr vert="horz" lIns="0" tIns="0" rIns="0" bIns="0" rtlCol="0">
            <a:noAutofit/>
          </a:bodyPr>
          <a:lstStyle/>
          <a:p>
            <a:pPr lvl="0" rtl="0"/>
            <a:r>
              <a:rPr lang="fr-ca" noProof="0"/>
              <a:t>Click to add main bullet</a:t>
            </a:r>
          </a:p>
          <a:p>
            <a:pPr lvl="1" rtl="0"/>
            <a:r>
              <a:rPr lang="fr-ca" noProof="0"/>
              <a:t>Second level</a:t>
            </a:r>
          </a:p>
          <a:p>
            <a:pPr lvl="2" rtl="0"/>
            <a:r>
              <a:rPr lang="fr-ca" noProof="0"/>
              <a:t>Third level</a:t>
            </a:r>
          </a:p>
          <a:p>
            <a:pPr lvl="3" rtl="0"/>
            <a:r>
              <a:rPr lang="fr-ca" noProof="0"/>
              <a:t>Fourth level</a:t>
            </a:r>
          </a:p>
          <a:p>
            <a:pPr lvl="4" rtl="0"/>
            <a:r>
              <a:rPr lang="fr-ca" noProof="0"/>
              <a:t>Fifth level</a:t>
            </a:r>
          </a:p>
          <a:p>
            <a:pPr lvl="5" rtl="0"/>
            <a:r>
              <a:rPr lang="fr-ca" noProof="0"/>
              <a:t>Sixth level</a:t>
            </a:r>
          </a:p>
          <a:p>
            <a:pPr lvl="6" rtl="0"/>
            <a:r>
              <a:rPr lang="fr-ca" noProof="0"/>
              <a:t>Seventh level</a:t>
            </a:r>
          </a:p>
          <a:p>
            <a:pPr lvl="7" rtl="0"/>
            <a:r>
              <a:rPr lang="fr-ca" noProof="0"/>
              <a:t>Eighth level</a:t>
            </a:r>
          </a:p>
          <a:p>
            <a:pPr lvl="8" rtl="0"/>
            <a:r>
              <a:rPr lang="fr-ca" noProof="0"/>
              <a:t>Ninth level</a:t>
            </a:r>
          </a:p>
        </p:txBody>
      </p:sp>
      <p:sp>
        <p:nvSpPr>
          <p:cNvPr id="10" name="Slide Number Placeholder 5">
            <a:extLst>
              <a:ext uri="{FF2B5EF4-FFF2-40B4-BE49-F238E27FC236}">
                <a16:creationId xmlns:a16="http://schemas.microsoft.com/office/drawing/2014/main" id="{9DB85A39-9A04-91E4-33A2-F3E320EE07CA}"/>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tx1"/>
                </a:solidFill>
              </a:defRPr>
            </a:lvl1pPr>
          </a:lstStyle>
          <a:p>
            <a:pPr rtl="0"/>
            <a:fld id="{BB333B34-C87C-402E-ABB0-13B7C9DEBBC4}" type="slidenum">
              <a:rPr lang="en-CA" smtClean="0"/>
              <a:pPr rtl="0"/>
              <a:t>‹#›</a:t>
            </a:fld>
            <a:endParaRPr lang="en-CA"/>
          </a:p>
        </p:txBody>
      </p:sp>
      <p:sp>
        <p:nvSpPr>
          <p:cNvPr id="11" name="Rectangle 10">
            <a:extLst>
              <a:ext uri="{FF2B5EF4-FFF2-40B4-BE49-F238E27FC236}">
                <a16:creationId xmlns:a16="http://schemas.microsoft.com/office/drawing/2014/main" id="{029E8609-3391-5D47-9A90-9A28D250269E}"/>
              </a:ext>
            </a:extLst>
          </p:cNvPr>
          <p:cNvSpPr/>
          <p:nvPr userDrawn="1"/>
        </p:nvSpPr>
        <p:spPr>
          <a:xfrm>
            <a:off x="3845165" y="6485061"/>
            <a:ext cx="3392174" cy="215444"/>
          </a:xfrm>
          <a:prstGeom prst="rect">
            <a:avLst/>
          </a:prstGeom>
        </p:spPr>
        <p:txBody>
          <a:bodyPr wrap="square" rtlCol="0">
            <a:spAutoFit/>
          </a:bodyPr>
          <a:lstStyle/>
          <a:p>
            <a:pPr algn="l" rtl="0"/>
            <a:r>
              <a:rPr lang="fr-ca" sz="800" spc="-30" noProof="0" dirty="0">
                <a:solidFill>
                  <a:schemeClr val="tx1"/>
                </a:solidFill>
              </a:rPr>
              <a:t>RÉSERVÉ À L’USAGE DES CONSEILLERS – Non destiné au grand public</a:t>
            </a:r>
          </a:p>
        </p:txBody>
      </p:sp>
      <p:pic>
        <p:nvPicPr>
          <p:cNvPr id="12" name="Graphic 11">
            <a:extLst>
              <a:ext uri="{FF2B5EF4-FFF2-40B4-BE49-F238E27FC236}">
                <a16:creationId xmlns:a16="http://schemas.microsoft.com/office/drawing/2014/main" id="{11EA8F11-FE66-BC12-D02E-3B8CDD9A20A2}"/>
              </a:ext>
            </a:extLst>
          </p:cNvPr>
          <p:cNvPicPr>
            <a:picLocks noChangeAspect="1"/>
          </p:cNvPicPr>
          <p:nvPr userDrawn="1"/>
        </p:nvPicPr>
        <p:blipFill>
          <a:blip>
            <a:extLst>
              <a:ext uri="{96DAC541-7B7A-43D3-8B79-37D633B846F1}">
                <asvg:svgBlip xmlns:asvg="http://schemas.microsoft.com/office/drawing/2016/SVG/main" r:embed="rId31"/>
              </a:ext>
            </a:extLst>
          </a:blip>
          <a:srcRect/>
          <a:stretch/>
        </p:blipFill>
        <p:spPr>
          <a:xfrm>
            <a:off x="9202615" y="6526350"/>
            <a:ext cx="2247378" cy="135929"/>
          </a:xfrm>
          <a:prstGeom prst="rect">
            <a:avLst/>
          </a:prstGeom>
        </p:spPr>
      </p:pic>
      <p:pic>
        <p:nvPicPr>
          <p:cNvPr id="13" name="Graphic 12">
            <a:extLst>
              <a:ext uri="{FF2B5EF4-FFF2-40B4-BE49-F238E27FC236}">
                <a16:creationId xmlns:a16="http://schemas.microsoft.com/office/drawing/2014/main" id="{3D92DCC7-DBA9-8D1F-4893-DA41C12CAA7E}"/>
              </a:ext>
            </a:extLst>
          </p:cNvPr>
          <p:cNvPicPr>
            <a:picLocks noChangeAspect="1"/>
          </p:cNvPicPr>
          <p:nvPr userDrawn="1"/>
        </p:nvPicPr>
        <p:blipFill>
          <a:blip>
            <a:extLst>
              <a:ext uri="{96DAC541-7B7A-43D3-8B79-37D633B846F1}">
                <asvg:svgBlip xmlns:asvg="http://schemas.microsoft.com/office/drawing/2016/SVG/main" r:embed="rId32"/>
              </a:ext>
            </a:extLst>
          </a:blip>
          <a:stretch>
            <a:fillRect/>
          </a:stretch>
        </p:blipFill>
        <p:spPr>
          <a:xfrm>
            <a:off x="466343" y="6492858"/>
            <a:ext cx="1490400" cy="160982"/>
          </a:xfrm>
          <a:prstGeom prst="rect">
            <a:avLst/>
          </a:prstGeom>
        </p:spPr>
      </p:pic>
    </p:spTree>
    <p:extLst>
      <p:ext uri="{BB962C8B-B14F-4D97-AF65-F5344CB8AC3E}">
        <p14:creationId xmlns:p14="http://schemas.microsoft.com/office/powerpoint/2010/main" val="3828481397"/>
      </p:ext>
    </p:extLst>
  </p:cSld>
  <p:clrMap bg1="lt1" tx1="dk1" bg2="lt2" tx2="dk2" accent1="accent1" accent2="accent2" accent3="accent3" accent4="accent4" accent5="accent5" accent6="accent6" hlink="hlink" folHlink="folHlink"/>
  <p:sldLayoutIdLst>
    <p:sldLayoutId id="2147483684" r:id="rId1"/>
    <p:sldLayoutId id="2147483713" r:id="rId2"/>
    <p:sldLayoutId id="2147483650" r:id="rId3"/>
    <p:sldLayoutId id="2147483683" r:id="rId4"/>
    <p:sldLayoutId id="2147483707" r:id="rId5"/>
    <p:sldLayoutId id="2147483690" r:id="rId6"/>
    <p:sldLayoutId id="2147483701" r:id="rId7"/>
    <p:sldLayoutId id="2147483691" r:id="rId8"/>
    <p:sldLayoutId id="2147483695" r:id="rId9"/>
    <p:sldLayoutId id="2147483696" r:id="rId10"/>
    <p:sldLayoutId id="2147483697" r:id="rId11"/>
    <p:sldLayoutId id="2147483710" r:id="rId12"/>
    <p:sldLayoutId id="2147483700" r:id="rId13"/>
    <p:sldLayoutId id="2147483654" r:id="rId14"/>
    <p:sldLayoutId id="2147483698" r:id="rId15"/>
    <p:sldLayoutId id="2147483652" r:id="rId16"/>
    <p:sldLayoutId id="2147483653" r:id="rId17"/>
    <p:sldLayoutId id="2147483705" r:id="rId18"/>
    <p:sldLayoutId id="2147483714" r:id="rId19"/>
    <p:sldLayoutId id="2147483704" r:id="rId20"/>
    <p:sldLayoutId id="2147483692" r:id="rId21"/>
    <p:sldLayoutId id="2147483703" r:id="rId22"/>
    <p:sldLayoutId id="2147483655" r:id="rId23"/>
    <p:sldLayoutId id="2147483715" r:id="rId24"/>
    <p:sldLayoutId id="2147483712" r:id="rId25"/>
    <p:sldLayoutId id="2147483668" r:id="rId26"/>
    <p:sldLayoutId id="2147483693" r:id="rId27"/>
    <p:sldLayoutId id="2147483694" r:id="rId28"/>
    <p:sldLayoutId id="2147483699" r:id="rId2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5000"/>
        </a:lnSpc>
        <a:spcBef>
          <a:spcPct val="0"/>
        </a:spcBef>
        <a:buNone/>
        <a:defRPr sz="2400" b="1" kern="1200" baseline="0">
          <a:solidFill>
            <a:schemeClr val="tx1"/>
          </a:solidFill>
          <a:latin typeface="+mj-lt"/>
          <a:ea typeface="+mj-ea"/>
          <a:cs typeface="+mj-cs"/>
        </a:defRPr>
      </a:lvl1pPr>
    </p:titleStyle>
    <p:body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7" userDrawn="1">
          <p15:clr>
            <a:srgbClr val="F26B43"/>
          </p15:clr>
        </p15:guide>
        <p15:guide id="4" pos="7391" userDrawn="1">
          <p15:clr>
            <a:srgbClr val="F26B43"/>
          </p15:clr>
        </p15:guide>
        <p15:guide id="5" orient="horz" pos="4126" userDrawn="1">
          <p15:clr>
            <a:srgbClr val="F26B43"/>
          </p15:clr>
        </p15:guide>
        <p15:guide id="7" orient="horz" pos="4245" userDrawn="1">
          <p15:clr>
            <a:srgbClr val="F26B43"/>
          </p15:clr>
        </p15:guide>
        <p15:guide id="8" orient="horz" pos="89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5.xml"/><Relationship Id="rId1" Type="http://schemas.openxmlformats.org/officeDocument/2006/relationships/tags" Target="../tags/tag2.xml"/><Relationship Id="rId5" Type="http://schemas.openxmlformats.org/officeDocument/2006/relationships/image" Target="../media/image22.jpe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24.sv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sv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15.xml"/><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34.jpe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tags" Target="../tags/tag9.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xml"/><Relationship Id="rId1" Type="http://schemas.openxmlformats.org/officeDocument/2006/relationships/tags" Target="../tags/tag10.xml"/><Relationship Id="rId4" Type="http://schemas.openxmlformats.org/officeDocument/2006/relationships/image" Target="../media/image37.sv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tags" Target="../tags/tag11.xml"/><Relationship Id="rId4" Type="http://schemas.openxmlformats.org/officeDocument/2006/relationships/image" Target="../media/image38.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4.xml"/><Relationship Id="rId1" Type="http://schemas.openxmlformats.org/officeDocument/2006/relationships/tags" Target="../tags/tag13.xml"/><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5.xml"/><Relationship Id="rId1" Type="http://schemas.openxmlformats.org/officeDocument/2006/relationships/tags" Target="../tags/tag14.xml"/><Relationship Id="rId5" Type="http://schemas.openxmlformats.org/officeDocument/2006/relationships/chart" Target="../charts/chart2.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5.xml"/><Relationship Id="rId1" Type="http://schemas.openxmlformats.org/officeDocument/2006/relationships/tags" Target="../tags/tag15.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5.xml"/><Relationship Id="rId1" Type="http://schemas.openxmlformats.org/officeDocument/2006/relationships/tags" Target="../tags/tag16.xml"/><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5.xml"/><Relationship Id="rId1" Type="http://schemas.openxmlformats.org/officeDocument/2006/relationships/tags" Target="../tags/tag17.xml"/></Relationships>
</file>

<file path=ppt/slides/_rels/slide28.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openxmlformats.org/officeDocument/2006/relationships/image" Target="../media/image44.svg"/></Relationships>
</file>

<file path=ppt/slides/_rels/slide29.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notesSlide" Target="../notesSlides/notesSlide29.xml"/><Relationship Id="rId7" Type="http://schemas.openxmlformats.org/officeDocument/2006/relationships/image" Target="../media/image48.svg"/><Relationship Id="rId2" Type="http://schemas.openxmlformats.org/officeDocument/2006/relationships/slideLayout" Target="../slideLayouts/slideLayout15.xml"/><Relationship Id="rId1" Type="http://schemas.openxmlformats.org/officeDocument/2006/relationships/tags" Target="../tags/tag18.xml"/><Relationship Id="rId6" Type="http://schemas.openxmlformats.org/officeDocument/2006/relationships/image" Target="../media/image47.svg"/><Relationship Id="rId5" Type="http://schemas.openxmlformats.org/officeDocument/2006/relationships/image" Target="../media/image46.sv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sv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4.xml"/><Relationship Id="rId1" Type="http://schemas.openxmlformats.org/officeDocument/2006/relationships/tags" Target="../tags/tag19.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14.xml"/><Relationship Id="rId4" Type="http://schemas.openxmlformats.org/officeDocument/2006/relationships/image" Target="../media/image53.sv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0.xml"/><Relationship Id="rId1" Type="http://schemas.openxmlformats.org/officeDocument/2006/relationships/tags" Target="../tags/tag20.xml"/><Relationship Id="rId4" Type="http://schemas.openxmlformats.org/officeDocument/2006/relationships/image" Target="../media/image54.sv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4.xml"/><Relationship Id="rId1" Type="http://schemas.openxmlformats.org/officeDocument/2006/relationships/tags" Target="../tags/tag2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4.xml"/><Relationship Id="rId1" Type="http://schemas.openxmlformats.org/officeDocument/2006/relationships/tags" Target="../tags/tag2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4.xml"/><Relationship Id="rId1" Type="http://schemas.openxmlformats.org/officeDocument/2006/relationships/tags" Target="../tags/tag23.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4.xml"/><Relationship Id="rId1" Type="http://schemas.openxmlformats.org/officeDocument/2006/relationships/tags" Target="../tags/tag24.xml"/></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8.xml"/><Relationship Id="rId1" Type="http://schemas.openxmlformats.org/officeDocument/2006/relationships/slideLayout" Target="../slideLayouts/slideLayout15.xml"/><Relationship Id="rId6" Type="http://schemas.openxmlformats.org/officeDocument/2006/relationships/image" Target="../media/image58.svg"/><Relationship Id="rId5" Type="http://schemas.openxmlformats.org/officeDocument/2006/relationships/image" Target="../media/image57.svg"/><Relationship Id="rId4" Type="http://schemas.openxmlformats.org/officeDocument/2006/relationships/image" Target="../media/image56.sv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5.xml"/><Relationship Id="rId1" Type="http://schemas.openxmlformats.org/officeDocument/2006/relationships/tags" Target="../tags/tag25.xml"/></Relationships>
</file>

<file path=ppt/slides/_rels/slide4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0.xml"/><Relationship Id="rId1" Type="http://schemas.openxmlformats.org/officeDocument/2006/relationships/slideLayout" Target="../slideLayouts/slideLayout14.xml"/><Relationship Id="rId5" Type="http://schemas.openxmlformats.org/officeDocument/2006/relationships/image" Target="../media/image61.jpeg"/><Relationship Id="rId4" Type="http://schemas.openxmlformats.org/officeDocument/2006/relationships/image" Target="../media/image60.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4.xml"/><Relationship Id="rId1" Type="http://schemas.openxmlformats.org/officeDocument/2006/relationships/tags" Target="../tags/tag26.xml"/><Relationship Id="rId5" Type="http://schemas.openxmlformats.org/officeDocument/2006/relationships/image" Target="../media/image63.svg"/><Relationship Id="rId4" Type="http://schemas.openxmlformats.org/officeDocument/2006/relationships/image" Target="../media/image62.sv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4.xml"/><Relationship Id="rId1" Type="http://schemas.openxmlformats.org/officeDocument/2006/relationships/tags" Target="../tags/tag2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4.xml"/><Relationship Id="rId1" Type="http://schemas.openxmlformats.org/officeDocument/2006/relationships/tags" Target="../tags/tag28.xml"/></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4.xml"/><Relationship Id="rId1" Type="http://schemas.openxmlformats.org/officeDocument/2006/relationships/slideLayout" Target="../slideLayouts/slideLayout14.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4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5.xml"/><Relationship Id="rId1" Type="http://schemas.openxmlformats.org/officeDocument/2006/relationships/slideLayout" Target="../slideLayouts/slideLayout14.xml"/><Relationship Id="rId4" Type="http://schemas.openxmlformats.org/officeDocument/2006/relationships/image" Target="../media/image69.jpeg"/></Relationships>
</file>

<file path=ppt/slides/_rels/slide4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6.xml"/><Relationship Id="rId1" Type="http://schemas.openxmlformats.org/officeDocument/2006/relationships/slideLayout" Target="../slideLayouts/slideLayout14.xml"/><Relationship Id="rId4" Type="http://schemas.openxmlformats.org/officeDocument/2006/relationships/image" Target="../media/image71.jpeg"/></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notesSlide" Target="../notesSlides/notesSlide48.xml"/><Relationship Id="rId1" Type="http://schemas.openxmlformats.org/officeDocument/2006/relationships/slideLayout" Target="../slideLayouts/slideLayout21.xml"/><Relationship Id="rId4" Type="http://schemas.openxmlformats.org/officeDocument/2006/relationships/image" Target="../media/image74.sv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3.xml"/><Relationship Id="rId1" Type="http://schemas.openxmlformats.org/officeDocument/2006/relationships/tags" Target="../tags/tag29.xml"/><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4.xml"/><Relationship Id="rId1" Type="http://schemas.openxmlformats.org/officeDocument/2006/relationships/tags" Target="../tags/tag30.xml"/><Relationship Id="rId5" Type="http://schemas.openxmlformats.org/officeDocument/2006/relationships/image" Target="../media/image53.svg"/><Relationship Id="rId4" Type="http://schemas.openxmlformats.org/officeDocument/2006/relationships/image" Target="../media/image76.jpe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0.xml"/><Relationship Id="rId1" Type="http://schemas.openxmlformats.org/officeDocument/2006/relationships/tags" Target="../tags/tag31.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1.xml"/><Relationship Id="rId1" Type="http://schemas.openxmlformats.org/officeDocument/2006/relationships/tags" Target="../tags/tag32.xml"/><Relationship Id="rId4" Type="http://schemas.openxmlformats.org/officeDocument/2006/relationships/image" Target="../media/image77.svg"/></Relationships>
</file>

<file path=ppt/slides/_rels/slide5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EEB76-7F71-340F-34E4-8E0E680356C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859BB64-D5F8-5C3C-81E9-3502AAD0037E}"/>
              </a:ext>
            </a:extLst>
          </p:cNvPr>
          <p:cNvSpPr txBox="1"/>
          <p:nvPr/>
        </p:nvSpPr>
        <p:spPr>
          <a:xfrm>
            <a:off x="452461" y="499898"/>
            <a:ext cx="3980993"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fr-ca" sz="2000" b="1" i="0" u="none" strike="noStrike" kern="1200" cap="none" spc="0" normalizeH="0" noProof="0" dirty="0">
                <a:ln>
                  <a:noFill/>
                </a:ln>
                <a:solidFill>
                  <a:prstClr val="black"/>
                </a:solidFill>
                <a:effectLst/>
                <a:uLnTx/>
                <a:uFillTx/>
                <a:latin typeface="Arial" panose="020B0604020202020204"/>
                <a:ea typeface="+mn-ea"/>
                <a:cs typeface="+mn-cs"/>
              </a:rPr>
              <a:t>Créer une pratique durable</a:t>
            </a:r>
          </a:p>
        </p:txBody>
      </p:sp>
      <p:sp>
        <p:nvSpPr>
          <p:cNvPr id="2" name="Title 1">
            <a:extLst>
              <a:ext uri="{FF2B5EF4-FFF2-40B4-BE49-F238E27FC236}">
                <a16:creationId xmlns:a16="http://schemas.microsoft.com/office/drawing/2014/main" id="{CF4CA058-6B37-1D94-BA19-2BB8B464440F}"/>
              </a:ext>
            </a:extLst>
          </p:cNvPr>
          <p:cNvSpPr>
            <a:spLocks noGrp="1"/>
          </p:cNvSpPr>
          <p:nvPr>
            <p:ph type="ctrTitle"/>
          </p:nvPr>
        </p:nvSpPr>
        <p:spPr>
          <a:xfrm>
            <a:off x="455612" y="554780"/>
            <a:ext cx="5259387" cy="3036177"/>
          </a:xfrm>
        </p:spPr>
        <p:txBody>
          <a:bodyPr rtlCol="0">
            <a:normAutofit/>
          </a:bodyPr>
          <a:lstStyle/>
          <a:p>
            <a:pPr rtl="0"/>
            <a:r>
              <a:rPr lang="fr-ca" noProof="0" dirty="0"/>
              <a:t>La transparence au service de la confiance :</a:t>
            </a:r>
          </a:p>
        </p:txBody>
      </p:sp>
      <p:sp>
        <p:nvSpPr>
          <p:cNvPr id="4" name="Text Placeholder 3">
            <a:extLst>
              <a:ext uri="{FF2B5EF4-FFF2-40B4-BE49-F238E27FC236}">
                <a16:creationId xmlns:a16="http://schemas.microsoft.com/office/drawing/2014/main" id="{66D70752-8125-1880-B07D-838444B14A07}"/>
              </a:ext>
            </a:extLst>
          </p:cNvPr>
          <p:cNvSpPr>
            <a:spLocks noGrp="1"/>
          </p:cNvSpPr>
          <p:nvPr>
            <p:ph type="body" sz="quarter" idx="13"/>
          </p:nvPr>
        </p:nvSpPr>
        <p:spPr>
          <a:xfrm>
            <a:off x="455614" y="3773690"/>
            <a:ext cx="5183186" cy="749823"/>
          </a:xfrm>
        </p:spPr>
        <p:txBody>
          <a:bodyPr rtlCol="0"/>
          <a:lstStyle/>
          <a:p>
            <a:pPr rtl="0"/>
            <a:r>
              <a:rPr lang="fr-ca" noProof="0" dirty="0"/>
              <a:t>Utiliser l’information sur le coût total pour approfondir la relation avec les clients</a:t>
            </a:r>
          </a:p>
        </p:txBody>
      </p:sp>
      <p:sp>
        <p:nvSpPr>
          <p:cNvPr id="3" name="Subtitle 2">
            <a:extLst>
              <a:ext uri="{FF2B5EF4-FFF2-40B4-BE49-F238E27FC236}">
                <a16:creationId xmlns:a16="http://schemas.microsoft.com/office/drawing/2014/main" id="{F462CD05-8344-8EC5-3459-E6D5E586D976}"/>
              </a:ext>
            </a:extLst>
          </p:cNvPr>
          <p:cNvSpPr>
            <a:spLocks noGrp="1"/>
          </p:cNvSpPr>
          <p:nvPr>
            <p:ph type="subTitle" idx="1"/>
          </p:nvPr>
        </p:nvSpPr>
        <p:spPr>
          <a:xfrm>
            <a:off x="455614" y="4789255"/>
            <a:ext cx="4754880" cy="407584"/>
          </a:xfrm>
        </p:spPr>
        <p:txBody>
          <a:bodyPr rtlCol="0"/>
          <a:lstStyle/>
          <a:p>
            <a:pPr rtl="0"/>
            <a:r>
              <a:rPr lang="fr-ca" noProof="0"/>
              <a:t>Nom</a:t>
            </a:r>
          </a:p>
          <a:p>
            <a:pPr rtl="0"/>
            <a:endParaRPr lang="en-CA" noProof="0" dirty="0"/>
          </a:p>
          <a:p>
            <a:pPr rtl="0"/>
            <a:r>
              <a:rPr lang="fr-ca" noProof="0"/>
              <a:t>Poste</a:t>
            </a:r>
          </a:p>
        </p:txBody>
      </p:sp>
      <p:pic>
        <p:nvPicPr>
          <p:cNvPr id="8" name="Picture 7" descr="Deux professionnels dans un bureau discutant de documents contenant des tableaux et des graphiques, avec un stylo à la main.">
            <a:extLst>
              <a:ext uri="{FF2B5EF4-FFF2-40B4-BE49-F238E27FC236}">
                <a16:creationId xmlns:a16="http://schemas.microsoft.com/office/drawing/2014/main" id="{E1366B7A-0DCB-3B28-9B49-286EB3088299}"/>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6473827" y="-17539"/>
            <a:ext cx="5714998" cy="6875539"/>
          </a:xfrm>
          <a:prstGeom prst="rect">
            <a:avLst/>
          </a:prstGeom>
        </p:spPr>
      </p:pic>
      <p:sp>
        <p:nvSpPr>
          <p:cNvPr id="12" name="Rectangle 11">
            <a:extLst>
              <a:ext uri="{FF2B5EF4-FFF2-40B4-BE49-F238E27FC236}">
                <a16:creationId xmlns:a16="http://schemas.microsoft.com/office/drawing/2014/main" id="{97A5456C-14AB-026C-126D-E8ED99509985}"/>
              </a:ext>
              <a:ext uri="{C183D7F6-B498-43B3-948B-1728B52AA6E4}">
                <adec:decorative xmlns:adec="http://schemas.microsoft.com/office/drawing/2017/decorative" val="1"/>
              </a:ext>
            </a:extLst>
          </p:cNvPr>
          <p:cNvSpPr/>
          <p:nvPr/>
        </p:nvSpPr>
        <p:spPr>
          <a:xfrm>
            <a:off x="6386547" y="6486463"/>
            <a:ext cx="2775204" cy="215444"/>
          </a:xfrm>
          <a:prstGeom prst="rect">
            <a:avLst/>
          </a:prstGeom>
        </p:spPr>
        <p:txBody>
          <a:bodyPr wrap="square" rtlCol="0">
            <a:spAutoFit/>
          </a:bodyPr>
          <a:lstStyle/>
          <a:p>
            <a:pPr rtl="0"/>
            <a:r>
              <a:rPr lang="fr-CA" sz="800" spc="-30" noProof="0" dirty="0">
                <a:solidFill>
                  <a:schemeClr val="bg1"/>
                </a:solidFill>
              </a:rPr>
              <a:t>au grand public</a:t>
            </a:r>
            <a:endParaRPr lang="fr-ca" sz="800" spc="-30" noProof="0" dirty="0">
              <a:solidFill>
                <a:schemeClr val="bg1"/>
              </a:solidFill>
            </a:endParaRPr>
          </a:p>
        </p:txBody>
      </p:sp>
    </p:spTree>
    <p:custDataLst>
      <p:tags r:id="rId1"/>
    </p:custDataLst>
    <p:extLst>
      <p:ext uri="{BB962C8B-B14F-4D97-AF65-F5344CB8AC3E}">
        <p14:creationId xmlns:p14="http://schemas.microsoft.com/office/powerpoint/2010/main" val="3702831362"/>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6">
            <a:extLst>
              <a:ext uri="{FF2B5EF4-FFF2-40B4-BE49-F238E27FC236}">
                <a16:creationId xmlns:a16="http://schemas.microsoft.com/office/drawing/2014/main" id="{7F466DAE-DE03-ABB1-E241-311B3348235E}"/>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2</a:t>
            </a:fld>
            <a:endParaRPr lang="en-CA" noProof="0" dirty="0"/>
          </a:p>
        </p:txBody>
      </p:sp>
      <p:sp>
        <p:nvSpPr>
          <p:cNvPr id="2" name="Title 1"/>
          <p:cNvSpPr>
            <a:spLocks noGrp="1"/>
          </p:cNvSpPr>
          <p:nvPr>
            <p:ph type="title"/>
          </p:nvPr>
        </p:nvSpPr>
        <p:spPr>
          <a:xfrm>
            <a:off x="466342" y="472437"/>
            <a:ext cx="11274553" cy="792167"/>
          </a:xfrm>
        </p:spPr>
        <p:txBody>
          <a:bodyPr rtlCol="0"/>
          <a:lstStyle/>
          <a:p>
            <a:r>
              <a:rPr lang="fr-ca" noProof="0" dirty="0"/>
              <a:t>Changez votre perspective</a:t>
            </a:r>
          </a:p>
        </p:txBody>
      </p:sp>
      <p:pic>
        <p:nvPicPr>
          <p:cNvPr id="1026" name="Picture 2" descr="Vignette du livre classé parmi les meilleures ventes du New York Times, Moneyball, de Michael Lewis.">
            <a:extLst>
              <a:ext uri="{FF2B5EF4-FFF2-40B4-BE49-F238E27FC236}">
                <a16:creationId xmlns:a16="http://schemas.microsoft.com/office/drawing/2014/main" id="{81CFD8C7-4C63-948C-8268-0E700BDA4CED}"/>
              </a:ext>
            </a:extLst>
          </p:cNvPr>
          <p:cNvPicPr>
            <a:picLocks noChangeAspect="1" noChangeArrowheads="1"/>
          </p:cNvPicPr>
          <p:nvPr/>
        </p:nvPicPr>
        <p:blipFill>
          <a:blip r:embed="rId4"/>
          <a:srcRect/>
          <a:stretch/>
        </p:blipFill>
        <p:spPr bwMode="auto">
          <a:xfrm>
            <a:off x="2852484" y="1274162"/>
            <a:ext cx="2723868" cy="393192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Vignette de l’affiche du film Le Réseau social.">
            <a:extLst>
              <a:ext uri="{FF2B5EF4-FFF2-40B4-BE49-F238E27FC236}">
                <a16:creationId xmlns:a16="http://schemas.microsoft.com/office/drawing/2014/main" id="{610468D6-A763-61E6-13EE-7A1BD0E14774}"/>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p:blipFill>
        <p:spPr bwMode="auto">
          <a:xfrm>
            <a:off x="6612474" y="1274162"/>
            <a:ext cx="2948940" cy="3931920"/>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30">
            <a:extLst>
              <a:ext uri="{FF2B5EF4-FFF2-40B4-BE49-F238E27FC236}">
                <a16:creationId xmlns:a16="http://schemas.microsoft.com/office/drawing/2014/main" id="{62AD1BD7-4402-5431-1C2F-258F2007C58F}"/>
              </a:ext>
            </a:extLst>
          </p:cNvPr>
          <p:cNvSpPr txBox="1">
            <a:spLocks/>
          </p:cNvSpPr>
          <p:nvPr/>
        </p:nvSpPr>
        <p:spPr>
          <a:xfrm>
            <a:off x="0" y="5306297"/>
            <a:ext cx="12188825" cy="640080"/>
          </a:xfrm>
          <a:prstGeom prst="rect">
            <a:avLst/>
          </a:prstGeom>
          <a:solidFill>
            <a:schemeClr val="accent1">
              <a:lumMod val="75000"/>
            </a:schemeClr>
          </a:solidFill>
          <a:ln>
            <a:noFill/>
          </a:ln>
        </p:spPr>
        <p:txBody>
          <a:bodyPr vert="horz" lIns="0" tIns="0" rIns="0" bIns="0"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lgn="ctr" rtl="0">
              <a:buFont typeface="Arial" panose="020B0604020202020204" pitchFamily="34" charset="0"/>
              <a:buNone/>
            </a:pPr>
            <a:r>
              <a:rPr lang="fr-ca" noProof="0">
                <a:solidFill>
                  <a:schemeClr val="bg1"/>
                </a:solidFill>
              </a:rPr>
              <a:t>Ceux qui comprennent les données tôt façonnent le récit. Les autres laissent les données parler pour eux.</a:t>
            </a:r>
          </a:p>
        </p:txBody>
      </p:sp>
    </p:spTree>
    <p:custDataLst>
      <p:tags r:id="rId1"/>
    </p:custDataLst>
    <p:extLst>
      <p:ext uri="{BB962C8B-B14F-4D97-AF65-F5344CB8AC3E}">
        <p14:creationId xmlns:p14="http://schemas.microsoft.com/office/powerpoint/2010/main" val="417049375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F4B25-AAA8-8ADE-F37C-02ED1A85B0B8}"/>
            </a:ext>
          </a:extLst>
        </p:cNvPr>
        <p:cNvGrpSpPr/>
        <p:nvPr/>
      </p:nvGrpSpPr>
      <p:grpSpPr>
        <a:xfrm>
          <a:off x="0" y="0"/>
          <a:ext cx="0" cy="0"/>
          <a:chOff x="0" y="0"/>
          <a:chExt cx="0" cy="0"/>
        </a:xfrm>
      </p:grpSpPr>
      <p:sp>
        <p:nvSpPr>
          <p:cNvPr id="10" name="Slide Number Placeholder 4">
            <a:extLst>
              <a:ext uri="{FF2B5EF4-FFF2-40B4-BE49-F238E27FC236}">
                <a16:creationId xmlns:a16="http://schemas.microsoft.com/office/drawing/2014/main" id="{69646D22-C626-205A-2327-9EDF855CB5B5}"/>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3</a:t>
            </a:fld>
            <a:endParaRPr lang="en-CA" noProof="0" dirty="0"/>
          </a:p>
        </p:txBody>
      </p:sp>
      <p:sp>
        <p:nvSpPr>
          <p:cNvPr id="2" name="Title 1">
            <a:extLst>
              <a:ext uri="{FF2B5EF4-FFF2-40B4-BE49-F238E27FC236}">
                <a16:creationId xmlns:a16="http://schemas.microsoft.com/office/drawing/2014/main" id="{BDA95DF3-3E54-5D0A-4CEB-4CECCB11217C}"/>
              </a:ext>
            </a:extLst>
          </p:cNvPr>
          <p:cNvSpPr>
            <a:spLocks noGrp="1"/>
          </p:cNvSpPr>
          <p:nvPr>
            <p:ph type="title"/>
          </p:nvPr>
        </p:nvSpPr>
        <p:spPr>
          <a:xfrm>
            <a:off x="466342" y="472437"/>
            <a:ext cx="11274553" cy="792167"/>
          </a:xfrm>
        </p:spPr>
        <p:txBody>
          <a:bodyPr rtlCol="0"/>
          <a:lstStyle/>
          <a:p>
            <a:pPr lvl="0"/>
            <a:r>
              <a:rPr lang="fr-ca" noProof="0"/>
              <a:t>SONDAGE</a:t>
            </a:r>
          </a:p>
        </p:txBody>
      </p:sp>
      <p:sp>
        <p:nvSpPr>
          <p:cNvPr id="5" name="TextBox 4">
            <a:extLst>
              <a:ext uri="{FF2B5EF4-FFF2-40B4-BE49-F238E27FC236}">
                <a16:creationId xmlns:a16="http://schemas.microsoft.com/office/drawing/2014/main" id="{0A5E9F61-29F4-9E84-893F-1486D568D232}"/>
              </a:ext>
            </a:extLst>
          </p:cNvPr>
          <p:cNvSpPr txBox="1"/>
          <p:nvPr/>
        </p:nvSpPr>
        <p:spPr>
          <a:xfrm>
            <a:off x="466341" y="1079089"/>
            <a:ext cx="7448365" cy="830997"/>
          </a:xfrm>
          <a:prstGeom prst="rect">
            <a:avLst/>
          </a:prstGeom>
          <a:noFill/>
        </p:spPr>
        <p:txBody>
          <a:bodyPr wrap="square" lIns="0" rtlCol="0">
            <a:spAutoFit/>
          </a:bodyPr>
          <a:lstStyle/>
          <a:p>
            <a:pPr rtl="0"/>
            <a:r>
              <a:rPr lang="fr-ca" sz="2400" b="1" i="0" u="none" strike="noStrike" kern="1200" cap="none" spc="0" normalizeH="0" noProof="0" dirty="0">
                <a:ln>
                  <a:noFill/>
                </a:ln>
                <a:solidFill>
                  <a:srgbClr val="03874D"/>
                </a:solidFill>
                <a:effectLst/>
                <a:uLnTx/>
                <a:uFillTx/>
                <a:latin typeface="Arial" panose="020B0604020202020204"/>
                <a:ea typeface="+mn-ea"/>
                <a:cs typeface="+mn-cs"/>
              </a:rPr>
              <a:t>Comment évalueriez-vous votre niveau actuel de compréhension de l’information sur le coût total?</a:t>
            </a:r>
            <a:endParaRPr lang="en-CA" noProof="0" dirty="0">
              <a:solidFill>
                <a:srgbClr val="03874D"/>
              </a:solidFill>
            </a:endParaRPr>
          </a:p>
        </p:txBody>
      </p:sp>
      <p:sp>
        <p:nvSpPr>
          <p:cNvPr id="13" name="Content Placeholder 30">
            <a:extLst>
              <a:ext uri="{FF2B5EF4-FFF2-40B4-BE49-F238E27FC236}">
                <a16:creationId xmlns:a16="http://schemas.microsoft.com/office/drawing/2014/main" id="{AE5CFE03-DF79-375D-E387-D0590E57A183}"/>
              </a:ext>
            </a:extLst>
          </p:cNvPr>
          <p:cNvSpPr txBox="1">
            <a:spLocks/>
          </p:cNvSpPr>
          <p:nvPr/>
        </p:nvSpPr>
        <p:spPr>
          <a:xfrm>
            <a:off x="466343" y="1840088"/>
            <a:ext cx="11202854" cy="3315855"/>
          </a:xfrm>
          <a:prstGeom prst="rect">
            <a:avLst/>
          </a:prstGeom>
        </p:spPr>
        <p:txBody>
          <a:bodyPr vert="horz" lIns="0" tIns="0" rIns="0" bIns="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rtl="0">
              <a:spcBef>
                <a:spcPts val="1800"/>
              </a:spcBef>
              <a:buFont typeface="Arial" panose="020B0604020202020204" pitchFamily="34" charset="0"/>
              <a:buNone/>
            </a:pPr>
            <a:endParaRPr lang="en-CA" noProof="0" dirty="0"/>
          </a:p>
          <a:p>
            <a:pPr marL="457200" indent="-457200" rtl="0">
              <a:spcBef>
                <a:spcPts val="1800"/>
              </a:spcBef>
              <a:buClr>
                <a:srgbClr val="03874D"/>
              </a:buClr>
              <a:buFont typeface="+mj-lt"/>
              <a:buAutoNum type="alphaLcParenR"/>
            </a:pPr>
            <a:r>
              <a:rPr lang="fr-ca" noProof="0" dirty="0"/>
              <a:t>J’ai une solide compréhension de l’information sur le coût total et j’en discute régulièrement avec les clients.</a:t>
            </a:r>
          </a:p>
          <a:p>
            <a:pPr marL="457200" indent="-457200" rtl="0">
              <a:spcBef>
                <a:spcPts val="1800"/>
              </a:spcBef>
              <a:buClr>
                <a:srgbClr val="03874D"/>
              </a:buClr>
              <a:buFont typeface="+mj-lt"/>
              <a:buAutoNum type="alphaLcParenR"/>
            </a:pPr>
            <a:r>
              <a:rPr lang="fr-ca" noProof="0" dirty="0"/>
              <a:t>J’ai une bonne compréhension de l’information sur le coût total, mais un petit rappel serait utile.</a:t>
            </a:r>
          </a:p>
          <a:p>
            <a:pPr marL="457200" indent="-457200" rtl="0">
              <a:spcBef>
                <a:spcPts val="1800"/>
              </a:spcBef>
              <a:buClr>
                <a:srgbClr val="03874D"/>
              </a:buClr>
              <a:buFont typeface="+mj-lt"/>
              <a:buAutoNum type="alphaLcParenR"/>
            </a:pPr>
            <a:r>
              <a:rPr lang="fr-ca" noProof="0" dirty="0"/>
              <a:t>J’ai des connaissances de base, mais peu de connaissances pratiques sur l’information sur </a:t>
            </a:r>
            <a:br>
              <a:rPr lang="fr-CA" noProof="0" dirty="0"/>
            </a:br>
            <a:r>
              <a:rPr lang="fr-ca" noProof="0" dirty="0"/>
              <a:t>le coût total.</a:t>
            </a:r>
          </a:p>
          <a:p>
            <a:pPr marL="457200" indent="-457200" rtl="0">
              <a:spcBef>
                <a:spcPts val="1800"/>
              </a:spcBef>
              <a:buClr>
                <a:srgbClr val="03874D"/>
              </a:buClr>
              <a:buFont typeface="+mj-lt"/>
              <a:buAutoNum type="alphaLcParenR"/>
            </a:pPr>
            <a:r>
              <a:rPr lang="fr-ca" noProof="0" dirty="0"/>
              <a:t>J’ai déjà entendu parler de l’information sur le coût total, mais je ne comprends pas bien </a:t>
            </a:r>
            <a:br>
              <a:rPr lang="fr-CA" noProof="0" dirty="0"/>
            </a:br>
            <a:r>
              <a:rPr lang="fr-ca" noProof="0" dirty="0"/>
              <a:t>cette notion.</a:t>
            </a:r>
          </a:p>
          <a:p>
            <a:pPr marL="457200" indent="-457200" rtl="0">
              <a:spcBef>
                <a:spcPts val="1800"/>
              </a:spcBef>
              <a:buClr>
                <a:srgbClr val="03874D"/>
              </a:buClr>
              <a:buFont typeface="+mj-lt"/>
              <a:buAutoNum type="alphaLcParenR"/>
            </a:pPr>
            <a:r>
              <a:rPr lang="fr-ca" noProof="0" dirty="0"/>
              <a:t>Je ne connais pas du tout l’information sur le coût total.</a:t>
            </a:r>
          </a:p>
        </p:txBody>
      </p:sp>
    </p:spTree>
    <p:custDataLst>
      <p:tags r:id="rId1"/>
    </p:custDataLst>
    <p:extLst>
      <p:ext uri="{BB962C8B-B14F-4D97-AF65-F5344CB8AC3E}">
        <p14:creationId xmlns:p14="http://schemas.microsoft.com/office/powerpoint/2010/main" val="3313083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CDA2C-D848-6A11-0BF4-971180994E28}"/>
            </a:ext>
          </a:extLst>
        </p:cNvPr>
        <p:cNvGrpSpPr/>
        <p:nvPr/>
      </p:nvGrpSpPr>
      <p:grpSpPr>
        <a:xfrm>
          <a:off x="0" y="0"/>
          <a:ext cx="0" cy="0"/>
          <a:chOff x="0" y="0"/>
          <a:chExt cx="0" cy="0"/>
        </a:xfrm>
      </p:grpSpPr>
      <p:sp>
        <p:nvSpPr>
          <p:cNvPr id="6" name="Slide Number Placeholder 8">
            <a:extLst>
              <a:ext uri="{FF2B5EF4-FFF2-40B4-BE49-F238E27FC236}">
                <a16:creationId xmlns:a16="http://schemas.microsoft.com/office/drawing/2014/main" id="{A96A79A0-2688-0921-F516-66BA356AA104}"/>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4</a:t>
            </a:fld>
            <a:endParaRPr lang="en-CA" noProof="0" dirty="0"/>
          </a:p>
        </p:txBody>
      </p:sp>
      <p:grpSp>
        <p:nvGrpSpPr>
          <p:cNvPr id="28" name="Group 27">
            <a:extLst>
              <a:ext uri="{FF2B5EF4-FFF2-40B4-BE49-F238E27FC236}">
                <a16:creationId xmlns:a16="http://schemas.microsoft.com/office/drawing/2014/main" id="{069983BC-4946-EE7D-637D-AF839F940A61}"/>
              </a:ext>
              <a:ext uri="{C183D7F6-B498-43B3-948B-1728B52AA6E4}">
                <adec:decorative xmlns:adec="http://schemas.microsoft.com/office/drawing/2017/decorative" val="1"/>
              </a:ext>
            </a:extLst>
          </p:cNvPr>
          <p:cNvGrpSpPr/>
          <p:nvPr/>
        </p:nvGrpSpPr>
        <p:grpSpPr>
          <a:xfrm>
            <a:off x="3537869" y="1375461"/>
            <a:ext cx="457624" cy="472391"/>
            <a:chOff x="3537869" y="1375461"/>
            <a:chExt cx="457624" cy="472391"/>
          </a:xfrm>
          <a:solidFill>
            <a:schemeClr val="accent1">
              <a:lumMod val="75000"/>
            </a:schemeClr>
          </a:solidFill>
        </p:grpSpPr>
        <p:sp>
          <p:nvSpPr>
            <p:cNvPr id="22" name="Freeform: Shape 21">
              <a:extLst>
                <a:ext uri="{FF2B5EF4-FFF2-40B4-BE49-F238E27FC236}">
                  <a16:creationId xmlns:a16="http://schemas.microsoft.com/office/drawing/2014/main" id="{DE480A58-7E93-9253-1B40-63923A95EB68}"/>
                </a:ext>
              </a:extLst>
            </p:cNvPr>
            <p:cNvSpPr/>
            <p:nvPr/>
          </p:nvSpPr>
          <p:spPr>
            <a:xfrm>
              <a:off x="3574777" y="1375461"/>
              <a:ext cx="420716" cy="472391"/>
            </a:xfrm>
            <a:custGeom>
              <a:avLst/>
              <a:gdLst>
                <a:gd name="csX0" fmla="*/ 420037 w 420716"/>
                <a:gd name="csY0" fmla="*/ 53435 h 472391"/>
                <a:gd name="csX1" fmla="*/ 413240 w 420716"/>
                <a:gd name="csY1" fmla="*/ 79225 h 472391"/>
                <a:gd name="csX2" fmla="*/ 353785 w 420716"/>
                <a:gd name="csY2" fmla="*/ 192110 h 472391"/>
                <a:gd name="csX3" fmla="*/ 353859 w 420716"/>
                <a:gd name="csY3" fmla="*/ 198798 h 472391"/>
                <a:gd name="csX4" fmla="*/ 361403 w 420716"/>
                <a:gd name="csY4" fmla="*/ 269471 h 472391"/>
                <a:gd name="csX5" fmla="*/ 339547 w 420716"/>
                <a:gd name="csY5" fmla="*/ 328461 h 472391"/>
                <a:gd name="csX6" fmla="*/ 318902 w 420716"/>
                <a:gd name="csY6" fmla="*/ 376659 h 472391"/>
                <a:gd name="csX7" fmla="*/ 273988 w 420716"/>
                <a:gd name="csY7" fmla="*/ 455371 h 472391"/>
                <a:gd name="csX8" fmla="*/ 238471 w 420716"/>
                <a:gd name="csY8" fmla="*/ 472133 h 472391"/>
                <a:gd name="csX9" fmla="*/ 223686 w 420716"/>
                <a:gd name="csY9" fmla="*/ 468066 h 472391"/>
                <a:gd name="csX10" fmla="*/ 146052 w 420716"/>
                <a:gd name="csY10" fmla="*/ 432534 h 472391"/>
                <a:gd name="csX11" fmla="*/ 86473 w 420716"/>
                <a:gd name="csY11" fmla="*/ 394551 h 472391"/>
                <a:gd name="csX12" fmla="*/ 37403 w 420716"/>
                <a:gd name="csY12" fmla="*/ 356693 h 472391"/>
                <a:gd name="csX13" fmla="*/ 7296 w 420716"/>
                <a:gd name="csY13" fmla="*/ 328151 h 472391"/>
                <a:gd name="csX14" fmla="*/ 12308 w 420716"/>
                <a:gd name="csY14" fmla="*/ 285437 h 472391"/>
                <a:gd name="csX15" fmla="*/ 26944 w 420716"/>
                <a:gd name="csY15" fmla="*/ 280137 h 472391"/>
                <a:gd name="csX16" fmla="*/ 62403 w 420716"/>
                <a:gd name="csY16" fmla="*/ 270350 h 472391"/>
                <a:gd name="csX17" fmla="*/ 108844 w 420716"/>
                <a:gd name="csY17" fmla="*/ 246804 h 472391"/>
                <a:gd name="csX18" fmla="*/ 134405 w 420716"/>
                <a:gd name="csY18" fmla="*/ 226632 h 472391"/>
                <a:gd name="csX19" fmla="*/ 177710 w 420716"/>
                <a:gd name="csY19" fmla="*/ 181984 h 472391"/>
                <a:gd name="csX20" fmla="*/ 205079 w 420716"/>
                <a:gd name="csY20" fmla="*/ 158231 h 472391"/>
                <a:gd name="csX21" fmla="*/ 254451 w 420716"/>
                <a:gd name="csY21" fmla="*/ 144377 h 472391"/>
                <a:gd name="csX22" fmla="*/ 259891 w 420716"/>
                <a:gd name="csY22" fmla="*/ 141115 h 472391"/>
                <a:gd name="csX23" fmla="*/ 317943 w 420716"/>
                <a:gd name="csY23" fmla="*/ 30008 h 472391"/>
                <a:gd name="csX24" fmla="*/ 349408 w 420716"/>
                <a:gd name="csY24" fmla="*/ 2668 h 472391"/>
                <a:gd name="csX25" fmla="*/ 413948 w 420716"/>
                <a:gd name="csY25" fmla="*/ 28347 h 472391"/>
                <a:gd name="csX26" fmla="*/ 420037 w 420716"/>
                <a:gd name="csY26" fmla="*/ 53435 h 472391"/>
                <a:gd name="csX27" fmla="*/ 36532 w 420716"/>
                <a:gd name="csY27" fmla="*/ 311101 h 472391"/>
                <a:gd name="csX28" fmla="*/ 36687 w 420716"/>
                <a:gd name="csY28" fmla="*/ 312193 h 472391"/>
                <a:gd name="csX29" fmla="*/ 38828 w 420716"/>
                <a:gd name="csY29" fmla="*/ 314548 h 472391"/>
                <a:gd name="csX30" fmla="*/ 86709 w 420716"/>
                <a:gd name="csY30" fmla="*/ 355313 h 472391"/>
                <a:gd name="csX31" fmla="*/ 91964 w 420716"/>
                <a:gd name="csY31" fmla="*/ 355704 h 472391"/>
                <a:gd name="csX32" fmla="*/ 106113 w 420716"/>
                <a:gd name="csY32" fmla="*/ 346426 h 472391"/>
                <a:gd name="csX33" fmla="*/ 110727 w 420716"/>
                <a:gd name="csY33" fmla="*/ 342994 h 472391"/>
                <a:gd name="csX34" fmla="*/ 134538 w 420716"/>
                <a:gd name="csY34" fmla="*/ 350464 h 472391"/>
                <a:gd name="csX35" fmla="*/ 131083 w 420716"/>
                <a:gd name="csY35" fmla="*/ 366857 h 472391"/>
                <a:gd name="csX36" fmla="*/ 121185 w 420716"/>
                <a:gd name="csY36" fmla="*/ 374910 h 472391"/>
                <a:gd name="csX37" fmla="*/ 118255 w 420716"/>
                <a:gd name="csY37" fmla="*/ 377309 h 472391"/>
                <a:gd name="csX38" fmla="*/ 121311 w 420716"/>
                <a:gd name="csY38" fmla="*/ 379649 h 472391"/>
                <a:gd name="csX39" fmla="*/ 148304 w 420716"/>
                <a:gd name="csY39" fmla="*/ 396810 h 472391"/>
                <a:gd name="csX40" fmla="*/ 168786 w 420716"/>
                <a:gd name="csY40" fmla="*/ 408671 h 472391"/>
                <a:gd name="csX41" fmla="*/ 173045 w 420716"/>
                <a:gd name="csY41" fmla="*/ 408206 h 472391"/>
                <a:gd name="csX42" fmla="*/ 174920 w 420716"/>
                <a:gd name="csY42" fmla="*/ 406471 h 472391"/>
                <a:gd name="csX43" fmla="*/ 199801 w 420716"/>
                <a:gd name="csY43" fmla="*/ 375072 h 472391"/>
                <a:gd name="csX44" fmla="*/ 203662 w 420716"/>
                <a:gd name="csY44" fmla="*/ 369234 h 472391"/>
                <a:gd name="csX45" fmla="*/ 222151 w 420716"/>
                <a:gd name="csY45" fmla="*/ 364200 h 472391"/>
                <a:gd name="csX46" fmla="*/ 232315 w 420716"/>
                <a:gd name="csY46" fmla="*/ 379885 h 472391"/>
                <a:gd name="csX47" fmla="*/ 229126 w 420716"/>
                <a:gd name="csY47" fmla="*/ 388439 h 472391"/>
                <a:gd name="csX48" fmla="*/ 204193 w 420716"/>
                <a:gd name="csY48" fmla="*/ 421846 h 472391"/>
                <a:gd name="csX49" fmla="*/ 202030 w 420716"/>
                <a:gd name="csY49" fmla="*/ 424680 h 472391"/>
                <a:gd name="csX50" fmla="*/ 204252 w 420716"/>
                <a:gd name="csY50" fmla="*/ 425979 h 472391"/>
                <a:gd name="csX51" fmla="*/ 229481 w 420716"/>
                <a:gd name="csY51" fmla="*/ 436187 h 472391"/>
                <a:gd name="csX52" fmla="*/ 240361 w 420716"/>
                <a:gd name="csY52" fmla="*/ 440011 h 472391"/>
                <a:gd name="csX53" fmla="*/ 247143 w 420716"/>
                <a:gd name="csY53" fmla="*/ 437789 h 472391"/>
                <a:gd name="csX54" fmla="*/ 248435 w 420716"/>
                <a:gd name="csY54" fmla="*/ 435966 h 472391"/>
                <a:gd name="csX55" fmla="*/ 281738 w 420716"/>
                <a:gd name="csY55" fmla="*/ 379516 h 472391"/>
                <a:gd name="csX56" fmla="*/ 310923 w 420716"/>
                <a:gd name="csY56" fmla="*/ 313544 h 472391"/>
                <a:gd name="csX57" fmla="*/ 311883 w 420716"/>
                <a:gd name="csY57" fmla="*/ 310709 h 472391"/>
                <a:gd name="csX58" fmla="*/ 308414 w 420716"/>
                <a:gd name="csY58" fmla="*/ 308753 h 472391"/>
                <a:gd name="csX59" fmla="*/ 274328 w 420716"/>
                <a:gd name="csY59" fmla="*/ 291046 h 472391"/>
                <a:gd name="csX60" fmla="*/ 173510 w 420716"/>
                <a:gd name="csY60" fmla="*/ 238641 h 472391"/>
                <a:gd name="csX61" fmla="*/ 167509 w 420716"/>
                <a:gd name="csY61" fmla="*/ 239512 h 472391"/>
                <a:gd name="csX62" fmla="*/ 138686 w 420716"/>
                <a:gd name="csY62" fmla="*/ 264740 h 472391"/>
                <a:gd name="csX63" fmla="*/ 78486 w 420716"/>
                <a:gd name="csY63" fmla="*/ 298280 h 472391"/>
                <a:gd name="csX64" fmla="*/ 39322 w 420716"/>
                <a:gd name="csY64" fmla="*/ 310230 h 472391"/>
                <a:gd name="csX65" fmla="*/ 36532 w 420716"/>
                <a:gd name="csY65" fmla="*/ 311101 h 472391"/>
                <a:gd name="csX66" fmla="*/ 193756 w 420716"/>
                <a:gd name="csY66" fmla="*/ 213058 h 472391"/>
                <a:gd name="csX67" fmla="*/ 196782 w 420716"/>
                <a:gd name="csY67" fmla="*/ 214785 h 472391"/>
                <a:gd name="csX68" fmla="*/ 245062 w 420716"/>
                <a:gd name="csY68" fmla="*/ 239822 h 472391"/>
                <a:gd name="csX69" fmla="*/ 320305 w 420716"/>
                <a:gd name="csY69" fmla="*/ 278904 h 472391"/>
                <a:gd name="csX70" fmla="*/ 324681 w 420716"/>
                <a:gd name="csY70" fmla="*/ 277236 h 472391"/>
                <a:gd name="csX71" fmla="*/ 330284 w 420716"/>
                <a:gd name="csY71" fmla="*/ 261699 h 472391"/>
                <a:gd name="csX72" fmla="*/ 332609 w 420716"/>
                <a:gd name="csY72" fmla="*/ 231702 h 472391"/>
                <a:gd name="csX73" fmla="*/ 303823 w 420716"/>
                <a:gd name="csY73" fmla="*/ 193542 h 472391"/>
                <a:gd name="csX74" fmla="*/ 280654 w 420716"/>
                <a:gd name="csY74" fmla="*/ 181954 h 472391"/>
                <a:gd name="csX75" fmla="*/ 265781 w 420716"/>
                <a:gd name="csY75" fmla="*/ 177142 h 472391"/>
                <a:gd name="csX76" fmla="*/ 211537 w 420716"/>
                <a:gd name="csY76" fmla="*/ 193136 h 472391"/>
                <a:gd name="csX77" fmla="*/ 194627 w 420716"/>
                <a:gd name="csY77" fmla="*/ 211338 h 472391"/>
                <a:gd name="csX78" fmla="*/ 193756 w 420716"/>
                <a:gd name="csY78" fmla="*/ 213058 h 472391"/>
                <a:gd name="csX79" fmla="*/ 366149 w 420716"/>
                <a:gd name="csY79" fmla="*/ 31838 h 472391"/>
                <a:gd name="csX80" fmla="*/ 353409 w 420716"/>
                <a:gd name="csY80" fmla="*/ 36075 h 472391"/>
                <a:gd name="csX81" fmla="*/ 346817 w 420716"/>
                <a:gd name="csY81" fmla="*/ 44150 h 472391"/>
                <a:gd name="csX82" fmla="*/ 292500 w 420716"/>
                <a:gd name="csY82" fmla="*/ 147868 h 472391"/>
                <a:gd name="csX83" fmla="*/ 294301 w 420716"/>
                <a:gd name="csY83" fmla="*/ 153020 h 472391"/>
                <a:gd name="csX84" fmla="*/ 295172 w 420716"/>
                <a:gd name="csY84" fmla="*/ 153434 h 472391"/>
                <a:gd name="csX85" fmla="*/ 325235 w 420716"/>
                <a:gd name="csY85" fmla="*/ 169111 h 472391"/>
                <a:gd name="csX86" fmla="*/ 330439 w 420716"/>
                <a:gd name="csY86" fmla="*/ 167627 h 472391"/>
                <a:gd name="csX87" fmla="*/ 330579 w 420716"/>
                <a:gd name="csY87" fmla="*/ 167347 h 472391"/>
                <a:gd name="csX88" fmla="*/ 374578 w 420716"/>
                <a:gd name="csY88" fmla="*/ 83720 h 472391"/>
                <a:gd name="csX89" fmla="*/ 386100 w 420716"/>
                <a:gd name="csY89" fmla="*/ 61392 h 472391"/>
                <a:gd name="csX90" fmla="*/ 366149 w 420716"/>
                <a:gd name="csY90" fmla="*/ 31838 h 472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Lst>
              <a:rect l="l" t="t" r="r" b="b"/>
              <a:pathLst>
                <a:path w="420716" h="472391">
                  <a:moveTo>
                    <a:pt x="420037" y="53435"/>
                  </a:moveTo>
                  <a:cubicBezTo>
                    <a:pt x="420251" y="62196"/>
                    <a:pt x="417616" y="70913"/>
                    <a:pt x="413240" y="79225"/>
                  </a:cubicBezTo>
                  <a:cubicBezTo>
                    <a:pt x="393422" y="116846"/>
                    <a:pt x="373648" y="154504"/>
                    <a:pt x="353785" y="192110"/>
                  </a:cubicBezTo>
                  <a:cubicBezTo>
                    <a:pt x="352515" y="194509"/>
                    <a:pt x="352434" y="196325"/>
                    <a:pt x="353859" y="198798"/>
                  </a:cubicBezTo>
                  <a:cubicBezTo>
                    <a:pt x="366746" y="221244"/>
                    <a:pt x="369787" y="244937"/>
                    <a:pt x="361403" y="269471"/>
                  </a:cubicBezTo>
                  <a:cubicBezTo>
                    <a:pt x="354626" y="289304"/>
                    <a:pt x="347245" y="308953"/>
                    <a:pt x="339547" y="328461"/>
                  </a:cubicBezTo>
                  <a:cubicBezTo>
                    <a:pt x="333133" y="344707"/>
                    <a:pt x="326261" y="360805"/>
                    <a:pt x="318902" y="376659"/>
                  </a:cubicBezTo>
                  <a:cubicBezTo>
                    <a:pt x="306148" y="404109"/>
                    <a:pt x="291054" y="430319"/>
                    <a:pt x="273988" y="455371"/>
                  </a:cubicBezTo>
                  <a:cubicBezTo>
                    <a:pt x="265589" y="467697"/>
                    <a:pt x="253528" y="473263"/>
                    <a:pt x="238471" y="472133"/>
                  </a:cubicBezTo>
                  <a:cubicBezTo>
                    <a:pt x="233289" y="471742"/>
                    <a:pt x="228506" y="469786"/>
                    <a:pt x="223686" y="468066"/>
                  </a:cubicBezTo>
                  <a:cubicBezTo>
                    <a:pt x="196753" y="458471"/>
                    <a:pt x="170941" y="446491"/>
                    <a:pt x="146052" y="432534"/>
                  </a:cubicBezTo>
                  <a:cubicBezTo>
                    <a:pt x="125459" y="420990"/>
                    <a:pt x="105811" y="408007"/>
                    <a:pt x="86473" y="394551"/>
                  </a:cubicBezTo>
                  <a:cubicBezTo>
                    <a:pt x="69481" y="382734"/>
                    <a:pt x="53095" y="370149"/>
                    <a:pt x="37403" y="356693"/>
                  </a:cubicBezTo>
                  <a:cubicBezTo>
                    <a:pt x="26878" y="347674"/>
                    <a:pt x="16972" y="338049"/>
                    <a:pt x="7296" y="328151"/>
                  </a:cubicBezTo>
                  <a:cubicBezTo>
                    <a:pt x="-5326" y="315241"/>
                    <a:pt x="-2418" y="295305"/>
                    <a:pt x="12308" y="285437"/>
                  </a:cubicBezTo>
                  <a:cubicBezTo>
                    <a:pt x="16759" y="282455"/>
                    <a:pt x="21733" y="280971"/>
                    <a:pt x="26944" y="280137"/>
                  </a:cubicBezTo>
                  <a:cubicBezTo>
                    <a:pt x="39138" y="278181"/>
                    <a:pt x="50896" y="274705"/>
                    <a:pt x="62403" y="270350"/>
                  </a:cubicBezTo>
                  <a:cubicBezTo>
                    <a:pt x="78730" y="264157"/>
                    <a:pt x="94230" y="256311"/>
                    <a:pt x="108844" y="246804"/>
                  </a:cubicBezTo>
                  <a:cubicBezTo>
                    <a:pt x="117990" y="240855"/>
                    <a:pt x="126345" y="233909"/>
                    <a:pt x="134405" y="226632"/>
                  </a:cubicBezTo>
                  <a:cubicBezTo>
                    <a:pt x="149847" y="212704"/>
                    <a:pt x="164151" y="197691"/>
                    <a:pt x="177710" y="181984"/>
                  </a:cubicBezTo>
                  <a:cubicBezTo>
                    <a:pt x="185681" y="172743"/>
                    <a:pt x="194465" y="164468"/>
                    <a:pt x="205079" y="158231"/>
                  </a:cubicBezTo>
                  <a:cubicBezTo>
                    <a:pt x="220306" y="149300"/>
                    <a:pt x="236662" y="144303"/>
                    <a:pt x="254451" y="144377"/>
                  </a:cubicBezTo>
                  <a:cubicBezTo>
                    <a:pt x="257137" y="144384"/>
                    <a:pt x="258606" y="143573"/>
                    <a:pt x="259891" y="141115"/>
                  </a:cubicBezTo>
                  <a:cubicBezTo>
                    <a:pt x="279177" y="104040"/>
                    <a:pt x="298604" y="67053"/>
                    <a:pt x="317943" y="30008"/>
                  </a:cubicBezTo>
                  <a:cubicBezTo>
                    <a:pt x="324844" y="16803"/>
                    <a:pt x="335118" y="7481"/>
                    <a:pt x="349408" y="2668"/>
                  </a:cubicBezTo>
                  <a:cubicBezTo>
                    <a:pt x="374437" y="-5754"/>
                    <a:pt x="401969" y="5547"/>
                    <a:pt x="413948" y="28347"/>
                  </a:cubicBezTo>
                  <a:cubicBezTo>
                    <a:pt x="417963" y="35994"/>
                    <a:pt x="420082" y="44113"/>
                    <a:pt x="420037" y="53435"/>
                  </a:cubicBezTo>
                  <a:close/>
                  <a:moveTo>
                    <a:pt x="36532" y="311101"/>
                  </a:moveTo>
                  <a:cubicBezTo>
                    <a:pt x="36621" y="311794"/>
                    <a:pt x="36577" y="312060"/>
                    <a:pt x="36687" y="312193"/>
                  </a:cubicBezTo>
                  <a:cubicBezTo>
                    <a:pt x="37381" y="312998"/>
                    <a:pt x="38075" y="313802"/>
                    <a:pt x="38828" y="314548"/>
                  </a:cubicBezTo>
                  <a:cubicBezTo>
                    <a:pt x="53767" y="329310"/>
                    <a:pt x="69924" y="342669"/>
                    <a:pt x="86709" y="355313"/>
                  </a:cubicBezTo>
                  <a:cubicBezTo>
                    <a:pt x="88509" y="356671"/>
                    <a:pt x="90134" y="356893"/>
                    <a:pt x="91964" y="355704"/>
                  </a:cubicBezTo>
                  <a:cubicBezTo>
                    <a:pt x="96695" y="352634"/>
                    <a:pt x="101419" y="349556"/>
                    <a:pt x="106113" y="346426"/>
                  </a:cubicBezTo>
                  <a:cubicBezTo>
                    <a:pt x="107708" y="345363"/>
                    <a:pt x="109103" y="344013"/>
                    <a:pt x="110727" y="342994"/>
                  </a:cubicBezTo>
                  <a:cubicBezTo>
                    <a:pt x="119363" y="337562"/>
                    <a:pt x="130914" y="341119"/>
                    <a:pt x="134538" y="350464"/>
                  </a:cubicBezTo>
                  <a:cubicBezTo>
                    <a:pt x="136900" y="356546"/>
                    <a:pt x="135800" y="362259"/>
                    <a:pt x="131083" y="366857"/>
                  </a:cubicBezTo>
                  <a:cubicBezTo>
                    <a:pt x="128050" y="369810"/>
                    <a:pt x="124507" y="372245"/>
                    <a:pt x="121185" y="374910"/>
                  </a:cubicBezTo>
                  <a:cubicBezTo>
                    <a:pt x="120315" y="375618"/>
                    <a:pt x="119444" y="376334"/>
                    <a:pt x="118255" y="377309"/>
                  </a:cubicBezTo>
                  <a:cubicBezTo>
                    <a:pt x="119503" y="378276"/>
                    <a:pt x="120359" y="379036"/>
                    <a:pt x="121311" y="379649"/>
                  </a:cubicBezTo>
                  <a:cubicBezTo>
                    <a:pt x="130294" y="385398"/>
                    <a:pt x="139218" y="391237"/>
                    <a:pt x="148304" y="396810"/>
                  </a:cubicBezTo>
                  <a:cubicBezTo>
                    <a:pt x="155021" y="400936"/>
                    <a:pt x="161988" y="404670"/>
                    <a:pt x="168786" y="408671"/>
                  </a:cubicBezTo>
                  <a:cubicBezTo>
                    <a:pt x="170469" y="409660"/>
                    <a:pt x="171746" y="409579"/>
                    <a:pt x="173045" y="408206"/>
                  </a:cubicBezTo>
                  <a:cubicBezTo>
                    <a:pt x="173628" y="407593"/>
                    <a:pt x="174300" y="407062"/>
                    <a:pt x="174920" y="406471"/>
                  </a:cubicBezTo>
                  <a:cubicBezTo>
                    <a:pt x="184670" y="397142"/>
                    <a:pt x="192708" y="386476"/>
                    <a:pt x="199801" y="375072"/>
                  </a:cubicBezTo>
                  <a:cubicBezTo>
                    <a:pt x="201034" y="373087"/>
                    <a:pt x="202215" y="371057"/>
                    <a:pt x="203662" y="369234"/>
                  </a:cubicBezTo>
                  <a:cubicBezTo>
                    <a:pt x="208031" y="363698"/>
                    <a:pt x="215612" y="361690"/>
                    <a:pt x="222151" y="364200"/>
                  </a:cubicBezTo>
                  <a:cubicBezTo>
                    <a:pt x="228809" y="366754"/>
                    <a:pt x="232810" y="372902"/>
                    <a:pt x="232315" y="379885"/>
                  </a:cubicBezTo>
                  <a:cubicBezTo>
                    <a:pt x="232086" y="383029"/>
                    <a:pt x="230735" y="385782"/>
                    <a:pt x="229126" y="388439"/>
                  </a:cubicBezTo>
                  <a:cubicBezTo>
                    <a:pt x="221908" y="400375"/>
                    <a:pt x="213597" y="411513"/>
                    <a:pt x="204193" y="421846"/>
                  </a:cubicBezTo>
                  <a:cubicBezTo>
                    <a:pt x="203448" y="422665"/>
                    <a:pt x="202843" y="423610"/>
                    <a:pt x="202030" y="424680"/>
                  </a:cubicBezTo>
                  <a:cubicBezTo>
                    <a:pt x="203020" y="425263"/>
                    <a:pt x="203603" y="425714"/>
                    <a:pt x="204252" y="425979"/>
                  </a:cubicBezTo>
                  <a:cubicBezTo>
                    <a:pt x="212652" y="429404"/>
                    <a:pt x="221044" y="432859"/>
                    <a:pt x="229481" y="436187"/>
                  </a:cubicBezTo>
                  <a:cubicBezTo>
                    <a:pt x="233053" y="437597"/>
                    <a:pt x="236714" y="438793"/>
                    <a:pt x="240361" y="440011"/>
                  </a:cubicBezTo>
                  <a:cubicBezTo>
                    <a:pt x="243136" y="440941"/>
                    <a:pt x="245394" y="440033"/>
                    <a:pt x="247143" y="437789"/>
                  </a:cubicBezTo>
                  <a:cubicBezTo>
                    <a:pt x="247601" y="437206"/>
                    <a:pt x="248022" y="436586"/>
                    <a:pt x="248435" y="435966"/>
                  </a:cubicBezTo>
                  <a:cubicBezTo>
                    <a:pt x="260548" y="417735"/>
                    <a:pt x="271663" y="398928"/>
                    <a:pt x="281738" y="379516"/>
                  </a:cubicBezTo>
                  <a:cubicBezTo>
                    <a:pt x="292840" y="358118"/>
                    <a:pt x="302184" y="335960"/>
                    <a:pt x="310923" y="313544"/>
                  </a:cubicBezTo>
                  <a:cubicBezTo>
                    <a:pt x="311263" y="312680"/>
                    <a:pt x="311521" y="311787"/>
                    <a:pt x="311883" y="310709"/>
                  </a:cubicBezTo>
                  <a:cubicBezTo>
                    <a:pt x="310606" y="309986"/>
                    <a:pt x="309528" y="309329"/>
                    <a:pt x="308414" y="308753"/>
                  </a:cubicBezTo>
                  <a:cubicBezTo>
                    <a:pt x="297054" y="302841"/>
                    <a:pt x="285688" y="296951"/>
                    <a:pt x="274328" y="291046"/>
                  </a:cubicBezTo>
                  <a:cubicBezTo>
                    <a:pt x="240722" y="273583"/>
                    <a:pt x="207116" y="256112"/>
                    <a:pt x="173510" y="238641"/>
                  </a:cubicBezTo>
                  <a:cubicBezTo>
                    <a:pt x="170233" y="236936"/>
                    <a:pt x="170203" y="236914"/>
                    <a:pt x="167509" y="239512"/>
                  </a:cubicBezTo>
                  <a:cubicBezTo>
                    <a:pt x="158312" y="248376"/>
                    <a:pt x="148857" y="256953"/>
                    <a:pt x="138686" y="264740"/>
                  </a:cubicBezTo>
                  <a:cubicBezTo>
                    <a:pt x="120285" y="278838"/>
                    <a:pt x="99921" y="289511"/>
                    <a:pt x="78486" y="298280"/>
                  </a:cubicBezTo>
                  <a:cubicBezTo>
                    <a:pt x="65813" y="303461"/>
                    <a:pt x="52778" y="307528"/>
                    <a:pt x="39322" y="310230"/>
                  </a:cubicBezTo>
                  <a:cubicBezTo>
                    <a:pt x="38407" y="310422"/>
                    <a:pt x="37521" y="310791"/>
                    <a:pt x="36532" y="311101"/>
                  </a:cubicBezTo>
                  <a:close/>
                  <a:moveTo>
                    <a:pt x="193756" y="213058"/>
                  </a:moveTo>
                  <a:cubicBezTo>
                    <a:pt x="194960" y="213744"/>
                    <a:pt x="195852" y="214305"/>
                    <a:pt x="196782" y="214785"/>
                  </a:cubicBezTo>
                  <a:cubicBezTo>
                    <a:pt x="212873" y="223140"/>
                    <a:pt x="228971" y="231474"/>
                    <a:pt x="245062" y="239822"/>
                  </a:cubicBezTo>
                  <a:cubicBezTo>
                    <a:pt x="270143" y="252849"/>
                    <a:pt x="295224" y="265884"/>
                    <a:pt x="320305" y="278904"/>
                  </a:cubicBezTo>
                  <a:cubicBezTo>
                    <a:pt x="323110" y="280366"/>
                    <a:pt x="323626" y="280159"/>
                    <a:pt x="324681" y="277236"/>
                  </a:cubicBezTo>
                  <a:cubicBezTo>
                    <a:pt x="326556" y="272062"/>
                    <a:pt x="328431" y="266888"/>
                    <a:pt x="330284" y="261699"/>
                  </a:cubicBezTo>
                  <a:cubicBezTo>
                    <a:pt x="333783" y="251912"/>
                    <a:pt x="334823" y="241874"/>
                    <a:pt x="332609" y="231702"/>
                  </a:cubicBezTo>
                  <a:cubicBezTo>
                    <a:pt x="328896" y="214697"/>
                    <a:pt x="319227" y="201905"/>
                    <a:pt x="303823" y="193542"/>
                  </a:cubicBezTo>
                  <a:cubicBezTo>
                    <a:pt x="296242" y="189424"/>
                    <a:pt x="288529" y="185490"/>
                    <a:pt x="280654" y="181954"/>
                  </a:cubicBezTo>
                  <a:cubicBezTo>
                    <a:pt x="275922" y="179828"/>
                    <a:pt x="270874" y="177968"/>
                    <a:pt x="265781" y="177142"/>
                  </a:cubicBezTo>
                  <a:cubicBezTo>
                    <a:pt x="245188" y="173805"/>
                    <a:pt x="226919" y="179290"/>
                    <a:pt x="211537" y="193136"/>
                  </a:cubicBezTo>
                  <a:cubicBezTo>
                    <a:pt x="205404" y="198657"/>
                    <a:pt x="200222" y="205227"/>
                    <a:pt x="194627" y="211338"/>
                  </a:cubicBezTo>
                  <a:cubicBezTo>
                    <a:pt x="194295" y="211707"/>
                    <a:pt x="194162" y="212246"/>
                    <a:pt x="193756" y="213058"/>
                  </a:cubicBezTo>
                  <a:close/>
                  <a:moveTo>
                    <a:pt x="366149" y="31838"/>
                  </a:moveTo>
                  <a:cubicBezTo>
                    <a:pt x="361668" y="31676"/>
                    <a:pt x="357313" y="33211"/>
                    <a:pt x="353409" y="36075"/>
                  </a:cubicBezTo>
                  <a:cubicBezTo>
                    <a:pt x="350515" y="38201"/>
                    <a:pt x="348471" y="40998"/>
                    <a:pt x="346817" y="44150"/>
                  </a:cubicBezTo>
                  <a:cubicBezTo>
                    <a:pt x="328727" y="78730"/>
                    <a:pt x="310606" y="113296"/>
                    <a:pt x="292500" y="147868"/>
                  </a:cubicBezTo>
                  <a:cubicBezTo>
                    <a:pt x="290729" y="151249"/>
                    <a:pt x="290781" y="151352"/>
                    <a:pt x="294301" y="153020"/>
                  </a:cubicBezTo>
                  <a:cubicBezTo>
                    <a:pt x="294596" y="153161"/>
                    <a:pt x="294884" y="153286"/>
                    <a:pt x="295172" y="153434"/>
                  </a:cubicBezTo>
                  <a:cubicBezTo>
                    <a:pt x="305203" y="158645"/>
                    <a:pt x="315263" y="163789"/>
                    <a:pt x="325235" y="169111"/>
                  </a:cubicBezTo>
                  <a:cubicBezTo>
                    <a:pt x="328660" y="170934"/>
                    <a:pt x="328608" y="171119"/>
                    <a:pt x="330439" y="167627"/>
                  </a:cubicBezTo>
                  <a:cubicBezTo>
                    <a:pt x="330491" y="167539"/>
                    <a:pt x="330527" y="167436"/>
                    <a:pt x="330579" y="167347"/>
                  </a:cubicBezTo>
                  <a:cubicBezTo>
                    <a:pt x="345245" y="139469"/>
                    <a:pt x="359919" y="111598"/>
                    <a:pt x="374578" y="83720"/>
                  </a:cubicBezTo>
                  <a:cubicBezTo>
                    <a:pt x="378475" y="76302"/>
                    <a:pt x="382652" y="69009"/>
                    <a:pt x="386100" y="61392"/>
                  </a:cubicBezTo>
                  <a:cubicBezTo>
                    <a:pt x="392403" y="47442"/>
                    <a:pt x="381973" y="31904"/>
                    <a:pt x="366149" y="31838"/>
                  </a:cubicBezTo>
                  <a:close/>
                </a:path>
              </a:pathLst>
            </a:custGeom>
            <a:grpFill/>
            <a:ln w="7374" cap="flat">
              <a:solidFill>
                <a:srgbClr val="03874D"/>
              </a:solidFill>
              <a:prstDash val="solid"/>
              <a:miter/>
            </a:ln>
          </p:spPr>
          <p:txBody>
            <a:bodyPr rtlCol="0"/>
            <a:lstStyle/>
            <a:p>
              <a:pPr rtl="0"/>
              <a:endParaRPr lang="en-CA" noProof="0" dirty="0"/>
            </a:p>
          </p:txBody>
        </p:sp>
        <p:sp>
          <p:nvSpPr>
            <p:cNvPr id="23" name="Freeform: Shape 22">
              <a:extLst>
                <a:ext uri="{FF2B5EF4-FFF2-40B4-BE49-F238E27FC236}">
                  <a16:creationId xmlns:a16="http://schemas.microsoft.com/office/drawing/2014/main" id="{003C6511-2564-5163-3A3D-248FAC92BB9E}"/>
                </a:ext>
              </a:extLst>
            </p:cNvPr>
            <p:cNvSpPr/>
            <p:nvPr/>
          </p:nvSpPr>
          <p:spPr>
            <a:xfrm>
              <a:off x="3604300" y="1508320"/>
              <a:ext cx="45720" cy="45720"/>
            </a:xfrm>
            <a:custGeom>
              <a:avLst/>
              <a:gdLst>
                <a:gd name="csX0" fmla="*/ -667 w 44286"/>
                <a:gd name="csY0" fmla="*/ 25845 h 51668"/>
                <a:gd name="csX1" fmla="*/ 21292 w 44286"/>
                <a:gd name="csY1" fmla="*/ -114 h 51668"/>
                <a:gd name="csX2" fmla="*/ 43620 w 44286"/>
                <a:gd name="csY2" fmla="*/ 25860 h 51668"/>
                <a:gd name="csX3" fmla="*/ 21580 w 44286"/>
                <a:gd name="csY3" fmla="*/ 51553 h 51668"/>
                <a:gd name="csX4" fmla="*/ -667 w 44286"/>
                <a:gd name="csY4" fmla="*/ 25845 h 51668"/>
              </a:gdLst>
              <a:ahLst/>
              <a:cxnLst>
                <a:cxn ang="0">
                  <a:pos x="csX0" y="csY0"/>
                </a:cxn>
                <a:cxn ang="0">
                  <a:pos x="csX1" y="csY1"/>
                </a:cxn>
                <a:cxn ang="0">
                  <a:pos x="csX2" y="csY2"/>
                </a:cxn>
                <a:cxn ang="0">
                  <a:pos x="csX3" y="csY3"/>
                </a:cxn>
                <a:cxn ang="0">
                  <a:pos x="csX4" y="csY4"/>
                </a:cxn>
              </a:cxnLst>
              <a:rect l="l" t="t" r="r" b="b"/>
              <a:pathLst>
                <a:path w="44286" h="51668">
                  <a:moveTo>
                    <a:pt x="-667" y="25845"/>
                  </a:moveTo>
                  <a:cubicBezTo>
                    <a:pt x="-711" y="11504"/>
                    <a:pt x="9024" y="-4"/>
                    <a:pt x="21292" y="-114"/>
                  </a:cubicBezTo>
                  <a:cubicBezTo>
                    <a:pt x="33603" y="-225"/>
                    <a:pt x="43679" y="11489"/>
                    <a:pt x="43620" y="25860"/>
                  </a:cubicBezTo>
                  <a:cubicBezTo>
                    <a:pt x="43568" y="39795"/>
                    <a:pt x="33530" y="51494"/>
                    <a:pt x="21580" y="51553"/>
                  </a:cubicBezTo>
                  <a:cubicBezTo>
                    <a:pt x="9401" y="51612"/>
                    <a:pt x="-623" y="40031"/>
                    <a:pt x="-667" y="25845"/>
                  </a:cubicBezTo>
                  <a:close/>
                </a:path>
              </a:pathLst>
            </a:custGeom>
            <a:grpFill/>
            <a:ln w="7374" cap="flat">
              <a:solidFill>
                <a:srgbClr val="03874D"/>
              </a:solidFill>
              <a:prstDash val="solid"/>
              <a:miter/>
            </a:ln>
          </p:spPr>
          <p:txBody>
            <a:bodyPr rtlCol="0"/>
            <a:lstStyle/>
            <a:p>
              <a:pPr rtl="0"/>
              <a:endParaRPr lang="en-CA" noProof="0" dirty="0"/>
            </a:p>
          </p:txBody>
        </p:sp>
        <p:sp>
          <p:nvSpPr>
            <p:cNvPr id="24" name="Freeform: Shape 23">
              <a:extLst>
                <a:ext uri="{FF2B5EF4-FFF2-40B4-BE49-F238E27FC236}">
                  <a16:creationId xmlns:a16="http://schemas.microsoft.com/office/drawing/2014/main" id="{51D646DF-7B83-5BAB-DB0C-A1C2065330E7}"/>
                </a:ext>
              </a:extLst>
            </p:cNvPr>
            <p:cNvSpPr/>
            <p:nvPr/>
          </p:nvSpPr>
          <p:spPr>
            <a:xfrm>
              <a:off x="3537869" y="1582129"/>
              <a:ext cx="45720" cy="45720"/>
            </a:xfrm>
            <a:custGeom>
              <a:avLst/>
              <a:gdLst>
                <a:gd name="csX0" fmla="*/ 25448 w 51665"/>
                <a:gd name="csY0" fmla="*/ -114 h 44289"/>
                <a:gd name="csX1" fmla="*/ 50994 w 51665"/>
                <a:gd name="csY1" fmla="*/ 22287 h 44289"/>
                <a:gd name="csX2" fmla="*/ 24791 w 51665"/>
                <a:gd name="csY2" fmla="*/ 44172 h 44289"/>
                <a:gd name="csX3" fmla="*/ -666 w 51665"/>
                <a:gd name="csY3" fmla="*/ 21719 h 44289"/>
                <a:gd name="csX4" fmla="*/ 25448 w 51665"/>
                <a:gd name="csY4" fmla="*/ -114 h 44289"/>
              </a:gdLst>
              <a:ahLst/>
              <a:cxnLst>
                <a:cxn ang="0">
                  <a:pos x="csX0" y="csY0"/>
                </a:cxn>
                <a:cxn ang="0">
                  <a:pos x="csX1" y="csY1"/>
                </a:cxn>
                <a:cxn ang="0">
                  <a:pos x="csX2" y="csY2"/>
                </a:cxn>
                <a:cxn ang="0">
                  <a:pos x="csX3" y="csY3"/>
                </a:cxn>
                <a:cxn ang="0">
                  <a:pos x="csX4" y="csY4"/>
                </a:cxn>
              </a:cxnLst>
              <a:rect l="l" t="t" r="r" b="b"/>
              <a:pathLst>
                <a:path w="51665" h="44289">
                  <a:moveTo>
                    <a:pt x="25448" y="-114"/>
                  </a:moveTo>
                  <a:cubicBezTo>
                    <a:pt x="39620" y="-3"/>
                    <a:pt x="51252" y="10197"/>
                    <a:pt x="50994" y="22287"/>
                  </a:cubicBezTo>
                  <a:cubicBezTo>
                    <a:pt x="50735" y="34488"/>
                    <a:pt x="38948" y="44335"/>
                    <a:pt x="24791" y="44172"/>
                  </a:cubicBezTo>
                  <a:cubicBezTo>
                    <a:pt x="10575" y="44003"/>
                    <a:pt x="-777" y="33986"/>
                    <a:pt x="-666" y="21719"/>
                  </a:cubicBezTo>
                  <a:cubicBezTo>
                    <a:pt x="-555" y="9511"/>
                    <a:pt x="11092" y="-225"/>
                    <a:pt x="25448" y="-114"/>
                  </a:cubicBezTo>
                  <a:close/>
                </a:path>
              </a:pathLst>
            </a:custGeom>
            <a:grpFill/>
            <a:ln w="7374" cap="flat">
              <a:solidFill>
                <a:srgbClr val="03874D"/>
              </a:solidFill>
              <a:prstDash val="solid"/>
              <a:miter/>
            </a:ln>
          </p:spPr>
          <p:txBody>
            <a:bodyPr rtlCol="0"/>
            <a:lstStyle/>
            <a:p>
              <a:pPr rtl="0"/>
              <a:endParaRPr lang="en-CA" noProof="0" dirty="0"/>
            </a:p>
          </p:txBody>
        </p:sp>
      </p:grpSp>
      <p:pic>
        <p:nvPicPr>
          <p:cNvPr id="17" name="Graphic 16">
            <a:extLst>
              <a:ext uri="{FF2B5EF4-FFF2-40B4-BE49-F238E27FC236}">
                <a16:creationId xmlns:a16="http://schemas.microsoft.com/office/drawing/2014/main" id="{4E8EAC6C-3FBC-E2BB-1019-2D1D161E577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59178" y="2774885"/>
            <a:ext cx="444785" cy="444785"/>
          </a:xfrm>
          <a:prstGeom prst="rect">
            <a:avLst/>
          </a:prstGeom>
        </p:spPr>
      </p:pic>
      <p:pic>
        <p:nvPicPr>
          <p:cNvPr id="15" name="Graphic 14">
            <a:extLst>
              <a:ext uri="{FF2B5EF4-FFF2-40B4-BE49-F238E27FC236}">
                <a16:creationId xmlns:a16="http://schemas.microsoft.com/office/drawing/2014/main" id="{2549C2B8-C8A2-89E1-A2BC-28345328E73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59178" y="4123394"/>
            <a:ext cx="444785" cy="444785"/>
          </a:xfrm>
          <a:prstGeom prst="rect">
            <a:avLst/>
          </a:prstGeom>
        </p:spPr>
      </p:pic>
      <p:sp>
        <p:nvSpPr>
          <p:cNvPr id="3" name="Title 2">
            <a:extLst>
              <a:ext uri="{FF2B5EF4-FFF2-40B4-BE49-F238E27FC236}">
                <a16:creationId xmlns:a16="http://schemas.microsoft.com/office/drawing/2014/main" id="{92C1B041-189F-4628-8638-ECDFC56CC830}"/>
              </a:ext>
            </a:extLst>
          </p:cNvPr>
          <p:cNvSpPr>
            <a:spLocks noGrp="1"/>
          </p:cNvSpPr>
          <p:nvPr>
            <p:ph type="title"/>
          </p:nvPr>
        </p:nvSpPr>
        <p:spPr>
          <a:xfrm>
            <a:off x="466342" y="463843"/>
            <a:ext cx="2425329" cy="3401475"/>
          </a:xfrm>
        </p:spPr>
        <p:txBody>
          <a:bodyPr rtlCol="0"/>
          <a:lstStyle/>
          <a:p>
            <a:r>
              <a:rPr lang="fr-ca" noProof="0" dirty="0"/>
              <a:t>Ordre du jour</a:t>
            </a:r>
          </a:p>
        </p:txBody>
      </p:sp>
      <p:sp>
        <p:nvSpPr>
          <p:cNvPr id="18" name="Content Placeholder 18">
            <a:extLst>
              <a:ext uri="{FF2B5EF4-FFF2-40B4-BE49-F238E27FC236}">
                <a16:creationId xmlns:a16="http://schemas.microsoft.com/office/drawing/2014/main" id="{2593F394-3153-E0A8-B28D-D130F2366554}"/>
              </a:ext>
            </a:extLst>
          </p:cNvPr>
          <p:cNvSpPr>
            <a:spLocks noGrp="1"/>
          </p:cNvSpPr>
          <p:nvPr>
            <p:ph idx="1"/>
          </p:nvPr>
        </p:nvSpPr>
        <p:spPr>
          <a:xfrm>
            <a:off x="4193308" y="1434190"/>
            <a:ext cx="7529173" cy="3432598"/>
          </a:xfrm>
        </p:spPr>
        <p:txBody>
          <a:bodyPr rtlCol="0"/>
          <a:lstStyle/>
          <a:p>
            <a:pPr marL="0" indent="0" rtl="0">
              <a:buNone/>
            </a:pPr>
            <a:r>
              <a:rPr lang="fr-ca" sz="3600" noProof="0" dirty="0"/>
              <a:t>Éliminer le superflu </a:t>
            </a:r>
          </a:p>
          <a:p>
            <a:pPr marL="0" indent="0" rtl="0">
              <a:buNone/>
            </a:pPr>
            <a:endParaRPr lang="en-CA" sz="3600" noProof="0" dirty="0"/>
          </a:p>
          <a:p>
            <a:pPr marL="0" indent="0" rtl="0">
              <a:buNone/>
            </a:pPr>
            <a:r>
              <a:rPr lang="fr-ca" sz="3600" noProof="0" dirty="0"/>
              <a:t>Réorienter la conversation  </a:t>
            </a:r>
          </a:p>
          <a:p>
            <a:pPr marL="0" indent="0" rtl="0">
              <a:buNone/>
            </a:pPr>
            <a:r>
              <a:rPr lang="fr-ca" sz="3600" noProof="0" dirty="0"/>
              <a:t> </a:t>
            </a:r>
          </a:p>
          <a:p>
            <a:pPr marL="0" indent="0" rtl="0">
              <a:buNone/>
            </a:pPr>
            <a:r>
              <a:rPr lang="fr-ca" sz="3600" noProof="0" dirty="0"/>
              <a:t>Prendre les devants grâce à une démarche structurée</a:t>
            </a:r>
          </a:p>
          <a:p>
            <a:pPr rtl="0"/>
            <a:endParaRPr lang="en-CA" sz="3600" noProof="0" dirty="0"/>
          </a:p>
          <a:p>
            <a:pPr rtl="0"/>
            <a:endParaRPr lang="en-CA" sz="3600" noProof="0" dirty="0"/>
          </a:p>
          <a:p>
            <a:pPr rtl="0"/>
            <a:endParaRPr lang="en-CA" sz="3600" noProof="0" dirty="0"/>
          </a:p>
        </p:txBody>
      </p:sp>
    </p:spTree>
    <p:extLst>
      <p:ext uri="{BB962C8B-B14F-4D97-AF65-F5344CB8AC3E}">
        <p14:creationId xmlns:p14="http://schemas.microsoft.com/office/powerpoint/2010/main" val="76733557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6AFF45F-5A96-9DF3-B9EF-A80EADC5B582}"/>
              </a:ext>
              <a:ext uri="{C183D7F6-B498-43B3-948B-1728B52AA6E4}">
                <adec:decorative xmlns:adec="http://schemas.microsoft.com/office/drawing/2017/decorative" val="1"/>
              </a:ext>
            </a:extLst>
          </p:cNvPr>
          <p:cNvGrpSpPr/>
          <p:nvPr/>
        </p:nvGrpSpPr>
        <p:grpSpPr>
          <a:xfrm>
            <a:off x="486017" y="1194949"/>
            <a:ext cx="1102638" cy="1138216"/>
            <a:chOff x="3537869" y="1375461"/>
            <a:chExt cx="457624" cy="472391"/>
          </a:xfrm>
          <a:solidFill>
            <a:schemeClr val="bg1"/>
          </a:solidFill>
        </p:grpSpPr>
        <p:sp>
          <p:nvSpPr>
            <p:cNvPr id="9" name="Freeform: Shape 8">
              <a:extLst>
                <a:ext uri="{FF2B5EF4-FFF2-40B4-BE49-F238E27FC236}">
                  <a16:creationId xmlns:a16="http://schemas.microsoft.com/office/drawing/2014/main" id="{1F09CAD7-9AD8-7F31-44A6-6CCF6BDB9D18}"/>
                </a:ext>
              </a:extLst>
            </p:cNvPr>
            <p:cNvSpPr/>
            <p:nvPr/>
          </p:nvSpPr>
          <p:spPr>
            <a:xfrm>
              <a:off x="3574777" y="1375461"/>
              <a:ext cx="420716" cy="472391"/>
            </a:xfrm>
            <a:custGeom>
              <a:avLst/>
              <a:gdLst>
                <a:gd name="csX0" fmla="*/ 420037 w 420716"/>
                <a:gd name="csY0" fmla="*/ 53435 h 472391"/>
                <a:gd name="csX1" fmla="*/ 413240 w 420716"/>
                <a:gd name="csY1" fmla="*/ 79225 h 472391"/>
                <a:gd name="csX2" fmla="*/ 353785 w 420716"/>
                <a:gd name="csY2" fmla="*/ 192110 h 472391"/>
                <a:gd name="csX3" fmla="*/ 353859 w 420716"/>
                <a:gd name="csY3" fmla="*/ 198798 h 472391"/>
                <a:gd name="csX4" fmla="*/ 361403 w 420716"/>
                <a:gd name="csY4" fmla="*/ 269471 h 472391"/>
                <a:gd name="csX5" fmla="*/ 339547 w 420716"/>
                <a:gd name="csY5" fmla="*/ 328461 h 472391"/>
                <a:gd name="csX6" fmla="*/ 318902 w 420716"/>
                <a:gd name="csY6" fmla="*/ 376659 h 472391"/>
                <a:gd name="csX7" fmla="*/ 273988 w 420716"/>
                <a:gd name="csY7" fmla="*/ 455371 h 472391"/>
                <a:gd name="csX8" fmla="*/ 238471 w 420716"/>
                <a:gd name="csY8" fmla="*/ 472133 h 472391"/>
                <a:gd name="csX9" fmla="*/ 223686 w 420716"/>
                <a:gd name="csY9" fmla="*/ 468066 h 472391"/>
                <a:gd name="csX10" fmla="*/ 146052 w 420716"/>
                <a:gd name="csY10" fmla="*/ 432534 h 472391"/>
                <a:gd name="csX11" fmla="*/ 86473 w 420716"/>
                <a:gd name="csY11" fmla="*/ 394551 h 472391"/>
                <a:gd name="csX12" fmla="*/ 37403 w 420716"/>
                <a:gd name="csY12" fmla="*/ 356693 h 472391"/>
                <a:gd name="csX13" fmla="*/ 7296 w 420716"/>
                <a:gd name="csY13" fmla="*/ 328151 h 472391"/>
                <a:gd name="csX14" fmla="*/ 12308 w 420716"/>
                <a:gd name="csY14" fmla="*/ 285437 h 472391"/>
                <a:gd name="csX15" fmla="*/ 26944 w 420716"/>
                <a:gd name="csY15" fmla="*/ 280137 h 472391"/>
                <a:gd name="csX16" fmla="*/ 62403 w 420716"/>
                <a:gd name="csY16" fmla="*/ 270350 h 472391"/>
                <a:gd name="csX17" fmla="*/ 108844 w 420716"/>
                <a:gd name="csY17" fmla="*/ 246804 h 472391"/>
                <a:gd name="csX18" fmla="*/ 134405 w 420716"/>
                <a:gd name="csY18" fmla="*/ 226632 h 472391"/>
                <a:gd name="csX19" fmla="*/ 177710 w 420716"/>
                <a:gd name="csY19" fmla="*/ 181984 h 472391"/>
                <a:gd name="csX20" fmla="*/ 205079 w 420716"/>
                <a:gd name="csY20" fmla="*/ 158231 h 472391"/>
                <a:gd name="csX21" fmla="*/ 254451 w 420716"/>
                <a:gd name="csY21" fmla="*/ 144377 h 472391"/>
                <a:gd name="csX22" fmla="*/ 259891 w 420716"/>
                <a:gd name="csY22" fmla="*/ 141115 h 472391"/>
                <a:gd name="csX23" fmla="*/ 317943 w 420716"/>
                <a:gd name="csY23" fmla="*/ 30008 h 472391"/>
                <a:gd name="csX24" fmla="*/ 349408 w 420716"/>
                <a:gd name="csY24" fmla="*/ 2668 h 472391"/>
                <a:gd name="csX25" fmla="*/ 413948 w 420716"/>
                <a:gd name="csY25" fmla="*/ 28347 h 472391"/>
                <a:gd name="csX26" fmla="*/ 420037 w 420716"/>
                <a:gd name="csY26" fmla="*/ 53435 h 472391"/>
                <a:gd name="csX27" fmla="*/ 36532 w 420716"/>
                <a:gd name="csY27" fmla="*/ 311101 h 472391"/>
                <a:gd name="csX28" fmla="*/ 36687 w 420716"/>
                <a:gd name="csY28" fmla="*/ 312193 h 472391"/>
                <a:gd name="csX29" fmla="*/ 38828 w 420716"/>
                <a:gd name="csY29" fmla="*/ 314548 h 472391"/>
                <a:gd name="csX30" fmla="*/ 86709 w 420716"/>
                <a:gd name="csY30" fmla="*/ 355313 h 472391"/>
                <a:gd name="csX31" fmla="*/ 91964 w 420716"/>
                <a:gd name="csY31" fmla="*/ 355704 h 472391"/>
                <a:gd name="csX32" fmla="*/ 106113 w 420716"/>
                <a:gd name="csY32" fmla="*/ 346426 h 472391"/>
                <a:gd name="csX33" fmla="*/ 110727 w 420716"/>
                <a:gd name="csY33" fmla="*/ 342994 h 472391"/>
                <a:gd name="csX34" fmla="*/ 134538 w 420716"/>
                <a:gd name="csY34" fmla="*/ 350464 h 472391"/>
                <a:gd name="csX35" fmla="*/ 131083 w 420716"/>
                <a:gd name="csY35" fmla="*/ 366857 h 472391"/>
                <a:gd name="csX36" fmla="*/ 121185 w 420716"/>
                <a:gd name="csY36" fmla="*/ 374910 h 472391"/>
                <a:gd name="csX37" fmla="*/ 118255 w 420716"/>
                <a:gd name="csY37" fmla="*/ 377309 h 472391"/>
                <a:gd name="csX38" fmla="*/ 121311 w 420716"/>
                <a:gd name="csY38" fmla="*/ 379649 h 472391"/>
                <a:gd name="csX39" fmla="*/ 148304 w 420716"/>
                <a:gd name="csY39" fmla="*/ 396810 h 472391"/>
                <a:gd name="csX40" fmla="*/ 168786 w 420716"/>
                <a:gd name="csY40" fmla="*/ 408671 h 472391"/>
                <a:gd name="csX41" fmla="*/ 173045 w 420716"/>
                <a:gd name="csY41" fmla="*/ 408206 h 472391"/>
                <a:gd name="csX42" fmla="*/ 174920 w 420716"/>
                <a:gd name="csY42" fmla="*/ 406471 h 472391"/>
                <a:gd name="csX43" fmla="*/ 199801 w 420716"/>
                <a:gd name="csY43" fmla="*/ 375072 h 472391"/>
                <a:gd name="csX44" fmla="*/ 203662 w 420716"/>
                <a:gd name="csY44" fmla="*/ 369234 h 472391"/>
                <a:gd name="csX45" fmla="*/ 222151 w 420716"/>
                <a:gd name="csY45" fmla="*/ 364200 h 472391"/>
                <a:gd name="csX46" fmla="*/ 232315 w 420716"/>
                <a:gd name="csY46" fmla="*/ 379885 h 472391"/>
                <a:gd name="csX47" fmla="*/ 229126 w 420716"/>
                <a:gd name="csY47" fmla="*/ 388439 h 472391"/>
                <a:gd name="csX48" fmla="*/ 204193 w 420716"/>
                <a:gd name="csY48" fmla="*/ 421846 h 472391"/>
                <a:gd name="csX49" fmla="*/ 202030 w 420716"/>
                <a:gd name="csY49" fmla="*/ 424680 h 472391"/>
                <a:gd name="csX50" fmla="*/ 204252 w 420716"/>
                <a:gd name="csY50" fmla="*/ 425979 h 472391"/>
                <a:gd name="csX51" fmla="*/ 229481 w 420716"/>
                <a:gd name="csY51" fmla="*/ 436187 h 472391"/>
                <a:gd name="csX52" fmla="*/ 240361 w 420716"/>
                <a:gd name="csY52" fmla="*/ 440011 h 472391"/>
                <a:gd name="csX53" fmla="*/ 247143 w 420716"/>
                <a:gd name="csY53" fmla="*/ 437789 h 472391"/>
                <a:gd name="csX54" fmla="*/ 248435 w 420716"/>
                <a:gd name="csY54" fmla="*/ 435966 h 472391"/>
                <a:gd name="csX55" fmla="*/ 281738 w 420716"/>
                <a:gd name="csY55" fmla="*/ 379516 h 472391"/>
                <a:gd name="csX56" fmla="*/ 310923 w 420716"/>
                <a:gd name="csY56" fmla="*/ 313544 h 472391"/>
                <a:gd name="csX57" fmla="*/ 311883 w 420716"/>
                <a:gd name="csY57" fmla="*/ 310709 h 472391"/>
                <a:gd name="csX58" fmla="*/ 308414 w 420716"/>
                <a:gd name="csY58" fmla="*/ 308753 h 472391"/>
                <a:gd name="csX59" fmla="*/ 274328 w 420716"/>
                <a:gd name="csY59" fmla="*/ 291046 h 472391"/>
                <a:gd name="csX60" fmla="*/ 173510 w 420716"/>
                <a:gd name="csY60" fmla="*/ 238641 h 472391"/>
                <a:gd name="csX61" fmla="*/ 167509 w 420716"/>
                <a:gd name="csY61" fmla="*/ 239512 h 472391"/>
                <a:gd name="csX62" fmla="*/ 138686 w 420716"/>
                <a:gd name="csY62" fmla="*/ 264740 h 472391"/>
                <a:gd name="csX63" fmla="*/ 78486 w 420716"/>
                <a:gd name="csY63" fmla="*/ 298280 h 472391"/>
                <a:gd name="csX64" fmla="*/ 39322 w 420716"/>
                <a:gd name="csY64" fmla="*/ 310230 h 472391"/>
                <a:gd name="csX65" fmla="*/ 36532 w 420716"/>
                <a:gd name="csY65" fmla="*/ 311101 h 472391"/>
                <a:gd name="csX66" fmla="*/ 193756 w 420716"/>
                <a:gd name="csY66" fmla="*/ 213058 h 472391"/>
                <a:gd name="csX67" fmla="*/ 196782 w 420716"/>
                <a:gd name="csY67" fmla="*/ 214785 h 472391"/>
                <a:gd name="csX68" fmla="*/ 245062 w 420716"/>
                <a:gd name="csY68" fmla="*/ 239822 h 472391"/>
                <a:gd name="csX69" fmla="*/ 320305 w 420716"/>
                <a:gd name="csY69" fmla="*/ 278904 h 472391"/>
                <a:gd name="csX70" fmla="*/ 324681 w 420716"/>
                <a:gd name="csY70" fmla="*/ 277236 h 472391"/>
                <a:gd name="csX71" fmla="*/ 330284 w 420716"/>
                <a:gd name="csY71" fmla="*/ 261699 h 472391"/>
                <a:gd name="csX72" fmla="*/ 332609 w 420716"/>
                <a:gd name="csY72" fmla="*/ 231702 h 472391"/>
                <a:gd name="csX73" fmla="*/ 303823 w 420716"/>
                <a:gd name="csY73" fmla="*/ 193542 h 472391"/>
                <a:gd name="csX74" fmla="*/ 280654 w 420716"/>
                <a:gd name="csY74" fmla="*/ 181954 h 472391"/>
                <a:gd name="csX75" fmla="*/ 265781 w 420716"/>
                <a:gd name="csY75" fmla="*/ 177142 h 472391"/>
                <a:gd name="csX76" fmla="*/ 211537 w 420716"/>
                <a:gd name="csY76" fmla="*/ 193136 h 472391"/>
                <a:gd name="csX77" fmla="*/ 194627 w 420716"/>
                <a:gd name="csY77" fmla="*/ 211338 h 472391"/>
                <a:gd name="csX78" fmla="*/ 193756 w 420716"/>
                <a:gd name="csY78" fmla="*/ 213058 h 472391"/>
                <a:gd name="csX79" fmla="*/ 366149 w 420716"/>
                <a:gd name="csY79" fmla="*/ 31838 h 472391"/>
                <a:gd name="csX80" fmla="*/ 353409 w 420716"/>
                <a:gd name="csY80" fmla="*/ 36075 h 472391"/>
                <a:gd name="csX81" fmla="*/ 346817 w 420716"/>
                <a:gd name="csY81" fmla="*/ 44150 h 472391"/>
                <a:gd name="csX82" fmla="*/ 292500 w 420716"/>
                <a:gd name="csY82" fmla="*/ 147868 h 472391"/>
                <a:gd name="csX83" fmla="*/ 294301 w 420716"/>
                <a:gd name="csY83" fmla="*/ 153020 h 472391"/>
                <a:gd name="csX84" fmla="*/ 295172 w 420716"/>
                <a:gd name="csY84" fmla="*/ 153434 h 472391"/>
                <a:gd name="csX85" fmla="*/ 325235 w 420716"/>
                <a:gd name="csY85" fmla="*/ 169111 h 472391"/>
                <a:gd name="csX86" fmla="*/ 330439 w 420716"/>
                <a:gd name="csY86" fmla="*/ 167627 h 472391"/>
                <a:gd name="csX87" fmla="*/ 330579 w 420716"/>
                <a:gd name="csY87" fmla="*/ 167347 h 472391"/>
                <a:gd name="csX88" fmla="*/ 374578 w 420716"/>
                <a:gd name="csY88" fmla="*/ 83720 h 472391"/>
                <a:gd name="csX89" fmla="*/ 386100 w 420716"/>
                <a:gd name="csY89" fmla="*/ 61392 h 472391"/>
                <a:gd name="csX90" fmla="*/ 366149 w 420716"/>
                <a:gd name="csY90" fmla="*/ 31838 h 472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Lst>
              <a:rect l="l" t="t" r="r" b="b"/>
              <a:pathLst>
                <a:path w="420716" h="472391">
                  <a:moveTo>
                    <a:pt x="420037" y="53435"/>
                  </a:moveTo>
                  <a:cubicBezTo>
                    <a:pt x="420251" y="62196"/>
                    <a:pt x="417616" y="70913"/>
                    <a:pt x="413240" y="79225"/>
                  </a:cubicBezTo>
                  <a:cubicBezTo>
                    <a:pt x="393422" y="116846"/>
                    <a:pt x="373648" y="154504"/>
                    <a:pt x="353785" y="192110"/>
                  </a:cubicBezTo>
                  <a:cubicBezTo>
                    <a:pt x="352515" y="194509"/>
                    <a:pt x="352434" y="196325"/>
                    <a:pt x="353859" y="198798"/>
                  </a:cubicBezTo>
                  <a:cubicBezTo>
                    <a:pt x="366746" y="221244"/>
                    <a:pt x="369787" y="244937"/>
                    <a:pt x="361403" y="269471"/>
                  </a:cubicBezTo>
                  <a:cubicBezTo>
                    <a:pt x="354626" y="289304"/>
                    <a:pt x="347245" y="308953"/>
                    <a:pt x="339547" y="328461"/>
                  </a:cubicBezTo>
                  <a:cubicBezTo>
                    <a:pt x="333133" y="344707"/>
                    <a:pt x="326261" y="360805"/>
                    <a:pt x="318902" y="376659"/>
                  </a:cubicBezTo>
                  <a:cubicBezTo>
                    <a:pt x="306148" y="404109"/>
                    <a:pt x="291054" y="430319"/>
                    <a:pt x="273988" y="455371"/>
                  </a:cubicBezTo>
                  <a:cubicBezTo>
                    <a:pt x="265589" y="467697"/>
                    <a:pt x="253528" y="473263"/>
                    <a:pt x="238471" y="472133"/>
                  </a:cubicBezTo>
                  <a:cubicBezTo>
                    <a:pt x="233289" y="471742"/>
                    <a:pt x="228506" y="469786"/>
                    <a:pt x="223686" y="468066"/>
                  </a:cubicBezTo>
                  <a:cubicBezTo>
                    <a:pt x="196753" y="458471"/>
                    <a:pt x="170941" y="446491"/>
                    <a:pt x="146052" y="432534"/>
                  </a:cubicBezTo>
                  <a:cubicBezTo>
                    <a:pt x="125459" y="420990"/>
                    <a:pt x="105811" y="408007"/>
                    <a:pt x="86473" y="394551"/>
                  </a:cubicBezTo>
                  <a:cubicBezTo>
                    <a:pt x="69481" y="382734"/>
                    <a:pt x="53095" y="370149"/>
                    <a:pt x="37403" y="356693"/>
                  </a:cubicBezTo>
                  <a:cubicBezTo>
                    <a:pt x="26878" y="347674"/>
                    <a:pt x="16972" y="338049"/>
                    <a:pt x="7296" y="328151"/>
                  </a:cubicBezTo>
                  <a:cubicBezTo>
                    <a:pt x="-5326" y="315241"/>
                    <a:pt x="-2418" y="295305"/>
                    <a:pt x="12308" y="285437"/>
                  </a:cubicBezTo>
                  <a:cubicBezTo>
                    <a:pt x="16759" y="282455"/>
                    <a:pt x="21733" y="280971"/>
                    <a:pt x="26944" y="280137"/>
                  </a:cubicBezTo>
                  <a:cubicBezTo>
                    <a:pt x="39138" y="278181"/>
                    <a:pt x="50896" y="274705"/>
                    <a:pt x="62403" y="270350"/>
                  </a:cubicBezTo>
                  <a:cubicBezTo>
                    <a:pt x="78730" y="264157"/>
                    <a:pt x="94230" y="256311"/>
                    <a:pt x="108844" y="246804"/>
                  </a:cubicBezTo>
                  <a:cubicBezTo>
                    <a:pt x="117990" y="240855"/>
                    <a:pt x="126345" y="233909"/>
                    <a:pt x="134405" y="226632"/>
                  </a:cubicBezTo>
                  <a:cubicBezTo>
                    <a:pt x="149847" y="212704"/>
                    <a:pt x="164151" y="197691"/>
                    <a:pt x="177710" y="181984"/>
                  </a:cubicBezTo>
                  <a:cubicBezTo>
                    <a:pt x="185681" y="172743"/>
                    <a:pt x="194465" y="164468"/>
                    <a:pt x="205079" y="158231"/>
                  </a:cubicBezTo>
                  <a:cubicBezTo>
                    <a:pt x="220306" y="149300"/>
                    <a:pt x="236662" y="144303"/>
                    <a:pt x="254451" y="144377"/>
                  </a:cubicBezTo>
                  <a:cubicBezTo>
                    <a:pt x="257137" y="144384"/>
                    <a:pt x="258606" y="143573"/>
                    <a:pt x="259891" y="141115"/>
                  </a:cubicBezTo>
                  <a:cubicBezTo>
                    <a:pt x="279177" y="104040"/>
                    <a:pt x="298604" y="67053"/>
                    <a:pt x="317943" y="30008"/>
                  </a:cubicBezTo>
                  <a:cubicBezTo>
                    <a:pt x="324844" y="16803"/>
                    <a:pt x="335118" y="7481"/>
                    <a:pt x="349408" y="2668"/>
                  </a:cubicBezTo>
                  <a:cubicBezTo>
                    <a:pt x="374437" y="-5754"/>
                    <a:pt x="401969" y="5547"/>
                    <a:pt x="413948" y="28347"/>
                  </a:cubicBezTo>
                  <a:cubicBezTo>
                    <a:pt x="417963" y="35994"/>
                    <a:pt x="420082" y="44113"/>
                    <a:pt x="420037" y="53435"/>
                  </a:cubicBezTo>
                  <a:close/>
                  <a:moveTo>
                    <a:pt x="36532" y="311101"/>
                  </a:moveTo>
                  <a:cubicBezTo>
                    <a:pt x="36621" y="311794"/>
                    <a:pt x="36577" y="312060"/>
                    <a:pt x="36687" y="312193"/>
                  </a:cubicBezTo>
                  <a:cubicBezTo>
                    <a:pt x="37381" y="312998"/>
                    <a:pt x="38075" y="313802"/>
                    <a:pt x="38828" y="314548"/>
                  </a:cubicBezTo>
                  <a:cubicBezTo>
                    <a:pt x="53767" y="329310"/>
                    <a:pt x="69924" y="342669"/>
                    <a:pt x="86709" y="355313"/>
                  </a:cubicBezTo>
                  <a:cubicBezTo>
                    <a:pt x="88509" y="356671"/>
                    <a:pt x="90134" y="356893"/>
                    <a:pt x="91964" y="355704"/>
                  </a:cubicBezTo>
                  <a:cubicBezTo>
                    <a:pt x="96695" y="352634"/>
                    <a:pt x="101419" y="349556"/>
                    <a:pt x="106113" y="346426"/>
                  </a:cubicBezTo>
                  <a:cubicBezTo>
                    <a:pt x="107708" y="345363"/>
                    <a:pt x="109103" y="344013"/>
                    <a:pt x="110727" y="342994"/>
                  </a:cubicBezTo>
                  <a:cubicBezTo>
                    <a:pt x="119363" y="337562"/>
                    <a:pt x="130914" y="341119"/>
                    <a:pt x="134538" y="350464"/>
                  </a:cubicBezTo>
                  <a:cubicBezTo>
                    <a:pt x="136900" y="356546"/>
                    <a:pt x="135800" y="362259"/>
                    <a:pt x="131083" y="366857"/>
                  </a:cubicBezTo>
                  <a:cubicBezTo>
                    <a:pt x="128050" y="369810"/>
                    <a:pt x="124507" y="372245"/>
                    <a:pt x="121185" y="374910"/>
                  </a:cubicBezTo>
                  <a:cubicBezTo>
                    <a:pt x="120315" y="375618"/>
                    <a:pt x="119444" y="376334"/>
                    <a:pt x="118255" y="377309"/>
                  </a:cubicBezTo>
                  <a:cubicBezTo>
                    <a:pt x="119503" y="378276"/>
                    <a:pt x="120359" y="379036"/>
                    <a:pt x="121311" y="379649"/>
                  </a:cubicBezTo>
                  <a:cubicBezTo>
                    <a:pt x="130294" y="385398"/>
                    <a:pt x="139218" y="391237"/>
                    <a:pt x="148304" y="396810"/>
                  </a:cubicBezTo>
                  <a:cubicBezTo>
                    <a:pt x="155021" y="400936"/>
                    <a:pt x="161988" y="404670"/>
                    <a:pt x="168786" y="408671"/>
                  </a:cubicBezTo>
                  <a:cubicBezTo>
                    <a:pt x="170469" y="409660"/>
                    <a:pt x="171746" y="409579"/>
                    <a:pt x="173045" y="408206"/>
                  </a:cubicBezTo>
                  <a:cubicBezTo>
                    <a:pt x="173628" y="407593"/>
                    <a:pt x="174300" y="407062"/>
                    <a:pt x="174920" y="406471"/>
                  </a:cubicBezTo>
                  <a:cubicBezTo>
                    <a:pt x="184670" y="397142"/>
                    <a:pt x="192708" y="386476"/>
                    <a:pt x="199801" y="375072"/>
                  </a:cubicBezTo>
                  <a:cubicBezTo>
                    <a:pt x="201034" y="373087"/>
                    <a:pt x="202215" y="371057"/>
                    <a:pt x="203662" y="369234"/>
                  </a:cubicBezTo>
                  <a:cubicBezTo>
                    <a:pt x="208031" y="363698"/>
                    <a:pt x="215612" y="361690"/>
                    <a:pt x="222151" y="364200"/>
                  </a:cubicBezTo>
                  <a:cubicBezTo>
                    <a:pt x="228809" y="366754"/>
                    <a:pt x="232810" y="372902"/>
                    <a:pt x="232315" y="379885"/>
                  </a:cubicBezTo>
                  <a:cubicBezTo>
                    <a:pt x="232086" y="383029"/>
                    <a:pt x="230735" y="385782"/>
                    <a:pt x="229126" y="388439"/>
                  </a:cubicBezTo>
                  <a:cubicBezTo>
                    <a:pt x="221908" y="400375"/>
                    <a:pt x="213597" y="411513"/>
                    <a:pt x="204193" y="421846"/>
                  </a:cubicBezTo>
                  <a:cubicBezTo>
                    <a:pt x="203448" y="422665"/>
                    <a:pt x="202843" y="423610"/>
                    <a:pt x="202030" y="424680"/>
                  </a:cubicBezTo>
                  <a:cubicBezTo>
                    <a:pt x="203020" y="425263"/>
                    <a:pt x="203603" y="425714"/>
                    <a:pt x="204252" y="425979"/>
                  </a:cubicBezTo>
                  <a:cubicBezTo>
                    <a:pt x="212652" y="429404"/>
                    <a:pt x="221044" y="432859"/>
                    <a:pt x="229481" y="436187"/>
                  </a:cubicBezTo>
                  <a:cubicBezTo>
                    <a:pt x="233053" y="437597"/>
                    <a:pt x="236714" y="438793"/>
                    <a:pt x="240361" y="440011"/>
                  </a:cubicBezTo>
                  <a:cubicBezTo>
                    <a:pt x="243136" y="440941"/>
                    <a:pt x="245394" y="440033"/>
                    <a:pt x="247143" y="437789"/>
                  </a:cubicBezTo>
                  <a:cubicBezTo>
                    <a:pt x="247601" y="437206"/>
                    <a:pt x="248022" y="436586"/>
                    <a:pt x="248435" y="435966"/>
                  </a:cubicBezTo>
                  <a:cubicBezTo>
                    <a:pt x="260548" y="417735"/>
                    <a:pt x="271663" y="398928"/>
                    <a:pt x="281738" y="379516"/>
                  </a:cubicBezTo>
                  <a:cubicBezTo>
                    <a:pt x="292840" y="358118"/>
                    <a:pt x="302184" y="335960"/>
                    <a:pt x="310923" y="313544"/>
                  </a:cubicBezTo>
                  <a:cubicBezTo>
                    <a:pt x="311263" y="312680"/>
                    <a:pt x="311521" y="311787"/>
                    <a:pt x="311883" y="310709"/>
                  </a:cubicBezTo>
                  <a:cubicBezTo>
                    <a:pt x="310606" y="309986"/>
                    <a:pt x="309528" y="309329"/>
                    <a:pt x="308414" y="308753"/>
                  </a:cubicBezTo>
                  <a:cubicBezTo>
                    <a:pt x="297054" y="302841"/>
                    <a:pt x="285688" y="296951"/>
                    <a:pt x="274328" y="291046"/>
                  </a:cubicBezTo>
                  <a:cubicBezTo>
                    <a:pt x="240722" y="273583"/>
                    <a:pt x="207116" y="256112"/>
                    <a:pt x="173510" y="238641"/>
                  </a:cubicBezTo>
                  <a:cubicBezTo>
                    <a:pt x="170233" y="236936"/>
                    <a:pt x="170203" y="236914"/>
                    <a:pt x="167509" y="239512"/>
                  </a:cubicBezTo>
                  <a:cubicBezTo>
                    <a:pt x="158312" y="248376"/>
                    <a:pt x="148857" y="256953"/>
                    <a:pt x="138686" y="264740"/>
                  </a:cubicBezTo>
                  <a:cubicBezTo>
                    <a:pt x="120285" y="278838"/>
                    <a:pt x="99921" y="289511"/>
                    <a:pt x="78486" y="298280"/>
                  </a:cubicBezTo>
                  <a:cubicBezTo>
                    <a:pt x="65813" y="303461"/>
                    <a:pt x="52778" y="307528"/>
                    <a:pt x="39322" y="310230"/>
                  </a:cubicBezTo>
                  <a:cubicBezTo>
                    <a:pt x="38407" y="310422"/>
                    <a:pt x="37521" y="310791"/>
                    <a:pt x="36532" y="311101"/>
                  </a:cubicBezTo>
                  <a:close/>
                  <a:moveTo>
                    <a:pt x="193756" y="213058"/>
                  </a:moveTo>
                  <a:cubicBezTo>
                    <a:pt x="194960" y="213744"/>
                    <a:pt x="195852" y="214305"/>
                    <a:pt x="196782" y="214785"/>
                  </a:cubicBezTo>
                  <a:cubicBezTo>
                    <a:pt x="212873" y="223140"/>
                    <a:pt x="228971" y="231474"/>
                    <a:pt x="245062" y="239822"/>
                  </a:cubicBezTo>
                  <a:cubicBezTo>
                    <a:pt x="270143" y="252849"/>
                    <a:pt x="295224" y="265884"/>
                    <a:pt x="320305" y="278904"/>
                  </a:cubicBezTo>
                  <a:cubicBezTo>
                    <a:pt x="323110" y="280366"/>
                    <a:pt x="323626" y="280159"/>
                    <a:pt x="324681" y="277236"/>
                  </a:cubicBezTo>
                  <a:cubicBezTo>
                    <a:pt x="326556" y="272062"/>
                    <a:pt x="328431" y="266888"/>
                    <a:pt x="330284" y="261699"/>
                  </a:cubicBezTo>
                  <a:cubicBezTo>
                    <a:pt x="333783" y="251912"/>
                    <a:pt x="334823" y="241874"/>
                    <a:pt x="332609" y="231702"/>
                  </a:cubicBezTo>
                  <a:cubicBezTo>
                    <a:pt x="328896" y="214697"/>
                    <a:pt x="319227" y="201905"/>
                    <a:pt x="303823" y="193542"/>
                  </a:cubicBezTo>
                  <a:cubicBezTo>
                    <a:pt x="296242" y="189424"/>
                    <a:pt x="288529" y="185490"/>
                    <a:pt x="280654" y="181954"/>
                  </a:cubicBezTo>
                  <a:cubicBezTo>
                    <a:pt x="275922" y="179828"/>
                    <a:pt x="270874" y="177968"/>
                    <a:pt x="265781" y="177142"/>
                  </a:cubicBezTo>
                  <a:cubicBezTo>
                    <a:pt x="245188" y="173805"/>
                    <a:pt x="226919" y="179290"/>
                    <a:pt x="211537" y="193136"/>
                  </a:cubicBezTo>
                  <a:cubicBezTo>
                    <a:pt x="205404" y="198657"/>
                    <a:pt x="200222" y="205227"/>
                    <a:pt x="194627" y="211338"/>
                  </a:cubicBezTo>
                  <a:cubicBezTo>
                    <a:pt x="194295" y="211707"/>
                    <a:pt x="194162" y="212246"/>
                    <a:pt x="193756" y="213058"/>
                  </a:cubicBezTo>
                  <a:close/>
                  <a:moveTo>
                    <a:pt x="366149" y="31838"/>
                  </a:moveTo>
                  <a:cubicBezTo>
                    <a:pt x="361668" y="31676"/>
                    <a:pt x="357313" y="33211"/>
                    <a:pt x="353409" y="36075"/>
                  </a:cubicBezTo>
                  <a:cubicBezTo>
                    <a:pt x="350515" y="38201"/>
                    <a:pt x="348471" y="40998"/>
                    <a:pt x="346817" y="44150"/>
                  </a:cubicBezTo>
                  <a:cubicBezTo>
                    <a:pt x="328727" y="78730"/>
                    <a:pt x="310606" y="113296"/>
                    <a:pt x="292500" y="147868"/>
                  </a:cubicBezTo>
                  <a:cubicBezTo>
                    <a:pt x="290729" y="151249"/>
                    <a:pt x="290781" y="151352"/>
                    <a:pt x="294301" y="153020"/>
                  </a:cubicBezTo>
                  <a:cubicBezTo>
                    <a:pt x="294596" y="153161"/>
                    <a:pt x="294884" y="153286"/>
                    <a:pt x="295172" y="153434"/>
                  </a:cubicBezTo>
                  <a:cubicBezTo>
                    <a:pt x="305203" y="158645"/>
                    <a:pt x="315263" y="163789"/>
                    <a:pt x="325235" y="169111"/>
                  </a:cubicBezTo>
                  <a:cubicBezTo>
                    <a:pt x="328660" y="170934"/>
                    <a:pt x="328608" y="171119"/>
                    <a:pt x="330439" y="167627"/>
                  </a:cubicBezTo>
                  <a:cubicBezTo>
                    <a:pt x="330491" y="167539"/>
                    <a:pt x="330527" y="167436"/>
                    <a:pt x="330579" y="167347"/>
                  </a:cubicBezTo>
                  <a:cubicBezTo>
                    <a:pt x="345245" y="139469"/>
                    <a:pt x="359919" y="111598"/>
                    <a:pt x="374578" y="83720"/>
                  </a:cubicBezTo>
                  <a:cubicBezTo>
                    <a:pt x="378475" y="76302"/>
                    <a:pt x="382652" y="69009"/>
                    <a:pt x="386100" y="61392"/>
                  </a:cubicBezTo>
                  <a:cubicBezTo>
                    <a:pt x="392403" y="47442"/>
                    <a:pt x="381973" y="31904"/>
                    <a:pt x="366149" y="31838"/>
                  </a:cubicBezTo>
                  <a:close/>
                </a:path>
              </a:pathLst>
            </a:custGeom>
            <a:grpFill/>
            <a:ln w="7374" cap="flat">
              <a:noFill/>
              <a:prstDash val="solid"/>
              <a:miter/>
            </a:ln>
          </p:spPr>
          <p:txBody>
            <a:bodyPr rtlCol="0"/>
            <a:lstStyle/>
            <a:p>
              <a:pPr rtl="0"/>
              <a:endParaRPr lang="en-CA" noProof="0" dirty="0"/>
            </a:p>
          </p:txBody>
        </p:sp>
        <p:sp>
          <p:nvSpPr>
            <p:cNvPr id="10" name="Freeform: Shape 9">
              <a:extLst>
                <a:ext uri="{FF2B5EF4-FFF2-40B4-BE49-F238E27FC236}">
                  <a16:creationId xmlns:a16="http://schemas.microsoft.com/office/drawing/2014/main" id="{398C3B26-D173-81EC-19E2-D02544AF17B2}"/>
                </a:ext>
              </a:extLst>
            </p:cNvPr>
            <p:cNvSpPr/>
            <p:nvPr/>
          </p:nvSpPr>
          <p:spPr>
            <a:xfrm>
              <a:off x="3604300" y="1508320"/>
              <a:ext cx="45720" cy="45720"/>
            </a:xfrm>
            <a:custGeom>
              <a:avLst/>
              <a:gdLst>
                <a:gd name="csX0" fmla="*/ -667 w 44286"/>
                <a:gd name="csY0" fmla="*/ 25845 h 51668"/>
                <a:gd name="csX1" fmla="*/ 21292 w 44286"/>
                <a:gd name="csY1" fmla="*/ -114 h 51668"/>
                <a:gd name="csX2" fmla="*/ 43620 w 44286"/>
                <a:gd name="csY2" fmla="*/ 25860 h 51668"/>
                <a:gd name="csX3" fmla="*/ 21580 w 44286"/>
                <a:gd name="csY3" fmla="*/ 51553 h 51668"/>
                <a:gd name="csX4" fmla="*/ -667 w 44286"/>
                <a:gd name="csY4" fmla="*/ 25845 h 51668"/>
              </a:gdLst>
              <a:ahLst/>
              <a:cxnLst>
                <a:cxn ang="0">
                  <a:pos x="csX0" y="csY0"/>
                </a:cxn>
                <a:cxn ang="0">
                  <a:pos x="csX1" y="csY1"/>
                </a:cxn>
                <a:cxn ang="0">
                  <a:pos x="csX2" y="csY2"/>
                </a:cxn>
                <a:cxn ang="0">
                  <a:pos x="csX3" y="csY3"/>
                </a:cxn>
                <a:cxn ang="0">
                  <a:pos x="csX4" y="csY4"/>
                </a:cxn>
              </a:cxnLst>
              <a:rect l="l" t="t" r="r" b="b"/>
              <a:pathLst>
                <a:path w="44286" h="51668">
                  <a:moveTo>
                    <a:pt x="-667" y="25845"/>
                  </a:moveTo>
                  <a:cubicBezTo>
                    <a:pt x="-711" y="11504"/>
                    <a:pt x="9024" y="-4"/>
                    <a:pt x="21292" y="-114"/>
                  </a:cubicBezTo>
                  <a:cubicBezTo>
                    <a:pt x="33603" y="-225"/>
                    <a:pt x="43679" y="11489"/>
                    <a:pt x="43620" y="25860"/>
                  </a:cubicBezTo>
                  <a:cubicBezTo>
                    <a:pt x="43568" y="39795"/>
                    <a:pt x="33530" y="51494"/>
                    <a:pt x="21580" y="51553"/>
                  </a:cubicBezTo>
                  <a:cubicBezTo>
                    <a:pt x="9401" y="51612"/>
                    <a:pt x="-623" y="40031"/>
                    <a:pt x="-667" y="25845"/>
                  </a:cubicBezTo>
                  <a:close/>
                </a:path>
              </a:pathLst>
            </a:custGeom>
            <a:grpFill/>
            <a:ln w="7374" cap="flat">
              <a:noFill/>
              <a:prstDash val="solid"/>
              <a:miter/>
            </a:ln>
          </p:spPr>
          <p:txBody>
            <a:bodyPr rtlCol="0"/>
            <a:lstStyle/>
            <a:p>
              <a:pPr rtl="0"/>
              <a:endParaRPr lang="en-CA" noProof="0" dirty="0"/>
            </a:p>
          </p:txBody>
        </p:sp>
        <p:sp>
          <p:nvSpPr>
            <p:cNvPr id="11" name="Freeform: Shape 10">
              <a:extLst>
                <a:ext uri="{FF2B5EF4-FFF2-40B4-BE49-F238E27FC236}">
                  <a16:creationId xmlns:a16="http://schemas.microsoft.com/office/drawing/2014/main" id="{92C55C64-8128-F769-B3DA-36DF506254E7}"/>
                </a:ext>
              </a:extLst>
            </p:cNvPr>
            <p:cNvSpPr/>
            <p:nvPr/>
          </p:nvSpPr>
          <p:spPr>
            <a:xfrm>
              <a:off x="3537869" y="1582129"/>
              <a:ext cx="45720" cy="45720"/>
            </a:xfrm>
            <a:custGeom>
              <a:avLst/>
              <a:gdLst>
                <a:gd name="csX0" fmla="*/ 25448 w 51665"/>
                <a:gd name="csY0" fmla="*/ -114 h 44289"/>
                <a:gd name="csX1" fmla="*/ 50994 w 51665"/>
                <a:gd name="csY1" fmla="*/ 22287 h 44289"/>
                <a:gd name="csX2" fmla="*/ 24791 w 51665"/>
                <a:gd name="csY2" fmla="*/ 44172 h 44289"/>
                <a:gd name="csX3" fmla="*/ -666 w 51665"/>
                <a:gd name="csY3" fmla="*/ 21719 h 44289"/>
                <a:gd name="csX4" fmla="*/ 25448 w 51665"/>
                <a:gd name="csY4" fmla="*/ -114 h 44289"/>
              </a:gdLst>
              <a:ahLst/>
              <a:cxnLst>
                <a:cxn ang="0">
                  <a:pos x="csX0" y="csY0"/>
                </a:cxn>
                <a:cxn ang="0">
                  <a:pos x="csX1" y="csY1"/>
                </a:cxn>
                <a:cxn ang="0">
                  <a:pos x="csX2" y="csY2"/>
                </a:cxn>
                <a:cxn ang="0">
                  <a:pos x="csX3" y="csY3"/>
                </a:cxn>
                <a:cxn ang="0">
                  <a:pos x="csX4" y="csY4"/>
                </a:cxn>
              </a:cxnLst>
              <a:rect l="l" t="t" r="r" b="b"/>
              <a:pathLst>
                <a:path w="51665" h="44289">
                  <a:moveTo>
                    <a:pt x="25448" y="-114"/>
                  </a:moveTo>
                  <a:cubicBezTo>
                    <a:pt x="39620" y="-3"/>
                    <a:pt x="51252" y="10197"/>
                    <a:pt x="50994" y="22287"/>
                  </a:cubicBezTo>
                  <a:cubicBezTo>
                    <a:pt x="50735" y="34488"/>
                    <a:pt x="38948" y="44335"/>
                    <a:pt x="24791" y="44172"/>
                  </a:cubicBezTo>
                  <a:cubicBezTo>
                    <a:pt x="10575" y="44003"/>
                    <a:pt x="-777" y="33986"/>
                    <a:pt x="-666" y="21719"/>
                  </a:cubicBezTo>
                  <a:cubicBezTo>
                    <a:pt x="-555" y="9511"/>
                    <a:pt x="11092" y="-225"/>
                    <a:pt x="25448" y="-114"/>
                  </a:cubicBezTo>
                  <a:close/>
                </a:path>
              </a:pathLst>
            </a:custGeom>
            <a:grpFill/>
            <a:ln w="7374" cap="flat">
              <a:noFill/>
              <a:prstDash val="solid"/>
              <a:miter/>
            </a:ln>
          </p:spPr>
          <p:txBody>
            <a:bodyPr rtlCol="0"/>
            <a:lstStyle/>
            <a:p>
              <a:pPr rtl="0"/>
              <a:endParaRPr lang="en-CA" noProof="0" dirty="0"/>
            </a:p>
          </p:txBody>
        </p:sp>
      </p:grpSp>
      <p:sp>
        <p:nvSpPr>
          <p:cNvPr id="2" name="Title 1"/>
          <p:cNvSpPr>
            <a:spLocks noGrp="1"/>
          </p:cNvSpPr>
          <p:nvPr>
            <p:ph type="title"/>
          </p:nvPr>
        </p:nvSpPr>
        <p:spPr>
          <a:xfrm>
            <a:off x="438912" y="780239"/>
            <a:ext cx="11280656" cy="4771958"/>
          </a:xfrm>
        </p:spPr>
        <p:txBody>
          <a:bodyPr rtlCol="0"/>
          <a:lstStyle/>
          <a:p>
            <a:r>
              <a:rPr lang="fr-ca" noProof="0"/>
              <a:t>Éliminer le superflu </a:t>
            </a:r>
          </a:p>
        </p:txBody>
      </p:sp>
      <p:sp>
        <p:nvSpPr>
          <p:cNvPr id="14" name="Slide Number Placeholder 5">
            <a:extLst>
              <a:ext uri="{FF2B5EF4-FFF2-40B4-BE49-F238E27FC236}">
                <a16:creationId xmlns:a16="http://schemas.microsoft.com/office/drawing/2014/main" id="{DDB1ADE5-16B4-94D4-368A-029EFDD2131F}"/>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a:prstGeom prst="rect">
            <a:avLst/>
          </a:prstGeom>
        </p:spPr>
        <p:txBody>
          <a:bodyPr vert="horz" lIns="0" tIns="0" rIns="0" bIns="0" rtlCol="0" anchor="b">
            <a:noAutofit/>
          </a:bodyPr>
          <a:lstStyle>
            <a:lvl1pPr algn="r">
              <a:defRPr sz="800">
                <a:solidFill>
                  <a:schemeClr val="bg1"/>
                </a:solidFill>
              </a:defRPr>
            </a:lvl1pPr>
          </a:lstStyle>
          <a:p>
            <a:fld id="{BB333B34-C87C-402E-ABB0-13B7C9DEBBC4}" type="slidenum">
              <a:rPr lang="en-CA" smtClean="0"/>
              <a:pPr/>
              <a:t>5</a:t>
            </a:fld>
            <a:endParaRPr lang="en-CA"/>
          </a:p>
        </p:txBody>
      </p:sp>
    </p:spTree>
    <p:custDataLst>
      <p:tags r:id="rId1"/>
    </p:custDataLst>
    <p:extLst>
      <p:ext uri="{BB962C8B-B14F-4D97-AF65-F5344CB8AC3E}">
        <p14:creationId xmlns:p14="http://schemas.microsoft.com/office/powerpoint/2010/main" val="295019209"/>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56C42-6DDE-3284-BC13-252E13ACBAB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8BDFCE9-E399-DB8C-2628-17539A74A424}"/>
              </a:ext>
              <a:ext uri="{C183D7F6-B498-43B3-948B-1728B52AA6E4}">
                <adec:decorative xmlns:adec="http://schemas.microsoft.com/office/drawing/2017/decorative" val="1"/>
              </a:ext>
            </a:extLst>
          </p:cNvPr>
          <p:cNvCxnSpPr>
            <a:cxnSpLocks/>
            <a:stCxn id="9" idx="6"/>
          </p:cNvCxnSpPr>
          <p:nvPr/>
        </p:nvCxnSpPr>
        <p:spPr>
          <a:xfrm>
            <a:off x="1876413" y="3464896"/>
            <a:ext cx="9637091" cy="0"/>
          </a:xfrm>
          <a:prstGeom prst="straightConnector1">
            <a:avLst/>
          </a:prstGeom>
          <a:ln w="57150" cap="rnd">
            <a:solidFill>
              <a:schemeClr val="bg2">
                <a:lumMod val="75000"/>
              </a:schemeClr>
            </a:solidFill>
            <a:miter lim="800000"/>
            <a:tailEnd type="arrow"/>
          </a:ln>
        </p:spPr>
        <p:style>
          <a:lnRef idx="1">
            <a:schemeClr val="accent1"/>
          </a:lnRef>
          <a:fillRef idx="0">
            <a:schemeClr val="accent1"/>
          </a:fillRef>
          <a:effectRef idx="0">
            <a:schemeClr val="accent1"/>
          </a:effectRef>
          <a:fontRef idx="minor">
            <a:schemeClr val="tx1"/>
          </a:fontRef>
        </p:style>
      </p:cxnSp>
      <p:sp>
        <p:nvSpPr>
          <p:cNvPr id="43" name="Isosceles Triangle 42">
            <a:extLst>
              <a:ext uri="{FF2B5EF4-FFF2-40B4-BE49-F238E27FC236}">
                <a16:creationId xmlns:a16="http://schemas.microsoft.com/office/drawing/2014/main" id="{F79E84E2-3638-D24E-1A64-DD7789DAABAE}"/>
              </a:ext>
              <a:ext uri="{C183D7F6-B498-43B3-948B-1728B52AA6E4}">
                <adec:decorative xmlns:adec="http://schemas.microsoft.com/office/drawing/2017/decorative" val="1"/>
              </a:ext>
            </a:extLst>
          </p:cNvPr>
          <p:cNvSpPr/>
          <p:nvPr/>
        </p:nvSpPr>
        <p:spPr>
          <a:xfrm>
            <a:off x="8797587" y="3049279"/>
            <a:ext cx="198213" cy="170873"/>
          </a:xfrm>
          <a:prstGeom prst="triangle">
            <a:avLst/>
          </a:prstGeom>
          <a:solidFill>
            <a:schemeClr val="bg2">
              <a:lumMod val="75000"/>
            </a:schemeClr>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solidFill>
                <a:schemeClr val="bg2">
                  <a:lumMod val="75000"/>
                </a:schemeClr>
              </a:solidFill>
            </a:endParaRPr>
          </a:p>
        </p:txBody>
      </p:sp>
      <p:sp>
        <p:nvSpPr>
          <p:cNvPr id="35" name="Isosceles Triangle 34">
            <a:extLst>
              <a:ext uri="{FF2B5EF4-FFF2-40B4-BE49-F238E27FC236}">
                <a16:creationId xmlns:a16="http://schemas.microsoft.com/office/drawing/2014/main" id="{7609494A-1CCE-973F-52B3-F23A8DBCC896}"/>
              </a:ext>
              <a:ext uri="{C183D7F6-B498-43B3-948B-1728B52AA6E4}">
                <adec:decorative xmlns:adec="http://schemas.microsoft.com/office/drawing/2017/decorative" val="1"/>
              </a:ext>
            </a:extLst>
          </p:cNvPr>
          <p:cNvSpPr/>
          <p:nvPr/>
        </p:nvSpPr>
        <p:spPr>
          <a:xfrm rot="10800000">
            <a:off x="6262753" y="3710374"/>
            <a:ext cx="198213" cy="170873"/>
          </a:xfrm>
          <a:prstGeom prst="triangle">
            <a:avLst/>
          </a:prstGeom>
          <a:solidFill>
            <a:schemeClr val="bg2">
              <a:lumMod val="75000"/>
            </a:schemeClr>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solidFill>
                <a:schemeClr val="bg2">
                  <a:lumMod val="75000"/>
                </a:schemeClr>
              </a:solidFill>
            </a:endParaRPr>
          </a:p>
        </p:txBody>
      </p:sp>
      <p:sp>
        <p:nvSpPr>
          <p:cNvPr id="42" name="Isosceles Triangle 41">
            <a:extLst>
              <a:ext uri="{FF2B5EF4-FFF2-40B4-BE49-F238E27FC236}">
                <a16:creationId xmlns:a16="http://schemas.microsoft.com/office/drawing/2014/main" id="{4FF70E88-691F-AA81-AB8D-B8986427A542}"/>
              </a:ext>
              <a:ext uri="{C183D7F6-B498-43B3-948B-1728B52AA6E4}">
                <adec:decorative xmlns:adec="http://schemas.microsoft.com/office/drawing/2017/decorative" val="1"/>
              </a:ext>
            </a:extLst>
          </p:cNvPr>
          <p:cNvSpPr/>
          <p:nvPr/>
        </p:nvSpPr>
        <p:spPr>
          <a:xfrm>
            <a:off x="3359811" y="3049279"/>
            <a:ext cx="198213" cy="170873"/>
          </a:xfrm>
          <a:prstGeom prst="triangle">
            <a:avLst/>
          </a:prstGeom>
          <a:solidFill>
            <a:schemeClr val="bg2">
              <a:lumMod val="75000"/>
            </a:schemeClr>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solidFill>
                <a:schemeClr val="bg2">
                  <a:lumMod val="75000"/>
                </a:schemeClr>
              </a:solidFill>
            </a:endParaRPr>
          </a:p>
        </p:txBody>
      </p:sp>
      <p:sp>
        <p:nvSpPr>
          <p:cNvPr id="34" name="Isosceles Triangle 33">
            <a:extLst>
              <a:ext uri="{FF2B5EF4-FFF2-40B4-BE49-F238E27FC236}">
                <a16:creationId xmlns:a16="http://schemas.microsoft.com/office/drawing/2014/main" id="{3DDAA5D5-B788-D066-1242-4379BE2D5A94}"/>
              </a:ext>
              <a:ext uri="{C183D7F6-B498-43B3-948B-1728B52AA6E4}">
                <adec:decorative xmlns:adec="http://schemas.microsoft.com/office/drawing/2017/decorative" val="1"/>
              </a:ext>
            </a:extLst>
          </p:cNvPr>
          <p:cNvSpPr/>
          <p:nvPr/>
        </p:nvSpPr>
        <p:spPr>
          <a:xfrm rot="10800000">
            <a:off x="1474106" y="3710374"/>
            <a:ext cx="198213" cy="170873"/>
          </a:xfrm>
          <a:prstGeom prst="triangle">
            <a:avLst/>
          </a:prstGeom>
          <a:solidFill>
            <a:schemeClr val="bg2">
              <a:lumMod val="75000"/>
            </a:schemeClr>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solidFill>
                <a:schemeClr val="bg2">
                  <a:lumMod val="75000"/>
                </a:schemeClr>
              </a:solidFill>
            </a:endParaRPr>
          </a:p>
        </p:txBody>
      </p:sp>
      <p:sp>
        <p:nvSpPr>
          <p:cNvPr id="36" name="Isosceles Triangle 35">
            <a:extLst>
              <a:ext uri="{FF2B5EF4-FFF2-40B4-BE49-F238E27FC236}">
                <a16:creationId xmlns:a16="http://schemas.microsoft.com/office/drawing/2014/main" id="{78B101A4-2B37-818A-9E97-1D24706AA0EB}"/>
              </a:ext>
              <a:ext uri="{C183D7F6-B498-43B3-948B-1728B52AA6E4}">
                <adec:decorative xmlns:adec="http://schemas.microsoft.com/office/drawing/2017/decorative" val="1"/>
              </a:ext>
            </a:extLst>
          </p:cNvPr>
          <p:cNvSpPr/>
          <p:nvPr/>
        </p:nvSpPr>
        <p:spPr>
          <a:xfrm rot="10800000">
            <a:off x="10441660" y="3710374"/>
            <a:ext cx="198213" cy="170873"/>
          </a:xfrm>
          <a:prstGeom prst="triangle">
            <a:avLst/>
          </a:prstGeom>
          <a:solidFill>
            <a:schemeClr val="bg2">
              <a:lumMod val="75000"/>
            </a:schemeClr>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solidFill>
                <a:schemeClr val="bg2">
                  <a:lumMod val="75000"/>
                </a:schemeClr>
              </a:solidFill>
            </a:endParaRPr>
          </a:p>
        </p:txBody>
      </p:sp>
      <p:sp>
        <p:nvSpPr>
          <p:cNvPr id="16" name="Slide Number Placeholder 4">
            <a:extLst>
              <a:ext uri="{FF2B5EF4-FFF2-40B4-BE49-F238E27FC236}">
                <a16:creationId xmlns:a16="http://schemas.microsoft.com/office/drawing/2014/main" id="{446635E0-2725-CAC4-8B69-283F212A47C9}"/>
              </a:ext>
              <a:ext uri="{C183D7F6-B498-43B3-948B-1728B52AA6E4}">
                <adec:decorative xmlns:adec="http://schemas.microsoft.com/office/drawing/2017/decorative" val="1"/>
              </a:ext>
            </a:extLst>
          </p:cNvPr>
          <p:cNvSpPr>
            <a:spLocks noGrp="1"/>
          </p:cNvSpPr>
          <p:nvPr>
            <p:ph type="sldNum" sz="quarter" idx="4"/>
          </p:nvPr>
        </p:nvSpPr>
        <p:spPr>
          <a:xfrm>
            <a:off x="11450638" y="6470650"/>
            <a:ext cx="282575" cy="176213"/>
          </a:xfrm>
        </p:spPr>
        <p:txBody>
          <a:bodyPr rtlCol="0"/>
          <a:lstStyle/>
          <a:p>
            <a:fld id="{1BD4B632-B8EE-9943-B9B6-BD4F60039535}" type="slidenum">
              <a:rPr lang="en-CA" noProof="0" smtClean="0"/>
              <a:t>6</a:t>
            </a:fld>
            <a:endParaRPr lang="en-CA" noProof="0" dirty="0"/>
          </a:p>
        </p:txBody>
      </p:sp>
      <p:sp>
        <p:nvSpPr>
          <p:cNvPr id="2" name="Title 1">
            <a:extLst>
              <a:ext uri="{FF2B5EF4-FFF2-40B4-BE49-F238E27FC236}">
                <a16:creationId xmlns:a16="http://schemas.microsoft.com/office/drawing/2014/main" id="{30326327-EC0A-ED60-2EE9-2513EA9B9A71}"/>
              </a:ext>
            </a:extLst>
          </p:cNvPr>
          <p:cNvSpPr>
            <a:spLocks noGrp="1"/>
          </p:cNvSpPr>
          <p:nvPr>
            <p:ph type="title"/>
          </p:nvPr>
        </p:nvSpPr>
        <p:spPr>
          <a:xfrm>
            <a:off x="466342" y="472437"/>
            <a:ext cx="11274553" cy="792167"/>
          </a:xfrm>
        </p:spPr>
        <p:txBody>
          <a:bodyPr rtlCol="0"/>
          <a:lstStyle/>
          <a:p>
            <a:pPr lvl="0"/>
            <a:r>
              <a:rPr lang="fr-ca" noProof="0" dirty="0"/>
              <a:t>Évolution de la réglementation</a:t>
            </a:r>
          </a:p>
        </p:txBody>
      </p:sp>
      <p:sp>
        <p:nvSpPr>
          <p:cNvPr id="9" name="Oval 8">
            <a:extLst>
              <a:ext uri="{FF2B5EF4-FFF2-40B4-BE49-F238E27FC236}">
                <a16:creationId xmlns:a16="http://schemas.microsoft.com/office/drawing/2014/main" id="{5D3216B3-7FFA-00E3-76AE-D1A60A046D33}"/>
              </a:ext>
            </a:extLst>
          </p:cNvPr>
          <p:cNvSpPr/>
          <p:nvPr/>
        </p:nvSpPr>
        <p:spPr>
          <a:xfrm>
            <a:off x="1270011" y="3161698"/>
            <a:ext cx="606402" cy="606396"/>
          </a:xfrm>
          <a:prstGeom prst="ellipse">
            <a:avLst/>
          </a:prstGeom>
          <a:solidFill>
            <a:schemeClr val="bg1"/>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rtl="0"/>
            <a:r>
              <a:rPr lang="fr-ca" sz="1600" b="1" noProof="0">
                <a:solidFill>
                  <a:schemeClr val="bg2">
                    <a:lumMod val="75000"/>
                  </a:schemeClr>
                </a:solidFill>
              </a:rPr>
              <a:t>2004</a:t>
            </a:r>
          </a:p>
        </p:txBody>
      </p:sp>
      <p:sp>
        <p:nvSpPr>
          <p:cNvPr id="24" name="TextBox 23">
            <a:extLst>
              <a:ext uri="{FF2B5EF4-FFF2-40B4-BE49-F238E27FC236}">
                <a16:creationId xmlns:a16="http://schemas.microsoft.com/office/drawing/2014/main" id="{2C5B017F-C711-02E7-5947-53957E01F619}"/>
              </a:ext>
            </a:extLst>
          </p:cNvPr>
          <p:cNvSpPr txBox="1"/>
          <p:nvPr/>
        </p:nvSpPr>
        <p:spPr>
          <a:xfrm>
            <a:off x="287253" y="4024629"/>
            <a:ext cx="2571917" cy="1969770"/>
          </a:xfrm>
          <a:prstGeom prst="rect">
            <a:avLst/>
          </a:prstGeom>
          <a:noFill/>
        </p:spPr>
        <p:txBody>
          <a:bodyPr wrap="square" lIns="0" tIns="0" rIns="0" bIns="0" rtlCol="0">
            <a:spAutoFit/>
          </a:bodyPr>
          <a:lstStyle/>
          <a:p>
            <a:pPr algn="ctr">
              <a:spcBef>
                <a:spcPts val="600"/>
              </a:spcBef>
            </a:pPr>
            <a:r>
              <a:rPr lang="fr-ca" sz="1600" b="1" noProof="0" dirty="0">
                <a:solidFill>
                  <a:srgbClr val="00009A"/>
                </a:solidFill>
              </a:rPr>
              <a:t>Document de consultation sur le modèle de traitement équitable</a:t>
            </a:r>
            <a:br>
              <a:rPr lang="fr-CA" sz="1600" b="1" noProof="0" dirty="0">
                <a:solidFill>
                  <a:srgbClr val="00009A"/>
                </a:solidFill>
              </a:rPr>
            </a:br>
            <a:r>
              <a:rPr lang="fr-ca" sz="1600" noProof="0" dirty="0"/>
              <a:t>Établissement des fondements conceptuels d’une transparence accrue et d’une meilleure protection des investisseurs.</a:t>
            </a:r>
          </a:p>
        </p:txBody>
      </p:sp>
      <p:sp>
        <p:nvSpPr>
          <p:cNvPr id="5" name="Oval 4">
            <a:extLst>
              <a:ext uri="{FF2B5EF4-FFF2-40B4-BE49-F238E27FC236}">
                <a16:creationId xmlns:a16="http://schemas.microsoft.com/office/drawing/2014/main" id="{9EF7C8C3-00A6-A172-F13A-A3E455557C44}"/>
              </a:ext>
            </a:extLst>
          </p:cNvPr>
          <p:cNvSpPr/>
          <p:nvPr/>
        </p:nvSpPr>
        <p:spPr>
          <a:xfrm>
            <a:off x="3158440" y="3161698"/>
            <a:ext cx="606402" cy="606396"/>
          </a:xfrm>
          <a:prstGeom prst="ellipse">
            <a:avLst/>
          </a:prstGeom>
          <a:solidFill>
            <a:schemeClr val="bg1"/>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rtl="0"/>
            <a:r>
              <a:rPr lang="fr-ca" sz="1600" b="1" noProof="0">
                <a:solidFill>
                  <a:schemeClr val="bg2">
                    <a:lumMod val="75000"/>
                  </a:schemeClr>
                </a:solidFill>
              </a:rPr>
              <a:t>2009</a:t>
            </a:r>
          </a:p>
        </p:txBody>
      </p:sp>
      <p:sp>
        <p:nvSpPr>
          <p:cNvPr id="25" name="TextBox 24">
            <a:extLst>
              <a:ext uri="{FF2B5EF4-FFF2-40B4-BE49-F238E27FC236}">
                <a16:creationId xmlns:a16="http://schemas.microsoft.com/office/drawing/2014/main" id="{7D942050-4379-B9E1-6888-E369C0477ADA}"/>
              </a:ext>
            </a:extLst>
          </p:cNvPr>
          <p:cNvSpPr txBox="1"/>
          <p:nvPr/>
        </p:nvSpPr>
        <p:spPr>
          <a:xfrm>
            <a:off x="2152880" y="1266371"/>
            <a:ext cx="2618955" cy="1637371"/>
          </a:xfrm>
          <a:prstGeom prst="rect">
            <a:avLst/>
          </a:prstGeom>
          <a:noFill/>
        </p:spPr>
        <p:txBody>
          <a:bodyPr wrap="square" lIns="0" tIns="0" rIns="0" bIns="0" rtlCol="0">
            <a:spAutoFit/>
          </a:bodyPr>
          <a:lstStyle/>
          <a:p>
            <a:pPr algn="ctr" rtl="0">
              <a:lnSpc>
                <a:spcPct val="95000"/>
              </a:lnSpc>
              <a:spcBef>
                <a:spcPts val="600"/>
              </a:spcBef>
            </a:pPr>
            <a:r>
              <a:rPr lang="fr-ca" sz="1600" b="1" noProof="0" dirty="0">
                <a:solidFill>
                  <a:srgbClr val="00009A"/>
                </a:solidFill>
              </a:rPr>
              <a:t>Modèle de relation </a:t>
            </a:r>
            <a:br>
              <a:rPr lang="fr-CA" sz="1600" b="1" noProof="0" dirty="0">
                <a:solidFill>
                  <a:srgbClr val="00009A"/>
                </a:solidFill>
              </a:rPr>
            </a:br>
            <a:r>
              <a:rPr lang="fr-ca" sz="1600" b="1" noProof="0" dirty="0">
                <a:solidFill>
                  <a:srgbClr val="00009A"/>
                </a:solidFill>
              </a:rPr>
              <a:t>client-conseiller (MRCC)</a:t>
            </a:r>
            <a:br>
              <a:rPr lang="en-CA" sz="1600" noProof="0" dirty="0">
                <a:solidFill>
                  <a:prstClr val="black"/>
                </a:solidFill>
              </a:rPr>
            </a:br>
            <a:r>
              <a:rPr lang="fr-ca" sz="1600" noProof="0" dirty="0"/>
              <a:t>Instauration d’une normalisation accrue de la relation entre le conseiller et son client et de la présentation de l’information.</a:t>
            </a:r>
          </a:p>
        </p:txBody>
      </p:sp>
      <p:sp>
        <p:nvSpPr>
          <p:cNvPr id="7" name="Oval 6">
            <a:extLst>
              <a:ext uri="{FF2B5EF4-FFF2-40B4-BE49-F238E27FC236}">
                <a16:creationId xmlns:a16="http://schemas.microsoft.com/office/drawing/2014/main" id="{C7D2AC1D-1E25-1AC3-331E-A478E0BDAE36}"/>
              </a:ext>
            </a:extLst>
          </p:cNvPr>
          <p:cNvSpPr/>
          <p:nvPr/>
        </p:nvSpPr>
        <p:spPr>
          <a:xfrm>
            <a:off x="6058658" y="3161698"/>
            <a:ext cx="606402" cy="606396"/>
          </a:xfrm>
          <a:prstGeom prst="ellipse">
            <a:avLst/>
          </a:prstGeom>
          <a:solidFill>
            <a:schemeClr val="bg1"/>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rtl="0"/>
            <a:r>
              <a:rPr lang="fr-ca" sz="1600" b="1" noProof="0">
                <a:solidFill>
                  <a:schemeClr val="bg2">
                    <a:lumMod val="75000"/>
                  </a:schemeClr>
                </a:solidFill>
              </a:rPr>
              <a:t>2016</a:t>
            </a:r>
          </a:p>
        </p:txBody>
      </p:sp>
      <p:sp>
        <p:nvSpPr>
          <p:cNvPr id="26" name="TextBox 25">
            <a:extLst>
              <a:ext uri="{FF2B5EF4-FFF2-40B4-BE49-F238E27FC236}">
                <a16:creationId xmlns:a16="http://schemas.microsoft.com/office/drawing/2014/main" id="{A9DCE182-9D99-ECB3-6892-62462554B856}"/>
              </a:ext>
            </a:extLst>
          </p:cNvPr>
          <p:cNvSpPr txBox="1"/>
          <p:nvPr/>
        </p:nvSpPr>
        <p:spPr>
          <a:xfrm>
            <a:off x="4986057" y="4020729"/>
            <a:ext cx="2765147" cy="1403461"/>
          </a:xfrm>
          <a:prstGeom prst="rect">
            <a:avLst/>
          </a:prstGeom>
          <a:noFill/>
        </p:spPr>
        <p:txBody>
          <a:bodyPr wrap="square" lIns="0" tIns="0" rIns="0" bIns="0" rtlCol="0">
            <a:spAutoFit/>
          </a:bodyPr>
          <a:lstStyle/>
          <a:p>
            <a:pPr lvl="0" algn="ctr" rtl="0">
              <a:lnSpc>
                <a:spcPct val="95000"/>
              </a:lnSpc>
              <a:spcBef>
                <a:spcPts val="600"/>
              </a:spcBef>
              <a:buClr>
                <a:prstClr val="black"/>
              </a:buClr>
              <a:defRPr/>
            </a:pPr>
            <a:r>
              <a:rPr lang="fr-ca" sz="1600" b="1" noProof="0" dirty="0">
                <a:solidFill>
                  <a:srgbClr val="00009A"/>
                </a:solidFill>
              </a:rPr>
              <a:t>Deuxième phase du </a:t>
            </a:r>
            <a:br>
              <a:rPr lang="fr-CA" sz="1600" b="1" noProof="0" dirty="0">
                <a:solidFill>
                  <a:srgbClr val="00009A"/>
                </a:solidFill>
              </a:rPr>
            </a:br>
            <a:r>
              <a:rPr lang="fr-ca" sz="1600" b="1" noProof="0" dirty="0">
                <a:solidFill>
                  <a:srgbClr val="00009A"/>
                </a:solidFill>
              </a:rPr>
              <a:t>MRCC (MRCC2)</a:t>
            </a:r>
            <a:br>
              <a:rPr lang="en-CA" sz="1600" noProof="0" dirty="0">
                <a:solidFill>
                  <a:prstClr val="black"/>
                </a:solidFill>
              </a:rPr>
            </a:br>
            <a:r>
              <a:rPr lang="fr-ca" sz="1600" noProof="0" dirty="0"/>
              <a:t>Instauration de l’obligation </a:t>
            </a:r>
            <a:br>
              <a:rPr lang="fr-CA" sz="1600" noProof="0" dirty="0"/>
            </a:br>
            <a:r>
              <a:rPr lang="fr-ca" sz="1600" noProof="0" dirty="0"/>
              <a:t>de fournir chaque année de l’information sur les frais, la rémunération et le rendement.</a:t>
            </a:r>
          </a:p>
        </p:txBody>
      </p:sp>
      <p:sp>
        <p:nvSpPr>
          <p:cNvPr id="10" name="Oval 9">
            <a:extLst>
              <a:ext uri="{FF2B5EF4-FFF2-40B4-BE49-F238E27FC236}">
                <a16:creationId xmlns:a16="http://schemas.microsoft.com/office/drawing/2014/main" id="{78CDEC7E-1F89-D7E7-B224-1461803393E9}"/>
              </a:ext>
            </a:extLst>
          </p:cNvPr>
          <p:cNvSpPr/>
          <p:nvPr/>
        </p:nvSpPr>
        <p:spPr>
          <a:xfrm>
            <a:off x="8593492" y="3161698"/>
            <a:ext cx="606402" cy="606396"/>
          </a:xfrm>
          <a:prstGeom prst="ellipse">
            <a:avLst/>
          </a:prstGeom>
          <a:solidFill>
            <a:schemeClr val="bg1"/>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rtl="0"/>
            <a:r>
              <a:rPr lang="fr-ca" sz="1600" b="1" noProof="0">
                <a:solidFill>
                  <a:schemeClr val="bg2">
                    <a:lumMod val="75000"/>
                  </a:schemeClr>
                </a:solidFill>
              </a:rPr>
              <a:t>2021</a:t>
            </a:r>
          </a:p>
        </p:txBody>
      </p:sp>
      <p:sp>
        <p:nvSpPr>
          <p:cNvPr id="28" name="TextBox 27">
            <a:extLst>
              <a:ext uri="{FF2B5EF4-FFF2-40B4-BE49-F238E27FC236}">
                <a16:creationId xmlns:a16="http://schemas.microsoft.com/office/drawing/2014/main" id="{4D7A9AC0-97A2-EB63-FF96-0CB33A6ECD50}"/>
              </a:ext>
            </a:extLst>
          </p:cNvPr>
          <p:cNvSpPr txBox="1"/>
          <p:nvPr/>
        </p:nvSpPr>
        <p:spPr>
          <a:xfrm>
            <a:off x="7496869" y="1266371"/>
            <a:ext cx="2809811" cy="1637371"/>
          </a:xfrm>
          <a:prstGeom prst="rect">
            <a:avLst/>
          </a:prstGeom>
          <a:noFill/>
        </p:spPr>
        <p:txBody>
          <a:bodyPr wrap="square" lIns="0" tIns="0" rIns="0" bIns="0" rtlCol="0">
            <a:spAutoFit/>
          </a:bodyPr>
          <a:lstStyle/>
          <a:p>
            <a:pPr lvl="0" algn="ctr" rtl="0">
              <a:lnSpc>
                <a:spcPct val="95000"/>
              </a:lnSpc>
              <a:spcBef>
                <a:spcPts val="600"/>
              </a:spcBef>
              <a:buClr>
                <a:prstClr val="black"/>
              </a:buClr>
              <a:defRPr/>
            </a:pPr>
            <a:r>
              <a:rPr lang="fr-ca" sz="1600" b="1" noProof="0" dirty="0">
                <a:solidFill>
                  <a:srgbClr val="00009A"/>
                </a:solidFill>
              </a:rPr>
              <a:t>Réformes axées sur le client </a:t>
            </a:r>
            <a:r>
              <a:rPr lang="fr-ca" sz="1600" noProof="0" dirty="0"/>
              <a:t>Renforcement des normes de conduite et des normes en matière de gestion des conflits d’intérêts, de connaissance du client, de connaissance du produit et de convenance.</a:t>
            </a:r>
          </a:p>
        </p:txBody>
      </p:sp>
      <p:sp>
        <p:nvSpPr>
          <p:cNvPr id="11" name="Oval 10">
            <a:extLst>
              <a:ext uri="{FF2B5EF4-FFF2-40B4-BE49-F238E27FC236}">
                <a16:creationId xmlns:a16="http://schemas.microsoft.com/office/drawing/2014/main" id="{6446B237-56E2-64D8-DD24-CC21D2AC58F7}"/>
              </a:ext>
            </a:extLst>
          </p:cNvPr>
          <p:cNvSpPr/>
          <p:nvPr/>
        </p:nvSpPr>
        <p:spPr>
          <a:xfrm>
            <a:off x="10237565" y="3161698"/>
            <a:ext cx="606402" cy="606396"/>
          </a:xfrm>
          <a:prstGeom prst="ellipse">
            <a:avLst/>
          </a:prstGeom>
          <a:solidFill>
            <a:schemeClr val="bg1"/>
          </a:solidFill>
          <a:ln w="31750" cap="rnd">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rtl="0"/>
            <a:r>
              <a:rPr lang="fr-ca" sz="1600" b="1" noProof="0">
                <a:solidFill>
                  <a:schemeClr val="bg2">
                    <a:lumMod val="75000"/>
                  </a:schemeClr>
                </a:solidFill>
              </a:rPr>
              <a:t>2026</a:t>
            </a:r>
          </a:p>
        </p:txBody>
      </p:sp>
      <p:sp>
        <p:nvSpPr>
          <p:cNvPr id="29" name="TextBox 28">
            <a:extLst>
              <a:ext uri="{FF2B5EF4-FFF2-40B4-BE49-F238E27FC236}">
                <a16:creationId xmlns:a16="http://schemas.microsoft.com/office/drawing/2014/main" id="{D2A23F33-B9DF-4C0F-E491-24B76406A904}"/>
              </a:ext>
            </a:extLst>
          </p:cNvPr>
          <p:cNvSpPr txBox="1"/>
          <p:nvPr/>
        </p:nvSpPr>
        <p:spPr>
          <a:xfrm>
            <a:off x="9452839" y="4020729"/>
            <a:ext cx="2191133" cy="1403461"/>
          </a:xfrm>
          <a:prstGeom prst="rect">
            <a:avLst/>
          </a:prstGeom>
          <a:noFill/>
        </p:spPr>
        <p:txBody>
          <a:bodyPr wrap="square" lIns="0" tIns="0" rIns="0" bIns="0" rtlCol="0">
            <a:spAutoFit/>
          </a:bodyPr>
          <a:lstStyle/>
          <a:p>
            <a:pPr lvl="0" algn="ctr" rtl="0">
              <a:lnSpc>
                <a:spcPct val="95000"/>
              </a:lnSpc>
              <a:spcBef>
                <a:spcPts val="600"/>
              </a:spcBef>
              <a:buClr>
                <a:prstClr val="black"/>
              </a:buClr>
              <a:defRPr/>
            </a:pPr>
            <a:r>
              <a:rPr lang="fr-ca" sz="1600" b="1" noProof="0" dirty="0">
                <a:solidFill>
                  <a:srgbClr val="00009A"/>
                </a:solidFill>
              </a:rPr>
              <a:t>Information sur le coût total</a:t>
            </a:r>
            <a:br>
              <a:rPr lang="en-CA" sz="1600" noProof="0" dirty="0">
                <a:solidFill>
                  <a:prstClr val="black"/>
                </a:solidFill>
              </a:rPr>
            </a:br>
            <a:r>
              <a:rPr lang="fr-ca" sz="1600" noProof="0" dirty="0"/>
              <a:t>Ajout des coûts intégrés au niveau du produit dans l’information fournie aux clients.</a:t>
            </a:r>
          </a:p>
        </p:txBody>
      </p:sp>
      <p:sp>
        <p:nvSpPr>
          <p:cNvPr id="14" name="Text Placeholder 13">
            <a:extLst>
              <a:ext uri="{FF2B5EF4-FFF2-40B4-BE49-F238E27FC236}">
                <a16:creationId xmlns:a16="http://schemas.microsoft.com/office/drawing/2014/main" id="{2D5245AE-13C3-301F-7C18-6B06C829F9D4}"/>
              </a:ext>
            </a:extLst>
          </p:cNvPr>
          <p:cNvSpPr>
            <a:spLocks noGrp="1"/>
          </p:cNvSpPr>
          <p:nvPr>
            <p:ph type="body" sz="quarter" idx="13"/>
          </p:nvPr>
        </p:nvSpPr>
        <p:spPr>
          <a:xfrm>
            <a:off x="3944938" y="6051550"/>
            <a:ext cx="7597796" cy="401638"/>
          </a:xfrm>
        </p:spPr>
        <p:txBody>
          <a:bodyPr rtlCol="0"/>
          <a:lstStyle/>
          <a:p>
            <a:r>
              <a:rPr lang="fr-ca" noProof="0"/>
              <a:t>Source : Publications réglementaires des ACVM et de la CVMO, notamment le Règlement 31-103, la deuxième phase du modèle de relation client-conseiller (MRCC), les réformes axées sur le client et le rehaussement des obligations d’information sur le coût total par les ACVM et le CCRRA.</a:t>
            </a:r>
          </a:p>
        </p:txBody>
      </p:sp>
    </p:spTree>
    <p:custDataLst>
      <p:tags r:id="rId1"/>
    </p:custDataLst>
    <p:extLst>
      <p:ext uri="{BB962C8B-B14F-4D97-AF65-F5344CB8AC3E}">
        <p14:creationId xmlns:p14="http://schemas.microsoft.com/office/powerpoint/2010/main" val="97073592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2F7E4-195D-5223-859C-607489DE238D}"/>
            </a:ext>
          </a:extLst>
        </p:cNvPr>
        <p:cNvGrpSpPr/>
        <p:nvPr/>
      </p:nvGrpSpPr>
      <p:grpSpPr>
        <a:xfrm>
          <a:off x="0" y="0"/>
          <a:ext cx="0" cy="0"/>
          <a:chOff x="0" y="0"/>
          <a:chExt cx="0" cy="0"/>
        </a:xfrm>
      </p:grpSpPr>
      <p:pic>
        <p:nvPicPr>
          <p:cNvPr id="16" name="Graphic 15">
            <a:extLst>
              <a:ext uri="{FF2B5EF4-FFF2-40B4-BE49-F238E27FC236}">
                <a16:creationId xmlns:a16="http://schemas.microsoft.com/office/drawing/2014/main" id="{FB16DB1D-5E7F-5FAF-6104-DDBE9E4A7DB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79834" y="2420264"/>
            <a:ext cx="1000702" cy="1000702"/>
          </a:xfrm>
          <a:prstGeom prst="rect">
            <a:avLst/>
          </a:prstGeom>
        </p:spPr>
      </p:pic>
      <p:pic>
        <p:nvPicPr>
          <p:cNvPr id="14" name="Graphic 13">
            <a:extLst>
              <a:ext uri="{FF2B5EF4-FFF2-40B4-BE49-F238E27FC236}">
                <a16:creationId xmlns:a16="http://schemas.microsoft.com/office/drawing/2014/main" id="{BF31B221-3760-0146-BD1F-B5EC290AD0A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18977" y="2556171"/>
            <a:ext cx="728888" cy="728888"/>
          </a:xfrm>
          <a:prstGeom prst="rect">
            <a:avLst/>
          </a:prstGeom>
        </p:spPr>
      </p:pic>
      <p:pic>
        <p:nvPicPr>
          <p:cNvPr id="18" name="Graphic 17">
            <a:extLst>
              <a:ext uri="{FF2B5EF4-FFF2-40B4-BE49-F238E27FC236}">
                <a16:creationId xmlns:a16="http://schemas.microsoft.com/office/drawing/2014/main" id="{EDA7239B-17B9-A110-6CE2-F034499C536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94182" y="2508046"/>
            <a:ext cx="825138" cy="825138"/>
          </a:xfrm>
          <a:prstGeom prst="rect">
            <a:avLst/>
          </a:prstGeom>
        </p:spPr>
      </p:pic>
      <p:grpSp>
        <p:nvGrpSpPr>
          <p:cNvPr id="33" name="Group 32">
            <a:extLst>
              <a:ext uri="{FF2B5EF4-FFF2-40B4-BE49-F238E27FC236}">
                <a16:creationId xmlns:a16="http://schemas.microsoft.com/office/drawing/2014/main" id="{A6A6C9BE-3CC4-0CB3-B2F4-759B44B84DEC}"/>
              </a:ext>
              <a:ext uri="{C183D7F6-B498-43B3-948B-1728B52AA6E4}">
                <adec:decorative xmlns:adec="http://schemas.microsoft.com/office/drawing/2017/decorative" val="1"/>
              </a:ext>
            </a:extLst>
          </p:cNvPr>
          <p:cNvGrpSpPr/>
          <p:nvPr/>
        </p:nvGrpSpPr>
        <p:grpSpPr>
          <a:xfrm>
            <a:off x="9965634" y="2539999"/>
            <a:ext cx="728888" cy="761233"/>
            <a:chOff x="4653607" y="2283943"/>
            <a:chExt cx="772364" cy="806638"/>
          </a:xfrm>
          <a:solidFill>
            <a:schemeClr val="accent4"/>
          </a:solidFill>
        </p:grpSpPr>
        <p:sp>
          <p:nvSpPr>
            <p:cNvPr id="31" name="Freeform: Shape 30">
              <a:extLst>
                <a:ext uri="{FF2B5EF4-FFF2-40B4-BE49-F238E27FC236}">
                  <a16:creationId xmlns:a16="http://schemas.microsoft.com/office/drawing/2014/main" id="{C8FC5B58-3A39-1CAE-EEC0-31BB1824D910}"/>
                </a:ext>
              </a:extLst>
            </p:cNvPr>
            <p:cNvSpPr/>
            <p:nvPr/>
          </p:nvSpPr>
          <p:spPr>
            <a:xfrm>
              <a:off x="4653607" y="2283943"/>
              <a:ext cx="554440" cy="655999"/>
            </a:xfrm>
            <a:custGeom>
              <a:avLst/>
              <a:gdLst>
                <a:gd name="csX0" fmla="*/ 0 w 554440"/>
                <a:gd name="csY0" fmla="*/ 0 h 655999"/>
                <a:gd name="csX1" fmla="*/ 0 w 554440"/>
                <a:gd name="csY1" fmla="*/ 655999 h 655999"/>
                <a:gd name="csX2" fmla="*/ 554441 w 554440"/>
                <a:gd name="csY2" fmla="*/ 655999 h 655999"/>
                <a:gd name="csX3" fmla="*/ 554441 w 554440"/>
                <a:gd name="csY3" fmla="*/ 0 h 655999"/>
                <a:gd name="csX4" fmla="*/ 493700 w 554440"/>
                <a:gd name="csY4" fmla="*/ 595259 h 655999"/>
                <a:gd name="csX5" fmla="*/ 60741 w 554440"/>
                <a:gd name="csY5" fmla="*/ 595259 h 655999"/>
                <a:gd name="csX6" fmla="*/ 60741 w 554440"/>
                <a:gd name="csY6" fmla="*/ 60741 h 655999"/>
                <a:gd name="csX7" fmla="*/ 493700 w 554440"/>
                <a:gd name="csY7" fmla="*/ 60741 h 655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54440" h="655999">
                  <a:moveTo>
                    <a:pt x="0" y="0"/>
                  </a:moveTo>
                  <a:lnTo>
                    <a:pt x="0" y="655999"/>
                  </a:lnTo>
                  <a:lnTo>
                    <a:pt x="554441" y="655999"/>
                  </a:lnTo>
                  <a:lnTo>
                    <a:pt x="554441" y="0"/>
                  </a:lnTo>
                  <a:close/>
                  <a:moveTo>
                    <a:pt x="493700" y="595259"/>
                  </a:moveTo>
                  <a:lnTo>
                    <a:pt x="60741" y="595259"/>
                  </a:lnTo>
                  <a:lnTo>
                    <a:pt x="60741" y="60741"/>
                  </a:lnTo>
                  <a:lnTo>
                    <a:pt x="493700" y="60741"/>
                  </a:lnTo>
                  <a:close/>
                </a:path>
              </a:pathLst>
            </a:custGeom>
            <a:solidFill>
              <a:schemeClr val="accent4">
                <a:lumMod val="75000"/>
              </a:schemeClr>
            </a:solidFill>
            <a:ln w="24130" cap="flat">
              <a:solidFill>
                <a:schemeClr val="accent4">
                  <a:lumMod val="75000"/>
                </a:schemeClr>
              </a:solidFill>
              <a:prstDash val="solid"/>
              <a:miter/>
            </a:ln>
          </p:spPr>
          <p:txBody>
            <a:bodyPr rtlCol="0"/>
            <a:lstStyle/>
            <a:p>
              <a:pPr rtl="0"/>
              <a:endParaRPr lang="en-CA" noProof="0" dirty="0"/>
            </a:p>
          </p:txBody>
        </p:sp>
        <p:sp>
          <p:nvSpPr>
            <p:cNvPr id="32" name="Rectangle 31">
              <a:extLst>
                <a:ext uri="{FF2B5EF4-FFF2-40B4-BE49-F238E27FC236}">
                  <a16:creationId xmlns:a16="http://schemas.microsoft.com/office/drawing/2014/main" id="{3E8684DA-EA96-599A-5A73-C2593E9C22C9}"/>
                </a:ext>
              </a:extLst>
            </p:cNvPr>
            <p:cNvSpPr/>
            <p:nvPr/>
          </p:nvSpPr>
          <p:spPr>
            <a:xfrm>
              <a:off x="4824496" y="2401350"/>
              <a:ext cx="484909" cy="616342"/>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pic>
          <p:nvPicPr>
            <p:cNvPr id="23" name="Graphic 22">
              <a:extLst>
                <a:ext uri="{FF2B5EF4-FFF2-40B4-BE49-F238E27FC236}">
                  <a16:creationId xmlns:a16="http://schemas.microsoft.com/office/drawing/2014/main" id="{266D2BC0-05BF-FA01-39CF-9671774872E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97083" y="2361693"/>
              <a:ext cx="728888" cy="728888"/>
            </a:xfrm>
            <a:prstGeom prst="rect">
              <a:avLst/>
            </a:prstGeom>
          </p:spPr>
        </p:pic>
      </p:grpSp>
      <p:sp>
        <p:nvSpPr>
          <p:cNvPr id="9" name="Slide Number Placeholder 4">
            <a:extLst>
              <a:ext uri="{FF2B5EF4-FFF2-40B4-BE49-F238E27FC236}">
                <a16:creationId xmlns:a16="http://schemas.microsoft.com/office/drawing/2014/main" id="{DBD97808-4D8D-6EE2-31DF-7ACCFDC259A7}"/>
              </a:ext>
              <a:ext uri="{C183D7F6-B498-43B3-948B-1728B52AA6E4}">
                <adec:decorative xmlns:adec="http://schemas.microsoft.com/office/drawing/2017/decorative" val="1"/>
              </a:ext>
            </a:extLst>
          </p:cNvPr>
          <p:cNvSpPr>
            <a:spLocks noGrp="1"/>
          </p:cNvSpPr>
          <p:nvPr>
            <p:ph type="sldNum" sz="quarter" idx="4"/>
          </p:nvPr>
        </p:nvSpPr>
        <p:spPr>
          <a:xfrm>
            <a:off x="11450638" y="6470650"/>
            <a:ext cx="282575" cy="176213"/>
          </a:xfrm>
        </p:spPr>
        <p:txBody>
          <a:bodyPr rtlCol="0"/>
          <a:lstStyle/>
          <a:p>
            <a:fld id="{BB333B34-C87C-402E-ABB0-13B7C9DEBBC4}" type="slidenum">
              <a:rPr lang="en-CA" noProof="0" smtClean="0"/>
              <a:pPr/>
              <a:t>7</a:t>
            </a:fld>
            <a:endParaRPr lang="en-CA" noProof="0" dirty="0"/>
          </a:p>
        </p:txBody>
      </p:sp>
      <p:sp>
        <p:nvSpPr>
          <p:cNvPr id="2" name="Title 1">
            <a:extLst>
              <a:ext uri="{FF2B5EF4-FFF2-40B4-BE49-F238E27FC236}">
                <a16:creationId xmlns:a16="http://schemas.microsoft.com/office/drawing/2014/main" id="{79712A16-7407-79C0-66BA-60679B8599D0}"/>
              </a:ext>
            </a:extLst>
          </p:cNvPr>
          <p:cNvSpPr>
            <a:spLocks noGrp="1"/>
          </p:cNvSpPr>
          <p:nvPr>
            <p:ph type="title"/>
          </p:nvPr>
        </p:nvSpPr>
        <p:spPr/>
        <p:txBody>
          <a:bodyPr rtlCol="0"/>
          <a:lstStyle/>
          <a:p>
            <a:r>
              <a:rPr lang="fr-ca" noProof="0"/>
              <a:t>Objectifs de l’information sur le coût total </a:t>
            </a:r>
          </a:p>
        </p:txBody>
      </p:sp>
      <p:sp>
        <p:nvSpPr>
          <p:cNvPr id="4" name="TextBox 3">
            <a:extLst>
              <a:ext uri="{FF2B5EF4-FFF2-40B4-BE49-F238E27FC236}">
                <a16:creationId xmlns:a16="http://schemas.microsoft.com/office/drawing/2014/main" id="{CE338938-62CD-EB66-AFC1-42194C4421D1}"/>
              </a:ext>
            </a:extLst>
          </p:cNvPr>
          <p:cNvSpPr txBox="1"/>
          <p:nvPr/>
        </p:nvSpPr>
        <p:spPr>
          <a:xfrm>
            <a:off x="579938" y="3352752"/>
            <a:ext cx="2586709"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2000" b="0" i="0" noProof="0" dirty="0">
                <a:solidFill>
                  <a:schemeClr val="tx1"/>
                </a:solidFill>
              </a:rPr>
              <a:t>Sensibilisation des</a:t>
            </a:r>
            <a:br>
              <a:rPr lang="en-CA" sz="2000" b="0" i="0" noProof="0" dirty="0">
                <a:solidFill>
                  <a:schemeClr val="tx1"/>
                </a:solidFill>
              </a:rPr>
            </a:br>
            <a:r>
              <a:rPr lang="fr-ca" sz="2000" b="0" i="0" noProof="0" dirty="0">
                <a:solidFill>
                  <a:schemeClr val="tx1"/>
                </a:solidFill>
              </a:rPr>
              <a:t>investisseurs</a:t>
            </a:r>
          </a:p>
        </p:txBody>
      </p:sp>
      <p:sp>
        <p:nvSpPr>
          <p:cNvPr id="5" name="TextBox 4">
            <a:extLst>
              <a:ext uri="{FF2B5EF4-FFF2-40B4-BE49-F238E27FC236}">
                <a16:creationId xmlns:a16="http://schemas.microsoft.com/office/drawing/2014/main" id="{29897B94-493F-EFF2-B303-8D59297ADFD9}"/>
              </a:ext>
            </a:extLst>
          </p:cNvPr>
          <p:cNvSpPr txBox="1"/>
          <p:nvPr/>
        </p:nvSpPr>
        <p:spPr>
          <a:xfrm>
            <a:off x="3396727" y="3352752"/>
            <a:ext cx="2586709" cy="707886"/>
          </a:xfrm>
          <a:prstGeom prst="rect">
            <a:avLst/>
          </a:prstGeom>
          <a:noFill/>
        </p:spPr>
        <p:txBody>
          <a:bodyPr wrap="square">
            <a:spAutoFit/>
          </a:bodyPr>
          <a:lstStyle/>
          <a:p>
            <a:pPr lvl="0" algn="ctr">
              <a:defRPr/>
            </a:pPr>
            <a:r>
              <a:rPr lang="fr-ca" sz="2000" dirty="0"/>
              <a:t>Prise de décisions</a:t>
            </a:r>
            <a:br>
              <a:rPr lang="en-CA" sz="2000" dirty="0"/>
            </a:br>
            <a:r>
              <a:rPr lang="fr-ca" sz="2000" dirty="0"/>
              <a:t>éclairées</a:t>
            </a:r>
          </a:p>
        </p:txBody>
      </p:sp>
      <p:sp>
        <p:nvSpPr>
          <p:cNvPr id="6" name="TextBox 5">
            <a:extLst>
              <a:ext uri="{FF2B5EF4-FFF2-40B4-BE49-F238E27FC236}">
                <a16:creationId xmlns:a16="http://schemas.microsoft.com/office/drawing/2014/main" id="{5476355F-3536-A8EA-E804-DBEA4879C197}"/>
              </a:ext>
            </a:extLst>
          </p:cNvPr>
          <p:cNvSpPr txBox="1"/>
          <p:nvPr/>
        </p:nvSpPr>
        <p:spPr>
          <a:xfrm>
            <a:off x="6213571" y="3352752"/>
            <a:ext cx="2586709" cy="707886"/>
          </a:xfrm>
          <a:prstGeom prst="rect">
            <a:avLst/>
          </a:prstGeom>
          <a:noFill/>
        </p:spPr>
        <p:txBody>
          <a:bodyPr wrap="square">
            <a:spAutoFit/>
          </a:bodyPr>
          <a:lstStyle/>
          <a:p>
            <a:pPr lvl="0" algn="ctr">
              <a:defRPr/>
            </a:pPr>
            <a:r>
              <a:rPr lang="fr-ca" sz="2000" dirty="0"/>
              <a:t>Transparence du</a:t>
            </a:r>
            <a:br>
              <a:rPr lang="en-CA" sz="2000" dirty="0"/>
            </a:br>
            <a:r>
              <a:rPr lang="fr-ca" sz="2000" dirty="0"/>
              <a:t>secteur</a:t>
            </a:r>
          </a:p>
        </p:txBody>
      </p:sp>
      <p:sp>
        <p:nvSpPr>
          <p:cNvPr id="7" name="TextBox 6">
            <a:extLst>
              <a:ext uri="{FF2B5EF4-FFF2-40B4-BE49-F238E27FC236}">
                <a16:creationId xmlns:a16="http://schemas.microsoft.com/office/drawing/2014/main" id="{54EE7524-6FCC-6529-94FF-252D78F4016E}"/>
              </a:ext>
            </a:extLst>
          </p:cNvPr>
          <p:cNvSpPr txBox="1"/>
          <p:nvPr/>
        </p:nvSpPr>
        <p:spPr>
          <a:xfrm>
            <a:off x="9029390" y="3352752"/>
            <a:ext cx="2586709" cy="1015663"/>
          </a:xfrm>
          <a:prstGeom prst="rect">
            <a:avLst/>
          </a:prstGeom>
          <a:noFill/>
        </p:spPr>
        <p:txBody>
          <a:bodyPr wrap="square">
            <a:spAutoFit/>
          </a:bodyPr>
          <a:lstStyle/>
          <a:p>
            <a:pPr lvl="0" algn="ctr">
              <a:defRPr/>
            </a:pPr>
            <a:r>
              <a:rPr lang="fr-ca" sz="2000" dirty="0"/>
              <a:t>Uniformité de l’information </a:t>
            </a:r>
            <a:br>
              <a:rPr lang="en-CA" sz="2000" dirty="0"/>
            </a:br>
            <a:r>
              <a:rPr lang="fr-ca" sz="2000" dirty="0"/>
              <a:t>présentée</a:t>
            </a:r>
          </a:p>
        </p:txBody>
      </p:sp>
    </p:spTree>
    <p:extLst>
      <p:ext uri="{BB962C8B-B14F-4D97-AF65-F5344CB8AC3E}">
        <p14:creationId xmlns:p14="http://schemas.microsoft.com/office/powerpoint/2010/main" val="372430569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B4563-8D3E-17D0-9B1D-4D660BC8F5C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9156DC8-1661-0C46-D0F9-B540D3FE6A7B}"/>
              </a:ext>
            </a:extLst>
          </p:cNvPr>
          <p:cNvSpPr>
            <a:spLocks noGrp="1"/>
          </p:cNvSpPr>
          <p:nvPr>
            <p:ph type="title"/>
          </p:nvPr>
        </p:nvSpPr>
        <p:spPr/>
        <p:txBody>
          <a:bodyPr rtlCol="0"/>
          <a:lstStyle/>
          <a:p>
            <a:r>
              <a:rPr lang="fr-ca" noProof="0" dirty="0"/>
              <a:t>Quels produits sont assujettis aux obligations d’information sur le coût total?</a:t>
            </a:r>
          </a:p>
        </p:txBody>
      </p:sp>
      <p:sp>
        <p:nvSpPr>
          <p:cNvPr id="13" name="Content Placeholder 3">
            <a:extLst>
              <a:ext uri="{FF2B5EF4-FFF2-40B4-BE49-F238E27FC236}">
                <a16:creationId xmlns:a16="http://schemas.microsoft.com/office/drawing/2014/main" id="{02AB1992-EFAC-A43D-177A-49EC8E858215}"/>
              </a:ext>
            </a:extLst>
          </p:cNvPr>
          <p:cNvSpPr txBox="1">
            <a:spLocks/>
          </p:cNvSpPr>
          <p:nvPr/>
        </p:nvSpPr>
        <p:spPr>
          <a:xfrm>
            <a:off x="466343" y="1434190"/>
            <a:ext cx="11274552" cy="4584842"/>
          </a:xfrm>
          <a:prstGeom prst="rect">
            <a:avLst/>
          </a:prstGeom>
        </p:spPr>
        <p:txBody>
          <a:bodyPr rtlCol="0"/>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401638" indent="-401638">
              <a:spcBef>
                <a:spcPts val="2400"/>
              </a:spcBef>
              <a:buClr>
                <a:srgbClr val="03874D"/>
              </a:buClr>
              <a:buSzPct val="100000"/>
              <a:buFont typeface="Segoe UI Symbol" panose="020B0502040204020203" pitchFamily="34" charset="0"/>
              <a:buChar char=""/>
            </a:pPr>
            <a:r>
              <a:rPr lang="fr-ca" dirty="0"/>
              <a:t>Fonds communs de placement</a:t>
            </a:r>
          </a:p>
          <a:p>
            <a:pPr marL="401638" indent="-401638">
              <a:spcBef>
                <a:spcPts val="2400"/>
              </a:spcBef>
              <a:buClr>
                <a:srgbClr val="03874D"/>
              </a:buClr>
              <a:buSzPct val="100000"/>
              <a:buFont typeface="Segoe UI Symbol" panose="020B0502040204020203" pitchFamily="34" charset="0"/>
              <a:buChar char=""/>
            </a:pPr>
            <a:r>
              <a:rPr lang="fr-ca" dirty="0"/>
              <a:t>FNB (cotés au Canada et à l’étranger)</a:t>
            </a:r>
          </a:p>
          <a:p>
            <a:pPr marL="401638" indent="-401638">
              <a:spcBef>
                <a:spcPts val="2400"/>
              </a:spcBef>
              <a:buClr>
                <a:srgbClr val="03874D"/>
              </a:buClr>
              <a:buSzPct val="100000"/>
              <a:buFont typeface="Segoe UI Symbol" panose="020B0502040204020203" pitchFamily="34" charset="0"/>
              <a:buChar char=""/>
            </a:pPr>
            <a:r>
              <a:rPr lang="fr-ca" dirty="0"/>
              <a:t>Fonds distincts</a:t>
            </a:r>
          </a:p>
          <a:p>
            <a:pPr marL="401638" indent="-401638">
              <a:spcBef>
                <a:spcPts val="2400"/>
              </a:spcBef>
              <a:buClr>
                <a:srgbClr val="03874D"/>
              </a:buClr>
              <a:buSzPct val="100000"/>
              <a:buFont typeface="Segoe UI Symbol" panose="020B0502040204020203" pitchFamily="34" charset="0"/>
              <a:buChar char=""/>
            </a:pPr>
            <a:r>
              <a:rPr lang="fr-ca" dirty="0"/>
              <a:t>Plans de bourses d’études</a:t>
            </a:r>
          </a:p>
          <a:p>
            <a:pPr marL="401638" indent="-401638">
              <a:spcBef>
                <a:spcPts val="2400"/>
              </a:spcBef>
              <a:buClr>
                <a:srgbClr val="03874D"/>
              </a:buClr>
              <a:buSzPct val="100000"/>
              <a:buFont typeface="Segoe UI Symbol" panose="020B0502040204020203" pitchFamily="34" charset="0"/>
              <a:buChar char=""/>
            </a:pPr>
            <a:r>
              <a:rPr lang="fr-ca" dirty="0"/>
              <a:t>Fonds à actions scindées</a:t>
            </a:r>
          </a:p>
          <a:p>
            <a:pPr marL="401638" indent="-401638">
              <a:spcBef>
                <a:spcPts val="2400"/>
              </a:spcBef>
              <a:buClr>
                <a:srgbClr val="03874D"/>
              </a:buClr>
              <a:buSzPct val="100000"/>
              <a:buFont typeface="Segoe UI Symbol" panose="020B0502040204020203" pitchFamily="34" charset="0"/>
              <a:buChar char=""/>
            </a:pPr>
            <a:r>
              <a:rPr lang="fr-ca" dirty="0"/>
              <a:t>Fonds communs de placement alternatifs</a:t>
            </a:r>
          </a:p>
          <a:p>
            <a:pPr marL="401638" indent="-401638">
              <a:spcBef>
                <a:spcPts val="2400"/>
              </a:spcBef>
              <a:buClr>
                <a:srgbClr val="03874D"/>
              </a:buClr>
              <a:buSzPct val="100000"/>
              <a:buFont typeface="Segoe UI Symbol" panose="020B0502040204020203" pitchFamily="34" charset="0"/>
              <a:buChar char=""/>
            </a:pPr>
            <a:r>
              <a:rPr lang="fr-ca" dirty="0"/>
              <a:t>Certains fonds à capital fixe offerts par voie de prospectus ou achetés en bourse</a:t>
            </a:r>
          </a:p>
        </p:txBody>
      </p:sp>
      <p:sp>
        <p:nvSpPr>
          <p:cNvPr id="14" name="Slide Number Placeholder 4">
            <a:extLst>
              <a:ext uri="{FF2B5EF4-FFF2-40B4-BE49-F238E27FC236}">
                <a16:creationId xmlns:a16="http://schemas.microsoft.com/office/drawing/2014/main" id="{7945C0FC-5A5E-5290-DE23-DF755F730081}"/>
              </a:ext>
              <a:ext uri="{C183D7F6-B498-43B3-948B-1728B52AA6E4}">
                <adec:decorative xmlns:adec="http://schemas.microsoft.com/office/drawing/2017/decorative" val="1"/>
              </a:ext>
            </a:extLst>
          </p:cNvPr>
          <p:cNvSpPr>
            <a:spLocks noGrp="1"/>
          </p:cNvSpPr>
          <p:nvPr>
            <p:ph type="sldNum" sz="quarter" idx="4"/>
          </p:nvPr>
        </p:nvSpPr>
        <p:spPr>
          <a:xfrm>
            <a:off x="11450638" y="6470650"/>
            <a:ext cx="282575" cy="176213"/>
          </a:xfrm>
        </p:spPr>
        <p:txBody>
          <a:bodyPr rtlCol="0"/>
          <a:lstStyle/>
          <a:p>
            <a:fld id="{BB333B34-C87C-402E-ABB0-13B7C9DEBBC4}" type="slidenum">
              <a:rPr lang="en-CA" noProof="0" smtClean="0"/>
              <a:pPr/>
              <a:t>8</a:t>
            </a:fld>
            <a:endParaRPr lang="en-CA" noProof="0" dirty="0"/>
          </a:p>
        </p:txBody>
      </p:sp>
    </p:spTree>
    <p:custDataLst>
      <p:tags r:id="rId1"/>
    </p:custDataLst>
    <p:extLst>
      <p:ext uri="{BB962C8B-B14F-4D97-AF65-F5344CB8AC3E}">
        <p14:creationId xmlns:p14="http://schemas.microsoft.com/office/powerpoint/2010/main" val="66877037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4A8D7-7D0B-B39C-6BD1-E660D2529E5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964F9F-07CD-4F9C-831D-4FAC872B23D2}"/>
              </a:ext>
            </a:extLst>
          </p:cNvPr>
          <p:cNvSpPr>
            <a:spLocks noGrp="1"/>
          </p:cNvSpPr>
          <p:nvPr>
            <p:ph type="title"/>
          </p:nvPr>
        </p:nvSpPr>
        <p:spPr>
          <a:xfrm>
            <a:off x="466343" y="472437"/>
            <a:ext cx="10161992" cy="792167"/>
          </a:xfrm>
        </p:spPr>
        <p:txBody>
          <a:bodyPr rtlCol="0"/>
          <a:lstStyle/>
          <a:p>
            <a:pPr lvl="0" rtl="0"/>
            <a:r>
              <a:rPr lang="fr-ca" noProof="0" dirty="0"/>
              <a:t>Quels produits ne sont pas assujettis aux obligations d’information sur le coût total?</a:t>
            </a:r>
          </a:p>
        </p:txBody>
      </p:sp>
      <p:sp>
        <p:nvSpPr>
          <p:cNvPr id="6" name="Content Placeholder 5">
            <a:extLst>
              <a:ext uri="{FF2B5EF4-FFF2-40B4-BE49-F238E27FC236}">
                <a16:creationId xmlns:a16="http://schemas.microsoft.com/office/drawing/2014/main" id="{438C2B1F-4CE3-BBBC-B7C0-7FAF3442F65E}"/>
              </a:ext>
            </a:extLst>
          </p:cNvPr>
          <p:cNvSpPr>
            <a:spLocks noGrp="1"/>
          </p:cNvSpPr>
          <p:nvPr>
            <p:ph idx="1"/>
          </p:nvPr>
        </p:nvSpPr>
        <p:spPr>
          <a:xfrm>
            <a:off x="466344" y="1594610"/>
            <a:ext cx="9624140" cy="4584842"/>
          </a:xfrm>
        </p:spPr>
        <p:txBody>
          <a:bodyPr vert="horz" lIns="0" tIns="0" rIns="0" bIns="0" rtlCol="0">
            <a:noAutofit/>
          </a:bodyPr>
          <a:lstStyle/>
          <a:p>
            <a:pPr marL="401638" indent="-401638" rtl="0">
              <a:spcBef>
                <a:spcPts val="2400"/>
              </a:spcBef>
              <a:buClr>
                <a:srgbClr val="D03A39"/>
              </a:buClr>
              <a:buSzPct val="100000"/>
              <a:buFont typeface="Segoe UI Symbol" panose="020B0502040204020203" pitchFamily="34" charset="0"/>
              <a:buChar char=""/>
            </a:pPr>
            <a:r>
              <a:rPr lang="fr-ca" noProof="0" dirty="0"/>
              <a:t>Fonds en gestion commune/fonds dispensés de prospectus</a:t>
            </a:r>
          </a:p>
          <a:p>
            <a:pPr marL="401638" indent="-401638" rtl="0">
              <a:spcBef>
                <a:spcPts val="2400"/>
              </a:spcBef>
              <a:buClr>
                <a:srgbClr val="D03A39"/>
              </a:buClr>
              <a:buSzPct val="100000"/>
              <a:buFont typeface="Segoe UI Symbol" panose="020B0502040204020203" pitchFamily="34" charset="0"/>
              <a:buChar char=""/>
            </a:pPr>
            <a:r>
              <a:rPr lang="fr-ca" noProof="0" dirty="0"/>
              <a:t>Fonds de placement des travailleurs</a:t>
            </a:r>
          </a:p>
          <a:p>
            <a:pPr marL="401638" indent="-401638" rtl="0">
              <a:spcBef>
                <a:spcPts val="2400"/>
              </a:spcBef>
              <a:buClr>
                <a:srgbClr val="D03A39"/>
              </a:buClr>
              <a:buSzPct val="100000"/>
              <a:buFont typeface="Segoe UI Symbol" panose="020B0502040204020203" pitchFamily="34" charset="0"/>
              <a:buChar char=""/>
            </a:pPr>
            <a:r>
              <a:rPr lang="fr-ca" noProof="0" dirty="0"/>
              <a:t>Actions et obligations individuelles</a:t>
            </a:r>
          </a:p>
          <a:p>
            <a:pPr marL="401638" indent="-401638" rtl="0">
              <a:spcBef>
                <a:spcPts val="2400"/>
              </a:spcBef>
              <a:buClr>
                <a:srgbClr val="D03A39"/>
              </a:buClr>
              <a:buSzPct val="100000"/>
              <a:buFont typeface="Segoe UI Symbol" panose="020B0502040204020203" pitchFamily="34" charset="0"/>
              <a:buChar char=""/>
            </a:pPr>
            <a:r>
              <a:rPr lang="fr-ca" noProof="0" dirty="0"/>
              <a:t>CPG</a:t>
            </a:r>
          </a:p>
          <a:p>
            <a:pPr marL="401638" indent="-401638" rtl="0">
              <a:spcBef>
                <a:spcPts val="2400"/>
              </a:spcBef>
              <a:buClr>
                <a:srgbClr val="D03A39"/>
              </a:buClr>
              <a:buSzPct val="100000"/>
              <a:buFont typeface="Segoe UI Symbol" panose="020B0502040204020203" pitchFamily="34" charset="0"/>
              <a:buChar char=""/>
            </a:pPr>
            <a:r>
              <a:rPr lang="fr-ca" noProof="0" dirty="0"/>
              <a:t>Produits structurés</a:t>
            </a:r>
          </a:p>
          <a:p>
            <a:pPr marL="401638" indent="-401638" rtl="0">
              <a:spcBef>
                <a:spcPts val="2400"/>
              </a:spcBef>
              <a:buClr>
                <a:srgbClr val="D03A39"/>
              </a:buClr>
              <a:buSzPct val="100000"/>
              <a:buFont typeface="Segoe UI Symbol" panose="020B0502040204020203" pitchFamily="34" charset="0"/>
              <a:buChar char=""/>
            </a:pPr>
            <a:r>
              <a:rPr lang="fr-ca" noProof="0" dirty="0"/>
              <a:t>Les frais liés aux opérations associés aux produits exclus peuvent tout de même figurer dans les rapports actuels prévus par le MRCC2.</a:t>
            </a:r>
          </a:p>
        </p:txBody>
      </p:sp>
      <p:sp>
        <p:nvSpPr>
          <p:cNvPr id="7" name="Slide Number Placeholder 4">
            <a:extLst>
              <a:ext uri="{FF2B5EF4-FFF2-40B4-BE49-F238E27FC236}">
                <a16:creationId xmlns:a16="http://schemas.microsoft.com/office/drawing/2014/main" id="{404DFB91-4CFB-3530-338A-5C975D5624C7}"/>
              </a:ext>
              <a:ext uri="{C183D7F6-B498-43B3-948B-1728B52AA6E4}">
                <adec:decorative xmlns:adec="http://schemas.microsoft.com/office/drawing/2017/decorative" val="1"/>
              </a:ext>
            </a:extLst>
          </p:cNvPr>
          <p:cNvSpPr>
            <a:spLocks noGrp="1"/>
          </p:cNvSpPr>
          <p:nvPr>
            <p:ph type="sldNum" sz="quarter" idx="4"/>
          </p:nvPr>
        </p:nvSpPr>
        <p:spPr>
          <a:xfrm>
            <a:off x="11450638" y="6470650"/>
            <a:ext cx="282575" cy="176213"/>
          </a:xfrm>
        </p:spPr>
        <p:txBody>
          <a:bodyPr rtlCol="0"/>
          <a:lstStyle/>
          <a:p>
            <a:fld id="{BB333B34-C87C-402E-ABB0-13B7C9DEBBC4}" type="slidenum">
              <a:rPr lang="en-CA" noProof="0" smtClean="0"/>
              <a:pPr/>
              <a:t>9</a:t>
            </a:fld>
            <a:endParaRPr lang="en-CA" noProof="0" dirty="0"/>
          </a:p>
        </p:txBody>
      </p:sp>
    </p:spTree>
    <p:custDataLst>
      <p:tags r:id="rId1"/>
    </p:custDataLst>
    <p:extLst>
      <p:ext uri="{BB962C8B-B14F-4D97-AF65-F5344CB8AC3E}">
        <p14:creationId xmlns:p14="http://schemas.microsoft.com/office/powerpoint/2010/main" val="122850604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BE8CF-8691-EB94-8C03-A7C5113F5C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5484C-D96F-634D-13FD-D2A70D46DB72}"/>
              </a:ext>
            </a:extLst>
          </p:cNvPr>
          <p:cNvSpPr>
            <a:spLocks noGrp="1"/>
          </p:cNvSpPr>
          <p:nvPr>
            <p:ph type="title"/>
          </p:nvPr>
        </p:nvSpPr>
        <p:spPr>
          <a:xfrm>
            <a:off x="466342" y="472437"/>
            <a:ext cx="11274553" cy="792167"/>
          </a:xfrm>
        </p:spPr>
        <p:txBody>
          <a:bodyPr rtlCol="0"/>
          <a:lstStyle/>
          <a:p>
            <a:pPr lvl="0" rtl="0"/>
            <a:r>
              <a:rPr lang="fr-ca" noProof="0" dirty="0"/>
              <a:t>Indicateurs clés</a:t>
            </a:r>
          </a:p>
        </p:txBody>
      </p:sp>
      <p:graphicFrame>
        <p:nvGraphicFramePr>
          <p:cNvPr id="18" name="Table 17">
            <a:extLst>
              <a:ext uri="{FF2B5EF4-FFF2-40B4-BE49-F238E27FC236}">
                <a16:creationId xmlns:a16="http://schemas.microsoft.com/office/drawing/2014/main" id="{66E8A8D1-D6CB-9BBF-15F7-607BC27701AE}"/>
              </a:ext>
            </a:extLst>
          </p:cNvPr>
          <p:cNvGraphicFramePr>
            <a:graphicFrameLocks noGrp="1"/>
          </p:cNvGraphicFramePr>
          <p:nvPr>
            <p:extLst>
              <p:ext uri="{D42A27DB-BD31-4B8C-83A1-F6EECF244321}">
                <p14:modId xmlns:p14="http://schemas.microsoft.com/office/powerpoint/2010/main" val="3489572121"/>
              </p:ext>
            </p:extLst>
          </p:nvPr>
        </p:nvGraphicFramePr>
        <p:xfrm>
          <a:off x="474662" y="1422400"/>
          <a:ext cx="11262226" cy="4645152"/>
        </p:xfrm>
        <a:graphic>
          <a:graphicData uri="http://schemas.openxmlformats.org/drawingml/2006/table">
            <a:tbl>
              <a:tblPr firstCol="1">
                <a:tableStyleId>{B301B821-A1FF-4177-AEE7-76D212191A09}</a:tableStyleId>
              </a:tblPr>
              <a:tblGrid>
                <a:gridCol w="5156879">
                  <a:extLst>
                    <a:ext uri="{9D8B030D-6E8A-4147-A177-3AD203B41FA5}">
                      <a16:colId xmlns:a16="http://schemas.microsoft.com/office/drawing/2014/main" val="2501056283"/>
                    </a:ext>
                  </a:extLst>
                </a:gridCol>
                <a:gridCol w="6105347">
                  <a:extLst>
                    <a:ext uri="{9D8B030D-6E8A-4147-A177-3AD203B41FA5}">
                      <a16:colId xmlns:a16="http://schemas.microsoft.com/office/drawing/2014/main" val="2150380544"/>
                    </a:ext>
                  </a:extLst>
                </a:gridCol>
              </a:tblGrid>
              <a:tr h="91440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fr-ca" b="1" noProof="0" dirty="0">
                          <a:solidFill>
                            <a:schemeClr val="tx1"/>
                          </a:solidFill>
                        </a:rPr>
                        <a:t>Ratio des frais de gestion (RFG, en %)</a:t>
                      </a:r>
                    </a:p>
                  </a:txBody>
                  <a:tcPr marT="182880" marB="182880" anchor="ctr">
                    <a:lnL w="12700" cmpd="sng">
                      <a:noFill/>
                    </a:lnL>
                    <a:lnR>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rtl="0">
                        <a:lnSpc>
                          <a:spcPct val="95000"/>
                        </a:lnSpc>
                      </a:pPr>
                      <a:r>
                        <a:rPr lang="fr-ca" b="0" noProof="0">
                          <a:solidFill>
                            <a:schemeClr val="tx1"/>
                          </a:solidFill>
                        </a:rPr>
                        <a:t>Comprend les frais de gestion et les frais d’exploitation du fonds.</a:t>
                      </a:r>
                    </a:p>
                  </a:txBody>
                  <a:tcPr marL="274320" marT="182880" marB="182880" anchor="ctr">
                    <a:lnL>
                      <a:noFill/>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548526"/>
                  </a:ext>
                </a:extLst>
              </a:tr>
              <a:tr h="91440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fr-ca" b="1" noProof="0" dirty="0"/>
                        <a:t>Ratio des frais sur opérations (RFO, en %)</a:t>
                      </a:r>
                    </a:p>
                  </a:txBody>
                  <a:tcPr marT="182880" marB="182880" anchor="ctr">
                    <a:lnL w="12700" cmpd="sng">
                      <a:noFill/>
                    </a:lnL>
                    <a:lnR>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fr-ca" noProof="0" dirty="0"/>
                        <a:t>Reflète les frais liés aux opérations de négociation effectuées au sein du fonds</a:t>
                      </a:r>
                      <a:r>
                        <a:rPr lang="fr-CA" noProof="0" dirty="0"/>
                        <a:t> </a:t>
                      </a:r>
                      <a:r>
                        <a:rPr lang="fr-ca" noProof="0" dirty="0"/>
                        <a:t>(le coût lié à l’achat et à la vente de titres au sein du fonds).</a:t>
                      </a:r>
                    </a:p>
                  </a:txBody>
                  <a:tcPr marL="274320" marT="182880" marB="182880" anchor="ctr">
                    <a:lnL>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6224471"/>
                  </a:ext>
                </a:extLst>
              </a:tr>
              <a:tr h="91440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fr-ca" b="1" noProof="0" dirty="0"/>
                        <a:t>Ratio des frais du fonds (RFF, en %)</a:t>
                      </a:r>
                    </a:p>
                  </a:txBody>
                  <a:tcPr marT="182880" marB="182880" anchor="ctr">
                    <a:lnL w="12700" cmpd="sng">
                      <a:noFill/>
                    </a:lnL>
                    <a:lnR>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fr-ca" noProof="0" dirty="0"/>
                        <a:t>Ratio des frais courants totaux du fonds, qui doit être présenté en pourcentage à l’égard de chaque catégorie ou série de parts du fonds dans le rapport annuel sur les frais et les autres formes de rémunération dans le cadre de l’information sur le coût total.</a:t>
                      </a:r>
                    </a:p>
                  </a:txBody>
                  <a:tcPr marL="274320" marT="182880" marB="182880" anchor="ctr">
                    <a:lnL>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9847517"/>
                  </a:ext>
                </a:extLst>
              </a:tr>
              <a:tr h="91440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fr-ca" b="1" noProof="0" dirty="0"/>
                        <a:t>Facteur de coût quotidien (FCQ) </a:t>
                      </a:r>
                    </a:p>
                  </a:txBody>
                  <a:tcPr marT="182880" marB="182880" anchor="ctr">
                    <a:lnL w="12700" cmpd="sng">
                      <a:noFill/>
                    </a:lnL>
                    <a:lnR>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E7F1EA"/>
                    </a:solidFill>
                  </a:tcPr>
                </a:tc>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fr-ca" noProof="0" dirty="0"/>
                        <a:t>Le coût quotidien par part en dollars, utilisé pour calculer le coût annuel propre aux placements du client.</a:t>
                      </a:r>
                    </a:p>
                  </a:txBody>
                  <a:tcPr marL="274320" marT="182880" marB="182880" anchor="ctr">
                    <a:lnL>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8456172"/>
                  </a:ext>
                </a:extLst>
              </a:tr>
            </a:tbl>
          </a:graphicData>
        </a:graphic>
      </p:graphicFrame>
      <p:sp>
        <p:nvSpPr>
          <p:cNvPr id="3" name="Slide Number Placeholder 4">
            <a:extLst>
              <a:ext uri="{FF2B5EF4-FFF2-40B4-BE49-F238E27FC236}">
                <a16:creationId xmlns:a16="http://schemas.microsoft.com/office/drawing/2014/main" id="{D20CA7D9-F39A-0689-8D9E-6B49B4D19EA2}"/>
              </a:ext>
              <a:ext uri="{C183D7F6-B498-43B3-948B-1728B52AA6E4}">
                <adec:decorative xmlns:adec="http://schemas.microsoft.com/office/drawing/2017/decorative" val="1"/>
              </a:ext>
            </a:extLst>
          </p:cNvPr>
          <p:cNvSpPr>
            <a:spLocks noGrp="1"/>
          </p:cNvSpPr>
          <p:nvPr>
            <p:ph type="sldNum" sz="quarter" idx="4"/>
          </p:nvPr>
        </p:nvSpPr>
        <p:spPr>
          <a:xfrm>
            <a:off x="11450638" y="6470650"/>
            <a:ext cx="282575" cy="176213"/>
          </a:xfrm>
        </p:spPr>
        <p:txBody>
          <a:bodyPr rtlCol="0"/>
          <a:lstStyle/>
          <a:p>
            <a:fld id="{BB333B34-C87C-402E-ABB0-13B7C9DEBBC4}" type="slidenum">
              <a:rPr lang="en-CA" noProof="0" smtClean="0"/>
              <a:pPr/>
              <a:t>10</a:t>
            </a:fld>
            <a:endParaRPr lang="en-CA" noProof="0" dirty="0"/>
          </a:p>
        </p:txBody>
      </p:sp>
    </p:spTree>
    <p:custDataLst>
      <p:tags r:id="rId1"/>
    </p:custDataLst>
    <p:extLst>
      <p:ext uri="{BB962C8B-B14F-4D97-AF65-F5344CB8AC3E}">
        <p14:creationId xmlns:p14="http://schemas.microsoft.com/office/powerpoint/2010/main" val="313484039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84A6AAD-9E3A-B607-3A3D-227E728F625B}"/>
              </a:ext>
              <a:ext uri="{C183D7F6-B498-43B3-948B-1728B52AA6E4}">
                <adec:decorative xmlns:adec="http://schemas.microsoft.com/office/drawing/2017/decorative" val="1"/>
              </a:ext>
            </a:extLst>
          </p:cNvPr>
          <p:cNvSpPr/>
          <p:nvPr/>
        </p:nvSpPr>
        <p:spPr>
          <a:xfrm>
            <a:off x="0" y="2031999"/>
            <a:ext cx="12188952" cy="1441778"/>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5" name="Slide Number Placeholder 4">
            <a:extLst>
              <a:ext uri="{FF2B5EF4-FFF2-40B4-BE49-F238E27FC236}">
                <a16:creationId xmlns:a16="http://schemas.microsoft.com/office/drawing/2014/main" id="{46752558-6C66-6077-470B-C8F4EC38333B}"/>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11</a:t>
            </a:fld>
            <a:endParaRPr lang="en-CA" noProof="0" dirty="0"/>
          </a:p>
        </p:txBody>
      </p:sp>
      <p:sp>
        <p:nvSpPr>
          <p:cNvPr id="2" name="Title 1">
            <a:extLst>
              <a:ext uri="{FF2B5EF4-FFF2-40B4-BE49-F238E27FC236}">
                <a16:creationId xmlns:a16="http://schemas.microsoft.com/office/drawing/2014/main" id="{818D6AA2-3031-0550-8BFA-250B1A7B0D32}"/>
              </a:ext>
            </a:extLst>
          </p:cNvPr>
          <p:cNvSpPr>
            <a:spLocks noGrp="1"/>
          </p:cNvSpPr>
          <p:nvPr>
            <p:ph type="title"/>
          </p:nvPr>
        </p:nvSpPr>
        <p:spPr>
          <a:xfrm>
            <a:off x="466342" y="472437"/>
            <a:ext cx="11274553" cy="792167"/>
          </a:xfrm>
        </p:spPr>
        <p:txBody>
          <a:bodyPr rtlCol="0"/>
          <a:lstStyle/>
          <a:p>
            <a:r>
              <a:rPr lang="fr-ca" noProof="0" dirty="0"/>
              <a:t> Ratio des frais du fonds (RFF) : un exemple concret (placement de 100 000 $)</a:t>
            </a:r>
          </a:p>
        </p:txBody>
      </p:sp>
      <p:sp>
        <p:nvSpPr>
          <p:cNvPr id="6" name="TextBox 5">
            <a:extLst>
              <a:ext uri="{FF2B5EF4-FFF2-40B4-BE49-F238E27FC236}">
                <a16:creationId xmlns:a16="http://schemas.microsoft.com/office/drawing/2014/main" id="{2ADB4C95-D6E4-F03D-1381-B22040D55600}"/>
              </a:ext>
            </a:extLst>
          </p:cNvPr>
          <p:cNvSpPr txBox="1"/>
          <p:nvPr/>
        </p:nvSpPr>
        <p:spPr>
          <a:xfrm>
            <a:off x="812581" y="2188118"/>
            <a:ext cx="3085278" cy="1129540"/>
          </a:xfrm>
          <a:prstGeom prst="rect">
            <a:avLst/>
          </a:prstGeom>
          <a:noFill/>
        </p:spPr>
        <p:txBody>
          <a:bodyPr wrap="square" lIns="0" tIns="0" rIns="0" bIns="0" rtlCol="0">
            <a:spAutoFit/>
          </a:bodyPr>
          <a:lstStyle/>
          <a:p>
            <a:pPr algn="ctr" rtl="0">
              <a:lnSpc>
                <a:spcPct val="95000"/>
              </a:lnSpc>
              <a:spcBef>
                <a:spcPts val="600"/>
              </a:spcBef>
            </a:pPr>
            <a:r>
              <a:rPr lang="fr-ca" sz="2400" noProof="0">
                <a:solidFill>
                  <a:schemeClr val="bg1"/>
                </a:solidFill>
              </a:rPr>
              <a:t>Ratio des frais de gestion (RFG) </a:t>
            </a:r>
          </a:p>
          <a:p>
            <a:pPr algn="ctr" rtl="0">
              <a:lnSpc>
                <a:spcPct val="95000"/>
              </a:lnSpc>
              <a:spcBef>
                <a:spcPts val="600"/>
              </a:spcBef>
            </a:pPr>
            <a:r>
              <a:rPr lang="fr-ca" sz="2400" noProof="0">
                <a:solidFill>
                  <a:schemeClr val="bg1"/>
                </a:solidFill>
              </a:rPr>
              <a:t>1,75 %</a:t>
            </a:r>
          </a:p>
        </p:txBody>
      </p:sp>
      <p:sp>
        <p:nvSpPr>
          <p:cNvPr id="11" name="TextBox 10">
            <a:extLst>
              <a:ext uri="{FF2B5EF4-FFF2-40B4-BE49-F238E27FC236}">
                <a16:creationId xmlns:a16="http://schemas.microsoft.com/office/drawing/2014/main" id="{76E2963F-88FB-8955-6A3F-BA126CC06BE2}"/>
              </a:ext>
            </a:extLst>
          </p:cNvPr>
          <p:cNvSpPr txBox="1"/>
          <p:nvPr/>
        </p:nvSpPr>
        <p:spPr>
          <a:xfrm>
            <a:off x="1781947" y="3728900"/>
            <a:ext cx="1146545" cy="350865"/>
          </a:xfrm>
          <a:prstGeom prst="rect">
            <a:avLst/>
          </a:prstGeom>
          <a:noFill/>
        </p:spPr>
        <p:txBody>
          <a:bodyPr wrap="square" lIns="0" tIns="0" rIns="0" bIns="0" rtlCol="0" anchor="ctr">
            <a:spAutoFit/>
          </a:bodyPr>
          <a:lstStyle/>
          <a:p>
            <a:pPr algn="ctr" rtl="0">
              <a:lnSpc>
                <a:spcPct val="95000"/>
              </a:lnSpc>
              <a:spcBef>
                <a:spcPts val="600"/>
              </a:spcBef>
            </a:pPr>
            <a:r>
              <a:rPr lang="fr-ca" sz="2400" b="1" noProof="0"/>
              <a:t>1 750 $</a:t>
            </a:r>
          </a:p>
        </p:txBody>
      </p:sp>
      <p:sp>
        <p:nvSpPr>
          <p:cNvPr id="9" name="Plus Sign 8">
            <a:extLst>
              <a:ext uri="{FF2B5EF4-FFF2-40B4-BE49-F238E27FC236}">
                <a16:creationId xmlns:a16="http://schemas.microsoft.com/office/drawing/2014/main" id="{C9BCBC8F-DD9D-F1F0-1115-BA9EB5DA9CCB}"/>
              </a:ext>
            </a:extLst>
          </p:cNvPr>
          <p:cNvSpPr/>
          <p:nvPr/>
        </p:nvSpPr>
        <p:spPr>
          <a:xfrm>
            <a:off x="4094539" y="2532137"/>
            <a:ext cx="533625" cy="514661"/>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rtl="0">
              <a:lnSpc>
                <a:spcPct val="95000"/>
              </a:lnSpc>
            </a:pPr>
            <a:r>
              <a:rPr lang="fr-ca" sz="600" noProof="0"/>
              <a:t>plus</a:t>
            </a:r>
          </a:p>
        </p:txBody>
      </p:sp>
      <p:sp>
        <p:nvSpPr>
          <p:cNvPr id="7" name="TextBox 6">
            <a:extLst>
              <a:ext uri="{FF2B5EF4-FFF2-40B4-BE49-F238E27FC236}">
                <a16:creationId xmlns:a16="http://schemas.microsoft.com/office/drawing/2014/main" id="{52289C5B-91F4-34EE-E580-20FFB27D4DCF}"/>
              </a:ext>
            </a:extLst>
          </p:cNvPr>
          <p:cNvSpPr txBox="1"/>
          <p:nvPr/>
        </p:nvSpPr>
        <p:spPr>
          <a:xfrm>
            <a:off x="4732215" y="2224697"/>
            <a:ext cx="2643306" cy="1129540"/>
          </a:xfrm>
          <a:prstGeom prst="rect">
            <a:avLst/>
          </a:prstGeom>
          <a:noFill/>
        </p:spPr>
        <p:txBody>
          <a:bodyPr wrap="square" lIns="0" tIns="0" rIns="0" bIns="0" rtlCol="0">
            <a:spAutoFit/>
          </a:bodyPr>
          <a:lstStyle/>
          <a:p>
            <a:pPr algn="ctr" rtl="0">
              <a:lnSpc>
                <a:spcPct val="95000"/>
              </a:lnSpc>
              <a:spcBef>
                <a:spcPts val="600"/>
              </a:spcBef>
            </a:pPr>
            <a:r>
              <a:rPr lang="fr-ca" sz="2400" noProof="0">
                <a:solidFill>
                  <a:schemeClr val="bg1"/>
                </a:solidFill>
              </a:rPr>
              <a:t>Ratio des frais sur opérations (RFO) </a:t>
            </a:r>
          </a:p>
          <a:p>
            <a:pPr algn="ctr" rtl="0">
              <a:lnSpc>
                <a:spcPct val="95000"/>
              </a:lnSpc>
              <a:spcBef>
                <a:spcPts val="600"/>
              </a:spcBef>
            </a:pPr>
            <a:r>
              <a:rPr lang="fr-ca" sz="2400" noProof="0">
                <a:solidFill>
                  <a:schemeClr val="bg1"/>
                </a:solidFill>
              </a:rPr>
              <a:t>0,20 %</a:t>
            </a:r>
          </a:p>
        </p:txBody>
      </p:sp>
      <p:sp>
        <p:nvSpPr>
          <p:cNvPr id="3" name="TextBox 2">
            <a:extLst>
              <a:ext uri="{FF2B5EF4-FFF2-40B4-BE49-F238E27FC236}">
                <a16:creationId xmlns:a16="http://schemas.microsoft.com/office/drawing/2014/main" id="{0050F0E1-F070-28EF-7B4A-B90EB2A8797F}"/>
              </a:ext>
            </a:extLst>
          </p:cNvPr>
          <p:cNvSpPr txBox="1"/>
          <p:nvPr/>
        </p:nvSpPr>
        <p:spPr>
          <a:xfrm>
            <a:off x="5480595" y="3729519"/>
            <a:ext cx="1146545" cy="350865"/>
          </a:xfrm>
          <a:prstGeom prst="rect">
            <a:avLst/>
          </a:prstGeom>
          <a:noFill/>
        </p:spPr>
        <p:txBody>
          <a:bodyPr wrap="square" lIns="0" tIns="0" rIns="0" bIns="0" rtlCol="0" anchor="ctr">
            <a:spAutoFit/>
          </a:bodyPr>
          <a:lstStyle/>
          <a:p>
            <a:pPr algn="ctr" rtl="0">
              <a:lnSpc>
                <a:spcPct val="95000"/>
              </a:lnSpc>
              <a:spcBef>
                <a:spcPts val="600"/>
              </a:spcBef>
            </a:pPr>
            <a:r>
              <a:rPr lang="fr-ca" sz="2400" b="1" noProof="0"/>
              <a:t>200 $</a:t>
            </a:r>
          </a:p>
        </p:txBody>
      </p:sp>
      <p:sp>
        <p:nvSpPr>
          <p:cNvPr id="10" name="Equals 9">
            <a:extLst>
              <a:ext uri="{FF2B5EF4-FFF2-40B4-BE49-F238E27FC236}">
                <a16:creationId xmlns:a16="http://schemas.microsoft.com/office/drawing/2014/main" id="{C2B19425-85C8-C16D-0A1C-A2B2F37F933B}"/>
              </a:ext>
            </a:extLst>
          </p:cNvPr>
          <p:cNvSpPr/>
          <p:nvPr/>
        </p:nvSpPr>
        <p:spPr>
          <a:xfrm>
            <a:off x="7572201" y="2532137"/>
            <a:ext cx="530352" cy="514661"/>
          </a:xfrm>
          <a:prstGeom prst="mathEqual">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182880" tIns="45720" rIns="182880" bIns="45720" numCol="1" spcCol="0" rtlCol="0" fromWordArt="0" anchor="t" anchorCtr="0" forceAA="0" compatLnSpc="1">
            <a:prstTxWarp prst="textNoShape">
              <a:avLst/>
            </a:prstTxWarp>
            <a:noAutofit/>
          </a:bodyPr>
          <a:lstStyle/>
          <a:p>
            <a:pPr algn="ctr" rtl="0">
              <a:lnSpc>
                <a:spcPct val="95000"/>
              </a:lnSpc>
            </a:pPr>
            <a:r>
              <a:rPr lang="fr-ca" sz="500" noProof="0">
                <a:solidFill>
                  <a:schemeClr val="bg1"/>
                </a:solidFill>
              </a:rPr>
              <a:t>est égal à</a:t>
            </a:r>
          </a:p>
        </p:txBody>
      </p:sp>
      <p:sp>
        <p:nvSpPr>
          <p:cNvPr id="8" name="TextBox 7">
            <a:extLst>
              <a:ext uri="{FF2B5EF4-FFF2-40B4-BE49-F238E27FC236}">
                <a16:creationId xmlns:a16="http://schemas.microsoft.com/office/drawing/2014/main" id="{402A7797-1FC0-EA70-202B-22760A218598}"/>
              </a:ext>
            </a:extLst>
          </p:cNvPr>
          <p:cNvSpPr txBox="1"/>
          <p:nvPr/>
        </p:nvSpPr>
        <p:spPr>
          <a:xfrm>
            <a:off x="8299233" y="2188118"/>
            <a:ext cx="2550674" cy="1129540"/>
          </a:xfrm>
          <a:prstGeom prst="rect">
            <a:avLst/>
          </a:prstGeom>
          <a:noFill/>
        </p:spPr>
        <p:txBody>
          <a:bodyPr wrap="square" lIns="0" tIns="0" rIns="0" bIns="0" rtlCol="0">
            <a:spAutoFit/>
          </a:bodyPr>
          <a:lstStyle/>
          <a:p>
            <a:pPr algn="ctr" rtl="0">
              <a:lnSpc>
                <a:spcPct val="95000"/>
              </a:lnSpc>
              <a:spcBef>
                <a:spcPts val="600"/>
              </a:spcBef>
            </a:pPr>
            <a:r>
              <a:rPr lang="fr-ca" sz="2400" noProof="0">
                <a:solidFill>
                  <a:schemeClr val="bg1"/>
                </a:solidFill>
              </a:rPr>
              <a:t>Ratio des frais du fonds (RFF) </a:t>
            </a:r>
          </a:p>
          <a:p>
            <a:pPr algn="ctr" rtl="0">
              <a:lnSpc>
                <a:spcPct val="95000"/>
              </a:lnSpc>
              <a:spcBef>
                <a:spcPts val="600"/>
              </a:spcBef>
            </a:pPr>
            <a:r>
              <a:rPr lang="fr-ca" sz="2400" noProof="0">
                <a:solidFill>
                  <a:schemeClr val="bg1"/>
                </a:solidFill>
              </a:rPr>
              <a:t>1,95 %</a:t>
            </a:r>
          </a:p>
        </p:txBody>
      </p:sp>
      <p:sp>
        <p:nvSpPr>
          <p:cNvPr id="12" name="TextBox 11">
            <a:extLst>
              <a:ext uri="{FF2B5EF4-FFF2-40B4-BE49-F238E27FC236}">
                <a16:creationId xmlns:a16="http://schemas.microsoft.com/office/drawing/2014/main" id="{B6B36005-392D-2925-660D-631BA86C5998}"/>
              </a:ext>
            </a:extLst>
          </p:cNvPr>
          <p:cNvSpPr txBox="1"/>
          <p:nvPr/>
        </p:nvSpPr>
        <p:spPr>
          <a:xfrm>
            <a:off x="9001297" y="3729518"/>
            <a:ext cx="1146545" cy="350865"/>
          </a:xfrm>
          <a:prstGeom prst="rect">
            <a:avLst/>
          </a:prstGeom>
          <a:noFill/>
        </p:spPr>
        <p:txBody>
          <a:bodyPr wrap="square" lIns="0" tIns="0" rIns="0" bIns="0" rtlCol="0" anchor="ctr">
            <a:spAutoFit/>
          </a:bodyPr>
          <a:lstStyle/>
          <a:p>
            <a:pPr algn="ctr" rtl="0">
              <a:lnSpc>
                <a:spcPct val="95000"/>
              </a:lnSpc>
              <a:spcBef>
                <a:spcPts val="600"/>
              </a:spcBef>
            </a:pPr>
            <a:r>
              <a:rPr lang="fr-ca" sz="2400" b="1" noProof="0"/>
              <a:t>1 950 $</a:t>
            </a:r>
          </a:p>
        </p:txBody>
      </p:sp>
      <p:sp>
        <p:nvSpPr>
          <p:cNvPr id="14" name="Text Placeholder 13">
            <a:extLst>
              <a:ext uri="{FF2B5EF4-FFF2-40B4-BE49-F238E27FC236}">
                <a16:creationId xmlns:a16="http://schemas.microsoft.com/office/drawing/2014/main" id="{1820BD27-64A8-8BB7-8946-EC3C7FCC3A34}"/>
              </a:ext>
            </a:extLst>
          </p:cNvPr>
          <p:cNvSpPr>
            <a:spLocks noGrp="1"/>
          </p:cNvSpPr>
          <p:nvPr>
            <p:ph type="body" sz="quarter" idx="13"/>
          </p:nvPr>
        </p:nvSpPr>
        <p:spPr>
          <a:xfrm>
            <a:off x="3944938" y="6051550"/>
            <a:ext cx="7796212" cy="401638"/>
          </a:xfrm>
        </p:spPr>
        <p:txBody>
          <a:bodyPr rtlCol="0"/>
          <a:lstStyle/>
          <a:p>
            <a:r>
              <a:rPr lang="fr-ca" noProof="0"/>
              <a:t>À titre indicatif</a:t>
            </a:r>
          </a:p>
        </p:txBody>
      </p:sp>
      <p:cxnSp>
        <p:nvCxnSpPr>
          <p:cNvPr id="16" name="Straight Connector 15">
            <a:extLst>
              <a:ext uri="{FF2B5EF4-FFF2-40B4-BE49-F238E27FC236}">
                <a16:creationId xmlns:a16="http://schemas.microsoft.com/office/drawing/2014/main" id="{702ECA86-A2C8-2D7D-3F92-4E4122336514}"/>
              </a:ext>
              <a:ext uri="{C183D7F6-B498-43B3-948B-1728B52AA6E4}">
                <adec:decorative xmlns:adec="http://schemas.microsoft.com/office/drawing/2017/decorative" val="1"/>
              </a:ext>
            </a:extLst>
          </p:cNvPr>
          <p:cNvCxnSpPr>
            <a:cxnSpLocks/>
          </p:cNvCxnSpPr>
          <p:nvPr/>
        </p:nvCxnSpPr>
        <p:spPr>
          <a:xfrm flipV="1">
            <a:off x="0" y="4338557"/>
            <a:ext cx="12188825" cy="0"/>
          </a:xfrm>
          <a:prstGeom prst="line">
            <a:avLst/>
          </a:prstGeom>
          <a:ln w="12700">
            <a:solidFill>
              <a:srgbClr val="03874D"/>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66078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FC241-19CA-8E8B-CDE6-B6313936915E}"/>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209A1EC-0E62-A971-E490-31056EDDA035}"/>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12</a:t>
            </a:fld>
            <a:endParaRPr lang="en-CA" noProof="0" dirty="0"/>
          </a:p>
        </p:txBody>
      </p:sp>
      <p:sp>
        <p:nvSpPr>
          <p:cNvPr id="11" name="Rectangle 10">
            <a:extLst>
              <a:ext uri="{FF2B5EF4-FFF2-40B4-BE49-F238E27FC236}">
                <a16:creationId xmlns:a16="http://schemas.microsoft.com/office/drawing/2014/main" id="{0360432D-4560-3D2A-D885-1CCBCFE856C9}"/>
              </a:ext>
              <a:ext uri="{C183D7F6-B498-43B3-948B-1728B52AA6E4}">
                <adec:decorative xmlns:adec="http://schemas.microsoft.com/office/drawing/2017/decorative" val="1"/>
              </a:ext>
            </a:extLst>
          </p:cNvPr>
          <p:cNvSpPr/>
          <p:nvPr/>
        </p:nvSpPr>
        <p:spPr>
          <a:xfrm>
            <a:off x="0" y="2031999"/>
            <a:ext cx="12181142" cy="2088574"/>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2" name="Title 1">
            <a:extLst>
              <a:ext uri="{FF2B5EF4-FFF2-40B4-BE49-F238E27FC236}">
                <a16:creationId xmlns:a16="http://schemas.microsoft.com/office/drawing/2014/main" id="{FE339E77-CCEB-FD7C-2886-1C24AE89753B}"/>
              </a:ext>
            </a:extLst>
          </p:cNvPr>
          <p:cNvSpPr>
            <a:spLocks noGrp="1"/>
          </p:cNvSpPr>
          <p:nvPr>
            <p:ph type="title"/>
          </p:nvPr>
        </p:nvSpPr>
        <p:spPr>
          <a:xfrm>
            <a:off x="466342" y="472437"/>
            <a:ext cx="11274553" cy="792167"/>
          </a:xfrm>
        </p:spPr>
        <p:txBody>
          <a:bodyPr rtlCol="0"/>
          <a:lstStyle/>
          <a:p>
            <a:r>
              <a:rPr lang="fr-ca" noProof="0" dirty="0"/>
              <a:t>Facteur de coût quotidien (FCQ) </a:t>
            </a:r>
          </a:p>
        </p:txBody>
      </p:sp>
      <p:sp>
        <p:nvSpPr>
          <p:cNvPr id="9" name="TextBox 8">
            <a:extLst>
              <a:ext uri="{FF2B5EF4-FFF2-40B4-BE49-F238E27FC236}">
                <a16:creationId xmlns:a16="http://schemas.microsoft.com/office/drawing/2014/main" id="{5020F8CC-31F6-65EE-50ED-998685C14D27}"/>
              </a:ext>
            </a:extLst>
          </p:cNvPr>
          <p:cNvSpPr txBox="1"/>
          <p:nvPr/>
        </p:nvSpPr>
        <p:spPr>
          <a:xfrm>
            <a:off x="450975" y="2376095"/>
            <a:ext cx="11473045" cy="1400383"/>
          </a:xfrm>
          <a:prstGeom prst="rect">
            <a:avLst/>
          </a:prstGeom>
          <a:noFill/>
        </p:spPr>
        <p:txBody>
          <a:bodyPr wrap="square" lIns="0" rtlCol="0">
            <a:spAutoFit/>
          </a:bodyPr>
          <a:lstStyle/>
          <a:p>
            <a:pPr rtl="0"/>
            <a:r>
              <a:rPr lang="fr-ca" sz="1700" noProof="0"/>
              <a:t>FCQ = RFF × valeur liquidative par part / 365</a:t>
            </a:r>
          </a:p>
          <a:p>
            <a:pPr rtl="0"/>
            <a:endParaRPr lang="en-CA" sz="1700" noProof="0" dirty="0"/>
          </a:p>
          <a:p>
            <a:pPr rtl="0"/>
            <a:r>
              <a:rPr lang="fr-ca" sz="1700" noProof="0"/>
              <a:t>FCQ = 1,95 % x 10/365 = 0,000534 par part, par jour</a:t>
            </a:r>
          </a:p>
          <a:p>
            <a:pPr rtl="0"/>
            <a:endParaRPr lang="en-CA" sz="1700" noProof="0" dirty="0"/>
          </a:p>
          <a:p>
            <a:pPr rtl="0"/>
            <a:r>
              <a:rPr lang="fr-ca" sz="1700" noProof="0"/>
              <a:t>Montant quotidien des frais (en supposant que le client détient 10 000 parts) = FCQ × nombre de parts détenues, soit 0,000534 × 10 000 = environ 5,34 $ par jour</a:t>
            </a:r>
          </a:p>
        </p:txBody>
      </p:sp>
      <p:sp>
        <p:nvSpPr>
          <p:cNvPr id="10" name="Content Placeholder 30">
            <a:extLst>
              <a:ext uri="{FF2B5EF4-FFF2-40B4-BE49-F238E27FC236}">
                <a16:creationId xmlns:a16="http://schemas.microsoft.com/office/drawing/2014/main" id="{2F4956AA-49D0-D0B1-BFB4-098343C6B75D}"/>
              </a:ext>
            </a:extLst>
          </p:cNvPr>
          <p:cNvSpPr txBox="1">
            <a:spLocks/>
          </p:cNvSpPr>
          <p:nvPr/>
        </p:nvSpPr>
        <p:spPr>
          <a:xfrm>
            <a:off x="0" y="4148561"/>
            <a:ext cx="12181142" cy="875925"/>
          </a:xfrm>
          <a:prstGeom prst="rect">
            <a:avLst/>
          </a:prstGeom>
          <a:solidFill>
            <a:srgbClr val="03874D"/>
          </a:solidFill>
          <a:ln>
            <a:noFill/>
          </a:ln>
        </p:spPr>
        <p:txBody>
          <a:bodyPr vert="horz" lIns="0" tIns="0" rIns="0" bIns="0"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lgn="ctr" rtl="0">
              <a:buFont typeface="Arial" panose="020B0604020202020204" pitchFamily="34" charset="0"/>
              <a:buNone/>
            </a:pPr>
            <a:r>
              <a:rPr lang="fr-ca" noProof="0">
                <a:solidFill>
                  <a:schemeClr val="bg1"/>
                </a:solidFill>
              </a:rPr>
              <a:t>Ainsi, le coût en dollars d’un placement d’une valeur de 100 000 $ est d’environ 1 950 $. </a:t>
            </a:r>
            <a:br>
              <a:rPr lang="en-CA" noProof="0" dirty="0">
                <a:solidFill>
                  <a:schemeClr val="bg1"/>
                </a:solidFill>
              </a:rPr>
            </a:br>
            <a:r>
              <a:rPr lang="fr-ca" noProof="0">
                <a:solidFill>
                  <a:schemeClr val="bg1"/>
                </a:solidFill>
              </a:rPr>
              <a:t>Cela correspond au RFF de 1,95 % de 100 000 $ = 1 950 $.</a:t>
            </a:r>
          </a:p>
        </p:txBody>
      </p:sp>
      <p:sp>
        <p:nvSpPr>
          <p:cNvPr id="3" name="Text Placeholder 2">
            <a:extLst>
              <a:ext uri="{FF2B5EF4-FFF2-40B4-BE49-F238E27FC236}">
                <a16:creationId xmlns:a16="http://schemas.microsoft.com/office/drawing/2014/main" id="{16207D6B-AD68-FDAE-AD09-E4481607D80B}"/>
              </a:ext>
            </a:extLst>
          </p:cNvPr>
          <p:cNvSpPr>
            <a:spLocks noGrp="1"/>
          </p:cNvSpPr>
          <p:nvPr>
            <p:ph type="body" sz="quarter" idx="13"/>
          </p:nvPr>
        </p:nvSpPr>
        <p:spPr>
          <a:xfrm>
            <a:off x="3944938" y="6051550"/>
            <a:ext cx="7796212" cy="401638"/>
          </a:xfrm>
        </p:spPr>
        <p:txBody>
          <a:bodyPr rtlCol="0"/>
          <a:lstStyle/>
          <a:p>
            <a:r>
              <a:rPr lang="fr-ca" noProof="0"/>
              <a:t>À titre indicatif</a:t>
            </a:r>
          </a:p>
        </p:txBody>
      </p:sp>
    </p:spTree>
    <p:extLst>
      <p:ext uri="{BB962C8B-B14F-4D97-AF65-F5344CB8AC3E}">
        <p14:creationId xmlns:p14="http://schemas.microsoft.com/office/powerpoint/2010/main" val="3222655624"/>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45A02-BCD3-CA77-9B42-0AFC0CB276F4}"/>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CD4765-6C0E-2C76-558D-E8DB71AE3875}"/>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13</a:t>
            </a:fld>
            <a:endParaRPr lang="en-CA" noProof="0" dirty="0"/>
          </a:p>
        </p:txBody>
      </p:sp>
      <p:sp>
        <p:nvSpPr>
          <p:cNvPr id="2" name="Title 1">
            <a:extLst>
              <a:ext uri="{FF2B5EF4-FFF2-40B4-BE49-F238E27FC236}">
                <a16:creationId xmlns:a16="http://schemas.microsoft.com/office/drawing/2014/main" id="{7B1E651D-89DC-5BBD-36A9-E3591400C8A4}"/>
              </a:ext>
            </a:extLst>
          </p:cNvPr>
          <p:cNvSpPr>
            <a:spLocks noGrp="1"/>
          </p:cNvSpPr>
          <p:nvPr>
            <p:ph type="title"/>
          </p:nvPr>
        </p:nvSpPr>
        <p:spPr>
          <a:xfrm>
            <a:off x="466342" y="472437"/>
            <a:ext cx="11274553" cy="792167"/>
          </a:xfrm>
        </p:spPr>
        <p:txBody>
          <a:bodyPr rtlCol="0"/>
          <a:lstStyle/>
          <a:p>
            <a:r>
              <a:rPr lang="fr-ca" noProof="0"/>
              <a:t>Rapport type</a:t>
            </a:r>
          </a:p>
        </p:txBody>
      </p:sp>
      <p:grpSp>
        <p:nvGrpSpPr>
          <p:cNvPr id="5" name="Group 4" descr="Vignettes de l’exemple de rapport annuel sur les frais et les autres formes de rémunération d’Investissements Manuvie.">
            <a:extLst>
              <a:ext uri="{FF2B5EF4-FFF2-40B4-BE49-F238E27FC236}">
                <a16:creationId xmlns:a16="http://schemas.microsoft.com/office/drawing/2014/main" id="{6E916BAC-E1F1-C27F-523F-5061A504DB1E}"/>
              </a:ext>
            </a:extLst>
          </p:cNvPr>
          <p:cNvGrpSpPr/>
          <p:nvPr/>
        </p:nvGrpSpPr>
        <p:grpSpPr>
          <a:xfrm>
            <a:off x="466342" y="968662"/>
            <a:ext cx="11325658" cy="4825401"/>
            <a:chOff x="466342" y="968662"/>
            <a:chExt cx="11325658" cy="4825401"/>
          </a:xfrm>
        </p:grpSpPr>
        <p:pic>
          <p:nvPicPr>
            <p:cNvPr id="6" name="Picture 5">
              <a:extLst>
                <a:ext uri="{FF2B5EF4-FFF2-40B4-BE49-F238E27FC236}">
                  <a16:creationId xmlns:a16="http://schemas.microsoft.com/office/drawing/2014/main" id="{30E4C520-24CE-A35B-A037-9E620BD826FC}"/>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466342" y="968662"/>
              <a:ext cx="3728719" cy="4825401"/>
            </a:xfrm>
            <a:prstGeom prst="rect">
              <a:avLst/>
            </a:prstGeom>
            <a:ln>
              <a:solidFill>
                <a:schemeClr val="bg2"/>
              </a:solidFill>
            </a:ln>
            <a:effectLst>
              <a:outerShdw blurRad="63500" algn="ctr" rotWithShape="0">
                <a:prstClr val="black">
                  <a:alpha val="40000"/>
                </a:prstClr>
              </a:outerShdw>
            </a:effectLst>
          </p:spPr>
        </p:pic>
        <p:pic>
          <p:nvPicPr>
            <p:cNvPr id="8" name="Picture 7">
              <a:extLst>
                <a:ext uri="{FF2B5EF4-FFF2-40B4-BE49-F238E27FC236}">
                  <a16:creationId xmlns:a16="http://schemas.microsoft.com/office/drawing/2014/main" id="{CDE1E354-20DD-CFFD-1033-AB19641FD184}"/>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4278889" y="1009487"/>
              <a:ext cx="3665627" cy="4743752"/>
            </a:xfrm>
            <a:prstGeom prst="rect">
              <a:avLst/>
            </a:prstGeom>
            <a:solidFill>
              <a:schemeClr val="bg1"/>
            </a:solidFill>
            <a:ln>
              <a:solidFill>
                <a:schemeClr val="bg2"/>
              </a:solidFill>
            </a:ln>
            <a:effectLst>
              <a:outerShdw blurRad="63500" algn="ctr" rotWithShape="0">
                <a:prstClr val="black">
                  <a:alpha val="40000"/>
                </a:prstClr>
              </a:outerShdw>
            </a:effectLst>
          </p:spPr>
        </p:pic>
        <p:pic>
          <p:nvPicPr>
            <p:cNvPr id="10" name="Picture 9">
              <a:extLst>
                <a:ext uri="{FF2B5EF4-FFF2-40B4-BE49-F238E27FC236}">
                  <a16:creationId xmlns:a16="http://schemas.microsoft.com/office/drawing/2014/main" id="{0CF8D83E-0F83-6F59-7694-2CB1B7660C41}"/>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p:blipFill>
          <p:spPr>
            <a:xfrm>
              <a:off x="8025426" y="1935498"/>
              <a:ext cx="3766574" cy="2891729"/>
            </a:xfrm>
            <a:prstGeom prst="rect">
              <a:avLst/>
            </a:prstGeom>
            <a:solidFill>
              <a:schemeClr val="bg1"/>
            </a:solidFill>
            <a:ln>
              <a:solidFill>
                <a:schemeClr val="bg2"/>
              </a:solidFill>
            </a:ln>
            <a:effectLst>
              <a:outerShdw blurRad="63500" algn="ctr" rotWithShape="0">
                <a:prstClr val="black">
                  <a:alpha val="40000"/>
                </a:prstClr>
              </a:outerShdw>
            </a:effectLst>
          </p:spPr>
        </p:pic>
      </p:grpSp>
      <p:sp>
        <p:nvSpPr>
          <p:cNvPr id="3" name="Text Placeholder 4">
            <a:extLst>
              <a:ext uri="{FF2B5EF4-FFF2-40B4-BE49-F238E27FC236}">
                <a16:creationId xmlns:a16="http://schemas.microsoft.com/office/drawing/2014/main" id="{47A6DA38-30B1-71B2-8084-811B3FFCCF2E}"/>
              </a:ext>
            </a:extLst>
          </p:cNvPr>
          <p:cNvSpPr>
            <a:spLocks noGrp="1"/>
          </p:cNvSpPr>
          <p:nvPr>
            <p:ph type="body" sz="quarter" idx="13"/>
          </p:nvPr>
        </p:nvSpPr>
        <p:spPr>
          <a:xfrm>
            <a:off x="3944938" y="6051550"/>
            <a:ext cx="7942262" cy="401638"/>
          </a:xfrm>
        </p:spPr>
        <p:txBody>
          <a:bodyPr rtlCol="0"/>
          <a:lstStyle/>
          <a:p>
            <a:r>
              <a:rPr lang="fr-ca" noProof="0" dirty="0"/>
              <a:t>À titre indicatif : exemple de rapport annuel sur les frais et les autres formes de rémunération, qui comprend l’information sur le coût total, y compris les frais du fonds, les frais directs de placement et la rémunération du courtier. Ce rapport fournit aux investisseurs l’information dont ils ont besoin pour prendre des décisions financières éclairées.</a:t>
            </a:r>
          </a:p>
          <a:p>
            <a:endParaRPr lang="en-CA" noProof="0" dirty="0"/>
          </a:p>
          <a:p>
            <a:r>
              <a:rPr lang="fr-ca" noProof="0" dirty="0"/>
              <a:t>Source : https://</a:t>
            </a:r>
            <a:r>
              <a:rPr lang="fr-ca" noProof="0" dirty="0" err="1"/>
              <a:t>www.manulifeim.com</a:t>
            </a:r>
            <a:r>
              <a:rPr lang="fr-ca" noProof="0" dirty="0"/>
              <a:t>/</a:t>
            </a:r>
            <a:r>
              <a:rPr lang="fr-ca" noProof="0" dirty="0" err="1"/>
              <a:t>retail</a:t>
            </a:r>
            <a:r>
              <a:rPr lang="fr-ca" noProof="0" dirty="0"/>
              <a:t>/ca/</a:t>
            </a:r>
            <a:r>
              <a:rPr lang="fr-ca" noProof="0" dirty="0" err="1"/>
              <a:t>fr</a:t>
            </a:r>
            <a:r>
              <a:rPr lang="fr-ca" noProof="0" dirty="0"/>
              <a:t>/</a:t>
            </a:r>
            <a:r>
              <a:rPr lang="fr-ca" noProof="0" dirty="0" err="1"/>
              <a:t>resources</a:t>
            </a:r>
            <a:r>
              <a:rPr lang="fr-ca" noProof="0" dirty="0"/>
              <a:t>/all/</a:t>
            </a:r>
            <a:r>
              <a:rPr lang="fr-ca" noProof="0" dirty="0" err="1"/>
              <a:t>regulatory</a:t>
            </a:r>
            <a:r>
              <a:rPr lang="fr-ca" noProof="0" dirty="0"/>
              <a:t>/</a:t>
            </a:r>
            <a:r>
              <a:rPr lang="fr-ca" noProof="0" dirty="0" err="1"/>
              <a:t>tcr-sample-statement</a:t>
            </a:r>
            <a:endParaRPr lang="fr-ca" noProof="0" dirty="0"/>
          </a:p>
        </p:txBody>
      </p:sp>
    </p:spTree>
    <p:extLst>
      <p:ext uri="{BB962C8B-B14F-4D97-AF65-F5344CB8AC3E}">
        <p14:creationId xmlns:p14="http://schemas.microsoft.com/office/powerpoint/2010/main" val="99861825"/>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7788D-5F8F-0842-E262-EA530B6E5536}"/>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B3FC6FF-C368-7D6B-E6C9-500459EF0B40}"/>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14</a:t>
            </a:fld>
            <a:endParaRPr lang="en-CA" noProof="0" dirty="0"/>
          </a:p>
        </p:txBody>
      </p:sp>
      <p:sp>
        <p:nvSpPr>
          <p:cNvPr id="9" name="Title 1">
            <a:extLst>
              <a:ext uri="{FF2B5EF4-FFF2-40B4-BE49-F238E27FC236}">
                <a16:creationId xmlns:a16="http://schemas.microsoft.com/office/drawing/2014/main" id="{57FC70A3-4B65-92EE-BEAE-44B8D1A86003}"/>
              </a:ext>
            </a:extLst>
          </p:cNvPr>
          <p:cNvSpPr>
            <a:spLocks noGrp="1"/>
          </p:cNvSpPr>
          <p:nvPr>
            <p:ph type="title"/>
          </p:nvPr>
        </p:nvSpPr>
        <p:spPr>
          <a:xfrm>
            <a:off x="466342" y="472437"/>
            <a:ext cx="11274553" cy="792167"/>
          </a:xfrm>
        </p:spPr>
        <p:txBody>
          <a:bodyPr rtlCol="0"/>
          <a:lstStyle/>
          <a:p>
            <a:r>
              <a:rPr lang="fr-ca" noProof="0"/>
              <a:t>https://www.manulifeim.com/fr</a:t>
            </a:r>
          </a:p>
        </p:txBody>
      </p:sp>
      <p:grpSp>
        <p:nvGrpSpPr>
          <p:cNvPr id="3" name="Group 2" descr="Vignettes de la brochure Comprendre le ratio des frais sur opérations d’Investissements Manuvie.">
            <a:extLst>
              <a:ext uri="{FF2B5EF4-FFF2-40B4-BE49-F238E27FC236}">
                <a16:creationId xmlns:a16="http://schemas.microsoft.com/office/drawing/2014/main" id="{0FE033F4-5A0C-04DA-74DC-D016920FF934}"/>
              </a:ext>
            </a:extLst>
          </p:cNvPr>
          <p:cNvGrpSpPr/>
          <p:nvPr/>
        </p:nvGrpSpPr>
        <p:grpSpPr>
          <a:xfrm>
            <a:off x="731520" y="1300526"/>
            <a:ext cx="10726838" cy="4402635"/>
            <a:chOff x="731520" y="1300526"/>
            <a:chExt cx="10726838" cy="4402635"/>
          </a:xfrm>
        </p:grpSpPr>
        <p:pic>
          <p:nvPicPr>
            <p:cNvPr id="6" name="Picture 5">
              <a:extLst>
                <a:ext uri="{FF2B5EF4-FFF2-40B4-BE49-F238E27FC236}">
                  <a16:creationId xmlns:a16="http://schemas.microsoft.com/office/drawing/2014/main" id="{F1E33485-EA60-D7E8-A1E7-1618D81D7EDA}"/>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731520" y="1398125"/>
              <a:ext cx="3251200" cy="4207435"/>
            </a:xfrm>
            <a:prstGeom prst="rect">
              <a:avLst/>
            </a:prstGeom>
            <a:ln>
              <a:noFill/>
            </a:ln>
            <a:effectLst>
              <a:outerShdw blurRad="63500" algn="ctr" rotWithShape="0">
                <a:prstClr val="black">
                  <a:alpha val="40000"/>
                </a:prstClr>
              </a:outerShdw>
            </a:effectLst>
          </p:spPr>
        </p:pic>
        <p:pic>
          <p:nvPicPr>
            <p:cNvPr id="8" name="Picture 7">
              <a:extLst>
                <a:ext uri="{FF2B5EF4-FFF2-40B4-BE49-F238E27FC236}">
                  <a16:creationId xmlns:a16="http://schemas.microsoft.com/office/drawing/2014/main" id="{C21827A1-A3C9-D4A8-4CF8-5F1067DF14A2}"/>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4343675" y="1342660"/>
              <a:ext cx="3336919" cy="4318365"/>
            </a:xfrm>
            <a:prstGeom prst="rect">
              <a:avLst/>
            </a:prstGeom>
            <a:noFill/>
            <a:ln>
              <a:noFill/>
            </a:ln>
            <a:effectLst>
              <a:outerShdw blurRad="63500" algn="ctr" rotWithShape="0">
                <a:prstClr val="black">
                  <a:alpha val="40000"/>
                </a:prstClr>
              </a:outerShdw>
            </a:effectLst>
          </p:spPr>
        </p:pic>
        <p:pic>
          <p:nvPicPr>
            <p:cNvPr id="10" name="Picture 9">
              <a:extLst>
                <a:ext uri="{FF2B5EF4-FFF2-40B4-BE49-F238E27FC236}">
                  <a16:creationId xmlns:a16="http://schemas.microsoft.com/office/drawing/2014/main" id="{A5DC3A28-62BD-6A85-81A6-60101969A481}"/>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p:blipFill>
          <p:spPr>
            <a:xfrm>
              <a:off x="8056322" y="1300526"/>
              <a:ext cx="3402036" cy="4402635"/>
            </a:xfrm>
            <a:prstGeom prst="rect">
              <a:avLst/>
            </a:prstGeom>
            <a:noFill/>
            <a:ln>
              <a:noFill/>
            </a:ln>
            <a:effectLst>
              <a:outerShdw blurRad="63500" algn="ctr" rotWithShape="0">
                <a:prstClr val="black">
                  <a:alpha val="40000"/>
                </a:prstClr>
              </a:outerShdw>
            </a:effectLst>
          </p:spPr>
        </p:pic>
      </p:grpSp>
      <p:sp>
        <p:nvSpPr>
          <p:cNvPr id="2" name="Text Placeholder 1">
            <a:extLst>
              <a:ext uri="{FF2B5EF4-FFF2-40B4-BE49-F238E27FC236}">
                <a16:creationId xmlns:a16="http://schemas.microsoft.com/office/drawing/2014/main" id="{F6666D82-0B58-DDE7-73C1-AC97F48644AC}"/>
              </a:ext>
            </a:extLst>
          </p:cNvPr>
          <p:cNvSpPr>
            <a:spLocks noGrp="1"/>
          </p:cNvSpPr>
          <p:nvPr>
            <p:ph type="body" sz="quarter" idx="13"/>
          </p:nvPr>
        </p:nvSpPr>
        <p:spPr>
          <a:xfrm>
            <a:off x="3944938" y="6051550"/>
            <a:ext cx="7796212" cy="401638"/>
          </a:xfrm>
        </p:spPr>
        <p:txBody>
          <a:bodyPr rtlCol="0"/>
          <a:lstStyle/>
          <a:p>
            <a:r>
              <a:rPr lang="fr-ca" noProof="0"/>
              <a:t>Source : https://www.manulifeim.com/retail/ca/fr/resources/all/regulatory/understanding-ter</a:t>
            </a:r>
          </a:p>
        </p:txBody>
      </p:sp>
    </p:spTree>
    <p:extLst>
      <p:ext uri="{BB962C8B-B14F-4D97-AF65-F5344CB8AC3E}">
        <p14:creationId xmlns:p14="http://schemas.microsoft.com/office/powerpoint/2010/main" val="48298863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AA476-D9E6-4E8E-11CE-CFD93DB80E44}"/>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C559764F-E7C1-5DCE-FA14-12A774E148AA}"/>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15</a:t>
            </a:fld>
            <a:endParaRPr lang="en-CA" noProof="0" dirty="0"/>
          </a:p>
        </p:txBody>
      </p:sp>
      <p:sp>
        <p:nvSpPr>
          <p:cNvPr id="2" name="Title 1">
            <a:extLst>
              <a:ext uri="{FF2B5EF4-FFF2-40B4-BE49-F238E27FC236}">
                <a16:creationId xmlns:a16="http://schemas.microsoft.com/office/drawing/2014/main" id="{287352F8-FF38-39E0-6B57-868CF12D37D9}"/>
              </a:ext>
            </a:extLst>
          </p:cNvPr>
          <p:cNvSpPr>
            <a:spLocks noGrp="1"/>
          </p:cNvSpPr>
          <p:nvPr>
            <p:ph type="title"/>
          </p:nvPr>
        </p:nvSpPr>
        <p:spPr>
          <a:xfrm>
            <a:off x="466342" y="472437"/>
            <a:ext cx="11274553" cy="792167"/>
          </a:xfrm>
        </p:spPr>
        <p:txBody>
          <a:bodyPr rtlCol="0"/>
          <a:lstStyle/>
          <a:p>
            <a:r>
              <a:rPr lang="fr-ca" noProof="0" dirty="0"/>
              <a:t>https://www.manulifeim.com/fr</a:t>
            </a:r>
          </a:p>
        </p:txBody>
      </p:sp>
      <p:pic>
        <p:nvPicPr>
          <p:cNvPr id="4" name="Picture 3" descr="Capture d’écran d’un texte de présentation et de la vignette d’une vidéo professionnelle mettant en vedette Jordy Chilcott, chef, Distribution intermédiaire, Services aux particuliers, Canada, sur les exigences liées à l’information sur le coût total et la façon de présenter sa proposition de valeur dans les discussions avec les clients.">
            <a:extLst>
              <a:ext uri="{FF2B5EF4-FFF2-40B4-BE49-F238E27FC236}">
                <a16:creationId xmlns:a16="http://schemas.microsoft.com/office/drawing/2014/main" id="{36300677-32D0-60E2-20ED-A7F6BED0C1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3524" y="971550"/>
            <a:ext cx="6581775" cy="4914900"/>
          </a:xfrm>
          <a:prstGeom prst="rect">
            <a:avLst/>
          </a:prstGeom>
        </p:spPr>
      </p:pic>
    </p:spTree>
    <p:extLst>
      <p:ext uri="{BB962C8B-B14F-4D97-AF65-F5344CB8AC3E}">
        <p14:creationId xmlns:p14="http://schemas.microsoft.com/office/powerpoint/2010/main" val="416898488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092E6-EC46-9661-2E81-9483CAA7E98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1CEF5E3-B97E-7287-C39F-BD7B261B8B86}"/>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16</a:t>
            </a:fld>
            <a:endParaRPr lang="en-CA" noProof="0" dirty="0"/>
          </a:p>
        </p:txBody>
      </p:sp>
      <p:sp>
        <p:nvSpPr>
          <p:cNvPr id="2" name="Title 1">
            <a:extLst>
              <a:ext uri="{FF2B5EF4-FFF2-40B4-BE49-F238E27FC236}">
                <a16:creationId xmlns:a16="http://schemas.microsoft.com/office/drawing/2014/main" id="{0B75AB9E-B01F-F219-E180-FDEE7B88A8BE}"/>
              </a:ext>
            </a:extLst>
          </p:cNvPr>
          <p:cNvSpPr>
            <a:spLocks noGrp="1"/>
          </p:cNvSpPr>
          <p:nvPr>
            <p:ph type="title"/>
          </p:nvPr>
        </p:nvSpPr>
        <p:spPr>
          <a:xfrm>
            <a:off x="466342" y="472437"/>
            <a:ext cx="11274553" cy="792167"/>
          </a:xfrm>
        </p:spPr>
        <p:txBody>
          <a:bodyPr rtlCol="0"/>
          <a:lstStyle/>
          <a:p>
            <a:r>
              <a:rPr lang="fr-ca" dirty="0"/>
              <a:t>Incidence sur les conseillers : risque ou occasion?</a:t>
            </a:r>
            <a:br>
              <a:rPr lang="en-CA" dirty="0"/>
            </a:br>
            <a:r>
              <a:rPr lang="fr-ca" sz="2000" b="0" dirty="0"/>
              <a:t>Prendre les devants ou réagir</a:t>
            </a:r>
            <a:endParaRPr lang="en-CA" noProof="0" dirty="0"/>
          </a:p>
        </p:txBody>
      </p:sp>
      <p:pic>
        <p:nvPicPr>
          <p:cNvPr id="3" name="Content Placeholder 6" descr="Illustration d’une femme assise à un bureau, utilisant un ordinateur portable et s’adressant à un assistant vocal. Une bulle renferme les paroles : « Alexa, qu’est-ce que le rapport annuel sur les frais et les autres formes de rémunération? », illustrant le recours à une technologie intelligente pour obtenir de l’information.">
            <a:extLst>
              <a:ext uri="{FF2B5EF4-FFF2-40B4-BE49-F238E27FC236}">
                <a16:creationId xmlns:a16="http://schemas.microsoft.com/office/drawing/2014/main" id="{29E23938-FF2F-86DF-D49B-CCE0CD9AE89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162658" y="1703511"/>
            <a:ext cx="5863507" cy="3912178"/>
          </a:xfrm>
          <a:prstGeom prst="rect">
            <a:avLst/>
          </a:prstGeom>
        </p:spPr>
      </p:pic>
    </p:spTree>
    <p:custDataLst>
      <p:tags r:id="rId1"/>
    </p:custDataLst>
    <p:extLst>
      <p:ext uri="{BB962C8B-B14F-4D97-AF65-F5344CB8AC3E}">
        <p14:creationId xmlns:p14="http://schemas.microsoft.com/office/powerpoint/2010/main" val="884786145"/>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A1660-8A1C-241D-5CC8-EB871E116D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642C80-1799-B641-E901-EC78922FC7AC}"/>
              </a:ext>
            </a:extLst>
          </p:cNvPr>
          <p:cNvSpPr>
            <a:spLocks noGrp="1"/>
          </p:cNvSpPr>
          <p:nvPr>
            <p:ph type="title"/>
          </p:nvPr>
        </p:nvSpPr>
        <p:spPr>
          <a:xfrm>
            <a:off x="438912" y="1051175"/>
            <a:ext cx="11280656" cy="4771958"/>
          </a:xfrm>
        </p:spPr>
        <p:txBody>
          <a:bodyPr rtlCol="0">
            <a:normAutofit/>
          </a:bodyPr>
          <a:lstStyle/>
          <a:p>
            <a:pPr rtl="0"/>
            <a:br>
              <a:rPr lang="en-CA" noProof="0" dirty="0"/>
            </a:br>
            <a:r>
              <a:rPr lang="fr-ca" noProof="0" dirty="0"/>
              <a:t>Réorienter la</a:t>
            </a:r>
            <a:r>
              <a:rPr lang="fr-CA" noProof="0" dirty="0"/>
              <a:t> </a:t>
            </a:r>
            <a:r>
              <a:rPr lang="fr-ca" noProof="0" dirty="0"/>
              <a:t>conversation</a:t>
            </a:r>
            <a:r>
              <a:rPr lang="fr-CA" dirty="0"/>
              <a:t> </a:t>
            </a:r>
            <a:br>
              <a:rPr lang="fr-CA" dirty="0"/>
            </a:br>
            <a:r>
              <a:rPr lang="fr-ca" noProof="0" dirty="0"/>
              <a:t>vers la valeur</a:t>
            </a:r>
          </a:p>
        </p:txBody>
      </p:sp>
      <p:pic>
        <p:nvPicPr>
          <p:cNvPr id="14" name="Graphic 13">
            <a:extLst>
              <a:ext uri="{FF2B5EF4-FFF2-40B4-BE49-F238E27FC236}">
                <a16:creationId xmlns:a16="http://schemas.microsoft.com/office/drawing/2014/main" id="{AAB27D93-5BEC-3665-D4F3-449A4CE0CE8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9578" y="1294916"/>
            <a:ext cx="1029854" cy="1029854"/>
          </a:xfrm>
          <a:prstGeom prst="rect">
            <a:avLst/>
          </a:prstGeom>
        </p:spPr>
      </p:pic>
      <p:sp>
        <p:nvSpPr>
          <p:cNvPr id="7" name="Slide Number Placeholder 4">
            <a:extLst>
              <a:ext uri="{FF2B5EF4-FFF2-40B4-BE49-F238E27FC236}">
                <a16:creationId xmlns:a16="http://schemas.microsoft.com/office/drawing/2014/main" id="{01C496D3-C213-4BEA-991B-72D1314D30F2}"/>
              </a:ext>
              <a:ext uri="{C183D7F6-B498-43B3-948B-1728B52AA6E4}">
                <adec:decorative xmlns:adec="http://schemas.microsoft.com/office/drawing/2017/decorative" val="1"/>
              </a:ext>
            </a:extLst>
          </p:cNvPr>
          <p:cNvSpPr>
            <a:spLocks noGrp="1"/>
          </p:cNvSpPr>
          <p:nvPr>
            <p:ph type="sldNum" sz="quarter" idx="4"/>
          </p:nvPr>
        </p:nvSpPr>
        <p:spPr>
          <a:xfrm>
            <a:off x="11450638" y="6470650"/>
            <a:ext cx="282575" cy="176213"/>
          </a:xfrm>
        </p:spPr>
        <p:txBody>
          <a:bodyPr rtlCol="0"/>
          <a:lstStyle/>
          <a:p>
            <a:fld id="{BB333B34-C87C-402E-ABB0-13B7C9DEBBC4}" type="slidenum">
              <a:rPr lang="en-CA" noProof="0" smtClean="0"/>
              <a:pPr/>
              <a:t>17</a:t>
            </a:fld>
            <a:endParaRPr lang="en-CA" noProof="0" dirty="0"/>
          </a:p>
        </p:txBody>
      </p:sp>
    </p:spTree>
    <p:custDataLst>
      <p:tags r:id="rId1"/>
    </p:custDataLst>
    <p:extLst>
      <p:ext uri="{BB962C8B-B14F-4D97-AF65-F5344CB8AC3E}">
        <p14:creationId xmlns:p14="http://schemas.microsoft.com/office/powerpoint/2010/main" val="223353027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CDB59-CC33-F0A4-651D-EB2940AD054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F20CB3-6F4E-262B-5F15-5A38877C4E3B}"/>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18</a:t>
            </a:fld>
            <a:endParaRPr lang="en-CA" noProof="0" dirty="0"/>
          </a:p>
        </p:txBody>
      </p:sp>
      <p:sp>
        <p:nvSpPr>
          <p:cNvPr id="2" name="Title 1">
            <a:extLst>
              <a:ext uri="{FF2B5EF4-FFF2-40B4-BE49-F238E27FC236}">
                <a16:creationId xmlns:a16="http://schemas.microsoft.com/office/drawing/2014/main" id="{9302A8A1-2EB2-57C6-85E0-66C901632408}"/>
              </a:ext>
            </a:extLst>
          </p:cNvPr>
          <p:cNvSpPr>
            <a:spLocks noGrp="1"/>
          </p:cNvSpPr>
          <p:nvPr>
            <p:ph type="title"/>
          </p:nvPr>
        </p:nvSpPr>
        <p:spPr>
          <a:xfrm>
            <a:off x="466342" y="472437"/>
            <a:ext cx="11274553" cy="792167"/>
          </a:xfrm>
        </p:spPr>
        <p:txBody>
          <a:bodyPr rtlCol="0"/>
          <a:lstStyle/>
          <a:p>
            <a:pPr lvl="0"/>
            <a:r>
              <a:rPr lang="fr-ca" noProof="0"/>
              <a:t>Comprendre le sentiment du client </a:t>
            </a:r>
          </a:p>
        </p:txBody>
      </p:sp>
      <p:sp>
        <p:nvSpPr>
          <p:cNvPr id="3" name="Speech Bubble: Oval 2">
            <a:extLst>
              <a:ext uri="{FF2B5EF4-FFF2-40B4-BE49-F238E27FC236}">
                <a16:creationId xmlns:a16="http://schemas.microsoft.com/office/drawing/2014/main" id="{1E1CDCF7-DB48-8D05-0058-E12BDC4CB08F}"/>
              </a:ext>
            </a:extLst>
          </p:cNvPr>
          <p:cNvSpPr/>
          <p:nvPr/>
        </p:nvSpPr>
        <p:spPr>
          <a:xfrm>
            <a:off x="1607320" y="2649255"/>
            <a:ext cx="2272556" cy="1978752"/>
          </a:xfrm>
          <a:prstGeom prst="wedgeEllipseCallout">
            <a:avLst>
              <a:gd name="adj1" fmla="val 52325"/>
              <a:gd name="adj2" fmla="val 31926"/>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0" rIns="182880" bIns="91440" numCol="1" spcCol="0" rtlCol="0" fromWordArt="0" anchor="ctr" anchorCtr="0" forceAA="0" compatLnSpc="1">
            <a:prstTxWarp prst="textNoShape">
              <a:avLst/>
            </a:prstTxWarp>
            <a:noAutofit/>
          </a:bodyPr>
          <a:lstStyle/>
          <a:p>
            <a:pPr algn="ctr" rtl="0"/>
            <a:r>
              <a:rPr lang="fr-ca" sz="4000" b="1" noProof="0"/>
              <a:t>!</a:t>
            </a:r>
          </a:p>
          <a:p>
            <a:pPr algn="ctr" rtl="0"/>
            <a:r>
              <a:rPr lang="fr-ca" noProof="0"/>
              <a:t>Surprise</a:t>
            </a:r>
          </a:p>
        </p:txBody>
      </p:sp>
      <p:sp>
        <p:nvSpPr>
          <p:cNvPr id="5" name="Speech Bubble: Oval 4">
            <a:extLst>
              <a:ext uri="{FF2B5EF4-FFF2-40B4-BE49-F238E27FC236}">
                <a16:creationId xmlns:a16="http://schemas.microsoft.com/office/drawing/2014/main" id="{E586A713-3772-1E34-66AF-4CC67F5B9A4E}"/>
              </a:ext>
            </a:extLst>
          </p:cNvPr>
          <p:cNvSpPr/>
          <p:nvPr/>
        </p:nvSpPr>
        <p:spPr>
          <a:xfrm>
            <a:off x="3736099" y="1481082"/>
            <a:ext cx="2272556" cy="1978752"/>
          </a:xfrm>
          <a:prstGeom prst="wedgeEllipseCallout">
            <a:avLst>
              <a:gd name="adj1" fmla="val 11133"/>
              <a:gd name="adj2" fmla="val 60362"/>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0" rIns="182880" bIns="91440" numCol="1" spcCol="0" rtlCol="0" fromWordArt="0" anchor="ctr" anchorCtr="0" forceAA="0" compatLnSpc="1">
            <a:prstTxWarp prst="textNoShape">
              <a:avLst/>
            </a:prstTxWarp>
            <a:noAutofit/>
          </a:bodyPr>
          <a:lstStyle/>
          <a:p>
            <a:pPr algn="ctr" rtl="0"/>
            <a:r>
              <a:rPr lang="fr-ca" sz="4000" b="1" noProof="0"/>
              <a:t>?</a:t>
            </a:r>
          </a:p>
          <a:p>
            <a:pPr algn="ctr" rtl="0"/>
            <a:r>
              <a:rPr lang="fr-ca" noProof="0"/>
              <a:t>Confusion</a:t>
            </a:r>
          </a:p>
        </p:txBody>
      </p:sp>
      <p:sp>
        <p:nvSpPr>
          <p:cNvPr id="7" name="Speech Bubble: Oval 6">
            <a:extLst>
              <a:ext uri="{FF2B5EF4-FFF2-40B4-BE49-F238E27FC236}">
                <a16:creationId xmlns:a16="http://schemas.microsoft.com/office/drawing/2014/main" id="{921379B4-3CFC-0B82-C32E-0511CAA00044}"/>
              </a:ext>
            </a:extLst>
          </p:cNvPr>
          <p:cNvSpPr/>
          <p:nvPr/>
        </p:nvSpPr>
        <p:spPr>
          <a:xfrm>
            <a:off x="6270231" y="1481082"/>
            <a:ext cx="2272556" cy="1978752"/>
          </a:xfrm>
          <a:prstGeom prst="wedgeEllipseCallout">
            <a:avLst>
              <a:gd name="adj1" fmla="val -11376"/>
              <a:gd name="adj2" fmla="val 61396"/>
            </a:avLst>
          </a:prstGeom>
          <a:solidFill>
            <a:srgbClr val="D03A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91440" numCol="1" spcCol="0" rtlCol="0" fromWordArt="0" anchor="ctr" anchorCtr="0" forceAA="0" compatLnSpc="1">
            <a:prstTxWarp prst="textNoShape">
              <a:avLst/>
            </a:prstTxWarp>
            <a:noAutofit/>
          </a:bodyPr>
          <a:lstStyle/>
          <a:p>
            <a:pPr algn="ctr" rtl="0"/>
            <a:r>
              <a:rPr lang="fr-ca" sz="4000" b="1" noProof="0" dirty="0"/>
              <a:t>$</a:t>
            </a:r>
          </a:p>
          <a:p>
            <a:pPr algn="ctr" rtl="0"/>
            <a:r>
              <a:rPr lang="fr-ca" noProof="0" dirty="0"/>
              <a:t>Focalisation</a:t>
            </a:r>
            <a:r>
              <a:rPr lang="fr-CA" noProof="0" dirty="0"/>
              <a:t> </a:t>
            </a:r>
            <a:r>
              <a:rPr lang="fr-ca" noProof="0" dirty="0"/>
              <a:t>sur les</a:t>
            </a:r>
            <a:r>
              <a:rPr lang="fr-CA" noProof="0" dirty="0"/>
              <a:t> </a:t>
            </a:r>
            <a:r>
              <a:rPr lang="fr-ca" noProof="0" dirty="0"/>
              <a:t>montants en dollars</a:t>
            </a:r>
            <a:br>
              <a:rPr lang="en-CA" noProof="0" dirty="0"/>
            </a:br>
            <a:endParaRPr lang="en-CA" noProof="0" dirty="0"/>
          </a:p>
        </p:txBody>
      </p:sp>
      <p:sp>
        <p:nvSpPr>
          <p:cNvPr id="8" name="Speech Bubble: Oval 7">
            <a:extLst>
              <a:ext uri="{FF2B5EF4-FFF2-40B4-BE49-F238E27FC236}">
                <a16:creationId xmlns:a16="http://schemas.microsoft.com/office/drawing/2014/main" id="{FC0FB408-BEC1-69BC-FD71-945FB79FB95B}"/>
              </a:ext>
            </a:extLst>
          </p:cNvPr>
          <p:cNvSpPr/>
          <p:nvPr/>
        </p:nvSpPr>
        <p:spPr>
          <a:xfrm>
            <a:off x="8487496" y="2649255"/>
            <a:ext cx="2272556" cy="1978752"/>
          </a:xfrm>
          <a:prstGeom prst="wedgeEllipseCallout">
            <a:avLst>
              <a:gd name="adj1" fmla="val -53018"/>
              <a:gd name="adj2" fmla="val 3270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91440" numCol="1" spcCol="0" rtlCol="0" fromWordArt="0" anchor="ctr" anchorCtr="0" forceAA="0" compatLnSpc="1">
            <a:prstTxWarp prst="textNoShape">
              <a:avLst/>
            </a:prstTxWarp>
            <a:noAutofit/>
          </a:bodyPr>
          <a:lstStyle/>
          <a:p>
            <a:pPr algn="ctr" rtl="0"/>
            <a:r>
              <a:rPr lang="fr-ca" sz="4000" b="1" noProof="0" dirty="0"/>
              <a:t>?</a:t>
            </a:r>
          </a:p>
          <a:p>
            <a:pPr algn="ctr" rtl="0"/>
            <a:r>
              <a:rPr lang="fr-ca" noProof="0" dirty="0"/>
              <a:t>Remise en question du statu quo</a:t>
            </a:r>
            <a:br>
              <a:rPr lang="en-CA" noProof="0" dirty="0"/>
            </a:br>
            <a:endParaRPr lang="en-CA" noProof="0" dirty="0"/>
          </a:p>
        </p:txBody>
      </p:sp>
      <p:pic>
        <p:nvPicPr>
          <p:cNvPr id="11" name="Graphic 10">
            <a:extLst>
              <a:ext uri="{FF2B5EF4-FFF2-40B4-BE49-F238E27FC236}">
                <a16:creationId xmlns:a16="http://schemas.microsoft.com/office/drawing/2014/main" id="{F9FAF8DD-286B-532B-BCBD-B675DA7591F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25890" y="3634901"/>
            <a:ext cx="1555456" cy="1555456"/>
          </a:xfrm>
          <a:prstGeom prst="rect">
            <a:avLst/>
          </a:prstGeom>
        </p:spPr>
      </p:pic>
    </p:spTree>
    <p:custDataLst>
      <p:tags r:id="rId1"/>
    </p:custDataLst>
    <p:extLst>
      <p:ext uri="{BB962C8B-B14F-4D97-AF65-F5344CB8AC3E}">
        <p14:creationId xmlns:p14="http://schemas.microsoft.com/office/powerpoint/2010/main" val="148161477"/>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04AEB-AE85-20D3-9531-5362EAC8B5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F1E8B2-2A2D-2B7D-51CC-40BD6393ABC3}"/>
              </a:ext>
            </a:extLst>
          </p:cNvPr>
          <p:cNvSpPr>
            <a:spLocks noGrp="1"/>
          </p:cNvSpPr>
          <p:nvPr>
            <p:ph type="title"/>
          </p:nvPr>
        </p:nvSpPr>
        <p:spPr/>
        <p:txBody>
          <a:bodyPr rtlCol="0"/>
          <a:lstStyle/>
          <a:p>
            <a:pPr lvl="0" rtl="0"/>
            <a:r>
              <a:rPr lang="fr-ca" noProof="0" dirty="0"/>
              <a:t>Questions fréquentes des clients</a:t>
            </a:r>
          </a:p>
        </p:txBody>
      </p:sp>
      <p:sp>
        <p:nvSpPr>
          <p:cNvPr id="31" name="Content Placeholder 30">
            <a:extLst>
              <a:ext uri="{FF2B5EF4-FFF2-40B4-BE49-F238E27FC236}">
                <a16:creationId xmlns:a16="http://schemas.microsoft.com/office/drawing/2014/main" id="{FC30F112-E724-83CD-DFDC-C7417C10855F}"/>
              </a:ext>
            </a:extLst>
          </p:cNvPr>
          <p:cNvSpPr>
            <a:spLocks noGrp="1"/>
          </p:cNvSpPr>
          <p:nvPr>
            <p:ph idx="1"/>
          </p:nvPr>
        </p:nvSpPr>
        <p:spPr/>
        <p:txBody>
          <a:bodyPr rtlCol="0"/>
          <a:lstStyle/>
          <a:p>
            <a:pPr rtl="0"/>
            <a:r>
              <a:rPr lang="fr-ca" noProof="0" dirty="0"/>
              <a:t>Qu’est-ce qui change exactement dans mon rapport?</a:t>
            </a:r>
          </a:p>
          <a:p>
            <a:pPr rtl="0"/>
            <a:r>
              <a:rPr lang="fr-ca" noProof="0" dirty="0"/>
              <a:t>Quand verrai-je ces nouveaux renseignements pour la première fois?</a:t>
            </a:r>
          </a:p>
          <a:p>
            <a:pPr rtl="0"/>
            <a:r>
              <a:rPr lang="fr-ca" noProof="0" dirty="0"/>
              <a:t>Les frais que je paie vont-ils augmenter en raison de ce changement?</a:t>
            </a:r>
          </a:p>
          <a:p>
            <a:pPr rtl="0"/>
            <a:r>
              <a:rPr lang="fr-ca" noProof="0" dirty="0"/>
              <a:t>Qu’est-ce qui est inclus dans le montant que je paie au titre des services de conseil?</a:t>
            </a:r>
          </a:p>
          <a:p>
            <a:pPr rtl="0"/>
            <a:r>
              <a:rPr lang="fr-ca" noProof="0" dirty="0"/>
              <a:t>Pourquoi personne ne m’a-t-il expliqué cela auparavant? </a:t>
            </a:r>
          </a:p>
          <a:p>
            <a:pPr rtl="0"/>
            <a:r>
              <a:rPr lang="fr-ca" noProof="0" dirty="0"/>
              <a:t>Qu’est-ce que je paie réellement pour vos services? </a:t>
            </a:r>
          </a:p>
          <a:p>
            <a:pPr rtl="0"/>
            <a:r>
              <a:rPr lang="fr-ca" noProof="0" dirty="0"/>
              <a:t>Pourrais-je obtenir les mêmes services à moindre coût ailleurs?</a:t>
            </a:r>
          </a:p>
          <a:p>
            <a:pPr rtl="0"/>
            <a:r>
              <a:rPr lang="fr-ca" noProof="0" dirty="0"/>
              <a:t>Ces frais en valent-ils la peine compte tenu de mes rendements?</a:t>
            </a:r>
          </a:p>
          <a:p>
            <a:pPr rtl="0"/>
            <a:r>
              <a:rPr lang="fr-ca" noProof="0" dirty="0"/>
              <a:t>Devrais-je maintenant opter pour une solution moins coûteuse?</a:t>
            </a:r>
          </a:p>
          <a:p>
            <a:pPr rtl="0"/>
            <a:endParaRPr lang="en-CA" noProof="0" dirty="0"/>
          </a:p>
        </p:txBody>
      </p:sp>
      <p:sp>
        <p:nvSpPr>
          <p:cNvPr id="5" name="Slide Number Placeholder 4">
            <a:extLst>
              <a:ext uri="{FF2B5EF4-FFF2-40B4-BE49-F238E27FC236}">
                <a16:creationId xmlns:a16="http://schemas.microsoft.com/office/drawing/2014/main" id="{89E782EC-E393-863D-A0F6-3178EA89DCAE}"/>
              </a:ext>
              <a:ext uri="{C183D7F6-B498-43B3-948B-1728B52AA6E4}">
                <adec:decorative xmlns:adec="http://schemas.microsoft.com/office/drawing/2017/decorative" val="1"/>
              </a:ext>
            </a:extLst>
          </p:cNvPr>
          <p:cNvSpPr>
            <a:spLocks noGrp="1"/>
          </p:cNvSpPr>
          <p:nvPr>
            <p:ph type="sldNum" sz="quarter" idx="4"/>
          </p:nvPr>
        </p:nvSpPr>
        <p:spPr/>
        <p:txBody>
          <a:bodyPr rtlCol="0"/>
          <a:lstStyle/>
          <a:p>
            <a:pPr rtl="0"/>
            <a:fld id="{BB333B34-C87C-402E-ABB0-13B7C9DEBBC4}" type="slidenum">
              <a:rPr lang="en-CA" noProof="0" smtClean="0"/>
              <a:pPr rtl="0"/>
              <a:t>19</a:t>
            </a:fld>
            <a:endParaRPr lang="en-CA" noProof="0" dirty="0"/>
          </a:p>
        </p:txBody>
      </p:sp>
    </p:spTree>
    <p:custDataLst>
      <p:tags r:id="rId1"/>
    </p:custDataLst>
    <p:extLst>
      <p:ext uri="{BB962C8B-B14F-4D97-AF65-F5344CB8AC3E}">
        <p14:creationId xmlns:p14="http://schemas.microsoft.com/office/powerpoint/2010/main" val="4019656627"/>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8B96E1-4E25-5A3D-21C0-40747A4A9118}"/>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20</a:t>
            </a:fld>
            <a:endParaRPr lang="en-CA" noProof="0" dirty="0"/>
          </a:p>
        </p:txBody>
      </p:sp>
      <p:sp>
        <p:nvSpPr>
          <p:cNvPr id="2" name="Title 1">
            <a:extLst>
              <a:ext uri="{FF2B5EF4-FFF2-40B4-BE49-F238E27FC236}">
                <a16:creationId xmlns:a16="http://schemas.microsoft.com/office/drawing/2014/main" id="{DB42C8CA-CF55-74C8-7F70-1501FAC55903}"/>
              </a:ext>
            </a:extLst>
          </p:cNvPr>
          <p:cNvSpPr>
            <a:spLocks noGrp="1"/>
          </p:cNvSpPr>
          <p:nvPr>
            <p:ph type="title"/>
          </p:nvPr>
        </p:nvSpPr>
        <p:spPr>
          <a:xfrm>
            <a:off x="466342" y="472437"/>
            <a:ext cx="11274553" cy="792167"/>
          </a:xfrm>
        </p:spPr>
        <p:txBody>
          <a:bodyPr rtlCol="0"/>
          <a:lstStyle/>
          <a:p>
            <a:r>
              <a:rPr lang="fr-ca" noProof="0" dirty="0"/>
              <a:t>N’oubliez pas...</a:t>
            </a:r>
          </a:p>
        </p:txBody>
      </p:sp>
      <p:grpSp>
        <p:nvGrpSpPr>
          <p:cNvPr id="3" name="Group 2" descr="Un ordinateur portable posé sur une surface blanche, à l’écran duquel apparaissent des blocs de bois sur lesquels sont inscrits les mots « PRIX », « PAR RAPPORT À » et « VALEUR », illustrant la comparaison entre le prix et la valeur.">
            <a:extLst>
              <a:ext uri="{FF2B5EF4-FFF2-40B4-BE49-F238E27FC236}">
                <a16:creationId xmlns:a16="http://schemas.microsoft.com/office/drawing/2014/main" id="{A6143011-FDA8-26AE-1003-4CBA9D72040A}"/>
              </a:ext>
            </a:extLst>
          </p:cNvPr>
          <p:cNvGrpSpPr/>
          <p:nvPr/>
        </p:nvGrpSpPr>
        <p:grpSpPr>
          <a:xfrm>
            <a:off x="-2" y="-1"/>
            <a:ext cx="12195988" cy="5753101"/>
            <a:chOff x="-2" y="-1"/>
            <a:chExt cx="12195988" cy="5753101"/>
          </a:xfrm>
        </p:grpSpPr>
        <p:pic>
          <p:nvPicPr>
            <p:cNvPr id="6" name="Picture 5">
              <a:extLst>
                <a:ext uri="{FF2B5EF4-FFF2-40B4-BE49-F238E27FC236}">
                  <a16:creationId xmlns:a16="http://schemas.microsoft.com/office/drawing/2014/main" id="{86649DFF-492A-B386-FBD5-1257A17CC429}"/>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2" y="-1"/>
              <a:ext cx="12195988" cy="5753101"/>
            </a:xfrm>
            <a:prstGeom prst="rect">
              <a:avLst/>
            </a:prstGeom>
          </p:spPr>
        </p:pic>
        <p:sp>
          <p:nvSpPr>
            <p:cNvPr id="10" name="Rectangle 9">
              <a:extLst>
                <a:ext uri="{FF2B5EF4-FFF2-40B4-BE49-F238E27FC236}">
                  <a16:creationId xmlns:a16="http://schemas.microsoft.com/office/drawing/2014/main" id="{21700190-7E7C-41C4-018B-C8DAFBC258BF}"/>
                </a:ext>
              </a:extLst>
            </p:cNvPr>
            <p:cNvSpPr/>
            <p:nvPr/>
          </p:nvSpPr>
          <p:spPr>
            <a:xfrm>
              <a:off x="-1" y="1"/>
              <a:ext cx="12188825" cy="1413163"/>
            </a:xfrm>
            <a:prstGeom prst="rect">
              <a:avLst/>
            </a:prstGeom>
            <a:gradFill>
              <a:gsLst>
                <a:gs pos="50000">
                  <a:schemeClr val="bg1">
                    <a:alpha val="87863"/>
                  </a:schemeClr>
                </a:gs>
                <a:gs pos="99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spTree>
    <p:custDataLst>
      <p:tags r:id="rId1"/>
    </p:custDataLst>
    <p:extLst>
      <p:ext uri="{BB962C8B-B14F-4D97-AF65-F5344CB8AC3E}">
        <p14:creationId xmlns:p14="http://schemas.microsoft.com/office/powerpoint/2010/main" val="259415322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2871A-84EE-4662-5CBF-E803B6BB7C71}"/>
            </a:ext>
          </a:extLst>
        </p:cNvPr>
        <p:cNvGrpSpPr/>
        <p:nvPr/>
      </p:nvGrpSpPr>
      <p:grpSpPr>
        <a:xfrm>
          <a:off x="0" y="0"/>
          <a:ext cx="0" cy="0"/>
          <a:chOff x="0" y="0"/>
          <a:chExt cx="0" cy="0"/>
        </a:xfrm>
      </p:grpSpPr>
      <p:graphicFrame>
        <p:nvGraphicFramePr>
          <p:cNvPr id="11" name="Chart 10">
            <a:extLst>
              <a:ext uri="{FF2B5EF4-FFF2-40B4-BE49-F238E27FC236}">
                <a16:creationId xmlns:a16="http://schemas.microsoft.com/office/drawing/2014/main" id="{86744EE5-A439-C79D-3B16-05573A4DB8F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31635099"/>
              </p:ext>
            </p:extLst>
          </p:nvPr>
        </p:nvGraphicFramePr>
        <p:xfrm>
          <a:off x="3281157" y="1363495"/>
          <a:ext cx="4065358" cy="2710237"/>
        </p:xfrm>
        <a:graphic>
          <a:graphicData uri="http://schemas.openxmlformats.org/drawingml/2006/chart">
            <c:chart xmlns:c="http://schemas.openxmlformats.org/drawingml/2006/chart" xmlns:r="http://schemas.openxmlformats.org/officeDocument/2006/relationships" r:id="rId4"/>
          </a:graphicData>
        </a:graphic>
      </p:graphicFrame>
      <p:sp>
        <p:nvSpPr>
          <p:cNvPr id="6" name="Slide Number Placeholder 5">
            <a:extLst>
              <a:ext uri="{FF2B5EF4-FFF2-40B4-BE49-F238E27FC236}">
                <a16:creationId xmlns:a16="http://schemas.microsoft.com/office/drawing/2014/main" id="{5A811DB0-35D6-3658-B3A9-5299E8BAE187}"/>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21</a:t>
            </a:fld>
            <a:endParaRPr lang="en-CA" noProof="0" dirty="0"/>
          </a:p>
        </p:txBody>
      </p:sp>
      <p:graphicFrame>
        <p:nvGraphicFramePr>
          <p:cNvPr id="10" name="Chart 9">
            <a:extLst>
              <a:ext uri="{FF2B5EF4-FFF2-40B4-BE49-F238E27FC236}">
                <a16:creationId xmlns:a16="http://schemas.microsoft.com/office/drawing/2014/main" id="{ADB9114E-D523-03F3-88B8-80CD7F2CBA0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832289748"/>
              </p:ext>
            </p:extLst>
          </p:nvPr>
        </p:nvGraphicFramePr>
        <p:xfrm>
          <a:off x="0" y="1363495"/>
          <a:ext cx="4065358" cy="2710237"/>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a:extLst>
              <a:ext uri="{FF2B5EF4-FFF2-40B4-BE49-F238E27FC236}">
                <a16:creationId xmlns:a16="http://schemas.microsoft.com/office/drawing/2014/main" id="{C54A9DAE-D9A5-861E-B9AB-7402B0E73E5A}"/>
              </a:ext>
            </a:extLst>
          </p:cNvPr>
          <p:cNvSpPr>
            <a:spLocks noGrp="1"/>
          </p:cNvSpPr>
          <p:nvPr>
            <p:ph type="title"/>
          </p:nvPr>
        </p:nvSpPr>
        <p:spPr>
          <a:xfrm>
            <a:off x="466342" y="472437"/>
            <a:ext cx="11274553" cy="792167"/>
          </a:xfrm>
        </p:spPr>
        <p:txBody>
          <a:bodyPr rtlCol="0"/>
          <a:lstStyle/>
          <a:p>
            <a:pPr lvl="0"/>
            <a:r>
              <a:rPr lang="fr-ca" noProof="0" dirty="0"/>
              <a:t>Écart en matière de transparence des frais</a:t>
            </a:r>
          </a:p>
        </p:txBody>
      </p:sp>
      <p:sp>
        <p:nvSpPr>
          <p:cNvPr id="12" name="TextBox 11">
            <a:extLst>
              <a:ext uri="{FF2B5EF4-FFF2-40B4-BE49-F238E27FC236}">
                <a16:creationId xmlns:a16="http://schemas.microsoft.com/office/drawing/2014/main" id="{0084C473-D926-E1E0-22CD-E3D6828D86E6}"/>
              </a:ext>
            </a:extLst>
          </p:cNvPr>
          <p:cNvSpPr txBox="1"/>
          <p:nvPr/>
        </p:nvSpPr>
        <p:spPr>
          <a:xfrm>
            <a:off x="1256681" y="2149193"/>
            <a:ext cx="1570207" cy="1111073"/>
          </a:xfrm>
          <a:prstGeom prst="rect">
            <a:avLst/>
          </a:prstGeom>
          <a:noFill/>
        </p:spPr>
        <p:txBody>
          <a:bodyPr wrap="square" lIns="0" tIns="0" rIns="0" bIns="0" rtlCol="0">
            <a:spAutoFit/>
          </a:bodyPr>
          <a:lstStyle/>
          <a:p>
            <a:pPr algn="ctr" rtl="0">
              <a:lnSpc>
                <a:spcPct val="95000"/>
              </a:lnSpc>
              <a:spcBef>
                <a:spcPts val="600"/>
              </a:spcBef>
            </a:pPr>
            <a:r>
              <a:rPr lang="fr-ca" sz="2800" b="1" noProof="0" dirty="0">
                <a:solidFill>
                  <a:srgbClr val="03874D"/>
                </a:solidFill>
              </a:rPr>
              <a:t>94 %</a:t>
            </a:r>
            <a:br>
              <a:rPr lang="en-CA" noProof="0" dirty="0"/>
            </a:br>
            <a:r>
              <a:rPr lang="fr-ca" sz="1600" noProof="0" dirty="0"/>
              <a:t>des investisseurs sont satisfaits de leur conseiller</a:t>
            </a:r>
          </a:p>
        </p:txBody>
      </p:sp>
      <p:sp>
        <p:nvSpPr>
          <p:cNvPr id="13" name="TextBox 12">
            <a:extLst>
              <a:ext uri="{FF2B5EF4-FFF2-40B4-BE49-F238E27FC236}">
                <a16:creationId xmlns:a16="http://schemas.microsoft.com/office/drawing/2014/main" id="{BC8660D3-FC88-0985-D350-CE21A49C9451}"/>
              </a:ext>
            </a:extLst>
          </p:cNvPr>
          <p:cNvSpPr txBox="1"/>
          <p:nvPr/>
        </p:nvSpPr>
        <p:spPr>
          <a:xfrm>
            <a:off x="4424151" y="2149193"/>
            <a:ext cx="1820073" cy="1111073"/>
          </a:xfrm>
          <a:prstGeom prst="rect">
            <a:avLst/>
          </a:prstGeom>
          <a:noFill/>
        </p:spPr>
        <p:txBody>
          <a:bodyPr wrap="square" lIns="0" tIns="0" rIns="0" bIns="0" rtlCol="0">
            <a:spAutoFit/>
          </a:bodyPr>
          <a:lstStyle/>
          <a:p>
            <a:pPr algn="ctr" rtl="0">
              <a:lnSpc>
                <a:spcPct val="95000"/>
              </a:lnSpc>
              <a:spcBef>
                <a:spcPts val="600"/>
              </a:spcBef>
            </a:pPr>
            <a:r>
              <a:rPr lang="fr-ca" sz="2800" b="1" noProof="0" dirty="0">
                <a:solidFill>
                  <a:srgbClr val="00009A"/>
                </a:solidFill>
              </a:rPr>
              <a:t>92 %</a:t>
            </a:r>
            <a:br>
              <a:rPr lang="en-CA" noProof="0" dirty="0"/>
            </a:br>
            <a:r>
              <a:rPr lang="fr-ca" sz="1600" noProof="0" dirty="0"/>
              <a:t>des investisseurs font confiance à leur conseiller</a:t>
            </a:r>
            <a:endParaRPr lang="en-CA" sz="1600" noProof="0" dirty="0"/>
          </a:p>
        </p:txBody>
      </p:sp>
      <p:sp>
        <p:nvSpPr>
          <p:cNvPr id="7" name="Content Placeholder 30">
            <a:extLst>
              <a:ext uri="{FF2B5EF4-FFF2-40B4-BE49-F238E27FC236}">
                <a16:creationId xmlns:a16="http://schemas.microsoft.com/office/drawing/2014/main" id="{45932B4A-E58B-820B-57E3-55E46160BB24}"/>
              </a:ext>
            </a:extLst>
          </p:cNvPr>
          <p:cNvSpPr txBox="1">
            <a:spLocks/>
          </p:cNvSpPr>
          <p:nvPr/>
        </p:nvSpPr>
        <p:spPr>
          <a:xfrm>
            <a:off x="7371768" y="1419666"/>
            <a:ext cx="4219834" cy="2489505"/>
          </a:xfrm>
          <a:prstGeom prst="rect">
            <a:avLst/>
          </a:prstGeom>
          <a:solidFill>
            <a:schemeClr val="tx2"/>
          </a:solidFill>
          <a:ln>
            <a:noFill/>
          </a:ln>
        </p:spPr>
        <p:txBody>
          <a:bodyPr vert="horz" lIns="0" tIns="0" rIns="0" bIns="0" rtlCol="0" anchor="ctr">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lgn="ctr" rtl="0">
              <a:buNone/>
            </a:pPr>
            <a:r>
              <a:rPr lang="fr-ca" noProof="0" dirty="0">
                <a:solidFill>
                  <a:schemeClr val="bg1"/>
                </a:solidFill>
              </a:rPr>
              <a:t>Toutefois, </a:t>
            </a:r>
            <a:r>
              <a:rPr lang="fr-ca" sz="2400" b="1" noProof="0" dirty="0">
                <a:solidFill>
                  <a:schemeClr val="bg1"/>
                </a:solidFill>
              </a:rPr>
              <a:t>deux tiers des investisseurs ne sont toujours pas certains de bien comprendre les frais qu’ils paient.</a:t>
            </a:r>
            <a:endParaRPr lang="en-CA" noProof="0" dirty="0">
              <a:solidFill>
                <a:schemeClr val="bg1"/>
              </a:solidFill>
            </a:endParaRPr>
          </a:p>
        </p:txBody>
      </p:sp>
      <p:sp>
        <p:nvSpPr>
          <p:cNvPr id="4" name="TextBox 3">
            <a:extLst>
              <a:ext uri="{FF2B5EF4-FFF2-40B4-BE49-F238E27FC236}">
                <a16:creationId xmlns:a16="http://schemas.microsoft.com/office/drawing/2014/main" id="{A7C66D2A-6498-7EB8-4F2A-767E2F0E8877}"/>
              </a:ext>
            </a:extLst>
          </p:cNvPr>
          <p:cNvSpPr txBox="1"/>
          <p:nvPr/>
        </p:nvSpPr>
        <p:spPr>
          <a:xfrm>
            <a:off x="851476" y="4149945"/>
            <a:ext cx="10485872" cy="794064"/>
          </a:xfrm>
          <a:prstGeom prst="rect">
            <a:avLst/>
          </a:prstGeom>
          <a:noFill/>
        </p:spPr>
        <p:txBody>
          <a:bodyPr wrap="square" rtlCol="0">
            <a:spAutoFit/>
          </a:bodyPr>
          <a:lstStyle/>
          <a:p>
            <a:pPr algn="ctr" rtl="0">
              <a:lnSpc>
                <a:spcPct val="95000"/>
              </a:lnSpc>
            </a:pPr>
            <a:r>
              <a:rPr lang="fr-ca" sz="2400" b="1" noProof="0" dirty="0">
                <a:solidFill>
                  <a:srgbClr val="D03A39"/>
                </a:solidFill>
              </a:rPr>
              <a:t>74 % </a:t>
            </a:r>
            <a:r>
              <a:rPr lang="fr-ca" sz="2400" b="1" noProof="0" dirty="0"/>
              <a:t>ont indiqué que les services de leur conseiller valaient chaque dollar qu’ils lui versent… </a:t>
            </a:r>
          </a:p>
        </p:txBody>
      </p:sp>
      <p:sp>
        <p:nvSpPr>
          <p:cNvPr id="5" name="TextBox 4">
            <a:extLst>
              <a:ext uri="{FF2B5EF4-FFF2-40B4-BE49-F238E27FC236}">
                <a16:creationId xmlns:a16="http://schemas.microsoft.com/office/drawing/2014/main" id="{DE360128-D782-D871-689C-272CE55EE3B8}"/>
              </a:ext>
            </a:extLst>
          </p:cNvPr>
          <p:cNvSpPr txBox="1"/>
          <p:nvPr/>
        </p:nvSpPr>
        <p:spPr>
          <a:xfrm>
            <a:off x="1014315" y="5030794"/>
            <a:ext cx="10160195" cy="794064"/>
          </a:xfrm>
          <a:prstGeom prst="rect">
            <a:avLst/>
          </a:prstGeom>
          <a:noFill/>
        </p:spPr>
        <p:txBody>
          <a:bodyPr wrap="square" rtlCol="0">
            <a:sp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lang="fr-ca" sz="2400" b="1" u="none" strike="noStrike" kern="1200" cap="none" spc="0" normalizeH="0" noProof="0" dirty="0">
                <a:ln>
                  <a:noFill/>
                </a:ln>
                <a:solidFill>
                  <a:prstClr val="black"/>
                </a:solidFill>
                <a:effectLst/>
                <a:uLnTx/>
                <a:uFillTx/>
                <a:latin typeface="Arial" panose="020B0604020202020204"/>
                <a:ea typeface="+mn-ea"/>
                <a:cs typeface="+mn-cs"/>
              </a:rPr>
              <a:t>… pourtant, seulement </a:t>
            </a:r>
            <a:r>
              <a:rPr lang="fr-ca" sz="2400" b="1" u="none" strike="noStrike" kern="1200" cap="none" spc="0" normalizeH="0" noProof="0" dirty="0">
                <a:ln>
                  <a:noFill/>
                </a:ln>
                <a:solidFill>
                  <a:srgbClr val="D03A39"/>
                </a:solidFill>
                <a:effectLst/>
                <a:uLnTx/>
                <a:uFillTx/>
                <a:latin typeface="Arial" panose="020B0604020202020204"/>
                <a:ea typeface="+mn-ea"/>
                <a:cs typeface="+mn-cs"/>
              </a:rPr>
              <a:t>44 % </a:t>
            </a:r>
            <a:r>
              <a:rPr lang="fr-ca" sz="2400" b="1" u="none" strike="noStrike" kern="1200" cap="none" spc="0" normalizeH="0" noProof="0" dirty="0">
                <a:ln>
                  <a:noFill/>
                </a:ln>
                <a:solidFill>
                  <a:prstClr val="black"/>
                </a:solidFill>
                <a:effectLst/>
                <a:uLnTx/>
                <a:uFillTx/>
                <a:latin typeface="Arial" panose="020B0604020202020204"/>
                <a:ea typeface="+mn-ea"/>
                <a:cs typeface="+mn-cs"/>
              </a:rPr>
              <a:t>des investisseurs estiment que leur conseiller leur apporte beaucoup de valeur. </a:t>
            </a:r>
          </a:p>
        </p:txBody>
      </p:sp>
      <p:sp>
        <p:nvSpPr>
          <p:cNvPr id="55" name="Text Placeholder 54">
            <a:extLst>
              <a:ext uri="{FF2B5EF4-FFF2-40B4-BE49-F238E27FC236}">
                <a16:creationId xmlns:a16="http://schemas.microsoft.com/office/drawing/2014/main" id="{2B5A054F-DE2F-6F19-358D-24D4B0CBA410}"/>
              </a:ext>
            </a:extLst>
          </p:cNvPr>
          <p:cNvSpPr>
            <a:spLocks noGrp="1"/>
          </p:cNvSpPr>
          <p:nvPr>
            <p:ph type="body" sz="quarter" idx="13"/>
          </p:nvPr>
        </p:nvSpPr>
        <p:spPr>
          <a:xfrm>
            <a:off x="3944938" y="6051550"/>
            <a:ext cx="7796212" cy="401638"/>
          </a:xfrm>
        </p:spPr>
        <p:txBody>
          <a:bodyPr rtlCol="0"/>
          <a:lstStyle/>
          <a:p>
            <a:r>
              <a:rPr lang="fr-CA" noProof="0" dirty="0"/>
              <a:t>Sources : </a:t>
            </a:r>
            <a:r>
              <a:rPr lang="fr-CA" dirty="0"/>
              <a:t>Sondage auprès des investisseurs canadiens de fonds communs de placement et de fonds négociés en bourse, IFIC et Pollara, 2024.</a:t>
            </a:r>
          </a:p>
          <a:p>
            <a:r>
              <a:rPr lang="fr-CA" dirty="0"/>
              <a:t>« Valeur des conseils », Vanguard Canada, 2024.</a:t>
            </a:r>
            <a:endParaRPr lang="fr-CA" noProof="0" dirty="0"/>
          </a:p>
        </p:txBody>
      </p:sp>
    </p:spTree>
    <p:custDataLst>
      <p:tags r:id="rId1"/>
    </p:custDataLst>
    <p:extLst>
      <p:ext uri="{BB962C8B-B14F-4D97-AF65-F5344CB8AC3E}">
        <p14:creationId xmlns:p14="http://schemas.microsoft.com/office/powerpoint/2010/main" val="2826967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0C6F3-2526-6E94-2610-2FF61E6EECCA}"/>
            </a:ext>
          </a:extLst>
        </p:cNvPr>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30C591A7-CF08-D725-ECB7-27638DF0797E}"/>
              </a:ext>
              <a:ext uri="{C183D7F6-B498-43B3-948B-1728B52AA6E4}">
                <adec:decorative xmlns:adec="http://schemas.microsoft.com/office/drawing/2017/decorative" val="1"/>
              </a:ext>
            </a:extLst>
          </p:cNvPr>
          <p:cNvSpPr txBox="1">
            <a:spLocks/>
          </p:cNvSpPr>
          <p:nvPr/>
        </p:nvSpPr>
        <p:spPr>
          <a:xfrm>
            <a:off x="11449993" y="6426527"/>
            <a:ext cx="283219" cy="175694"/>
          </a:xfrm>
          <a:prstGeom prst="rect">
            <a:avLst/>
          </a:prstGeom>
        </p:spPr>
        <p:txBody>
          <a:bodyPr lIns="0" r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fld id="{BB333B34-C87C-402E-ABB0-13B7C9DEBBC4}" type="slidenum">
              <a:rPr lang="en-CA" sz="800" noProof="0" smtClean="0"/>
              <a:pPr algn="r" rtl="0"/>
              <a:t>22</a:t>
            </a:fld>
            <a:endParaRPr lang="en-CA" sz="800" noProof="0" dirty="0"/>
          </a:p>
        </p:txBody>
      </p:sp>
      <p:sp>
        <p:nvSpPr>
          <p:cNvPr id="11" name="Rectangle 10">
            <a:extLst>
              <a:ext uri="{FF2B5EF4-FFF2-40B4-BE49-F238E27FC236}">
                <a16:creationId xmlns:a16="http://schemas.microsoft.com/office/drawing/2014/main" id="{989BD9DF-132C-B8C4-E041-02927C8D6C04}"/>
              </a:ext>
              <a:ext uri="{C183D7F6-B498-43B3-948B-1728B52AA6E4}">
                <adec:decorative xmlns:adec="http://schemas.microsoft.com/office/drawing/2017/decorative" val="1"/>
              </a:ext>
            </a:extLst>
          </p:cNvPr>
          <p:cNvSpPr/>
          <p:nvPr/>
        </p:nvSpPr>
        <p:spPr>
          <a:xfrm>
            <a:off x="4384110" y="2162002"/>
            <a:ext cx="7357039" cy="38317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9" name="Rectangle 8">
            <a:extLst>
              <a:ext uri="{FF2B5EF4-FFF2-40B4-BE49-F238E27FC236}">
                <a16:creationId xmlns:a16="http://schemas.microsoft.com/office/drawing/2014/main" id="{B64D5E42-24AC-E142-AD83-988B25FF0FE3}"/>
              </a:ext>
              <a:ext uri="{C183D7F6-B498-43B3-948B-1728B52AA6E4}">
                <adec:decorative xmlns:adec="http://schemas.microsoft.com/office/drawing/2017/decorative" val="1"/>
              </a:ext>
            </a:extLst>
          </p:cNvPr>
          <p:cNvSpPr/>
          <p:nvPr/>
        </p:nvSpPr>
        <p:spPr>
          <a:xfrm>
            <a:off x="455613" y="2162002"/>
            <a:ext cx="3133094" cy="3831702"/>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cxnSp>
        <p:nvCxnSpPr>
          <p:cNvPr id="12" name="Straight Arrow Connector 11">
            <a:extLst>
              <a:ext uri="{FF2B5EF4-FFF2-40B4-BE49-F238E27FC236}">
                <a16:creationId xmlns:a16="http://schemas.microsoft.com/office/drawing/2014/main" id="{9EC5B4D3-C8A2-DC2F-2B11-F7D7AF6AADA6}"/>
              </a:ext>
              <a:ext uri="{C183D7F6-B498-43B3-948B-1728B52AA6E4}">
                <adec:decorative xmlns:adec="http://schemas.microsoft.com/office/drawing/2017/decorative" val="1"/>
              </a:ext>
            </a:extLst>
          </p:cNvPr>
          <p:cNvCxnSpPr>
            <a:cxnSpLocks/>
          </p:cNvCxnSpPr>
          <p:nvPr/>
        </p:nvCxnSpPr>
        <p:spPr>
          <a:xfrm>
            <a:off x="3729883" y="3923777"/>
            <a:ext cx="513052" cy="0"/>
          </a:xfrm>
          <a:prstGeom prst="straightConnector1">
            <a:avLst/>
          </a:prstGeom>
          <a:ln w="85725" cap="rnd">
            <a:solidFill>
              <a:srgbClr val="03874D"/>
            </a:solidFill>
            <a:miter lim="800000"/>
            <a:tailEnd type="arrow"/>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82C9200-8314-B4D3-EA5A-4A9F75B6D275}"/>
              </a:ext>
            </a:extLst>
          </p:cNvPr>
          <p:cNvSpPr>
            <a:spLocks noGrp="1"/>
          </p:cNvSpPr>
          <p:nvPr>
            <p:ph type="title"/>
          </p:nvPr>
        </p:nvSpPr>
        <p:spPr>
          <a:xfrm>
            <a:off x="466342" y="472437"/>
            <a:ext cx="11274553" cy="792167"/>
          </a:xfrm>
        </p:spPr>
        <p:txBody>
          <a:bodyPr rtlCol="0"/>
          <a:lstStyle/>
          <a:p>
            <a:pPr lvl="0"/>
            <a:r>
              <a:rPr lang="fr-ca" noProof="0" dirty="0"/>
              <a:t>Une occasion de renforcer la relation</a:t>
            </a:r>
          </a:p>
        </p:txBody>
      </p:sp>
      <p:sp>
        <p:nvSpPr>
          <p:cNvPr id="5" name="Content Placeholder 30">
            <a:extLst>
              <a:ext uri="{FF2B5EF4-FFF2-40B4-BE49-F238E27FC236}">
                <a16:creationId xmlns:a16="http://schemas.microsoft.com/office/drawing/2014/main" id="{4429C252-3442-A2F9-6546-C03E9E545D91}"/>
              </a:ext>
            </a:extLst>
          </p:cNvPr>
          <p:cNvSpPr txBox="1">
            <a:spLocks/>
          </p:cNvSpPr>
          <p:nvPr/>
        </p:nvSpPr>
        <p:spPr>
          <a:xfrm>
            <a:off x="466726" y="1077201"/>
            <a:ext cx="9718896" cy="877163"/>
          </a:xfrm>
          <a:prstGeom prst="rect">
            <a:avLst/>
          </a:prstGeom>
        </p:spPr>
        <p:txBody>
          <a:bodyPr vert="horz" lIns="0" tIns="0" rIns="0" bIns="0" rtlCol="0">
            <a:sp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rtl="0">
              <a:buFont typeface="Arial" panose="020B0604020202020204" pitchFamily="34" charset="0"/>
              <a:buNone/>
            </a:pPr>
            <a:r>
              <a:rPr lang="fr-ca" noProof="0" dirty="0"/>
              <a:t>Un tiers des investisseurs ne comprennent toujours pas clairement comment les frais sont calculés. Il s’agit d’une occasion de renforcer la confiance et de se démarquer grâce à une communication plus claire.</a:t>
            </a:r>
          </a:p>
        </p:txBody>
      </p:sp>
      <p:sp>
        <p:nvSpPr>
          <p:cNvPr id="4" name="TextBox 3">
            <a:extLst>
              <a:ext uri="{FF2B5EF4-FFF2-40B4-BE49-F238E27FC236}">
                <a16:creationId xmlns:a16="http://schemas.microsoft.com/office/drawing/2014/main" id="{EDDBEA99-096F-DBEE-D484-F7A77A2A07C3}"/>
              </a:ext>
            </a:extLst>
          </p:cNvPr>
          <p:cNvSpPr txBox="1"/>
          <p:nvPr/>
        </p:nvSpPr>
        <p:spPr>
          <a:xfrm>
            <a:off x="583699" y="2854254"/>
            <a:ext cx="2992482" cy="2139047"/>
          </a:xfrm>
          <a:prstGeom prst="rect">
            <a:avLst/>
          </a:prstGeom>
          <a:noFill/>
        </p:spPr>
        <p:txBody>
          <a:bodyPr wrap="square" rtlCol="0">
            <a:spAutoFit/>
          </a:bodyPr>
          <a:lstStyle/>
          <a:p>
            <a:pPr rtl="0">
              <a:lnSpc>
                <a:spcPct val="95000"/>
              </a:lnSpc>
            </a:pPr>
            <a:r>
              <a:rPr lang="fr-ca" sz="2800" noProof="0" dirty="0">
                <a:solidFill>
                  <a:schemeClr val="bg1"/>
                </a:solidFill>
              </a:rPr>
              <a:t>Les investisseurs veulent avoir le sentiment d’avoir un partenaire à leurs côtés. </a:t>
            </a:r>
            <a:endParaRPr lang="en-CA" sz="2800" noProof="0" dirty="0">
              <a:solidFill>
                <a:schemeClr val="bg1"/>
              </a:solidFill>
            </a:endParaRPr>
          </a:p>
        </p:txBody>
      </p:sp>
      <p:sp>
        <p:nvSpPr>
          <p:cNvPr id="10" name="TextBox 9">
            <a:extLst>
              <a:ext uri="{FF2B5EF4-FFF2-40B4-BE49-F238E27FC236}">
                <a16:creationId xmlns:a16="http://schemas.microsoft.com/office/drawing/2014/main" id="{43AEC301-65BA-D5A7-9AA3-328387582B66}"/>
              </a:ext>
            </a:extLst>
          </p:cNvPr>
          <p:cNvSpPr txBox="1"/>
          <p:nvPr/>
        </p:nvSpPr>
        <p:spPr>
          <a:xfrm>
            <a:off x="4613903" y="2361811"/>
            <a:ext cx="6747203" cy="3416320"/>
          </a:xfrm>
          <a:prstGeom prst="rect">
            <a:avLst/>
          </a:prstGeom>
          <a:noFill/>
        </p:spPr>
        <p:txBody>
          <a:bodyPr wrap="square" rtlCol="0">
            <a:spAutoFit/>
          </a:bodyPr>
          <a:lstStyle/>
          <a:p>
            <a:pPr marL="400050" marR="0" lvl="0" indent="-400050" algn="l" defTabSz="914400" rtl="0" eaLnBrk="1" fontAlgn="auto" latinLnBrk="0" hangingPunct="1">
              <a:lnSpc>
                <a:spcPct val="95000"/>
              </a:lnSpc>
              <a:spcBef>
                <a:spcPts val="1800"/>
              </a:spcBef>
              <a:spcAft>
                <a:spcPts val="0"/>
              </a:spcAft>
              <a:buClr>
                <a:schemeClr val="bg1"/>
              </a:buClr>
              <a:buSzTx/>
              <a:buFont typeface="Segoe UI Symbol" panose="020B0502040204020203" pitchFamily="34" charset="0"/>
              <a:buChar char=""/>
              <a:tabLst/>
              <a:defRPr/>
            </a:pPr>
            <a:r>
              <a:rPr lang="fr-ca" sz="2000" b="0" i="0" u="none" strike="noStrike" kern="1200" cap="none" spc="0" normalizeH="0" noProof="0" dirty="0">
                <a:ln>
                  <a:noFill/>
                </a:ln>
                <a:solidFill>
                  <a:schemeClr val="bg1"/>
                </a:solidFill>
                <a:effectLst/>
                <a:uLnTx/>
                <a:uFillTx/>
                <a:latin typeface="Arial" panose="020B0604020202020204"/>
                <a:ea typeface="+mn-ea"/>
                <a:cs typeface="+mn-cs"/>
              </a:rPr>
              <a:t>Communiquer de façon claire et régulière.</a:t>
            </a:r>
          </a:p>
          <a:p>
            <a:pPr marL="400050" marR="0" lvl="0" indent="-400050" algn="l" defTabSz="914400" rtl="0" eaLnBrk="1" fontAlgn="auto" latinLnBrk="0" hangingPunct="1">
              <a:lnSpc>
                <a:spcPct val="95000"/>
              </a:lnSpc>
              <a:spcBef>
                <a:spcPts val="1800"/>
              </a:spcBef>
              <a:spcAft>
                <a:spcPts val="0"/>
              </a:spcAft>
              <a:buClr>
                <a:schemeClr val="bg1"/>
              </a:buClr>
              <a:buSzTx/>
              <a:buFont typeface="Segoe UI Symbol" panose="020B0502040204020203" pitchFamily="34" charset="0"/>
              <a:buChar char=""/>
              <a:tabLst/>
              <a:defRPr/>
            </a:pPr>
            <a:r>
              <a:rPr lang="fr-ca" sz="2000" b="0" i="0" u="none" strike="noStrike" kern="1200" cap="none" spc="0" normalizeH="0" noProof="0" dirty="0">
                <a:ln>
                  <a:noFill/>
                </a:ln>
                <a:solidFill>
                  <a:schemeClr val="bg1"/>
                </a:solidFill>
                <a:effectLst/>
                <a:uLnTx/>
                <a:uFillTx/>
                <a:latin typeface="Arial" panose="020B0604020202020204"/>
                <a:ea typeface="+mn-ea"/>
                <a:cs typeface="+mn-cs"/>
              </a:rPr>
              <a:t>Fair</a:t>
            </a:r>
            <a:r>
              <a:rPr lang="fr-ca" sz="2000" noProof="0" dirty="0">
                <a:solidFill>
                  <a:schemeClr val="bg1"/>
                </a:solidFill>
                <a:latin typeface="Arial" panose="020B0604020202020204"/>
              </a:rPr>
              <a:t>e</a:t>
            </a:r>
            <a:r>
              <a:rPr lang="fr-ca" sz="2000" b="0" i="0" u="none" strike="noStrike" kern="1200" cap="none" spc="0" normalizeH="0" noProof="0" dirty="0">
                <a:ln>
                  <a:noFill/>
                </a:ln>
                <a:solidFill>
                  <a:schemeClr val="bg1"/>
                </a:solidFill>
                <a:effectLst/>
                <a:uLnTx/>
                <a:uFillTx/>
                <a:latin typeface="Arial" panose="020B0604020202020204"/>
                <a:ea typeface="+mn-ea"/>
                <a:cs typeface="+mn-cs"/>
              </a:rPr>
              <a:t> en sorte que les investisseurs se sentent accompagnés et compris, notamment grâce à des conseils adaptés à leur situation.</a:t>
            </a:r>
            <a:endParaRPr lang="en-CA" sz="2000" noProof="0" dirty="0">
              <a:solidFill>
                <a:schemeClr val="bg1"/>
              </a:solidFill>
              <a:latin typeface="Arial" panose="020B0604020202020204"/>
            </a:endParaRPr>
          </a:p>
          <a:p>
            <a:pPr marL="400050" marR="0" lvl="0" indent="-400050" algn="l" defTabSz="914400" rtl="0" eaLnBrk="1" fontAlgn="auto" latinLnBrk="0" hangingPunct="1">
              <a:lnSpc>
                <a:spcPct val="95000"/>
              </a:lnSpc>
              <a:spcBef>
                <a:spcPts val="1800"/>
              </a:spcBef>
              <a:spcAft>
                <a:spcPts val="0"/>
              </a:spcAft>
              <a:buClr>
                <a:schemeClr val="bg1"/>
              </a:buClr>
              <a:buSzTx/>
              <a:buFont typeface="Segoe UI Symbol" panose="020B0502040204020203" pitchFamily="34" charset="0"/>
              <a:buChar char=""/>
              <a:tabLst/>
              <a:defRPr/>
            </a:pPr>
            <a:r>
              <a:rPr lang="fr-ca" sz="2000" b="0" i="0" u="none" strike="noStrike" kern="1200" cap="none" spc="0" normalizeH="0" noProof="0" dirty="0">
                <a:ln>
                  <a:noFill/>
                </a:ln>
                <a:solidFill>
                  <a:schemeClr val="bg1"/>
                </a:solidFill>
                <a:effectLst/>
                <a:uLnTx/>
                <a:uFillTx/>
                <a:latin typeface="Arial" panose="020B0604020202020204"/>
                <a:ea typeface="+mn-ea"/>
                <a:cs typeface="+mn-cs"/>
              </a:rPr>
              <a:t>Renforcer la confiance grâce à une grande réactivité, à une communication pertinente et à une démarche proactive. </a:t>
            </a:r>
          </a:p>
          <a:p>
            <a:pPr marL="400050" marR="0" lvl="0" indent="-400050" algn="l" defTabSz="914400" rtl="0" eaLnBrk="1" fontAlgn="auto" latinLnBrk="0" hangingPunct="1">
              <a:lnSpc>
                <a:spcPct val="95000"/>
              </a:lnSpc>
              <a:spcBef>
                <a:spcPts val="1800"/>
              </a:spcBef>
              <a:spcAft>
                <a:spcPts val="0"/>
              </a:spcAft>
              <a:buClr>
                <a:schemeClr val="bg1"/>
              </a:buClr>
              <a:buSzTx/>
              <a:buFont typeface="Segoe UI Symbol" panose="020B0502040204020203" pitchFamily="34" charset="0"/>
              <a:buChar char=""/>
              <a:tabLst/>
              <a:defRPr/>
            </a:pPr>
            <a:r>
              <a:rPr lang="fr-ca" sz="2000" b="0" i="0" u="none" strike="noStrike" kern="1200" cap="none" spc="0" normalizeH="0" noProof="0" dirty="0">
                <a:ln>
                  <a:noFill/>
                </a:ln>
                <a:solidFill>
                  <a:schemeClr val="bg1"/>
                </a:solidFill>
                <a:effectLst/>
                <a:uLnTx/>
                <a:uFillTx/>
                <a:latin typeface="Arial" panose="020B0604020202020204"/>
                <a:ea typeface="+mn-ea"/>
                <a:cs typeface="+mn-cs"/>
              </a:rPr>
              <a:t>Rapidité et accessibilité : les investisseurs associent la réactivité au respect, à la compétence et à la fiabilité.</a:t>
            </a:r>
          </a:p>
        </p:txBody>
      </p:sp>
      <p:sp>
        <p:nvSpPr>
          <p:cNvPr id="3" name="Text Placeholder 2">
            <a:extLst>
              <a:ext uri="{FF2B5EF4-FFF2-40B4-BE49-F238E27FC236}">
                <a16:creationId xmlns:a16="http://schemas.microsoft.com/office/drawing/2014/main" id="{7522E0EF-B7D1-049E-DC95-1D83BDBD4AF3}"/>
              </a:ext>
            </a:extLst>
          </p:cNvPr>
          <p:cNvSpPr>
            <a:spLocks noGrp="1"/>
          </p:cNvSpPr>
          <p:nvPr>
            <p:ph type="body" sz="quarter" idx="13"/>
          </p:nvPr>
        </p:nvSpPr>
        <p:spPr>
          <a:xfrm>
            <a:off x="3944938" y="6051550"/>
            <a:ext cx="7796212" cy="401638"/>
          </a:xfrm>
        </p:spPr>
        <p:txBody>
          <a:bodyPr rtlCol="0"/>
          <a:lstStyle/>
          <a:p>
            <a:r>
              <a:rPr lang="fr-ca" noProof="0" dirty="0"/>
              <a:t>Source : </a:t>
            </a:r>
            <a:r>
              <a:rPr lang="en-US" dirty="0"/>
              <a:t>High Net Worth &amp; Mass Affluent Research Report, </a:t>
            </a:r>
            <a:r>
              <a:rPr lang="en-US" dirty="0" err="1"/>
              <a:t>Manuvie</a:t>
            </a:r>
            <a:r>
              <a:rPr lang="en-US" dirty="0"/>
              <a:t>, </a:t>
            </a:r>
            <a:r>
              <a:rPr lang="en-US" dirty="0" err="1"/>
              <a:t>février</a:t>
            </a:r>
            <a:r>
              <a:rPr lang="en-US" dirty="0"/>
              <a:t> 2026.</a:t>
            </a:r>
            <a:endParaRPr lang="fr-ca" noProof="0" dirty="0"/>
          </a:p>
        </p:txBody>
      </p:sp>
    </p:spTree>
    <p:custDataLst>
      <p:tags r:id="rId1"/>
    </p:custDataLst>
    <p:extLst>
      <p:ext uri="{BB962C8B-B14F-4D97-AF65-F5344CB8AC3E}">
        <p14:creationId xmlns:p14="http://schemas.microsoft.com/office/powerpoint/2010/main" val="363570549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4"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lus Sign 14">
            <a:extLst>
              <a:ext uri="{FF2B5EF4-FFF2-40B4-BE49-F238E27FC236}">
                <a16:creationId xmlns:a16="http://schemas.microsoft.com/office/drawing/2014/main" id="{C91DBDC7-E609-4EE3-9B82-758E5866EB05}"/>
              </a:ext>
              <a:ext uri="{C183D7F6-B498-43B3-948B-1728B52AA6E4}">
                <adec:decorative xmlns:adec="http://schemas.microsoft.com/office/drawing/2017/decorative" val="1"/>
              </a:ext>
            </a:extLst>
          </p:cNvPr>
          <p:cNvSpPr/>
          <p:nvPr/>
        </p:nvSpPr>
        <p:spPr bwMode="auto">
          <a:xfrm>
            <a:off x="2000710" y="2516902"/>
            <a:ext cx="315840" cy="286188"/>
          </a:xfrm>
          <a:prstGeom prst="mathPlus">
            <a:avLst/>
          </a:prstGeom>
          <a:solidFill>
            <a:srgbClr val="03874D"/>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CA" sz="23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 name="Plus Sign 12">
            <a:extLst>
              <a:ext uri="{FF2B5EF4-FFF2-40B4-BE49-F238E27FC236}">
                <a16:creationId xmlns:a16="http://schemas.microsoft.com/office/drawing/2014/main" id="{686A4A43-0FB4-43EE-9AD5-5DF84EC6C7FC}"/>
              </a:ext>
              <a:ext uri="{C183D7F6-B498-43B3-948B-1728B52AA6E4}">
                <adec:decorative xmlns:adec="http://schemas.microsoft.com/office/drawing/2017/decorative" val="1"/>
              </a:ext>
            </a:extLst>
          </p:cNvPr>
          <p:cNvSpPr/>
          <p:nvPr/>
        </p:nvSpPr>
        <p:spPr bwMode="auto">
          <a:xfrm>
            <a:off x="2000710" y="3339117"/>
            <a:ext cx="315840" cy="289645"/>
          </a:xfrm>
          <a:prstGeom prst="mathPlus">
            <a:avLst/>
          </a:prstGeom>
          <a:solidFill>
            <a:srgbClr val="03874D"/>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CA" sz="23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 name="Plus Sign 13">
            <a:extLst>
              <a:ext uri="{FF2B5EF4-FFF2-40B4-BE49-F238E27FC236}">
                <a16:creationId xmlns:a16="http://schemas.microsoft.com/office/drawing/2014/main" id="{16D26030-712B-422B-BC6C-72B7AA4C04C4}"/>
              </a:ext>
              <a:ext uri="{C183D7F6-B498-43B3-948B-1728B52AA6E4}">
                <adec:decorative xmlns:adec="http://schemas.microsoft.com/office/drawing/2017/decorative" val="1"/>
              </a:ext>
            </a:extLst>
          </p:cNvPr>
          <p:cNvSpPr/>
          <p:nvPr/>
        </p:nvSpPr>
        <p:spPr bwMode="auto">
          <a:xfrm>
            <a:off x="2000710" y="4457049"/>
            <a:ext cx="315840" cy="286188"/>
          </a:xfrm>
          <a:prstGeom prst="mathPlus">
            <a:avLst/>
          </a:prstGeom>
          <a:solidFill>
            <a:srgbClr val="03874D"/>
          </a:solidFill>
          <a:ln w="9525" cap="flat" cmpd="sng" algn="ctr">
            <a:no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CA" sz="23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Arrow: Chevron 10">
            <a:extLst>
              <a:ext uri="{FF2B5EF4-FFF2-40B4-BE49-F238E27FC236}">
                <a16:creationId xmlns:a16="http://schemas.microsoft.com/office/drawing/2014/main" id="{F68D6C18-B708-482C-97E9-F15CA01C0D87}"/>
              </a:ext>
              <a:ext uri="{C183D7F6-B498-43B3-948B-1728B52AA6E4}">
                <adec:decorative xmlns:adec="http://schemas.microsoft.com/office/drawing/2017/decorative" val="1"/>
              </a:ext>
            </a:extLst>
          </p:cNvPr>
          <p:cNvSpPr/>
          <p:nvPr/>
        </p:nvSpPr>
        <p:spPr bwMode="auto">
          <a:xfrm>
            <a:off x="6795369" y="2589212"/>
            <a:ext cx="1941535" cy="1645007"/>
          </a:xfrm>
          <a:prstGeom prst="chevron">
            <a:avLst>
              <a:gd name="adj" fmla="val 32341"/>
            </a:avLst>
          </a:prstGeom>
          <a:solidFill>
            <a:srgbClr val="03874D"/>
          </a:solidFill>
          <a:ln w="19050" cap="flat" cmpd="sng" algn="ctr">
            <a:noFill/>
            <a:prstDash val="solid"/>
            <a:round/>
            <a:headEnd type="none" w="med" len="med"/>
            <a:tailEnd type="none" w="med" len="med"/>
          </a:ln>
          <a:effectLst/>
        </p:spPr>
        <p:txBody>
          <a:bodyPr rot="0" spcFirstLastPara="0" vertOverflow="overflow" horzOverflow="overflow" vert="horz" wrap="none" lIns="91416" tIns="45708" rIns="91416" bIns="45708" numCol="1" spcCol="0" rtlCol="0" fromWordArt="0" anchor="ctr" anchorCtr="0" forceAA="0" compatLnSpc="1">
            <a:prstTxWarp prst="textNoShape">
              <a:avLst/>
            </a:prstTxWarp>
            <a:noAutofit/>
          </a:bodyPr>
          <a:lstStyle/>
          <a:p>
            <a:pPr marL="0" marR="0" lvl="0" indent="0" algn="l" defTabSz="914126" rtl="0" eaLnBrk="0" fontAlgn="auto" latinLnBrk="0" hangingPunct="0">
              <a:lnSpc>
                <a:spcPct val="100000"/>
              </a:lnSpc>
              <a:spcBef>
                <a:spcPts val="0"/>
              </a:spcBef>
              <a:spcAft>
                <a:spcPts val="0"/>
              </a:spcAft>
              <a:buClrTx/>
              <a:buSzTx/>
              <a:buFontTx/>
              <a:buNone/>
              <a:tabLst/>
              <a:defRPr/>
            </a:pPr>
            <a:endParaRPr kumimoji="0" lang="en-CA" sz="17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2" name="Right Brace 21">
            <a:extLst>
              <a:ext uri="{FF2B5EF4-FFF2-40B4-BE49-F238E27FC236}">
                <a16:creationId xmlns:a16="http://schemas.microsoft.com/office/drawing/2014/main" id="{A04CD4AF-D0C8-4D95-84AA-5E475A016680}"/>
              </a:ext>
              <a:ext uri="{C183D7F6-B498-43B3-948B-1728B52AA6E4}">
                <adec:decorative xmlns:adec="http://schemas.microsoft.com/office/drawing/2017/decorative" val="1"/>
              </a:ext>
            </a:extLst>
          </p:cNvPr>
          <p:cNvSpPr/>
          <p:nvPr/>
        </p:nvSpPr>
        <p:spPr bwMode="auto">
          <a:xfrm>
            <a:off x="6249487" y="1239418"/>
            <a:ext cx="541126" cy="4344595"/>
          </a:xfrm>
          <a:prstGeom prst="rightBrace">
            <a:avLst>
              <a:gd name="adj1" fmla="val 68116"/>
              <a:gd name="adj2" fmla="val 50000"/>
            </a:avLst>
          </a:prstGeom>
          <a:noFill/>
          <a:ln w="19050" cap="flat" cmpd="sng" algn="ctr">
            <a:solidFill>
              <a:srgbClr val="1A2646"/>
            </a:solid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CA" sz="23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 name="Right Brace 2">
            <a:extLst>
              <a:ext uri="{FF2B5EF4-FFF2-40B4-BE49-F238E27FC236}">
                <a16:creationId xmlns:a16="http://schemas.microsoft.com/office/drawing/2014/main" id="{96D2A16C-73E5-7FD0-6B0D-D8EAB1ECECB0}"/>
              </a:ext>
              <a:ext uri="{C183D7F6-B498-43B3-948B-1728B52AA6E4}">
                <adec:decorative xmlns:adec="http://schemas.microsoft.com/office/drawing/2017/decorative" val="1"/>
              </a:ext>
            </a:extLst>
          </p:cNvPr>
          <p:cNvSpPr/>
          <p:nvPr/>
        </p:nvSpPr>
        <p:spPr bwMode="auto">
          <a:xfrm>
            <a:off x="8380241" y="1236822"/>
            <a:ext cx="837543" cy="4349786"/>
          </a:xfrm>
          <a:prstGeom prst="rightBrace">
            <a:avLst>
              <a:gd name="adj1" fmla="val 68116"/>
              <a:gd name="adj2" fmla="val 50000"/>
            </a:avLst>
          </a:prstGeom>
          <a:noFill/>
          <a:ln w="19050" cap="flat" cmpd="sng" algn="ctr">
            <a:solidFill>
              <a:srgbClr val="1A2646"/>
            </a:solidFill>
            <a:prstDash val="solid"/>
            <a:round/>
            <a:headEnd type="none" w="med" len="med"/>
            <a:tailEnd type="none" w="med" len="med"/>
          </a:ln>
          <a:effectLst/>
        </p:spPr>
        <p:txBody>
          <a:bodyPr vert="horz" wrap="none" lIns="91416" tIns="45708" rIns="91416" bIns="45708" numCol="1" rtlCol="0" anchor="ctr" anchorCtr="0" compatLnSpc="1">
            <a:prstTxWarp prst="textNoShape">
              <a:avLst/>
            </a:prstTxWarp>
          </a:bodyPr>
          <a:lstStyle/>
          <a:p>
            <a:pPr marL="0" marR="0" lvl="0" indent="0" algn="ctr" defTabSz="914126" rtl="0" eaLnBrk="0" fontAlgn="base" latinLnBrk="0" hangingPunct="0">
              <a:lnSpc>
                <a:spcPct val="100000"/>
              </a:lnSpc>
              <a:spcBef>
                <a:spcPct val="0"/>
              </a:spcBef>
              <a:spcAft>
                <a:spcPct val="0"/>
              </a:spcAft>
              <a:buClrTx/>
              <a:buSzTx/>
              <a:buFontTx/>
              <a:buNone/>
              <a:tabLst/>
              <a:defRPr/>
            </a:pPr>
            <a:endParaRPr kumimoji="0" lang="en-CA" sz="2399"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5" name="Slide Number Placeholder 4">
            <a:extLst>
              <a:ext uri="{FF2B5EF4-FFF2-40B4-BE49-F238E27FC236}">
                <a16:creationId xmlns:a16="http://schemas.microsoft.com/office/drawing/2014/main" id="{3EF07CFF-7C1D-90A2-B5A7-19B3B3F4C674}"/>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a:pPr/>
              <a:t>23</a:t>
            </a:fld>
            <a:endParaRPr lang="en-CA" noProof="0" dirty="0"/>
          </a:p>
        </p:txBody>
      </p:sp>
      <p:sp>
        <p:nvSpPr>
          <p:cNvPr id="2" name="Title 1">
            <a:extLst>
              <a:ext uri="{FF2B5EF4-FFF2-40B4-BE49-F238E27FC236}">
                <a16:creationId xmlns:a16="http://schemas.microsoft.com/office/drawing/2014/main" id="{4D9F8088-0678-4AB5-ABF6-382084F8E081}"/>
              </a:ext>
            </a:extLst>
          </p:cNvPr>
          <p:cNvSpPr>
            <a:spLocks noGrp="1"/>
          </p:cNvSpPr>
          <p:nvPr>
            <p:ph type="title"/>
          </p:nvPr>
        </p:nvSpPr>
        <p:spPr>
          <a:xfrm>
            <a:off x="466342" y="472437"/>
            <a:ext cx="11274553" cy="792167"/>
          </a:xfrm>
        </p:spPr>
        <p:txBody>
          <a:bodyPr rtlCol="0"/>
          <a:lstStyle/>
          <a:p>
            <a:r>
              <a:rPr lang="fr-CA" dirty="0"/>
              <a:t>Investissements Russell : </a:t>
            </a:r>
            <a:r>
              <a:rPr lang="en-CA" dirty="0"/>
              <a:t>Étude </a:t>
            </a:r>
            <a:r>
              <a:rPr lang="fr-CA" dirty="0"/>
              <a:t>« Valeur d’un conseiller »</a:t>
            </a:r>
            <a:endParaRPr lang="fr-ca" dirty="0"/>
          </a:p>
        </p:txBody>
      </p:sp>
      <p:sp>
        <p:nvSpPr>
          <p:cNvPr id="26" name="TextBox 25">
            <a:extLst>
              <a:ext uri="{FF2B5EF4-FFF2-40B4-BE49-F238E27FC236}">
                <a16:creationId xmlns:a16="http://schemas.microsoft.com/office/drawing/2014/main" id="{3237927F-CDEC-2863-68A5-3EDB6E878149}"/>
              </a:ext>
            </a:extLst>
          </p:cNvPr>
          <p:cNvSpPr txBox="1"/>
          <p:nvPr/>
        </p:nvSpPr>
        <p:spPr>
          <a:xfrm>
            <a:off x="532336" y="1243280"/>
            <a:ext cx="5182664"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fr-ca" sz="2000" b="1" i="0" u="none" strike="noStrike" kern="1200" cap="none" spc="0" normalizeH="0" noProof="0" dirty="0">
                <a:ln>
                  <a:noFill/>
                </a:ln>
                <a:solidFill>
                  <a:prstClr val="black"/>
                </a:solidFill>
                <a:effectLst/>
                <a:uLnTx/>
                <a:uFillTx/>
                <a:latin typeface="Arial" panose="020B0604020202020204"/>
                <a:ea typeface="+mn-ea"/>
                <a:cs typeface="+mn-cs"/>
              </a:rPr>
              <a:t>VALEUR D’UN CONSEILLER FINANCIER</a:t>
            </a:r>
          </a:p>
        </p:txBody>
      </p:sp>
      <p:sp>
        <p:nvSpPr>
          <p:cNvPr id="5" name="Rectangle 4">
            <a:extLst>
              <a:ext uri="{FF2B5EF4-FFF2-40B4-BE49-F238E27FC236}">
                <a16:creationId xmlns:a16="http://schemas.microsoft.com/office/drawing/2014/main" id="{78B04E09-AC28-43AC-8665-BBA96A5D3C2B}"/>
              </a:ext>
            </a:extLst>
          </p:cNvPr>
          <p:cNvSpPr/>
          <p:nvPr/>
        </p:nvSpPr>
        <p:spPr>
          <a:xfrm>
            <a:off x="513814" y="1705591"/>
            <a:ext cx="622350" cy="852559"/>
          </a:xfrm>
          <a:prstGeom prst="rect">
            <a:avLst/>
          </a:prstGeom>
          <a:noFill/>
        </p:spPr>
        <p:txBody>
          <a:bodyPr wrap="none" lIns="91416" tIns="45708" rIns="91416" bIns="45708"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fr-ca" sz="5398" b="0" i="0" u="none" strike="noStrike" kern="1200" cap="none" spc="0" normalizeH="0" noProof="0" dirty="0">
                <a:ln w="22225">
                  <a:noFill/>
                  <a:prstDash val="solid"/>
                </a:ln>
                <a:solidFill>
                  <a:prstClr val="black"/>
                </a:solidFill>
                <a:effectLst/>
                <a:uLnTx/>
                <a:uFillTx/>
                <a:latin typeface="Arial" panose="020B0604020202020204"/>
                <a:ea typeface="+mn-ea"/>
                <a:cs typeface="+mn-cs"/>
              </a:rPr>
              <a:t>G</a:t>
            </a:r>
          </a:p>
        </p:txBody>
      </p:sp>
      <p:sp>
        <p:nvSpPr>
          <p:cNvPr id="37" name="Content Placeholder 2">
            <a:extLst>
              <a:ext uri="{FF2B5EF4-FFF2-40B4-BE49-F238E27FC236}">
                <a16:creationId xmlns:a16="http://schemas.microsoft.com/office/drawing/2014/main" id="{6F3C7976-9D37-0F01-0883-5EF28A6FB289}"/>
              </a:ext>
            </a:extLst>
          </p:cNvPr>
          <p:cNvSpPr txBox="1">
            <a:spLocks/>
          </p:cNvSpPr>
          <p:nvPr/>
        </p:nvSpPr>
        <p:spPr bwMode="auto">
          <a:xfrm>
            <a:off x="1070747" y="1868720"/>
            <a:ext cx="4167059" cy="526298"/>
          </a:xfrm>
          <a:prstGeom prst="rect">
            <a:avLst/>
          </a:prstGeom>
          <a:noFill/>
          <a:ln w="9525">
            <a:noFill/>
            <a:miter lim="800000"/>
            <a:headEnd/>
            <a:tailEnd/>
          </a:ln>
        </p:spPr>
        <p:txBody>
          <a:bodyPr vert="horz" wrap="square" lIns="91416" tIns="0" rIns="91416" bIns="0" numCol="1" rtlCol="0" anchor="ctr" anchorCtr="0" compatLnSpc="1">
            <a:prstTxWarp prst="textNoShape">
              <a:avLst/>
            </a:prstTxWarp>
            <a:spAutoFit/>
          </a:bodyPr>
          <a:lstStyle>
            <a:lvl1pPr marL="406400" indent="-406400" algn="l" rtl="0" eaLnBrk="0" fontAlgn="base" hangingPunct="0">
              <a:lnSpc>
                <a:spcPct val="95000"/>
              </a:lnSpc>
              <a:spcBef>
                <a:spcPct val="50000"/>
              </a:spcBef>
              <a:spcAft>
                <a:spcPct val="0"/>
              </a:spcAft>
              <a:buClr>
                <a:schemeClr val="accent1"/>
              </a:buClr>
              <a:buFont typeface="Calibri" pitchFamily="34" charset="0"/>
              <a:buBlip>
                <a:blip r:embed="rId3"/>
              </a:buBlip>
              <a:defRPr sz="2600" kern="1200">
                <a:solidFill>
                  <a:schemeClr val="tx1"/>
                </a:solidFill>
                <a:latin typeface="+mn-lt"/>
                <a:ea typeface="+mn-ea"/>
                <a:cs typeface="+mn-cs"/>
              </a:defRPr>
            </a:lvl1pPr>
            <a:lvl2pPr marL="744538" indent="-223838" algn="l" rtl="0" eaLnBrk="0" fontAlgn="base" hangingPunct="0">
              <a:lnSpc>
                <a:spcPct val="95000"/>
              </a:lnSpc>
              <a:spcBef>
                <a:spcPct val="25000"/>
              </a:spcBef>
              <a:spcAft>
                <a:spcPct val="0"/>
              </a:spcAft>
              <a:buClr>
                <a:schemeClr val="accent2"/>
              </a:buClr>
              <a:buSzPct val="105000"/>
              <a:buFont typeface="Calibri" pitchFamily="34" charset="0"/>
              <a:buChar char="▪"/>
              <a:defRPr sz="2400" kern="1200">
                <a:solidFill>
                  <a:schemeClr val="tx1"/>
                </a:solidFill>
                <a:latin typeface="+mn-lt"/>
                <a:ea typeface="+mn-ea"/>
                <a:cs typeface="+mn-cs"/>
              </a:defRPr>
            </a:lvl2pPr>
            <a:lvl3pPr marL="1084263" indent="-225425" algn="l" rtl="0" eaLnBrk="0" fontAlgn="base" hangingPunct="0">
              <a:lnSpc>
                <a:spcPct val="95000"/>
              </a:lnSpc>
              <a:spcBef>
                <a:spcPct val="25000"/>
              </a:spcBef>
              <a:spcAft>
                <a:spcPct val="0"/>
              </a:spcAft>
              <a:buClr>
                <a:schemeClr val="hlink"/>
              </a:buClr>
              <a:buSzPct val="105000"/>
              <a:buFont typeface="Calibri" pitchFamily="34" charset="0"/>
              <a:buChar char="▪"/>
              <a:defRPr sz="2200" kern="1200">
                <a:solidFill>
                  <a:schemeClr val="tx1"/>
                </a:solidFill>
                <a:latin typeface="+mn-lt"/>
                <a:ea typeface="+mn-ea"/>
                <a:cs typeface="+mn-cs"/>
              </a:defRPr>
            </a:lvl3pPr>
            <a:lvl4pPr marL="1420813" indent="-222250" algn="l" rtl="0" eaLnBrk="0" fontAlgn="base" hangingPunct="0">
              <a:lnSpc>
                <a:spcPct val="95000"/>
              </a:lnSpc>
              <a:spcBef>
                <a:spcPct val="25000"/>
              </a:spcBef>
              <a:spcAft>
                <a:spcPct val="0"/>
              </a:spcAft>
              <a:buClr>
                <a:schemeClr val="folHlink"/>
              </a:buClr>
              <a:buSzPct val="105000"/>
              <a:buFont typeface="Calibri" pitchFamily="34" charset="0"/>
              <a:buChar char="▪"/>
              <a:defRPr sz="2000" kern="1200">
                <a:solidFill>
                  <a:schemeClr val="tx1"/>
                </a:solidFill>
                <a:latin typeface="+mn-lt"/>
                <a:ea typeface="+mn-ea"/>
                <a:cs typeface="+mn-cs"/>
              </a:defRPr>
            </a:lvl4pPr>
            <a:lvl5pPr marL="1744663" indent="-209550" algn="l" rtl="0" eaLnBrk="0" fontAlgn="base" hangingPunct="0">
              <a:lnSpc>
                <a:spcPct val="95000"/>
              </a:lnSpc>
              <a:spcBef>
                <a:spcPct val="25000"/>
              </a:spcBef>
              <a:spcAft>
                <a:spcPct val="0"/>
              </a:spcAft>
              <a:buClr>
                <a:schemeClr val="hlink"/>
              </a:buClr>
              <a:buSzPct val="105000"/>
              <a:buFont typeface="Calibri"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126" rtl="0" eaLnBrk="0" fontAlgn="base" latinLnBrk="0" hangingPunct="0">
              <a:lnSpc>
                <a:spcPct val="95000"/>
              </a:lnSpc>
              <a:spcBef>
                <a:spcPts val="4800"/>
              </a:spcBef>
              <a:spcAft>
                <a:spcPct val="0"/>
              </a:spcAft>
              <a:buClr>
                <a:srgbClr val="00A758"/>
              </a:buClr>
              <a:buSzTx/>
              <a:buFont typeface="Calibri" pitchFamily="34" charset="0"/>
              <a:buNone/>
              <a:tabLst/>
              <a:defRPr/>
            </a:pPr>
            <a:r>
              <a:rPr lang="fr-ca" sz="1800" b="1" i="0" u="none" strike="noStrike" kern="1200" cap="none" spc="0" normalizeH="0" noProof="0" dirty="0">
                <a:ln>
                  <a:noFill/>
                </a:ln>
                <a:solidFill>
                  <a:prstClr val="black"/>
                </a:solidFill>
                <a:effectLst/>
                <a:uLnTx/>
                <a:uFillTx/>
                <a:latin typeface="Arial" panose="020B0604020202020204"/>
                <a:ea typeface="+mn-ea"/>
                <a:cs typeface="+mn-cs"/>
              </a:rPr>
              <a:t>Gestion </a:t>
            </a:r>
            <a:r>
              <a:rPr lang="fr-ca" sz="1800" i="0" u="none" strike="noStrike" kern="1200" cap="none" spc="0" normalizeH="0" noProof="0" dirty="0">
                <a:ln>
                  <a:noFill/>
                </a:ln>
                <a:solidFill>
                  <a:prstClr val="black"/>
                </a:solidFill>
                <a:effectLst/>
                <a:uLnTx/>
                <a:uFillTx/>
                <a:latin typeface="Arial" panose="020B0604020202020204"/>
                <a:ea typeface="+mn-ea"/>
                <a:cs typeface="+mn-cs"/>
              </a:rPr>
              <a:t>active du rééquilibrage du portefeuille et de la répartition de l’actif </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92F99027-10A1-FFA5-DC00-279B8D7E1548}"/>
              </a:ext>
            </a:extLst>
          </p:cNvPr>
          <p:cNvSpPr txBox="1"/>
          <p:nvPr/>
        </p:nvSpPr>
        <p:spPr>
          <a:xfrm>
            <a:off x="5251989" y="2000697"/>
            <a:ext cx="866028" cy="262346"/>
          </a:xfrm>
          <a:prstGeom prst="rect">
            <a:avLst/>
          </a:prstGeom>
          <a:solidFill>
            <a:srgbClr val="03874D"/>
          </a:solidFill>
        </p:spPr>
        <p:txBody>
          <a:bodyPr wrap="square" lIns="0" tIns="0" rIns="0" bIns="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fr-ca" sz="1800" b="1" i="0" u="none" strike="noStrike" kern="1200" cap="none" spc="0" normalizeH="0" noProof="0" dirty="0">
                <a:ln>
                  <a:noFill/>
                </a:ln>
                <a:solidFill>
                  <a:prstClr val="white"/>
                </a:solidFill>
                <a:effectLst/>
                <a:uLnTx/>
                <a:uFillTx/>
                <a:latin typeface="Arial" panose="020B0604020202020204"/>
                <a:ea typeface="+mn-ea"/>
                <a:cs typeface="+mn-cs"/>
              </a:rPr>
              <a:t>0,28 %</a:t>
            </a:r>
          </a:p>
        </p:txBody>
      </p:sp>
      <p:sp>
        <p:nvSpPr>
          <p:cNvPr id="6" name="Rectangle 5">
            <a:extLst>
              <a:ext uri="{FF2B5EF4-FFF2-40B4-BE49-F238E27FC236}">
                <a16:creationId xmlns:a16="http://schemas.microsoft.com/office/drawing/2014/main" id="{045FADAB-B8CD-458E-A9B8-4896E93A45C8}"/>
              </a:ext>
            </a:extLst>
          </p:cNvPr>
          <p:cNvSpPr/>
          <p:nvPr/>
        </p:nvSpPr>
        <p:spPr>
          <a:xfrm>
            <a:off x="495292" y="2653767"/>
            <a:ext cx="622351" cy="852559"/>
          </a:xfrm>
          <a:prstGeom prst="rect">
            <a:avLst/>
          </a:prstGeom>
          <a:noFill/>
        </p:spPr>
        <p:txBody>
          <a:bodyPr wrap="square" lIns="91416" tIns="45708" rIns="91416" bIns="45708"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fr-ca" sz="5398" b="0" i="0" u="none" strike="noStrike" kern="1200" cap="none" spc="0" normalizeH="0" noProof="0" dirty="0">
                <a:ln w="22225">
                  <a:noFill/>
                  <a:prstDash val="solid"/>
                </a:ln>
                <a:solidFill>
                  <a:prstClr val="black"/>
                </a:solidFill>
                <a:effectLst/>
                <a:uLnTx/>
                <a:uFillTx/>
                <a:latin typeface="Arial" panose="020B0604020202020204"/>
                <a:ea typeface="+mn-ea"/>
                <a:cs typeface="+mn-cs"/>
              </a:rPr>
              <a:t>A</a:t>
            </a:r>
          </a:p>
        </p:txBody>
      </p:sp>
      <p:sp>
        <p:nvSpPr>
          <p:cNvPr id="39" name="Content Placeholder 2">
            <a:extLst>
              <a:ext uri="{FF2B5EF4-FFF2-40B4-BE49-F238E27FC236}">
                <a16:creationId xmlns:a16="http://schemas.microsoft.com/office/drawing/2014/main" id="{B6310A86-D39C-4CA2-6C97-000D16438E3B}"/>
              </a:ext>
            </a:extLst>
          </p:cNvPr>
          <p:cNvSpPr txBox="1">
            <a:spLocks/>
          </p:cNvSpPr>
          <p:nvPr/>
        </p:nvSpPr>
        <p:spPr bwMode="auto">
          <a:xfrm>
            <a:off x="1070747" y="2924974"/>
            <a:ext cx="3914012" cy="292259"/>
          </a:xfrm>
          <a:prstGeom prst="rect">
            <a:avLst/>
          </a:prstGeom>
          <a:noFill/>
          <a:ln w="9525">
            <a:noFill/>
            <a:miter lim="800000"/>
            <a:headEnd/>
            <a:tailEnd/>
          </a:ln>
        </p:spPr>
        <p:txBody>
          <a:bodyPr vert="horz" wrap="square" lIns="91416" tIns="0" rIns="91416" bIns="0" numCol="1" rtlCol="0" anchor="ctr" anchorCtr="0" compatLnSpc="1">
            <a:prstTxWarp prst="textNoShape">
              <a:avLst/>
            </a:prstTxWarp>
            <a:noAutofit/>
          </a:bodyPr>
          <a:lstStyle>
            <a:lvl1pPr marL="406400" indent="-406400" algn="l" rtl="0" eaLnBrk="0" fontAlgn="base" hangingPunct="0">
              <a:lnSpc>
                <a:spcPct val="95000"/>
              </a:lnSpc>
              <a:spcBef>
                <a:spcPct val="50000"/>
              </a:spcBef>
              <a:spcAft>
                <a:spcPct val="0"/>
              </a:spcAft>
              <a:buClr>
                <a:schemeClr val="accent1"/>
              </a:buClr>
              <a:buFont typeface="Calibri" pitchFamily="34" charset="0"/>
              <a:buBlip>
                <a:blip r:embed="rId3"/>
              </a:buBlip>
              <a:defRPr sz="2600" kern="1200">
                <a:solidFill>
                  <a:schemeClr val="tx1"/>
                </a:solidFill>
                <a:latin typeface="+mn-lt"/>
                <a:ea typeface="+mn-ea"/>
                <a:cs typeface="+mn-cs"/>
              </a:defRPr>
            </a:lvl1pPr>
            <a:lvl2pPr marL="744538" indent="-223838" algn="l" rtl="0" eaLnBrk="0" fontAlgn="base" hangingPunct="0">
              <a:lnSpc>
                <a:spcPct val="95000"/>
              </a:lnSpc>
              <a:spcBef>
                <a:spcPct val="25000"/>
              </a:spcBef>
              <a:spcAft>
                <a:spcPct val="0"/>
              </a:spcAft>
              <a:buClr>
                <a:schemeClr val="accent2"/>
              </a:buClr>
              <a:buSzPct val="105000"/>
              <a:buFont typeface="Calibri" pitchFamily="34" charset="0"/>
              <a:buChar char="▪"/>
              <a:defRPr sz="2400" kern="1200">
                <a:solidFill>
                  <a:schemeClr val="tx1"/>
                </a:solidFill>
                <a:latin typeface="+mn-lt"/>
                <a:ea typeface="+mn-ea"/>
                <a:cs typeface="+mn-cs"/>
              </a:defRPr>
            </a:lvl2pPr>
            <a:lvl3pPr marL="1084263" indent="-225425" algn="l" rtl="0" eaLnBrk="0" fontAlgn="base" hangingPunct="0">
              <a:lnSpc>
                <a:spcPct val="95000"/>
              </a:lnSpc>
              <a:spcBef>
                <a:spcPct val="25000"/>
              </a:spcBef>
              <a:spcAft>
                <a:spcPct val="0"/>
              </a:spcAft>
              <a:buClr>
                <a:schemeClr val="hlink"/>
              </a:buClr>
              <a:buSzPct val="105000"/>
              <a:buFont typeface="Calibri" pitchFamily="34" charset="0"/>
              <a:buChar char="▪"/>
              <a:defRPr sz="2200" kern="1200">
                <a:solidFill>
                  <a:schemeClr val="tx1"/>
                </a:solidFill>
                <a:latin typeface="+mn-lt"/>
                <a:ea typeface="+mn-ea"/>
                <a:cs typeface="+mn-cs"/>
              </a:defRPr>
            </a:lvl3pPr>
            <a:lvl4pPr marL="1420813" indent="-222250" algn="l" rtl="0" eaLnBrk="0" fontAlgn="base" hangingPunct="0">
              <a:lnSpc>
                <a:spcPct val="95000"/>
              </a:lnSpc>
              <a:spcBef>
                <a:spcPct val="25000"/>
              </a:spcBef>
              <a:spcAft>
                <a:spcPct val="0"/>
              </a:spcAft>
              <a:buClr>
                <a:schemeClr val="folHlink"/>
              </a:buClr>
              <a:buSzPct val="105000"/>
              <a:buFont typeface="Calibri" pitchFamily="34" charset="0"/>
              <a:buChar char="▪"/>
              <a:defRPr sz="2000" kern="1200">
                <a:solidFill>
                  <a:schemeClr val="tx1"/>
                </a:solidFill>
                <a:latin typeface="+mn-lt"/>
                <a:ea typeface="+mn-ea"/>
                <a:cs typeface="+mn-cs"/>
              </a:defRPr>
            </a:lvl4pPr>
            <a:lvl5pPr marL="1744663" indent="-209550" algn="l" rtl="0" eaLnBrk="0" fontAlgn="base" hangingPunct="0">
              <a:lnSpc>
                <a:spcPct val="95000"/>
              </a:lnSpc>
              <a:spcBef>
                <a:spcPct val="25000"/>
              </a:spcBef>
              <a:spcAft>
                <a:spcPct val="0"/>
              </a:spcAft>
              <a:buClr>
                <a:schemeClr val="hlink"/>
              </a:buClr>
              <a:buSzPct val="105000"/>
              <a:buFont typeface="Calibri"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126" rtl="0" eaLnBrk="0" fontAlgn="base" latinLnBrk="0" hangingPunct="0">
              <a:lnSpc>
                <a:spcPct val="95000"/>
              </a:lnSpc>
              <a:spcBef>
                <a:spcPts val="4800"/>
              </a:spcBef>
              <a:spcAft>
                <a:spcPct val="0"/>
              </a:spcAft>
              <a:buClr>
                <a:srgbClr val="00A758"/>
              </a:buClr>
              <a:buSzTx/>
              <a:buFont typeface="Calibri" pitchFamily="34" charset="0"/>
              <a:buNone/>
              <a:tabLst/>
              <a:defRPr/>
            </a:pPr>
            <a:r>
              <a:rPr lang="fr-ca" sz="1800" b="1" i="0" u="none" strike="noStrike" kern="1200" cap="none" spc="0" normalizeH="0" noProof="0" dirty="0">
                <a:ln>
                  <a:noFill/>
                </a:ln>
                <a:solidFill>
                  <a:prstClr val="black"/>
                </a:solidFill>
                <a:effectLst/>
                <a:uLnTx/>
                <a:uFillTx/>
                <a:latin typeface="Arial" panose="020B0604020202020204"/>
                <a:ea typeface="+mn-ea"/>
                <a:cs typeface="+mn-cs"/>
              </a:rPr>
              <a:t>Accompagnement</a:t>
            </a:r>
            <a:r>
              <a:rPr lang="fr-CA" sz="1800" b="1" i="0" u="none" strike="noStrike" kern="1200" cap="none" spc="0" normalizeH="0" noProof="0" dirty="0">
                <a:ln>
                  <a:noFill/>
                </a:ln>
                <a:solidFill>
                  <a:prstClr val="black"/>
                </a:solidFill>
                <a:effectLst/>
                <a:uLnTx/>
                <a:uFillTx/>
                <a:latin typeface="Arial" panose="020B0604020202020204"/>
                <a:ea typeface="+mn-ea"/>
                <a:cs typeface="+mn-cs"/>
              </a:rPr>
              <a:t> </a:t>
            </a:r>
            <a:r>
              <a:rPr lang="fr-ca" sz="1800" b="0" i="0" u="none" strike="noStrike" kern="1200" cap="none" spc="0" normalizeH="0" noProof="0" dirty="0">
                <a:ln>
                  <a:noFill/>
                </a:ln>
                <a:solidFill>
                  <a:prstClr val="black"/>
                </a:solidFill>
                <a:effectLst/>
                <a:uLnTx/>
                <a:uFillTx/>
                <a:latin typeface="Arial" panose="020B0604020202020204"/>
                <a:ea typeface="+mn-ea"/>
                <a:cs typeface="+mn-cs"/>
              </a:rPr>
              <a:t>comportemental</a:t>
            </a:r>
          </a:p>
        </p:txBody>
      </p:sp>
      <p:sp>
        <p:nvSpPr>
          <p:cNvPr id="16" name="TextBox 15">
            <a:extLst>
              <a:ext uri="{FF2B5EF4-FFF2-40B4-BE49-F238E27FC236}">
                <a16:creationId xmlns:a16="http://schemas.microsoft.com/office/drawing/2014/main" id="{FD7E8E40-9EA8-A543-FA81-5BE88B237251}"/>
              </a:ext>
            </a:extLst>
          </p:cNvPr>
          <p:cNvSpPr txBox="1"/>
          <p:nvPr/>
        </p:nvSpPr>
        <p:spPr>
          <a:xfrm>
            <a:off x="5251989" y="2948873"/>
            <a:ext cx="866028" cy="262346"/>
          </a:xfrm>
          <a:prstGeom prst="rect">
            <a:avLst/>
          </a:prstGeom>
          <a:solidFill>
            <a:srgbClr val="03874D"/>
          </a:solidFill>
        </p:spPr>
        <p:txBody>
          <a:bodyPr wrap="square" lIns="0" tIns="0" rIns="0" bIns="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fr-ca" sz="1800" b="1" i="0" u="none" strike="noStrike" kern="1200" cap="none" spc="0" normalizeH="0" noProof="0">
                <a:ln>
                  <a:noFill/>
                </a:ln>
                <a:solidFill>
                  <a:prstClr val="white"/>
                </a:solidFill>
                <a:effectLst/>
                <a:uLnTx/>
                <a:uFillTx/>
                <a:latin typeface="Arial" panose="020B0604020202020204"/>
                <a:ea typeface="+mn-ea"/>
                <a:cs typeface="+mn-cs"/>
              </a:rPr>
              <a:t>1,43 %</a:t>
            </a:r>
          </a:p>
        </p:txBody>
      </p:sp>
      <p:sp>
        <p:nvSpPr>
          <p:cNvPr id="7" name="Rectangle 6">
            <a:extLst>
              <a:ext uri="{FF2B5EF4-FFF2-40B4-BE49-F238E27FC236}">
                <a16:creationId xmlns:a16="http://schemas.microsoft.com/office/drawing/2014/main" id="{9AB09182-4034-4127-B255-976D69D57F00}"/>
              </a:ext>
            </a:extLst>
          </p:cNvPr>
          <p:cNvSpPr/>
          <p:nvPr/>
        </p:nvSpPr>
        <p:spPr>
          <a:xfrm>
            <a:off x="466342" y="3616029"/>
            <a:ext cx="659395" cy="852559"/>
          </a:xfrm>
          <a:prstGeom prst="rect">
            <a:avLst/>
          </a:prstGeom>
          <a:noFill/>
        </p:spPr>
        <p:txBody>
          <a:bodyPr wrap="square" lIns="91416" tIns="45708" rIns="91416" bIns="45708"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fr-ca" sz="5398" b="0" i="0" u="none" strike="noStrike" kern="1200" cap="none" spc="0" normalizeH="0" noProof="0" dirty="0">
                <a:ln w="22225">
                  <a:noFill/>
                  <a:prstDash val="solid"/>
                </a:ln>
                <a:solidFill>
                  <a:prstClr val="black"/>
                </a:solidFill>
                <a:effectLst/>
                <a:uLnTx/>
                <a:uFillTx/>
                <a:latin typeface="Arial" panose="020B0604020202020204"/>
                <a:ea typeface="+mn-ea"/>
                <a:cs typeface="+mn-cs"/>
              </a:rPr>
              <a:t>P</a:t>
            </a:r>
          </a:p>
        </p:txBody>
      </p:sp>
      <p:sp>
        <p:nvSpPr>
          <p:cNvPr id="41" name="Content Placeholder 2">
            <a:extLst>
              <a:ext uri="{FF2B5EF4-FFF2-40B4-BE49-F238E27FC236}">
                <a16:creationId xmlns:a16="http://schemas.microsoft.com/office/drawing/2014/main" id="{DBE9A89C-2E72-FB8A-167E-941367E21ED2}"/>
              </a:ext>
            </a:extLst>
          </p:cNvPr>
          <p:cNvSpPr txBox="1">
            <a:spLocks/>
          </p:cNvSpPr>
          <p:nvPr/>
        </p:nvSpPr>
        <p:spPr bwMode="auto">
          <a:xfrm>
            <a:off x="1070747" y="3750646"/>
            <a:ext cx="3137998" cy="584519"/>
          </a:xfrm>
          <a:prstGeom prst="rect">
            <a:avLst/>
          </a:prstGeom>
          <a:noFill/>
          <a:ln w="9525">
            <a:noFill/>
            <a:miter lim="800000"/>
            <a:headEnd/>
            <a:tailEnd/>
          </a:ln>
        </p:spPr>
        <p:txBody>
          <a:bodyPr vert="horz" wrap="square" lIns="91416" tIns="0" rIns="91416" bIns="0" numCol="1" rtlCol="0" anchor="ctr" anchorCtr="0" compatLnSpc="1">
            <a:prstTxWarp prst="textNoShape">
              <a:avLst/>
            </a:prstTxWarp>
            <a:noAutofit/>
          </a:bodyPr>
          <a:lstStyle>
            <a:lvl1pPr marL="406400" indent="-406400" algn="l" rtl="0" eaLnBrk="0" fontAlgn="base" hangingPunct="0">
              <a:lnSpc>
                <a:spcPct val="95000"/>
              </a:lnSpc>
              <a:spcBef>
                <a:spcPct val="50000"/>
              </a:spcBef>
              <a:spcAft>
                <a:spcPct val="0"/>
              </a:spcAft>
              <a:buClr>
                <a:schemeClr val="accent1"/>
              </a:buClr>
              <a:buFont typeface="Calibri" pitchFamily="34" charset="0"/>
              <a:buBlip>
                <a:blip r:embed="rId3"/>
              </a:buBlip>
              <a:defRPr sz="2600" kern="1200">
                <a:solidFill>
                  <a:schemeClr val="tx1"/>
                </a:solidFill>
                <a:latin typeface="+mn-lt"/>
                <a:ea typeface="+mn-ea"/>
                <a:cs typeface="+mn-cs"/>
              </a:defRPr>
            </a:lvl1pPr>
            <a:lvl2pPr marL="744538" indent="-223838" algn="l" rtl="0" eaLnBrk="0" fontAlgn="base" hangingPunct="0">
              <a:lnSpc>
                <a:spcPct val="95000"/>
              </a:lnSpc>
              <a:spcBef>
                <a:spcPct val="25000"/>
              </a:spcBef>
              <a:spcAft>
                <a:spcPct val="0"/>
              </a:spcAft>
              <a:buClr>
                <a:schemeClr val="accent2"/>
              </a:buClr>
              <a:buSzPct val="105000"/>
              <a:buFont typeface="Calibri" pitchFamily="34" charset="0"/>
              <a:buChar char="▪"/>
              <a:defRPr sz="2400" kern="1200">
                <a:solidFill>
                  <a:schemeClr val="tx1"/>
                </a:solidFill>
                <a:latin typeface="+mn-lt"/>
                <a:ea typeface="+mn-ea"/>
                <a:cs typeface="+mn-cs"/>
              </a:defRPr>
            </a:lvl2pPr>
            <a:lvl3pPr marL="1084263" indent="-225425" algn="l" rtl="0" eaLnBrk="0" fontAlgn="base" hangingPunct="0">
              <a:lnSpc>
                <a:spcPct val="95000"/>
              </a:lnSpc>
              <a:spcBef>
                <a:spcPct val="25000"/>
              </a:spcBef>
              <a:spcAft>
                <a:spcPct val="0"/>
              </a:spcAft>
              <a:buClr>
                <a:schemeClr val="hlink"/>
              </a:buClr>
              <a:buSzPct val="105000"/>
              <a:buFont typeface="Calibri" pitchFamily="34" charset="0"/>
              <a:buChar char="▪"/>
              <a:defRPr sz="2200" kern="1200">
                <a:solidFill>
                  <a:schemeClr val="tx1"/>
                </a:solidFill>
                <a:latin typeface="+mn-lt"/>
                <a:ea typeface="+mn-ea"/>
                <a:cs typeface="+mn-cs"/>
              </a:defRPr>
            </a:lvl3pPr>
            <a:lvl4pPr marL="1420813" indent="-222250" algn="l" rtl="0" eaLnBrk="0" fontAlgn="base" hangingPunct="0">
              <a:lnSpc>
                <a:spcPct val="95000"/>
              </a:lnSpc>
              <a:spcBef>
                <a:spcPct val="25000"/>
              </a:spcBef>
              <a:spcAft>
                <a:spcPct val="0"/>
              </a:spcAft>
              <a:buClr>
                <a:schemeClr val="folHlink"/>
              </a:buClr>
              <a:buSzPct val="105000"/>
              <a:buFont typeface="Calibri" pitchFamily="34" charset="0"/>
              <a:buChar char="▪"/>
              <a:defRPr sz="2000" kern="1200">
                <a:solidFill>
                  <a:schemeClr val="tx1"/>
                </a:solidFill>
                <a:latin typeface="+mn-lt"/>
                <a:ea typeface="+mn-ea"/>
                <a:cs typeface="+mn-cs"/>
              </a:defRPr>
            </a:lvl4pPr>
            <a:lvl5pPr marL="1744663" indent="-209550" algn="l" rtl="0" eaLnBrk="0" fontAlgn="base" hangingPunct="0">
              <a:lnSpc>
                <a:spcPct val="95000"/>
              </a:lnSpc>
              <a:spcBef>
                <a:spcPct val="25000"/>
              </a:spcBef>
              <a:spcAft>
                <a:spcPct val="0"/>
              </a:spcAft>
              <a:buClr>
                <a:schemeClr val="hlink"/>
              </a:buClr>
              <a:buSzPct val="105000"/>
              <a:buFont typeface="Calibri"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126" rtl="0" eaLnBrk="0" fontAlgn="base" latinLnBrk="0" hangingPunct="0">
              <a:lnSpc>
                <a:spcPct val="95000"/>
              </a:lnSpc>
              <a:spcBef>
                <a:spcPts val="4800"/>
              </a:spcBef>
              <a:spcAft>
                <a:spcPct val="0"/>
              </a:spcAft>
              <a:buClr>
                <a:srgbClr val="00A758"/>
              </a:buClr>
              <a:buSzTx/>
              <a:buFont typeface="Calibri" pitchFamily="34" charset="0"/>
              <a:buNone/>
              <a:tabLst/>
              <a:defRPr/>
            </a:pPr>
            <a:r>
              <a:rPr lang="fr-ca" sz="1800" b="1" i="0" u="none" strike="noStrike" kern="1200" cap="none" spc="0" normalizeH="0" noProof="0" dirty="0">
                <a:ln>
                  <a:noFill/>
                </a:ln>
                <a:solidFill>
                  <a:prstClr val="black"/>
                </a:solidFill>
                <a:effectLst/>
                <a:uLnTx/>
                <a:uFillTx/>
                <a:latin typeface="Arial" panose="020B0604020202020204"/>
                <a:ea typeface="+mn-ea"/>
                <a:cs typeface="+mn-cs"/>
              </a:rPr>
              <a:t>Planification </a:t>
            </a:r>
            <a:r>
              <a:rPr lang="fr-ca" sz="1800" i="0" u="none" strike="noStrike" kern="1200" cap="none" spc="0" normalizeH="0" noProof="0" dirty="0">
                <a:ln>
                  <a:noFill/>
                </a:ln>
                <a:solidFill>
                  <a:prstClr val="black"/>
                </a:solidFill>
                <a:effectLst/>
                <a:uLnTx/>
                <a:uFillTx/>
                <a:latin typeface="Arial" panose="020B0604020202020204"/>
                <a:ea typeface="+mn-ea"/>
                <a:cs typeface="+mn-cs"/>
              </a:rPr>
              <a:t>personnalisée du patrimoine familial</a:t>
            </a:r>
            <a:r>
              <a:rPr lang="fr-ca" sz="1800" b="0" i="0" u="none" strike="noStrike" kern="1200" cap="none" spc="0" normalizeH="0" noProof="0" dirty="0">
                <a:ln>
                  <a:noFill/>
                </a:ln>
                <a:solidFill>
                  <a:prstClr val="black"/>
                </a:solidFill>
                <a:effectLst/>
                <a:uLnTx/>
                <a:uFillTx/>
                <a:latin typeface="Arial" panose="020B0604020202020204"/>
                <a:ea typeface="+mn-ea"/>
                <a:cs typeface="+mn-cs"/>
              </a:rPr>
              <a:t> </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8A0D4957-D794-C730-30CB-ED6FE966BDC2}"/>
              </a:ext>
            </a:extLst>
          </p:cNvPr>
          <p:cNvSpPr txBox="1"/>
          <p:nvPr/>
        </p:nvSpPr>
        <p:spPr>
          <a:xfrm>
            <a:off x="5251989" y="3911135"/>
            <a:ext cx="866028" cy="262346"/>
          </a:xfrm>
          <a:prstGeom prst="rect">
            <a:avLst/>
          </a:prstGeom>
          <a:solidFill>
            <a:srgbClr val="03874D"/>
          </a:solidFill>
        </p:spPr>
        <p:txBody>
          <a:bodyPr wrap="square" lIns="0" tIns="0" rIns="0" bIns="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fr-ca" sz="1800" b="1" i="0" u="none" strike="noStrike" kern="1200" cap="none" spc="0" normalizeH="0" noProof="0">
                <a:ln>
                  <a:noFill/>
                </a:ln>
                <a:solidFill>
                  <a:prstClr val="white"/>
                </a:solidFill>
                <a:effectLst/>
                <a:uLnTx/>
                <a:uFillTx/>
                <a:latin typeface="Arial" panose="020B0604020202020204"/>
                <a:ea typeface="+mn-ea"/>
                <a:cs typeface="+mn-cs"/>
              </a:rPr>
              <a:t>1,13 %</a:t>
            </a:r>
          </a:p>
        </p:txBody>
      </p:sp>
      <p:sp>
        <p:nvSpPr>
          <p:cNvPr id="9" name="Rectangle 8">
            <a:extLst>
              <a:ext uri="{FF2B5EF4-FFF2-40B4-BE49-F238E27FC236}">
                <a16:creationId xmlns:a16="http://schemas.microsoft.com/office/drawing/2014/main" id="{3504D374-18A5-4F0E-A16A-58A12F76DC98}"/>
              </a:ext>
            </a:extLst>
          </p:cNvPr>
          <p:cNvSpPr/>
          <p:nvPr/>
        </p:nvSpPr>
        <p:spPr>
          <a:xfrm>
            <a:off x="532336" y="4701993"/>
            <a:ext cx="585307" cy="852559"/>
          </a:xfrm>
          <a:prstGeom prst="rect">
            <a:avLst/>
          </a:prstGeom>
          <a:noFill/>
        </p:spPr>
        <p:txBody>
          <a:bodyPr wrap="square" lIns="91416" tIns="45708" rIns="91416" bIns="45708"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lang="fr-ca" sz="5398" b="0" i="0" u="none" strike="noStrike" kern="1200" cap="none" spc="0" normalizeH="0" noProof="0" dirty="0">
                <a:ln w="22225">
                  <a:noFill/>
                  <a:prstDash val="solid"/>
                </a:ln>
                <a:solidFill>
                  <a:prstClr val="black"/>
                </a:solidFill>
                <a:effectLst/>
                <a:uLnTx/>
                <a:uFillTx/>
                <a:latin typeface="Arial" panose="020B0604020202020204"/>
                <a:ea typeface="+mn-ea"/>
                <a:cs typeface="+mn-cs"/>
              </a:rPr>
              <a:t>F</a:t>
            </a:r>
          </a:p>
        </p:txBody>
      </p:sp>
      <p:sp>
        <p:nvSpPr>
          <p:cNvPr id="20" name="Content Placeholder 2">
            <a:extLst>
              <a:ext uri="{FF2B5EF4-FFF2-40B4-BE49-F238E27FC236}">
                <a16:creationId xmlns:a16="http://schemas.microsoft.com/office/drawing/2014/main" id="{DB59ABDD-2958-47BE-BA6B-3D94C803491A}"/>
              </a:ext>
            </a:extLst>
          </p:cNvPr>
          <p:cNvSpPr txBox="1">
            <a:spLocks/>
          </p:cNvSpPr>
          <p:nvPr/>
        </p:nvSpPr>
        <p:spPr bwMode="auto">
          <a:xfrm>
            <a:off x="1070747" y="4865122"/>
            <a:ext cx="3548498" cy="526298"/>
          </a:xfrm>
          <a:prstGeom prst="rect">
            <a:avLst/>
          </a:prstGeom>
          <a:noFill/>
          <a:ln w="9525">
            <a:noFill/>
            <a:miter lim="800000"/>
            <a:headEnd/>
            <a:tailEnd/>
          </a:ln>
        </p:spPr>
        <p:txBody>
          <a:bodyPr vert="horz" wrap="square" lIns="91416" tIns="0" rIns="91416" bIns="0" numCol="1" rtlCol="0" anchor="ctr" anchorCtr="0" compatLnSpc="1">
            <a:prstTxWarp prst="textNoShape">
              <a:avLst/>
            </a:prstTxWarp>
            <a:spAutoFit/>
          </a:bodyPr>
          <a:lstStyle>
            <a:lvl1pPr marL="406400" indent="-406400" algn="l" rtl="0" eaLnBrk="0" fontAlgn="base" hangingPunct="0">
              <a:lnSpc>
                <a:spcPct val="95000"/>
              </a:lnSpc>
              <a:spcBef>
                <a:spcPct val="50000"/>
              </a:spcBef>
              <a:spcAft>
                <a:spcPct val="0"/>
              </a:spcAft>
              <a:buClr>
                <a:schemeClr val="accent1"/>
              </a:buClr>
              <a:buFont typeface="Calibri" pitchFamily="34" charset="0"/>
              <a:buBlip>
                <a:blip r:embed="rId3"/>
              </a:buBlip>
              <a:defRPr sz="2600" kern="1200">
                <a:solidFill>
                  <a:schemeClr val="tx1"/>
                </a:solidFill>
                <a:latin typeface="+mn-lt"/>
                <a:ea typeface="+mn-ea"/>
                <a:cs typeface="+mn-cs"/>
              </a:defRPr>
            </a:lvl1pPr>
            <a:lvl2pPr marL="744538" indent="-223838" algn="l" rtl="0" eaLnBrk="0" fontAlgn="base" hangingPunct="0">
              <a:lnSpc>
                <a:spcPct val="95000"/>
              </a:lnSpc>
              <a:spcBef>
                <a:spcPct val="25000"/>
              </a:spcBef>
              <a:spcAft>
                <a:spcPct val="0"/>
              </a:spcAft>
              <a:buClr>
                <a:schemeClr val="accent2"/>
              </a:buClr>
              <a:buSzPct val="105000"/>
              <a:buFont typeface="Calibri" pitchFamily="34" charset="0"/>
              <a:buChar char="▪"/>
              <a:defRPr sz="2400" kern="1200">
                <a:solidFill>
                  <a:schemeClr val="tx1"/>
                </a:solidFill>
                <a:latin typeface="+mn-lt"/>
                <a:ea typeface="+mn-ea"/>
                <a:cs typeface="+mn-cs"/>
              </a:defRPr>
            </a:lvl2pPr>
            <a:lvl3pPr marL="1084263" indent="-225425" algn="l" rtl="0" eaLnBrk="0" fontAlgn="base" hangingPunct="0">
              <a:lnSpc>
                <a:spcPct val="95000"/>
              </a:lnSpc>
              <a:spcBef>
                <a:spcPct val="25000"/>
              </a:spcBef>
              <a:spcAft>
                <a:spcPct val="0"/>
              </a:spcAft>
              <a:buClr>
                <a:schemeClr val="hlink"/>
              </a:buClr>
              <a:buSzPct val="105000"/>
              <a:buFont typeface="Calibri" pitchFamily="34" charset="0"/>
              <a:buChar char="▪"/>
              <a:defRPr sz="2200" kern="1200">
                <a:solidFill>
                  <a:schemeClr val="tx1"/>
                </a:solidFill>
                <a:latin typeface="+mn-lt"/>
                <a:ea typeface="+mn-ea"/>
                <a:cs typeface="+mn-cs"/>
              </a:defRPr>
            </a:lvl3pPr>
            <a:lvl4pPr marL="1420813" indent="-222250" algn="l" rtl="0" eaLnBrk="0" fontAlgn="base" hangingPunct="0">
              <a:lnSpc>
                <a:spcPct val="95000"/>
              </a:lnSpc>
              <a:spcBef>
                <a:spcPct val="25000"/>
              </a:spcBef>
              <a:spcAft>
                <a:spcPct val="0"/>
              </a:spcAft>
              <a:buClr>
                <a:schemeClr val="folHlink"/>
              </a:buClr>
              <a:buSzPct val="105000"/>
              <a:buFont typeface="Calibri" pitchFamily="34" charset="0"/>
              <a:buChar char="▪"/>
              <a:defRPr sz="2000" kern="1200">
                <a:solidFill>
                  <a:schemeClr val="tx1"/>
                </a:solidFill>
                <a:latin typeface="+mn-lt"/>
                <a:ea typeface="+mn-ea"/>
                <a:cs typeface="+mn-cs"/>
              </a:defRPr>
            </a:lvl4pPr>
            <a:lvl5pPr marL="1744663" indent="-209550" algn="l" rtl="0" eaLnBrk="0" fontAlgn="base" hangingPunct="0">
              <a:lnSpc>
                <a:spcPct val="95000"/>
              </a:lnSpc>
              <a:spcBef>
                <a:spcPct val="25000"/>
              </a:spcBef>
              <a:spcAft>
                <a:spcPct val="0"/>
              </a:spcAft>
              <a:buClr>
                <a:schemeClr val="hlink"/>
              </a:buClr>
              <a:buSzPct val="105000"/>
              <a:buFont typeface="Calibri"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126" rtl="0" eaLnBrk="0" fontAlgn="base" latinLnBrk="0" hangingPunct="0">
              <a:lnSpc>
                <a:spcPct val="95000"/>
              </a:lnSpc>
              <a:spcBef>
                <a:spcPts val="4800"/>
              </a:spcBef>
              <a:spcAft>
                <a:spcPct val="0"/>
              </a:spcAft>
              <a:buClr>
                <a:srgbClr val="00A758"/>
              </a:buClr>
              <a:buSzTx/>
              <a:buFont typeface="Calibri" pitchFamily="34" charset="0"/>
              <a:buNone/>
              <a:tabLst/>
              <a:defRPr/>
            </a:pPr>
            <a:r>
              <a:rPr lang="fr-ca" sz="1800" b="1" i="0" u="none" strike="noStrike" kern="1200" cap="none" spc="0" normalizeH="0" noProof="0" dirty="0">
                <a:ln>
                  <a:noFill/>
                </a:ln>
                <a:solidFill>
                  <a:prstClr val="black"/>
                </a:solidFill>
                <a:effectLst/>
                <a:uLnTx/>
                <a:uFillTx/>
                <a:latin typeface="Arial" panose="020B0604020202020204"/>
                <a:ea typeface="+mn-ea"/>
                <a:cs typeface="+mn-cs"/>
              </a:rPr>
              <a:t>Planification et investissement </a:t>
            </a:r>
            <a:r>
              <a:rPr lang="fr-ca" sz="1800" b="0" i="0" u="none" strike="noStrike" kern="1200" cap="none" spc="0" normalizeH="0" noProof="0" dirty="0">
                <a:ln>
                  <a:noFill/>
                </a:ln>
                <a:solidFill>
                  <a:prstClr val="black"/>
                </a:solidFill>
                <a:effectLst/>
                <a:uLnTx/>
                <a:uFillTx/>
                <a:latin typeface="Arial" panose="020B0604020202020204"/>
                <a:ea typeface="+mn-ea"/>
                <a:cs typeface="+mn-cs"/>
              </a:rPr>
              <a:t>fiscalement avantageux </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81C3F95B-DAD0-6FC2-139F-73646B7ADB70}"/>
              </a:ext>
            </a:extLst>
          </p:cNvPr>
          <p:cNvSpPr txBox="1"/>
          <p:nvPr/>
        </p:nvSpPr>
        <p:spPr>
          <a:xfrm>
            <a:off x="5251989" y="4997099"/>
            <a:ext cx="866028" cy="262346"/>
          </a:xfrm>
          <a:prstGeom prst="rect">
            <a:avLst/>
          </a:prstGeom>
          <a:solidFill>
            <a:srgbClr val="03874D"/>
          </a:solidFill>
        </p:spPr>
        <p:txBody>
          <a:bodyPr wrap="square" lIns="0" tIns="0" rIns="0" bIns="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fr-ca" sz="1800" b="1" i="0" u="none" strike="noStrike" kern="1200" cap="none" spc="0" normalizeH="0" noProof="0">
                <a:ln>
                  <a:noFill/>
                </a:ln>
                <a:solidFill>
                  <a:prstClr val="white"/>
                </a:solidFill>
                <a:effectLst/>
                <a:uLnTx/>
                <a:uFillTx/>
                <a:latin typeface="Arial" panose="020B0604020202020204"/>
                <a:ea typeface="+mn-ea"/>
                <a:cs typeface="+mn-cs"/>
              </a:rPr>
              <a:t>0,68 %</a:t>
            </a:r>
          </a:p>
        </p:txBody>
      </p:sp>
      <p:sp>
        <p:nvSpPr>
          <p:cNvPr id="31" name="TextBox 30">
            <a:extLst>
              <a:ext uri="{FF2B5EF4-FFF2-40B4-BE49-F238E27FC236}">
                <a16:creationId xmlns:a16="http://schemas.microsoft.com/office/drawing/2014/main" id="{143BFB0C-74CA-F124-4FC6-F326156C55AD}"/>
              </a:ext>
            </a:extLst>
          </p:cNvPr>
          <p:cNvSpPr txBox="1"/>
          <p:nvPr/>
        </p:nvSpPr>
        <p:spPr>
          <a:xfrm>
            <a:off x="4320606" y="5677404"/>
            <a:ext cx="708577" cy="26234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fr-ca" sz="1800" b="1" i="0" u="none" strike="noStrike" kern="1200" cap="none" spc="0" normalizeH="0" noProof="0" dirty="0">
                <a:ln>
                  <a:noFill/>
                </a:ln>
                <a:solidFill>
                  <a:prstClr val="black"/>
                </a:solidFill>
                <a:effectLst/>
                <a:uLnTx/>
                <a:uFillTx/>
                <a:latin typeface="Arial" panose="020B0604020202020204"/>
                <a:ea typeface="+mn-ea"/>
                <a:cs typeface="+mn-cs"/>
              </a:rPr>
              <a:t>TOTAL</a:t>
            </a: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0B2968E5-B1DE-2C06-6079-B95272916A65}"/>
              </a:ext>
            </a:extLst>
          </p:cNvPr>
          <p:cNvSpPr txBox="1"/>
          <p:nvPr/>
        </p:nvSpPr>
        <p:spPr>
          <a:xfrm>
            <a:off x="5237612" y="5677404"/>
            <a:ext cx="866028" cy="262346"/>
          </a:xfrm>
          <a:prstGeom prst="rect">
            <a:avLst/>
          </a:prstGeom>
          <a:solidFill>
            <a:srgbClr val="03874D"/>
          </a:solidFill>
        </p:spPr>
        <p:txBody>
          <a:bodyPr wrap="square" lIns="0" tIns="0" rIns="0" bIns="0"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fr-ca" sz="1800" b="1" i="0" u="none" strike="noStrike" kern="1200" cap="none" spc="0" normalizeH="0" noProof="0">
                <a:ln>
                  <a:noFill/>
                </a:ln>
                <a:solidFill>
                  <a:prstClr val="white"/>
                </a:solidFill>
                <a:effectLst/>
                <a:uLnTx/>
                <a:uFillTx/>
                <a:latin typeface="Arial" panose="020B0604020202020204"/>
                <a:ea typeface="+mn-ea"/>
                <a:cs typeface="+mn-cs"/>
              </a:rPr>
              <a:t>3,52 %</a:t>
            </a:r>
          </a:p>
        </p:txBody>
      </p:sp>
      <p:sp>
        <p:nvSpPr>
          <p:cNvPr id="12" name="TextBox 11">
            <a:extLst>
              <a:ext uri="{FF2B5EF4-FFF2-40B4-BE49-F238E27FC236}">
                <a16:creationId xmlns:a16="http://schemas.microsoft.com/office/drawing/2014/main" id="{956B607A-4361-468E-AE4D-5093D3CBB4F2}"/>
              </a:ext>
            </a:extLst>
          </p:cNvPr>
          <p:cNvSpPr txBox="1"/>
          <p:nvPr/>
        </p:nvSpPr>
        <p:spPr>
          <a:xfrm>
            <a:off x="7336356" y="3057772"/>
            <a:ext cx="1361764" cy="707886"/>
          </a:xfrm>
          <a:prstGeom prst="rect">
            <a:avLst/>
          </a:prstGeom>
          <a:noFill/>
          <a:ln>
            <a:noFill/>
          </a:ln>
        </p:spPr>
        <p:txBody>
          <a:bodyPr wrap="square" rtlCol="0" anchor="ctr">
            <a:spAutoFit/>
          </a:bodyPr>
          <a:lstStyle/>
          <a:p>
            <a:pPr marL="0" marR="0" lvl="0" indent="0" algn="l" defTabSz="914126" rtl="0" eaLnBrk="1" fontAlgn="auto" latinLnBrk="0" hangingPunct="1">
              <a:spcBef>
                <a:spcPts val="0"/>
              </a:spcBef>
              <a:spcAft>
                <a:spcPts val="0"/>
              </a:spcAft>
              <a:buClrTx/>
              <a:buSzTx/>
              <a:buFontTx/>
              <a:buNone/>
              <a:tabLst/>
              <a:defRPr/>
            </a:pPr>
            <a:r>
              <a:rPr lang="fr-ca" sz="2000" noProof="0" dirty="0">
                <a:solidFill>
                  <a:srgbClr val="FDFEFE"/>
                </a:solidFill>
                <a:latin typeface="Arial" panose="020B0604020202020204"/>
              </a:rPr>
              <a:t>V</a:t>
            </a:r>
            <a:r>
              <a:rPr lang="fr-ca" sz="2000" b="0" i="0" u="none" strike="noStrike" kern="1200" cap="none" spc="0" normalizeH="0" noProof="0" dirty="0">
                <a:ln>
                  <a:noFill/>
                </a:ln>
                <a:solidFill>
                  <a:srgbClr val="FDFEFE"/>
                </a:solidFill>
                <a:effectLst/>
                <a:uLnTx/>
                <a:uFillTx/>
                <a:latin typeface="Arial" panose="020B0604020202020204"/>
                <a:ea typeface="+mn-ea"/>
                <a:cs typeface="+mn-cs"/>
              </a:rPr>
              <a:t>aut plus que</a:t>
            </a:r>
          </a:p>
        </p:txBody>
      </p:sp>
      <p:sp>
        <p:nvSpPr>
          <p:cNvPr id="27" name="TextBox 26">
            <a:extLst>
              <a:ext uri="{FF2B5EF4-FFF2-40B4-BE49-F238E27FC236}">
                <a16:creationId xmlns:a16="http://schemas.microsoft.com/office/drawing/2014/main" id="{A3D4F7A4-7EC1-B724-6AF2-6D8C9B0480C3}"/>
              </a:ext>
            </a:extLst>
          </p:cNvPr>
          <p:cNvSpPr txBox="1"/>
          <p:nvPr/>
        </p:nvSpPr>
        <p:spPr>
          <a:xfrm>
            <a:off x="9382061" y="2150159"/>
            <a:ext cx="2526891"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fr-ca" sz="2000" b="1" i="0" u="none" strike="noStrike" kern="1200" cap="none" spc="0" normalizeH="0" noProof="0" dirty="0">
                <a:ln>
                  <a:noFill/>
                </a:ln>
                <a:solidFill>
                  <a:prstClr val="black"/>
                </a:solidFill>
                <a:effectLst/>
                <a:uLnTx/>
                <a:uFillTx/>
                <a:latin typeface="Arial" panose="020B0604020202020204"/>
                <a:ea typeface="+mn-ea"/>
                <a:cs typeface="+mn-cs"/>
              </a:rPr>
              <a:t>FRAIS MOYENS D’UN CONSEILLER FINANCIER</a:t>
            </a:r>
          </a:p>
        </p:txBody>
      </p:sp>
      <p:sp>
        <p:nvSpPr>
          <p:cNvPr id="19" name="TextBox 18">
            <a:extLst>
              <a:ext uri="{FF2B5EF4-FFF2-40B4-BE49-F238E27FC236}">
                <a16:creationId xmlns:a16="http://schemas.microsoft.com/office/drawing/2014/main" id="{6127A01C-3158-450D-CCFA-9BCD9298371F}"/>
              </a:ext>
            </a:extLst>
          </p:cNvPr>
          <p:cNvSpPr txBox="1"/>
          <p:nvPr/>
        </p:nvSpPr>
        <p:spPr>
          <a:xfrm>
            <a:off x="9382061" y="3190179"/>
            <a:ext cx="1983150" cy="443072"/>
          </a:xfrm>
          <a:prstGeom prst="rect">
            <a:avLst/>
          </a:prstGeom>
          <a:solidFill>
            <a:srgbClr val="00009A"/>
          </a:solidFill>
        </p:spPr>
        <p:txBody>
          <a:bodyPr wrap="square" lIns="0" tIns="0" rIns="0" bIns="0" rtlCol="0" anchor="ctr">
            <a:spAutoFit/>
          </a:bodyPr>
          <a:lstStyle/>
          <a:p>
            <a:pPr marL="0" marR="0" lvl="0" indent="0" algn="ctr" defTabSz="914400" rtl="0" eaLnBrk="1" fontAlgn="auto" latinLnBrk="0" hangingPunct="1">
              <a:lnSpc>
                <a:spcPct val="95000"/>
              </a:lnSpc>
              <a:spcBef>
                <a:spcPts val="600"/>
              </a:spcBef>
              <a:spcAft>
                <a:spcPts val="0"/>
              </a:spcAft>
              <a:buClrTx/>
              <a:buSzTx/>
              <a:buFontTx/>
              <a:buNone/>
              <a:tabLst/>
              <a:defRPr/>
            </a:pPr>
            <a:r>
              <a:rPr lang="fr-ca" sz="3200" b="1" i="0" u="none" strike="noStrike" kern="1200" cap="none" spc="0" normalizeH="0" noProof="0">
                <a:ln>
                  <a:noFill/>
                </a:ln>
                <a:solidFill>
                  <a:prstClr val="white"/>
                </a:solidFill>
                <a:effectLst/>
                <a:uLnTx/>
                <a:uFillTx/>
                <a:latin typeface="Arial" panose="020B0604020202020204"/>
                <a:ea typeface="+mn-ea"/>
                <a:cs typeface="+mn-cs"/>
              </a:rPr>
              <a:t>1,50 %</a:t>
            </a:r>
          </a:p>
        </p:txBody>
      </p:sp>
      <p:sp>
        <p:nvSpPr>
          <p:cNvPr id="4" name="Text Placeholder 3">
            <a:extLst>
              <a:ext uri="{FF2B5EF4-FFF2-40B4-BE49-F238E27FC236}">
                <a16:creationId xmlns:a16="http://schemas.microsoft.com/office/drawing/2014/main" id="{1B228010-163E-5A6D-91D9-297F095F3366}"/>
              </a:ext>
            </a:extLst>
          </p:cNvPr>
          <p:cNvSpPr>
            <a:spLocks noGrp="1"/>
          </p:cNvSpPr>
          <p:nvPr>
            <p:ph type="body" sz="quarter" idx="13"/>
          </p:nvPr>
        </p:nvSpPr>
        <p:spPr>
          <a:xfrm>
            <a:off x="3944938" y="6051550"/>
            <a:ext cx="7796212" cy="401638"/>
          </a:xfrm>
        </p:spPr>
        <p:txBody>
          <a:bodyPr rtlCol="0"/>
          <a:lstStyle/>
          <a:p>
            <a:r>
              <a:rPr lang="fr-CA" noProof="0" dirty="0"/>
              <a:t>Source : </a:t>
            </a:r>
            <a:r>
              <a:rPr lang="fr-CA" dirty="0"/>
              <a:t>L’étude « Valeur d’un conseiller » de 2024, Investissements Russell, 2024.</a:t>
            </a:r>
            <a:endParaRPr lang="fr-CA" noProof="0" dirty="0"/>
          </a:p>
        </p:txBody>
      </p:sp>
    </p:spTree>
    <p:extLst>
      <p:ext uri="{BB962C8B-B14F-4D97-AF65-F5344CB8AC3E}">
        <p14:creationId xmlns:p14="http://schemas.microsoft.com/office/powerpoint/2010/main" val="2346351341"/>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E7C74-B883-A186-9662-5D3C2A2EF94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1F92E4-3B62-935C-7809-70E4B3CA1EC1}"/>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24</a:t>
            </a:fld>
            <a:endParaRPr lang="en-CA" noProof="0" dirty="0"/>
          </a:p>
        </p:txBody>
      </p:sp>
      <p:grpSp>
        <p:nvGrpSpPr>
          <p:cNvPr id="19" name="Group 18">
            <a:extLst>
              <a:ext uri="{FF2B5EF4-FFF2-40B4-BE49-F238E27FC236}">
                <a16:creationId xmlns:a16="http://schemas.microsoft.com/office/drawing/2014/main" id="{2C8EAB8D-0B6C-802B-5B2C-36519C10846C}"/>
              </a:ext>
              <a:ext uri="{C183D7F6-B498-43B3-948B-1728B52AA6E4}">
                <adec:decorative xmlns:adec="http://schemas.microsoft.com/office/drawing/2017/decorative" val="1"/>
              </a:ext>
            </a:extLst>
          </p:cNvPr>
          <p:cNvGrpSpPr/>
          <p:nvPr/>
        </p:nvGrpSpPr>
        <p:grpSpPr>
          <a:xfrm>
            <a:off x="3548918" y="533400"/>
            <a:ext cx="792162" cy="792162"/>
            <a:chOff x="7536730" y="533400"/>
            <a:chExt cx="792162" cy="792162"/>
          </a:xfrm>
        </p:grpSpPr>
        <p:sp>
          <p:nvSpPr>
            <p:cNvPr id="18" name="Oval 17">
              <a:extLst>
                <a:ext uri="{FF2B5EF4-FFF2-40B4-BE49-F238E27FC236}">
                  <a16:creationId xmlns:a16="http://schemas.microsoft.com/office/drawing/2014/main" id="{64F7D9FE-B634-46F9-8E07-A52CE3383AED}"/>
                </a:ext>
              </a:extLst>
            </p:cNvPr>
            <p:cNvSpPr/>
            <p:nvPr/>
          </p:nvSpPr>
          <p:spPr>
            <a:xfrm>
              <a:off x="7536730" y="533400"/>
              <a:ext cx="792162" cy="792162"/>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pic>
          <p:nvPicPr>
            <p:cNvPr id="17" name="Graphic 16">
              <a:extLst>
                <a:ext uri="{FF2B5EF4-FFF2-40B4-BE49-F238E27FC236}">
                  <a16:creationId xmlns:a16="http://schemas.microsoft.com/office/drawing/2014/main" id="{8713B780-A3BE-1918-3B63-4D7B9BC140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3779" y="620953"/>
              <a:ext cx="558064" cy="558064"/>
            </a:xfrm>
            <a:prstGeom prst="rect">
              <a:avLst/>
            </a:prstGeom>
          </p:spPr>
        </p:pic>
      </p:grpSp>
      <p:sp>
        <p:nvSpPr>
          <p:cNvPr id="3" name="Title 2">
            <a:extLst>
              <a:ext uri="{FF2B5EF4-FFF2-40B4-BE49-F238E27FC236}">
                <a16:creationId xmlns:a16="http://schemas.microsoft.com/office/drawing/2014/main" id="{5ACF6E3A-1986-A9AC-404A-924B0D6DFC97}"/>
              </a:ext>
            </a:extLst>
          </p:cNvPr>
          <p:cNvSpPr>
            <a:spLocks noGrp="1"/>
          </p:cNvSpPr>
          <p:nvPr>
            <p:ph type="title"/>
          </p:nvPr>
        </p:nvSpPr>
        <p:spPr>
          <a:xfrm>
            <a:off x="466725" y="463550"/>
            <a:ext cx="2627204" cy="4678204"/>
          </a:xfrm>
        </p:spPr>
        <p:txBody>
          <a:bodyPr wrap="square" rtlCol="0">
            <a:spAutoFit/>
          </a:bodyPr>
          <a:lstStyle/>
          <a:p>
            <a:r>
              <a:rPr lang="fr-ca" noProof="0" dirty="0"/>
              <a:t>Comment puis-je expliquer </a:t>
            </a:r>
            <a:br>
              <a:rPr lang="fr-CA" noProof="0" dirty="0"/>
            </a:br>
            <a:r>
              <a:rPr lang="fr-ca" noProof="0" dirty="0"/>
              <a:t>la valeur de </a:t>
            </a:r>
            <a:r>
              <a:rPr lang="fr-ca" spc="-40" noProof="0" dirty="0"/>
              <a:t>mes services </a:t>
            </a:r>
            <a:r>
              <a:rPr lang="fr-ca" noProof="0" dirty="0"/>
              <a:t>dans le contexte de l’information sur le coût total?</a:t>
            </a:r>
          </a:p>
        </p:txBody>
      </p:sp>
      <p:sp>
        <p:nvSpPr>
          <p:cNvPr id="15" name="Text Placeholder 11">
            <a:extLst>
              <a:ext uri="{FF2B5EF4-FFF2-40B4-BE49-F238E27FC236}">
                <a16:creationId xmlns:a16="http://schemas.microsoft.com/office/drawing/2014/main" id="{0674D5C4-68B6-1E73-A3FC-CD62C544D07A}"/>
              </a:ext>
            </a:extLst>
          </p:cNvPr>
          <p:cNvSpPr txBox="1">
            <a:spLocks/>
          </p:cNvSpPr>
          <p:nvPr/>
        </p:nvSpPr>
        <p:spPr>
          <a:xfrm>
            <a:off x="4458130" y="736336"/>
            <a:ext cx="7264354" cy="792162"/>
          </a:xfrm>
          <a:prstGeom prst="rect">
            <a:avLst/>
          </a:prstGeom>
        </p:spPr>
        <p:txBody>
          <a:bodyPr vert="horz" lIns="0" tIns="0" rIns="0" bIns="0" rtlCol="0" anchor="t">
            <a:noAutofit/>
          </a:bodyPr>
          <a:lstStyle>
            <a:lvl1pPr marL="0" indent="0" algn="l" defTabSz="914400" rtl="0" eaLnBrk="1" latinLnBrk="0" hangingPunct="1">
              <a:lnSpc>
                <a:spcPct val="95000"/>
              </a:lnSpc>
              <a:spcBef>
                <a:spcPts val="0"/>
              </a:spcBef>
              <a:buClr>
                <a:schemeClr val="tx1"/>
              </a:buClr>
              <a:buSzPct val="115000"/>
              <a:buFont typeface="Arial" panose="020B0604020202020204" pitchFamily="34" charset="0"/>
              <a:buNone/>
              <a:defRPr sz="2400" b="0" kern="1200">
                <a:solidFill>
                  <a:schemeClr val="tx1"/>
                </a:solidFill>
                <a:latin typeface="+mj-lt"/>
                <a:ea typeface="+mn-ea"/>
                <a:cs typeface="+mn-cs"/>
              </a:defRPr>
            </a:lvl1pPr>
            <a:lvl2pPr marL="338328" indent="0" algn="l" defTabSz="914400" rtl="0" eaLnBrk="1" latinLnBrk="0" hangingPunct="1">
              <a:lnSpc>
                <a:spcPct val="95000"/>
              </a:lnSpc>
              <a:spcBef>
                <a:spcPts val="900"/>
              </a:spcBef>
              <a:buClr>
                <a:schemeClr val="tx1"/>
              </a:buClr>
              <a:buSzPct val="115000"/>
              <a:buFont typeface="Arial" panose="020B0604020202020204" pitchFamily="34" charset="0"/>
              <a:buNone/>
              <a:defRPr sz="1800" kern="1200">
                <a:solidFill>
                  <a:schemeClr val="tx1"/>
                </a:solidFill>
                <a:latin typeface="+mn-lt"/>
                <a:ea typeface="+mn-ea"/>
                <a:cs typeface="+mn-cs"/>
              </a:defRPr>
            </a:lvl2pPr>
            <a:lvl3pPr marL="685800" indent="0" algn="l" defTabSz="914400" rtl="0" eaLnBrk="1" latinLnBrk="0" hangingPunct="1">
              <a:lnSpc>
                <a:spcPct val="95000"/>
              </a:lnSpc>
              <a:spcBef>
                <a:spcPts val="800"/>
              </a:spcBef>
              <a:buClr>
                <a:schemeClr val="tx1"/>
              </a:buClr>
              <a:buSzPct val="115000"/>
              <a:buFont typeface="Arial" panose="020B0604020202020204" pitchFamily="34" charset="0"/>
              <a:buNone/>
              <a:defRPr sz="1600" kern="1200">
                <a:solidFill>
                  <a:schemeClr val="tx1"/>
                </a:solidFill>
                <a:latin typeface="+mn-lt"/>
                <a:ea typeface="+mn-ea"/>
                <a:cs typeface="+mn-cs"/>
              </a:defRPr>
            </a:lvl3pPr>
            <a:lvl4pPr marL="1014984" indent="0" algn="l" defTabSz="914400" rtl="0" eaLnBrk="1" latinLnBrk="0" hangingPunct="1">
              <a:lnSpc>
                <a:spcPct val="95000"/>
              </a:lnSpc>
              <a:spcBef>
                <a:spcPts val="600"/>
              </a:spcBef>
              <a:buClr>
                <a:schemeClr val="tx1"/>
              </a:buClr>
              <a:buSzPct val="115000"/>
              <a:buFont typeface="Arial" panose="020B0604020202020204" pitchFamily="34" charset="0"/>
              <a:buNone/>
              <a:defRPr sz="1400" kern="1200">
                <a:solidFill>
                  <a:schemeClr val="tx1"/>
                </a:solidFill>
                <a:latin typeface="+mn-lt"/>
                <a:ea typeface="+mn-ea"/>
                <a:cs typeface="+mn-cs"/>
              </a:defRPr>
            </a:lvl4pPr>
            <a:lvl5pPr marL="1380744" indent="0" algn="l" defTabSz="914400" rtl="0" eaLnBrk="1" latinLnBrk="0" hangingPunct="1">
              <a:lnSpc>
                <a:spcPct val="95000"/>
              </a:lnSpc>
              <a:spcBef>
                <a:spcPts val="600"/>
              </a:spcBef>
              <a:buClr>
                <a:schemeClr val="tx1"/>
              </a:buClr>
              <a:buSzPct val="115000"/>
              <a:buFont typeface="Arial" panose="020B0604020202020204" pitchFamily="34" charset="0"/>
              <a:buNone/>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rtl="0"/>
            <a:r>
              <a:rPr lang="fr-ca" sz="3200" b="1" noProof="0"/>
              <a:t>Adopter une approche positive</a:t>
            </a:r>
          </a:p>
        </p:txBody>
      </p:sp>
      <p:sp>
        <p:nvSpPr>
          <p:cNvPr id="14" name="TextBox 13">
            <a:extLst>
              <a:ext uri="{FF2B5EF4-FFF2-40B4-BE49-F238E27FC236}">
                <a16:creationId xmlns:a16="http://schemas.microsoft.com/office/drawing/2014/main" id="{741FAEFE-F298-4688-6F81-F8DDCA217FBF}"/>
              </a:ext>
            </a:extLst>
          </p:cNvPr>
          <p:cNvSpPr txBox="1"/>
          <p:nvPr/>
        </p:nvSpPr>
        <p:spPr>
          <a:xfrm>
            <a:off x="3548918" y="1991110"/>
            <a:ext cx="6409274" cy="3908762"/>
          </a:xfrm>
          <a:prstGeom prst="rect">
            <a:avLst/>
          </a:prstGeom>
          <a:noFill/>
        </p:spPr>
        <p:txBody>
          <a:bodyPr wrap="square" lIns="0" tIns="0" rIns="0" bIns="0" rtlCol="0">
            <a:spAutoFit/>
          </a:bodyPr>
          <a:lstStyle/>
          <a:p>
            <a:pPr marL="285750" indent="-285750" algn="l" rtl="0">
              <a:spcBef>
                <a:spcPts val="600"/>
              </a:spcBef>
              <a:buFont typeface="Arial" panose="020B0604020202020204" pitchFamily="34" charset="0"/>
              <a:buChar char="•"/>
            </a:pPr>
            <a:r>
              <a:rPr lang="fr-ca" sz="2800" noProof="0" dirty="0"/>
              <a:t>Opter pour la simplicité (moins de jargon technique)</a:t>
            </a:r>
          </a:p>
          <a:p>
            <a:pPr marL="285750" indent="-285750" algn="l" rtl="0">
              <a:spcBef>
                <a:spcPts val="600"/>
              </a:spcBef>
              <a:buFont typeface="Arial" panose="020B0604020202020204" pitchFamily="34" charset="0"/>
              <a:buChar char="•"/>
            </a:pPr>
            <a:endParaRPr lang="en-CA" sz="2800" noProof="0" dirty="0"/>
          </a:p>
          <a:p>
            <a:pPr marL="285750" indent="-285750" algn="l" rtl="0">
              <a:spcBef>
                <a:spcPts val="600"/>
              </a:spcBef>
              <a:buFont typeface="Arial" panose="020B0604020202020204" pitchFamily="34" charset="0"/>
              <a:buChar char="•"/>
            </a:pPr>
            <a:r>
              <a:rPr lang="fr-ca" sz="2800" noProof="0" dirty="0"/>
              <a:t>Bonne communication</a:t>
            </a:r>
          </a:p>
          <a:p>
            <a:pPr marL="285750" indent="-285750" algn="l" rtl="0">
              <a:spcBef>
                <a:spcPts val="600"/>
              </a:spcBef>
              <a:buFont typeface="Arial" panose="020B0604020202020204" pitchFamily="34" charset="0"/>
              <a:buChar char="•"/>
            </a:pPr>
            <a:endParaRPr lang="en-CA" sz="2800" noProof="0" dirty="0"/>
          </a:p>
          <a:p>
            <a:pPr marL="285750" indent="-285750" algn="l" rtl="0">
              <a:spcBef>
                <a:spcPts val="600"/>
              </a:spcBef>
              <a:buFont typeface="Arial" panose="020B0604020202020204" pitchFamily="34" charset="0"/>
              <a:buChar char="•"/>
            </a:pPr>
            <a:r>
              <a:rPr lang="fr-ca" sz="2800" noProof="0" dirty="0"/>
              <a:t>Dresser un inventaire de la valeur</a:t>
            </a:r>
          </a:p>
          <a:p>
            <a:pPr marL="285750" indent="-285750" algn="l" rtl="0">
              <a:spcBef>
                <a:spcPts val="600"/>
              </a:spcBef>
              <a:buFont typeface="Arial" panose="020B0604020202020204" pitchFamily="34" charset="0"/>
              <a:buChar char="•"/>
            </a:pPr>
            <a:endParaRPr lang="en-CA" sz="2800" noProof="0" dirty="0"/>
          </a:p>
          <a:p>
            <a:pPr marL="285750" indent="-285750" algn="l" rtl="0">
              <a:spcBef>
                <a:spcPts val="600"/>
              </a:spcBef>
              <a:buFont typeface="Arial" panose="020B0604020202020204" pitchFamily="34" charset="0"/>
              <a:buChar char="•"/>
            </a:pPr>
            <a:endParaRPr lang="en-CA" sz="2800" noProof="0" dirty="0"/>
          </a:p>
        </p:txBody>
      </p:sp>
    </p:spTree>
    <p:extLst>
      <p:ext uri="{BB962C8B-B14F-4D97-AF65-F5344CB8AC3E}">
        <p14:creationId xmlns:p14="http://schemas.microsoft.com/office/powerpoint/2010/main" val="8154953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6011D0FF-5C6D-D92C-2636-E87F6C8585B8}"/>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25</a:t>
            </a:fld>
            <a:endParaRPr lang="en-CA" noProof="0" dirty="0"/>
          </a:p>
        </p:txBody>
      </p:sp>
      <p:sp>
        <p:nvSpPr>
          <p:cNvPr id="5" name="Title 4">
            <a:extLst>
              <a:ext uri="{FF2B5EF4-FFF2-40B4-BE49-F238E27FC236}">
                <a16:creationId xmlns:a16="http://schemas.microsoft.com/office/drawing/2014/main" id="{4B545F6C-7FB4-4408-F107-31CA05E1E096}"/>
              </a:ext>
            </a:extLst>
          </p:cNvPr>
          <p:cNvSpPr>
            <a:spLocks noGrp="1"/>
          </p:cNvSpPr>
          <p:nvPr>
            <p:ph type="title"/>
          </p:nvPr>
        </p:nvSpPr>
        <p:spPr>
          <a:xfrm>
            <a:off x="466342" y="472437"/>
            <a:ext cx="11274553" cy="792167"/>
          </a:xfrm>
        </p:spPr>
        <p:txBody>
          <a:bodyPr rtlCol="0"/>
          <a:lstStyle/>
          <a:p>
            <a:r>
              <a:rPr lang="fr-ca" noProof="0" dirty="0"/>
              <a:t>Vous en faites beaucoup pour vos clients.</a:t>
            </a:r>
          </a:p>
        </p:txBody>
      </p:sp>
      <p:graphicFrame>
        <p:nvGraphicFramePr>
          <p:cNvPr id="14" name="Table 13">
            <a:extLst>
              <a:ext uri="{FF2B5EF4-FFF2-40B4-BE49-F238E27FC236}">
                <a16:creationId xmlns:a16="http://schemas.microsoft.com/office/drawing/2014/main" id="{6F3FAB94-570C-C678-5E9E-191C33AA1587}"/>
              </a:ext>
            </a:extLst>
          </p:cNvPr>
          <p:cNvGraphicFramePr>
            <a:graphicFrameLocks noGrp="1"/>
          </p:cNvGraphicFramePr>
          <p:nvPr>
            <p:extLst>
              <p:ext uri="{D42A27DB-BD31-4B8C-83A1-F6EECF244321}">
                <p14:modId xmlns:p14="http://schemas.microsoft.com/office/powerpoint/2010/main" val="547934812"/>
              </p:ext>
            </p:extLst>
          </p:nvPr>
        </p:nvGraphicFramePr>
        <p:xfrm>
          <a:off x="455613" y="1314824"/>
          <a:ext cx="11274426" cy="4675632"/>
        </p:xfrm>
        <a:graphic>
          <a:graphicData uri="http://schemas.openxmlformats.org/drawingml/2006/table">
            <a:tbl>
              <a:tblPr firstRow="1" bandRow="1">
                <a:tableStyleId>{B301B821-A1FF-4177-AEE7-76D212191A09}</a:tableStyleId>
              </a:tblPr>
              <a:tblGrid>
                <a:gridCol w="1879071">
                  <a:extLst>
                    <a:ext uri="{9D8B030D-6E8A-4147-A177-3AD203B41FA5}">
                      <a16:colId xmlns:a16="http://schemas.microsoft.com/office/drawing/2014/main" val="856555337"/>
                    </a:ext>
                  </a:extLst>
                </a:gridCol>
                <a:gridCol w="1879071">
                  <a:extLst>
                    <a:ext uri="{9D8B030D-6E8A-4147-A177-3AD203B41FA5}">
                      <a16:colId xmlns:a16="http://schemas.microsoft.com/office/drawing/2014/main" val="1473014967"/>
                    </a:ext>
                  </a:extLst>
                </a:gridCol>
                <a:gridCol w="1879071">
                  <a:extLst>
                    <a:ext uri="{9D8B030D-6E8A-4147-A177-3AD203B41FA5}">
                      <a16:colId xmlns:a16="http://schemas.microsoft.com/office/drawing/2014/main" val="3772052172"/>
                    </a:ext>
                  </a:extLst>
                </a:gridCol>
                <a:gridCol w="1879071">
                  <a:extLst>
                    <a:ext uri="{9D8B030D-6E8A-4147-A177-3AD203B41FA5}">
                      <a16:colId xmlns:a16="http://schemas.microsoft.com/office/drawing/2014/main" val="1871565514"/>
                    </a:ext>
                  </a:extLst>
                </a:gridCol>
                <a:gridCol w="1879071">
                  <a:extLst>
                    <a:ext uri="{9D8B030D-6E8A-4147-A177-3AD203B41FA5}">
                      <a16:colId xmlns:a16="http://schemas.microsoft.com/office/drawing/2014/main" val="2699774366"/>
                    </a:ext>
                  </a:extLst>
                </a:gridCol>
                <a:gridCol w="1879071">
                  <a:extLst>
                    <a:ext uri="{9D8B030D-6E8A-4147-A177-3AD203B41FA5}">
                      <a16:colId xmlns:a16="http://schemas.microsoft.com/office/drawing/2014/main" val="2250770311"/>
                    </a:ext>
                  </a:extLst>
                </a:gridCol>
              </a:tblGrid>
              <a:tr h="731520">
                <a:tc>
                  <a:txBody>
                    <a:bodyPr/>
                    <a:lstStyle/>
                    <a:p>
                      <a:pPr rtl="0">
                        <a:lnSpc>
                          <a:spcPct val="95000"/>
                        </a:lnSpc>
                      </a:pPr>
                      <a:r>
                        <a:rPr lang="fr-ca" sz="1600" noProof="0" dirty="0"/>
                        <a:t>Gestion financière</a:t>
                      </a:r>
                    </a:p>
                  </a:txBody>
                  <a:tcPr anchor="ctr">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03874D"/>
                    </a:solidFill>
                  </a:tcPr>
                </a:tc>
                <a:tc>
                  <a:txBody>
                    <a:bodyPr/>
                    <a:lstStyle/>
                    <a:p>
                      <a:pPr rtl="0">
                        <a:lnSpc>
                          <a:spcPct val="95000"/>
                        </a:lnSpc>
                      </a:pPr>
                      <a:r>
                        <a:rPr lang="fr-ca" sz="1600" noProof="0" dirty="0"/>
                        <a:t>Gestion des placements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03874D"/>
                    </a:solidFill>
                  </a:tcPr>
                </a:tc>
                <a:tc>
                  <a:txBody>
                    <a:bodyPr/>
                    <a:lstStyle/>
                    <a:p>
                      <a:pPr rtl="0">
                        <a:lnSpc>
                          <a:spcPct val="95000"/>
                        </a:lnSpc>
                      </a:pPr>
                      <a:r>
                        <a:rPr lang="fr-ca" sz="1600" noProof="0" dirty="0"/>
                        <a:t>Gestion des risques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03874D"/>
                    </a:solidFill>
                  </a:tcPr>
                </a:tc>
                <a:tc>
                  <a:txBody>
                    <a:bodyPr/>
                    <a:lstStyle/>
                    <a:p>
                      <a:pPr rtl="0">
                        <a:lnSpc>
                          <a:spcPct val="95000"/>
                        </a:lnSpc>
                      </a:pPr>
                      <a:r>
                        <a:rPr lang="fr-ca" sz="1600" noProof="0" dirty="0"/>
                        <a:t>Planification</a:t>
                      </a:r>
                      <a:br>
                        <a:rPr lang="en-CA" sz="1600" noProof="0" dirty="0"/>
                      </a:br>
                      <a:r>
                        <a:rPr lang="fr-ca" sz="1600" noProof="0" dirty="0"/>
                        <a:t>fiscale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03874D"/>
                    </a:solidFill>
                  </a:tcPr>
                </a:tc>
                <a:tc>
                  <a:txBody>
                    <a:bodyPr/>
                    <a:lstStyle/>
                    <a:p>
                      <a:pPr rtl="0">
                        <a:lnSpc>
                          <a:spcPct val="95000"/>
                        </a:lnSpc>
                      </a:pPr>
                      <a:r>
                        <a:rPr lang="fr-ca" sz="1600" noProof="0" dirty="0"/>
                        <a:t>Planification de la retraite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B w="12700" cap="flat" cmpd="sng" algn="ctr">
                      <a:solidFill>
                        <a:schemeClr val="accent1"/>
                      </a:solidFill>
                      <a:prstDash val="solid"/>
                      <a:round/>
                      <a:headEnd type="none" w="med" len="med"/>
                      <a:tailEnd type="none" w="med" len="med"/>
                    </a:lnB>
                    <a:solidFill>
                      <a:srgbClr val="03874D"/>
                    </a:solidFill>
                  </a:tcPr>
                </a:tc>
                <a:tc>
                  <a:txBody>
                    <a:bodyPr/>
                    <a:lstStyle/>
                    <a:p>
                      <a:pPr rtl="0">
                        <a:lnSpc>
                          <a:spcPct val="95000"/>
                        </a:lnSpc>
                      </a:pPr>
                      <a:r>
                        <a:rPr lang="fr-ca" sz="1600" noProof="0" dirty="0"/>
                        <a:t>Planification successorale</a:t>
                      </a:r>
                    </a:p>
                  </a:txBody>
                  <a:tcPr anchor="ctr">
                    <a:lnL w="12700" cap="flat" cmpd="sng" algn="ctr">
                      <a:solidFill>
                        <a:schemeClr val="accent1"/>
                      </a:solidFill>
                      <a:prstDash val="solid"/>
                      <a:round/>
                      <a:headEnd type="none" w="med" len="med"/>
                      <a:tailEnd type="none" w="med" len="med"/>
                    </a:lnL>
                    <a:lnB w="12700" cap="flat" cmpd="sng" algn="ctr">
                      <a:solidFill>
                        <a:schemeClr val="accent1"/>
                      </a:solidFill>
                      <a:prstDash val="solid"/>
                      <a:round/>
                      <a:headEnd type="none" w="med" len="med"/>
                      <a:tailEnd type="none" w="med" len="med"/>
                    </a:lnB>
                    <a:solidFill>
                      <a:srgbClr val="03874D"/>
                    </a:solidFill>
                  </a:tcPr>
                </a:tc>
                <a:extLst>
                  <a:ext uri="{0D108BD9-81ED-4DB2-BD59-A6C34878D82A}">
                    <a16:rowId xmlns:a16="http://schemas.microsoft.com/office/drawing/2014/main" val="946240001"/>
                  </a:ext>
                </a:extLst>
              </a:tr>
              <a:tr h="731520">
                <a:tc>
                  <a:txBody>
                    <a:bodyPr/>
                    <a:lstStyle/>
                    <a:p>
                      <a:pPr rtl="0">
                        <a:lnSpc>
                          <a:spcPct val="95000"/>
                        </a:lnSpc>
                      </a:pPr>
                      <a:r>
                        <a:rPr lang="fr-ca" sz="1600" noProof="0"/>
                        <a:t>Valeur nette</a:t>
                      </a:r>
                    </a:p>
                  </a:txBody>
                  <a:tcPr anchor="ctr">
                    <a:lnL w="9525" cap="flat" cmpd="sng" algn="ctr">
                      <a:noFill/>
                      <a:prstDash val="solid"/>
                      <a:round/>
                      <a:headEnd type="none" w="med" len="med"/>
                      <a:tailEnd type="none" w="med" len="med"/>
                    </a:lnL>
                    <a:lnR w="9525" cap="flat" cmpd="sng" algn="ctr">
                      <a:solidFill>
                        <a:schemeClr val="bg2"/>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dirty="0"/>
                        <a:t>Évaluation de la </a:t>
                      </a:r>
                      <a:r>
                        <a:rPr lang="fr-ca" sz="1600" spc="-20" baseline="0" noProof="0" dirty="0"/>
                        <a:t>tolérance au risque</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E7F1EA"/>
                    </a:solidFill>
                  </a:tcPr>
                </a:tc>
                <a:tc>
                  <a:txBody>
                    <a:bodyPr/>
                    <a:lstStyle/>
                    <a:p>
                      <a:pPr rtl="0">
                        <a:lnSpc>
                          <a:spcPct val="95000"/>
                        </a:lnSpc>
                      </a:pPr>
                      <a:r>
                        <a:rPr lang="fr-ca" sz="1600" noProof="0"/>
                        <a:t>Assurance vie</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Report d’impôt</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Régimes enregistrés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Testaments</a:t>
                      </a:r>
                    </a:p>
                  </a:txBody>
                  <a:tcPr anchor="ctr">
                    <a:lnL w="9525" cap="flat" cmpd="sng" algn="ctr">
                      <a:solidFill>
                        <a:schemeClr val="bg2"/>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445095418"/>
                  </a:ext>
                </a:extLst>
              </a:tr>
              <a:tr h="73152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fr-ca" sz="1600" noProof="0"/>
                        <a:t>Flux de trésorerie</a:t>
                      </a:r>
                    </a:p>
                  </a:txBody>
                  <a:tcPr anchor="ctr">
                    <a:lnL w="9525" cap="flat" cmpd="sng" algn="ctr">
                      <a:no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dirty="0"/>
                        <a:t>Répartition de</a:t>
                      </a:r>
                      <a:r>
                        <a:rPr lang="fr-CA" sz="1600" noProof="0" dirty="0"/>
                        <a:t> </a:t>
                      </a:r>
                      <a:r>
                        <a:rPr lang="fr-ca" sz="1600" noProof="0" dirty="0"/>
                        <a:t>l’actif</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Assurance invalidité</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Minimisation de l’impôt</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Régimes de retraite</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Procurations</a:t>
                      </a:r>
                    </a:p>
                  </a:txBody>
                  <a:tcPr anchor="ctr">
                    <a:lnL w="9525" cap="flat" cmpd="sng" algn="ctr">
                      <a:solidFill>
                        <a:schemeClr val="bg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522054194"/>
                  </a:ext>
                </a:extLst>
              </a:tr>
              <a:tr h="73152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fr-ca" sz="1600" noProof="0"/>
                        <a:t>Gestion de la dette et du crédit</a:t>
                      </a:r>
                    </a:p>
                  </a:txBody>
                  <a:tcPr anchor="ctr">
                    <a:lnL w="9525" cap="flat" cmpd="sng" algn="ctr">
                      <a:no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Constitution des portefeuilles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Maladie grave</a:t>
                      </a:r>
                      <a:br>
                        <a:rPr lang="en-CA" sz="1600" noProof="0" dirty="0"/>
                      </a:br>
                      <a:endParaRPr lang="en-CA" sz="1600" noProof="0" dirty="0"/>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Évitement fiscal</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Prestations gouvernementales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Fiducies</a:t>
                      </a:r>
                    </a:p>
                  </a:txBody>
                  <a:tcPr anchor="ctr">
                    <a:lnL w="9525" cap="flat" cmpd="sng" algn="ctr">
                      <a:solidFill>
                        <a:schemeClr val="bg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726807027"/>
                  </a:ext>
                </a:extLst>
              </a:tr>
              <a:tr h="731520">
                <a:tc>
                  <a:txBody>
                    <a:bodyPr/>
                    <a:lstStyle/>
                    <a:p>
                      <a:pPr rtl="0">
                        <a:lnSpc>
                          <a:spcPct val="95000"/>
                        </a:lnSpc>
                      </a:pPr>
                      <a:r>
                        <a:rPr lang="fr-ca" sz="1600" noProof="0"/>
                        <a:t>Progrès par rapport aux objectifs</a:t>
                      </a:r>
                    </a:p>
                  </a:txBody>
                  <a:tcPr anchor="ctr">
                    <a:lnL w="9525" cap="flat" cmpd="sng" algn="ctr">
                      <a:no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Rééquilibrage</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dirty="0"/>
                        <a:t>Convention d’achat-vente entre propriétaires d’entreprise</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Crédits d’impôt</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dirty="0"/>
                        <a:t>Décisions en matière de logement</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Désignation de bénéficiaires</a:t>
                      </a:r>
                    </a:p>
                  </a:txBody>
                  <a:tcPr anchor="ctr">
                    <a:lnL w="9525" cap="flat" cmpd="sng" algn="ctr">
                      <a:solidFill>
                        <a:schemeClr val="bg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063341439"/>
                  </a:ext>
                </a:extLst>
              </a:tr>
              <a:tr h="731520">
                <a:tc>
                  <a:txBody>
                    <a:bodyPr/>
                    <a:lstStyle/>
                    <a:p>
                      <a:pPr rtl="0">
                        <a:lnSpc>
                          <a:spcPct val="95000"/>
                        </a:lnSpc>
                      </a:pPr>
                      <a:endParaRPr lang="en-CA" sz="1600" noProof="0" dirty="0"/>
                    </a:p>
                  </a:txBody>
                  <a:tcPr anchor="ctr">
                    <a:lnL w="9525" cap="flat" cmpd="sng" algn="ctr">
                      <a:no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dirty="0"/>
                        <a:t>Localisation des actifs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endParaRPr lang="en-CA" sz="1600" noProof="0" dirty="0"/>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Déductions</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r>
                        <a:rPr lang="fr-ca" sz="1600" noProof="0"/>
                        <a:t>Plans de succession</a:t>
                      </a:r>
                    </a:p>
                  </a:txBody>
                  <a:tcPr anchor="ctr">
                    <a:lnL w="9525" cap="flat" cmpd="sng" algn="ctr">
                      <a:solidFill>
                        <a:schemeClr val="bg2"/>
                      </a:solidFill>
                      <a:prstDash val="solid"/>
                      <a:round/>
                      <a:headEnd type="none" w="med" len="med"/>
                      <a:tailEnd type="none" w="med" len="med"/>
                    </a:lnL>
                    <a:lnR w="9525"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tc>
                  <a:txBody>
                    <a:bodyPr/>
                    <a:lstStyle/>
                    <a:p>
                      <a:pPr rtl="0">
                        <a:lnSpc>
                          <a:spcPct val="95000"/>
                        </a:lnSpc>
                      </a:pPr>
                      <a:endParaRPr lang="en-CA" sz="1600" noProof="0" dirty="0"/>
                    </a:p>
                  </a:txBody>
                  <a:tcPr anchor="ctr">
                    <a:lnL w="9525" cap="flat" cmpd="sng" algn="ctr">
                      <a:solidFill>
                        <a:schemeClr val="bg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477937625"/>
                  </a:ext>
                </a:extLst>
              </a:tr>
            </a:tbl>
          </a:graphicData>
        </a:graphic>
      </p:graphicFrame>
    </p:spTree>
    <p:extLst>
      <p:ext uri="{BB962C8B-B14F-4D97-AF65-F5344CB8AC3E}">
        <p14:creationId xmlns:p14="http://schemas.microsoft.com/office/powerpoint/2010/main" val="298754830"/>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1CC0F16-B6D1-A27D-11EC-120E91424CF8}"/>
              </a:ext>
              <a:ext uri="{C183D7F6-B498-43B3-948B-1728B52AA6E4}">
                <adec:decorative xmlns:adec="http://schemas.microsoft.com/office/drawing/2017/decorative" val="1"/>
              </a:ext>
            </a:extLst>
          </p:cNvPr>
          <p:cNvGrpSpPr/>
          <p:nvPr/>
        </p:nvGrpSpPr>
        <p:grpSpPr>
          <a:xfrm>
            <a:off x="-1" y="10048"/>
            <a:ext cx="12188825" cy="5943671"/>
            <a:chOff x="-1" y="3315"/>
            <a:chExt cx="12188825" cy="5943671"/>
          </a:xfrm>
        </p:grpSpPr>
        <p:pic>
          <p:nvPicPr>
            <p:cNvPr id="1035" name="Picture 1034">
              <a:extLst>
                <a:ext uri="{FF2B5EF4-FFF2-40B4-BE49-F238E27FC236}">
                  <a16:creationId xmlns:a16="http://schemas.microsoft.com/office/drawing/2014/main" id="{D6879996-21D4-3AA4-7FCD-6CA12FFF81AC}"/>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 y="3315"/>
              <a:ext cx="12188825" cy="5936796"/>
            </a:xfrm>
            <a:prstGeom prst="rect">
              <a:avLst/>
            </a:prstGeom>
          </p:spPr>
        </p:pic>
        <p:sp>
          <p:nvSpPr>
            <p:cNvPr id="1036" name="Rectangle 1035">
              <a:extLst>
                <a:ext uri="{FF2B5EF4-FFF2-40B4-BE49-F238E27FC236}">
                  <a16:creationId xmlns:a16="http://schemas.microsoft.com/office/drawing/2014/main" id="{9DAD323D-38F7-0F5B-D64B-B17E4C7B7921}"/>
                </a:ext>
                <a:ext uri="{C183D7F6-B498-43B3-948B-1728B52AA6E4}">
                  <adec:decorative xmlns:adec="http://schemas.microsoft.com/office/drawing/2017/decorative" val="1"/>
                </a:ext>
              </a:extLst>
            </p:cNvPr>
            <p:cNvSpPr/>
            <p:nvPr/>
          </p:nvSpPr>
          <p:spPr>
            <a:xfrm>
              <a:off x="2" y="6876"/>
              <a:ext cx="12188822" cy="5940110"/>
            </a:xfrm>
            <a:prstGeom prst="rect">
              <a:avLst/>
            </a:prstGeom>
            <a:solidFill>
              <a:schemeClr val="bg1">
                <a:alpha val="7515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Manulife JH Sans Optimized" pitchFamily="2" charset="77"/>
                <a:ea typeface="+mn-ea"/>
                <a:cs typeface="+mn-cs"/>
              </a:endParaRPr>
            </a:p>
          </p:txBody>
        </p:sp>
      </p:grpSp>
      <p:sp>
        <p:nvSpPr>
          <p:cNvPr id="1028" name="Rectangle 1027">
            <a:extLst>
              <a:ext uri="{FF2B5EF4-FFF2-40B4-BE49-F238E27FC236}">
                <a16:creationId xmlns:a16="http://schemas.microsoft.com/office/drawing/2014/main" id="{281D39CD-6871-6186-D980-E1C77D8EFE0A}"/>
              </a:ext>
              <a:ext uri="{C183D7F6-B498-43B3-948B-1728B52AA6E4}">
                <adec:decorative xmlns:adec="http://schemas.microsoft.com/office/drawing/2017/decorative" val="1"/>
              </a:ext>
            </a:extLst>
          </p:cNvPr>
          <p:cNvSpPr/>
          <p:nvPr/>
        </p:nvSpPr>
        <p:spPr>
          <a:xfrm>
            <a:off x="3962396" y="1168288"/>
            <a:ext cx="7478626" cy="690152"/>
          </a:xfrm>
          <a:prstGeom prst="rect">
            <a:avLst/>
          </a:prstGeom>
          <a:solidFill>
            <a:srgbClr val="FFFFFF">
              <a:alpha val="89804"/>
            </a:srgb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45720" rIns="182880" bIns="45720" numCol="1" spcCol="0" rtlCol="0" fromWordArt="0" anchor="ctr" anchorCtr="0" forceAA="0" compatLnSpc="1">
            <a:prstTxWarp prst="textNoShape">
              <a:avLst/>
            </a:prstTxWarp>
            <a:no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29" name="Rectangle 1028">
            <a:extLst>
              <a:ext uri="{FF2B5EF4-FFF2-40B4-BE49-F238E27FC236}">
                <a16:creationId xmlns:a16="http://schemas.microsoft.com/office/drawing/2014/main" id="{653F933D-327F-9E37-56FB-0CEFBB3A86FB}"/>
              </a:ext>
              <a:ext uri="{C183D7F6-B498-43B3-948B-1728B52AA6E4}">
                <adec:decorative xmlns:adec="http://schemas.microsoft.com/office/drawing/2017/decorative" val="1"/>
              </a:ext>
            </a:extLst>
          </p:cNvPr>
          <p:cNvSpPr/>
          <p:nvPr/>
        </p:nvSpPr>
        <p:spPr>
          <a:xfrm>
            <a:off x="3962396" y="1926177"/>
            <a:ext cx="7478626" cy="690152"/>
          </a:xfrm>
          <a:prstGeom prst="rect">
            <a:avLst/>
          </a:prstGeom>
          <a:solidFill>
            <a:srgbClr val="FFFFFF">
              <a:alpha val="89804"/>
            </a:srgb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45720" rIns="182880" bIns="45720" numCol="1" spcCol="0" rtlCol="0" fromWordArt="0" anchor="ctr" anchorCtr="0" forceAA="0" compatLnSpc="1">
            <a:prstTxWarp prst="textNoShape">
              <a:avLst/>
            </a:prstTxWarp>
            <a:no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30" name="Rectangle 1029">
            <a:extLst>
              <a:ext uri="{FF2B5EF4-FFF2-40B4-BE49-F238E27FC236}">
                <a16:creationId xmlns:a16="http://schemas.microsoft.com/office/drawing/2014/main" id="{343C6DBB-7E67-8A6D-95AD-A12581214A08}"/>
              </a:ext>
              <a:ext uri="{C183D7F6-B498-43B3-948B-1728B52AA6E4}">
                <adec:decorative xmlns:adec="http://schemas.microsoft.com/office/drawing/2017/decorative" val="1"/>
              </a:ext>
            </a:extLst>
          </p:cNvPr>
          <p:cNvSpPr/>
          <p:nvPr/>
        </p:nvSpPr>
        <p:spPr>
          <a:xfrm>
            <a:off x="3962396" y="2700745"/>
            <a:ext cx="7478626" cy="690152"/>
          </a:xfrm>
          <a:prstGeom prst="rect">
            <a:avLst/>
          </a:prstGeom>
          <a:solidFill>
            <a:srgbClr val="FFFFFF">
              <a:alpha val="89804"/>
            </a:srgb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45720" rIns="182880" bIns="45720" numCol="1" spcCol="0" rtlCol="0" fromWordArt="0" anchor="ctr" anchorCtr="0" forceAA="0" compatLnSpc="1">
            <a:prstTxWarp prst="textNoShape">
              <a:avLst/>
            </a:prstTxWarp>
            <a:no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1067" name="Group 1066">
            <a:extLst>
              <a:ext uri="{FF2B5EF4-FFF2-40B4-BE49-F238E27FC236}">
                <a16:creationId xmlns:a16="http://schemas.microsoft.com/office/drawing/2014/main" id="{DD587740-0D9D-9595-E741-2CC85D305BEE}"/>
              </a:ext>
              <a:ext uri="{C183D7F6-B498-43B3-948B-1728B52AA6E4}">
                <adec:decorative xmlns:adec="http://schemas.microsoft.com/office/drawing/2017/decorative" val="1"/>
              </a:ext>
            </a:extLst>
          </p:cNvPr>
          <p:cNvGrpSpPr/>
          <p:nvPr/>
        </p:nvGrpSpPr>
        <p:grpSpPr>
          <a:xfrm>
            <a:off x="1" y="1491387"/>
            <a:ext cx="3751806" cy="3851030"/>
            <a:chOff x="843359" y="1491387"/>
            <a:chExt cx="2908447" cy="3851030"/>
          </a:xfrm>
        </p:grpSpPr>
        <p:cxnSp>
          <p:nvCxnSpPr>
            <p:cNvPr id="1046" name="Straight Connector 1045">
              <a:extLst>
                <a:ext uri="{FF2B5EF4-FFF2-40B4-BE49-F238E27FC236}">
                  <a16:creationId xmlns:a16="http://schemas.microsoft.com/office/drawing/2014/main" id="{6F452DAF-B661-9000-5052-48438FCD87A2}"/>
                </a:ext>
              </a:extLst>
            </p:cNvPr>
            <p:cNvCxnSpPr>
              <a:cxnSpLocks/>
              <a:stCxn id="1042" idx="2"/>
            </p:cNvCxnSpPr>
            <p:nvPr/>
          </p:nvCxnSpPr>
          <p:spPr>
            <a:xfrm flipH="1">
              <a:off x="843359" y="1491387"/>
              <a:ext cx="2908447" cy="0"/>
            </a:xfrm>
            <a:prstGeom prst="line">
              <a:avLst/>
            </a:prstGeom>
            <a:ln w="1905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1048" name="Straight Connector 1047">
              <a:extLst>
                <a:ext uri="{FF2B5EF4-FFF2-40B4-BE49-F238E27FC236}">
                  <a16:creationId xmlns:a16="http://schemas.microsoft.com/office/drawing/2014/main" id="{D923BAAE-F419-549A-871B-8E3416F1151E}"/>
                </a:ext>
              </a:extLst>
            </p:cNvPr>
            <p:cNvCxnSpPr>
              <a:cxnSpLocks/>
            </p:cNvCxnSpPr>
            <p:nvPr/>
          </p:nvCxnSpPr>
          <p:spPr>
            <a:xfrm flipH="1">
              <a:off x="843359" y="2276833"/>
              <a:ext cx="2908447" cy="0"/>
            </a:xfrm>
            <a:prstGeom prst="line">
              <a:avLst/>
            </a:prstGeom>
            <a:ln w="1905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1049" name="Straight Connector 1048">
              <a:extLst>
                <a:ext uri="{FF2B5EF4-FFF2-40B4-BE49-F238E27FC236}">
                  <a16:creationId xmlns:a16="http://schemas.microsoft.com/office/drawing/2014/main" id="{9FBCE80D-4C5A-D5B1-23E8-23D4CA53C383}"/>
                </a:ext>
              </a:extLst>
            </p:cNvPr>
            <p:cNvCxnSpPr>
              <a:cxnSpLocks/>
            </p:cNvCxnSpPr>
            <p:nvPr/>
          </p:nvCxnSpPr>
          <p:spPr>
            <a:xfrm flipH="1">
              <a:off x="843359" y="3038833"/>
              <a:ext cx="2908447" cy="0"/>
            </a:xfrm>
            <a:prstGeom prst="line">
              <a:avLst/>
            </a:prstGeom>
            <a:ln w="1905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1050" name="Straight Connector 1049">
              <a:extLst>
                <a:ext uri="{FF2B5EF4-FFF2-40B4-BE49-F238E27FC236}">
                  <a16:creationId xmlns:a16="http://schemas.microsoft.com/office/drawing/2014/main" id="{4D9D1C1C-C660-E3B4-6336-13C503060F5E}"/>
                </a:ext>
              </a:extLst>
            </p:cNvPr>
            <p:cNvCxnSpPr>
              <a:cxnSpLocks/>
            </p:cNvCxnSpPr>
            <p:nvPr/>
          </p:nvCxnSpPr>
          <p:spPr>
            <a:xfrm flipH="1">
              <a:off x="843359" y="3806694"/>
              <a:ext cx="2908447" cy="0"/>
            </a:xfrm>
            <a:prstGeom prst="line">
              <a:avLst/>
            </a:prstGeom>
            <a:ln w="1905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1051" name="Straight Connector 1050">
              <a:extLst>
                <a:ext uri="{FF2B5EF4-FFF2-40B4-BE49-F238E27FC236}">
                  <a16:creationId xmlns:a16="http://schemas.microsoft.com/office/drawing/2014/main" id="{4ED27202-8118-DC72-87CF-D60D3E44BDA2}"/>
                </a:ext>
              </a:extLst>
            </p:cNvPr>
            <p:cNvCxnSpPr>
              <a:cxnSpLocks/>
            </p:cNvCxnSpPr>
            <p:nvPr/>
          </p:nvCxnSpPr>
          <p:spPr>
            <a:xfrm flipH="1">
              <a:off x="843359" y="4592140"/>
              <a:ext cx="2908447" cy="0"/>
            </a:xfrm>
            <a:prstGeom prst="line">
              <a:avLst/>
            </a:prstGeom>
            <a:ln w="1905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1052" name="Straight Connector 1051">
              <a:extLst>
                <a:ext uri="{FF2B5EF4-FFF2-40B4-BE49-F238E27FC236}">
                  <a16:creationId xmlns:a16="http://schemas.microsoft.com/office/drawing/2014/main" id="{39DEE155-CE8D-BB4C-66A6-D43CF8542C45}"/>
                </a:ext>
              </a:extLst>
            </p:cNvPr>
            <p:cNvCxnSpPr>
              <a:cxnSpLocks/>
            </p:cNvCxnSpPr>
            <p:nvPr/>
          </p:nvCxnSpPr>
          <p:spPr>
            <a:xfrm flipH="1">
              <a:off x="843359" y="5342417"/>
              <a:ext cx="2908447" cy="0"/>
            </a:xfrm>
            <a:prstGeom prst="line">
              <a:avLst/>
            </a:prstGeom>
            <a:ln w="19050">
              <a:solidFill>
                <a:srgbClr val="03874D"/>
              </a:solidFill>
              <a:miter lim="800000"/>
            </a:ln>
          </p:spPr>
          <p:style>
            <a:lnRef idx="1">
              <a:schemeClr val="accent1"/>
            </a:lnRef>
            <a:fillRef idx="0">
              <a:schemeClr val="accent1"/>
            </a:fillRef>
            <a:effectRef idx="0">
              <a:schemeClr val="accent1"/>
            </a:effectRef>
            <a:fontRef idx="minor">
              <a:schemeClr val="tx1"/>
            </a:fontRef>
          </p:style>
        </p:cxnSp>
      </p:grpSp>
      <p:grpSp>
        <p:nvGrpSpPr>
          <p:cNvPr id="1053" name="Group 1052">
            <a:extLst>
              <a:ext uri="{FF2B5EF4-FFF2-40B4-BE49-F238E27FC236}">
                <a16:creationId xmlns:a16="http://schemas.microsoft.com/office/drawing/2014/main" id="{77A08321-10D5-C6B0-6866-21D8C79CE594}"/>
              </a:ext>
              <a:ext uri="{C183D7F6-B498-43B3-948B-1728B52AA6E4}">
                <adec:decorative xmlns:adec="http://schemas.microsoft.com/office/drawing/2017/decorative" val="1"/>
              </a:ext>
            </a:extLst>
          </p:cNvPr>
          <p:cNvGrpSpPr/>
          <p:nvPr/>
        </p:nvGrpSpPr>
        <p:grpSpPr>
          <a:xfrm>
            <a:off x="-1" y="1280301"/>
            <a:ext cx="3496057" cy="4659809"/>
            <a:chOff x="-2165" y="1372851"/>
            <a:chExt cx="2704854" cy="4663542"/>
          </a:xfrm>
        </p:grpSpPr>
        <p:sp>
          <p:nvSpPr>
            <p:cNvPr id="1054" name="Freeform 1053">
              <a:extLst>
                <a:ext uri="{FF2B5EF4-FFF2-40B4-BE49-F238E27FC236}">
                  <a16:creationId xmlns:a16="http://schemas.microsoft.com/office/drawing/2014/main" id="{78945FF9-4FEE-CBE2-0DC4-89446580F2FD}"/>
                </a:ext>
              </a:extLst>
            </p:cNvPr>
            <p:cNvSpPr/>
            <p:nvPr/>
          </p:nvSpPr>
          <p:spPr>
            <a:xfrm>
              <a:off x="-2165" y="1372851"/>
              <a:ext cx="450810" cy="777257"/>
            </a:xfrm>
            <a:custGeom>
              <a:avLst/>
              <a:gdLst>
                <a:gd name="connsiteX0" fmla="*/ 0 w 450810"/>
                <a:gd name="connsiteY0" fmla="*/ 0 h 777257"/>
                <a:gd name="connsiteX1" fmla="*/ 1 w 450810"/>
                <a:gd name="connsiteY1" fmla="*/ 0 h 777257"/>
                <a:gd name="connsiteX2" fmla="*/ 450810 w 450810"/>
                <a:gd name="connsiteY2" fmla="*/ 777257 h 777257"/>
                <a:gd name="connsiteX3" fmla="*/ 0 w 450810"/>
                <a:gd name="connsiteY3" fmla="*/ 777257 h 777257"/>
              </a:gdLst>
              <a:ahLst/>
              <a:cxnLst>
                <a:cxn ang="0">
                  <a:pos x="connsiteX0" y="connsiteY0"/>
                </a:cxn>
                <a:cxn ang="0">
                  <a:pos x="connsiteX1" y="connsiteY1"/>
                </a:cxn>
                <a:cxn ang="0">
                  <a:pos x="connsiteX2" y="connsiteY2"/>
                </a:cxn>
                <a:cxn ang="0">
                  <a:pos x="connsiteX3" y="connsiteY3"/>
                </a:cxn>
              </a:cxnLst>
              <a:rect l="l" t="t" r="r" b="b"/>
              <a:pathLst>
                <a:path w="450810" h="777257">
                  <a:moveTo>
                    <a:pt x="0" y="0"/>
                  </a:moveTo>
                  <a:lnTo>
                    <a:pt x="1" y="0"/>
                  </a:lnTo>
                  <a:lnTo>
                    <a:pt x="450810" y="777257"/>
                  </a:lnTo>
                  <a:lnTo>
                    <a:pt x="0" y="777257"/>
                  </a:lnTo>
                  <a:close/>
                </a:path>
              </a:pathLst>
            </a:custGeom>
            <a:solidFill>
              <a:srgbClr val="ACE5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55" name="Freeform 1054">
              <a:extLst>
                <a:ext uri="{FF2B5EF4-FFF2-40B4-BE49-F238E27FC236}">
                  <a16:creationId xmlns:a16="http://schemas.microsoft.com/office/drawing/2014/main" id="{9A8ECE72-0B01-F150-603A-F29EDBAFB3FE}"/>
                </a:ext>
              </a:extLst>
            </p:cNvPr>
            <p:cNvSpPr/>
            <p:nvPr/>
          </p:nvSpPr>
          <p:spPr>
            <a:xfrm>
              <a:off x="-2165" y="5259136"/>
              <a:ext cx="2704854" cy="777257"/>
            </a:xfrm>
            <a:custGeom>
              <a:avLst/>
              <a:gdLst>
                <a:gd name="connsiteX0" fmla="*/ 0 w 2704854"/>
                <a:gd name="connsiteY0" fmla="*/ 0 h 777257"/>
                <a:gd name="connsiteX1" fmla="*/ 2254045 w 2704854"/>
                <a:gd name="connsiteY1" fmla="*/ 0 h 777257"/>
                <a:gd name="connsiteX2" fmla="*/ 2704854 w 2704854"/>
                <a:gd name="connsiteY2" fmla="*/ 777257 h 777257"/>
                <a:gd name="connsiteX3" fmla="*/ 0 w 2704854"/>
                <a:gd name="connsiteY3" fmla="*/ 777257 h 777257"/>
              </a:gdLst>
              <a:ahLst/>
              <a:cxnLst>
                <a:cxn ang="0">
                  <a:pos x="connsiteX0" y="connsiteY0"/>
                </a:cxn>
                <a:cxn ang="0">
                  <a:pos x="connsiteX1" y="connsiteY1"/>
                </a:cxn>
                <a:cxn ang="0">
                  <a:pos x="connsiteX2" y="connsiteY2"/>
                </a:cxn>
                <a:cxn ang="0">
                  <a:pos x="connsiteX3" y="connsiteY3"/>
                </a:cxn>
              </a:cxnLst>
              <a:rect l="l" t="t" r="r" b="b"/>
              <a:pathLst>
                <a:path w="2704854" h="777257">
                  <a:moveTo>
                    <a:pt x="0" y="0"/>
                  </a:moveTo>
                  <a:lnTo>
                    <a:pt x="2254045" y="0"/>
                  </a:lnTo>
                  <a:lnTo>
                    <a:pt x="2704854" y="777257"/>
                  </a:lnTo>
                  <a:lnTo>
                    <a:pt x="0" y="777257"/>
                  </a:lnTo>
                  <a:close/>
                </a:path>
              </a:pathLst>
            </a:custGeom>
            <a:solidFill>
              <a:srgbClr val="00442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56" name="Freeform 1055">
              <a:extLst>
                <a:ext uri="{FF2B5EF4-FFF2-40B4-BE49-F238E27FC236}">
                  <a16:creationId xmlns:a16="http://schemas.microsoft.com/office/drawing/2014/main" id="{2F522AF5-9E37-77C8-376D-54D4871BF1C3}"/>
                </a:ext>
              </a:extLst>
            </p:cNvPr>
            <p:cNvSpPr/>
            <p:nvPr/>
          </p:nvSpPr>
          <p:spPr>
            <a:xfrm>
              <a:off x="-2165" y="2150108"/>
              <a:ext cx="901619" cy="777257"/>
            </a:xfrm>
            <a:custGeom>
              <a:avLst/>
              <a:gdLst>
                <a:gd name="connsiteX0" fmla="*/ 0 w 901619"/>
                <a:gd name="connsiteY0" fmla="*/ 0 h 777257"/>
                <a:gd name="connsiteX1" fmla="*/ 450810 w 901619"/>
                <a:gd name="connsiteY1" fmla="*/ 0 h 777257"/>
                <a:gd name="connsiteX2" fmla="*/ 901619 w 901619"/>
                <a:gd name="connsiteY2" fmla="*/ 777257 h 777257"/>
                <a:gd name="connsiteX3" fmla="*/ 0 w 901619"/>
                <a:gd name="connsiteY3" fmla="*/ 777257 h 777257"/>
              </a:gdLst>
              <a:ahLst/>
              <a:cxnLst>
                <a:cxn ang="0">
                  <a:pos x="connsiteX0" y="connsiteY0"/>
                </a:cxn>
                <a:cxn ang="0">
                  <a:pos x="connsiteX1" y="connsiteY1"/>
                </a:cxn>
                <a:cxn ang="0">
                  <a:pos x="connsiteX2" y="connsiteY2"/>
                </a:cxn>
                <a:cxn ang="0">
                  <a:pos x="connsiteX3" y="connsiteY3"/>
                </a:cxn>
              </a:cxnLst>
              <a:rect l="l" t="t" r="r" b="b"/>
              <a:pathLst>
                <a:path w="901619" h="777257">
                  <a:moveTo>
                    <a:pt x="0" y="0"/>
                  </a:moveTo>
                  <a:lnTo>
                    <a:pt x="450810" y="0"/>
                  </a:lnTo>
                  <a:lnTo>
                    <a:pt x="901619" y="777257"/>
                  </a:lnTo>
                  <a:lnTo>
                    <a:pt x="0" y="777257"/>
                  </a:lnTo>
                  <a:close/>
                </a:path>
              </a:pathLst>
            </a:custGeom>
            <a:solidFill>
              <a:srgbClr val="00C46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57" name="Freeform 1056">
              <a:extLst>
                <a:ext uri="{FF2B5EF4-FFF2-40B4-BE49-F238E27FC236}">
                  <a16:creationId xmlns:a16="http://schemas.microsoft.com/office/drawing/2014/main" id="{D6CD341C-D053-0772-C60F-41897C0E9A24}"/>
                </a:ext>
              </a:extLst>
            </p:cNvPr>
            <p:cNvSpPr/>
            <p:nvPr/>
          </p:nvSpPr>
          <p:spPr>
            <a:xfrm>
              <a:off x="-2165" y="2927366"/>
              <a:ext cx="1352428" cy="777257"/>
            </a:xfrm>
            <a:custGeom>
              <a:avLst/>
              <a:gdLst>
                <a:gd name="connsiteX0" fmla="*/ 0 w 1352428"/>
                <a:gd name="connsiteY0" fmla="*/ 0 h 777257"/>
                <a:gd name="connsiteX1" fmla="*/ 901619 w 1352428"/>
                <a:gd name="connsiteY1" fmla="*/ 0 h 777257"/>
                <a:gd name="connsiteX2" fmla="*/ 1352428 w 1352428"/>
                <a:gd name="connsiteY2" fmla="*/ 777257 h 777257"/>
                <a:gd name="connsiteX3" fmla="*/ 0 w 1352428"/>
                <a:gd name="connsiteY3" fmla="*/ 777257 h 777257"/>
              </a:gdLst>
              <a:ahLst/>
              <a:cxnLst>
                <a:cxn ang="0">
                  <a:pos x="connsiteX0" y="connsiteY0"/>
                </a:cxn>
                <a:cxn ang="0">
                  <a:pos x="connsiteX1" y="connsiteY1"/>
                </a:cxn>
                <a:cxn ang="0">
                  <a:pos x="connsiteX2" y="connsiteY2"/>
                </a:cxn>
                <a:cxn ang="0">
                  <a:pos x="connsiteX3" y="connsiteY3"/>
                </a:cxn>
              </a:cxnLst>
              <a:rect l="l" t="t" r="r" b="b"/>
              <a:pathLst>
                <a:path w="1352428" h="777257">
                  <a:moveTo>
                    <a:pt x="0" y="0"/>
                  </a:moveTo>
                  <a:lnTo>
                    <a:pt x="901619" y="0"/>
                  </a:lnTo>
                  <a:lnTo>
                    <a:pt x="1352428" y="777257"/>
                  </a:lnTo>
                  <a:lnTo>
                    <a:pt x="0" y="777257"/>
                  </a:lnTo>
                  <a:close/>
                </a:path>
              </a:pathLst>
            </a:custGeom>
            <a:solidFill>
              <a:srgbClr val="00A7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58" name="Freeform 1057">
              <a:extLst>
                <a:ext uri="{FF2B5EF4-FFF2-40B4-BE49-F238E27FC236}">
                  <a16:creationId xmlns:a16="http://schemas.microsoft.com/office/drawing/2014/main" id="{EB55F7A6-2410-4582-1270-17DDE5851C22}"/>
                </a:ext>
              </a:extLst>
            </p:cNvPr>
            <p:cNvSpPr/>
            <p:nvPr/>
          </p:nvSpPr>
          <p:spPr>
            <a:xfrm>
              <a:off x="-2165" y="3704623"/>
              <a:ext cx="1803237" cy="777257"/>
            </a:xfrm>
            <a:custGeom>
              <a:avLst/>
              <a:gdLst>
                <a:gd name="connsiteX0" fmla="*/ 0 w 1803237"/>
                <a:gd name="connsiteY0" fmla="*/ 0 h 777257"/>
                <a:gd name="connsiteX1" fmla="*/ 1352428 w 1803237"/>
                <a:gd name="connsiteY1" fmla="*/ 0 h 777257"/>
                <a:gd name="connsiteX2" fmla="*/ 1803237 w 1803237"/>
                <a:gd name="connsiteY2" fmla="*/ 777257 h 777257"/>
                <a:gd name="connsiteX3" fmla="*/ 0 w 1803237"/>
                <a:gd name="connsiteY3" fmla="*/ 777257 h 777257"/>
              </a:gdLst>
              <a:ahLst/>
              <a:cxnLst>
                <a:cxn ang="0">
                  <a:pos x="connsiteX0" y="connsiteY0"/>
                </a:cxn>
                <a:cxn ang="0">
                  <a:pos x="connsiteX1" y="connsiteY1"/>
                </a:cxn>
                <a:cxn ang="0">
                  <a:pos x="connsiteX2" y="connsiteY2"/>
                </a:cxn>
                <a:cxn ang="0">
                  <a:pos x="connsiteX3" y="connsiteY3"/>
                </a:cxn>
              </a:cxnLst>
              <a:rect l="l" t="t" r="r" b="b"/>
              <a:pathLst>
                <a:path w="1803237" h="777257">
                  <a:moveTo>
                    <a:pt x="0" y="0"/>
                  </a:moveTo>
                  <a:lnTo>
                    <a:pt x="1352428" y="0"/>
                  </a:lnTo>
                  <a:lnTo>
                    <a:pt x="1803237" y="777257"/>
                  </a:lnTo>
                  <a:lnTo>
                    <a:pt x="0" y="777257"/>
                  </a:lnTo>
                  <a:close/>
                </a:path>
              </a:pathLst>
            </a:custGeom>
            <a:solidFill>
              <a:srgbClr val="06874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59" name="Freeform 1058">
              <a:extLst>
                <a:ext uri="{FF2B5EF4-FFF2-40B4-BE49-F238E27FC236}">
                  <a16:creationId xmlns:a16="http://schemas.microsoft.com/office/drawing/2014/main" id="{E83EF111-820F-E6F1-D5E8-8FFBC5D7E5C7}"/>
                </a:ext>
              </a:extLst>
            </p:cNvPr>
            <p:cNvSpPr/>
            <p:nvPr/>
          </p:nvSpPr>
          <p:spPr>
            <a:xfrm>
              <a:off x="-2165" y="4481879"/>
              <a:ext cx="2254045" cy="777257"/>
            </a:xfrm>
            <a:custGeom>
              <a:avLst/>
              <a:gdLst>
                <a:gd name="connsiteX0" fmla="*/ 0 w 2254045"/>
                <a:gd name="connsiteY0" fmla="*/ 0 h 777257"/>
                <a:gd name="connsiteX1" fmla="*/ 1803236 w 2254045"/>
                <a:gd name="connsiteY1" fmla="*/ 0 h 777257"/>
                <a:gd name="connsiteX2" fmla="*/ 2254045 w 2254045"/>
                <a:gd name="connsiteY2" fmla="*/ 777257 h 777257"/>
                <a:gd name="connsiteX3" fmla="*/ 0 w 2254045"/>
                <a:gd name="connsiteY3" fmla="*/ 777257 h 777257"/>
              </a:gdLst>
              <a:ahLst/>
              <a:cxnLst>
                <a:cxn ang="0">
                  <a:pos x="connsiteX0" y="connsiteY0"/>
                </a:cxn>
                <a:cxn ang="0">
                  <a:pos x="connsiteX1" y="connsiteY1"/>
                </a:cxn>
                <a:cxn ang="0">
                  <a:pos x="connsiteX2" y="connsiteY2"/>
                </a:cxn>
                <a:cxn ang="0">
                  <a:pos x="connsiteX3" y="connsiteY3"/>
                </a:cxn>
              </a:cxnLst>
              <a:rect l="l" t="t" r="r" b="b"/>
              <a:pathLst>
                <a:path w="2254045" h="777257">
                  <a:moveTo>
                    <a:pt x="0" y="0"/>
                  </a:moveTo>
                  <a:lnTo>
                    <a:pt x="1803236" y="0"/>
                  </a:lnTo>
                  <a:lnTo>
                    <a:pt x="2254045" y="777257"/>
                  </a:lnTo>
                  <a:lnTo>
                    <a:pt x="0" y="777257"/>
                  </a:lnTo>
                  <a:close/>
                </a:path>
              </a:pathLst>
            </a:custGeom>
            <a:solidFill>
              <a:srgbClr val="0461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sp>
        <p:nvSpPr>
          <p:cNvPr id="1031" name="Rectangle 1030">
            <a:extLst>
              <a:ext uri="{FF2B5EF4-FFF2-40B4-BE49-F238E27FC236}">
                <a16:creationId xmlns:a16="http://schemas.microsoft.com/office/drawing/2014/main" id="{872A4F46-2F05-B64E-463A-532874E2B685}"/>
              </a:ext>
              <a:ext uri="{C183D7F6-B498-43B3-948B-1728B52AA6E4}">
                <adec:decorative xmlns:adec="http://schemas.microsoft.com/office/drawing/2017/decorative" val="1"/>
              </a:ext>
            </a:extLst>
          </p:cNvPr>
          <p:cNvSpPr/>
          <p:nvPr/>
        </p:nvSpPr>
        <p:spPr>
          <a:xfrm>
            <a:off x="3962396" y="3471997"/>
            <a:ext cx="7478626" cy="690152"/>
          </a:xfrm>
          <a:prstGeom prst="rect">
            <a:avLst/>
          </a:prstGeom>
          <a:solidFill>
            <a:srgbClr val="FFFFFF">
              <a:alpha val="89804"/>
            </a:srgb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45720" rIns="182880" bIns="45720" numCol="1" spcCol="0" rtlCol="0" fromWordArt="0" anchor="ctr" anchorCtr="0" forceAA="0" compatLnSpc="1">
            <a:prstTxWarp prst="textNoShape">
              <a:avLst/>
            </a:prstTxWarp>
            <a:no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32" name="Rectangle 1031">
            <a:extLst>
              <a:ext uri="{FF2B5EF4-FFF2-40B4-BE49-F238E27FC236}">
                <a16:creationId xmlns:a16="http://schemas.microsoft.com/office/drawing/2014/main" id="{57B8E527-0519-D0B0-06E8-6C85D14BA814}"/>
              </a:ext>
              <a:ext uri="{C183D7F6-B498-43B3-948B-1728B52AA6E4}">
                <adec:decorative xmlns:adec="http://schemas.microsoft.com/office/drawing/2017/decorative" val="1"/>
              </a:ext>
            </a:extLst>
          </p:cNvPr>
          <p:cNvSpPr/>
          <p:nvPr/>
        </p:nvSpPr>
        <p:spPr>
          <a:xfrm>
            <a:off x="3962396" y="4243250"/>
            <a:ext cx="7478626" cy="690152"/>
          </a:xfrm>
          <a:prstGeom prst="rect">
            <a:avLst/>
          </a:prstGeom>
          <a:solidFill>
            <a:srgbClr val="FFFFFF">
              <a:alpha val="89804"/>
            </a:srgb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45720" rIns="182880" bIns="45720" numCol="1" spcCol="0" rtlCol="0" fromWordArt="0" anchor="ctr" anchorCtr="0" forceAA="0" compatLnSpc="1">
            <a:prstTxWarp prst="textNoShape">
              <a:avLst/>
            </a:prstTxWarp>
            <a:no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33" name="Rectangle 1032">
            <a:extLst>
              <a:ext uri="{FF2B5EF4-FFF2-40B4-BE49-F238E27FC236}">
                <a16:creationId xmlns:a16="http://schemas.microsoft.com/office/drawing/2014/main" id="{5B138135-6CFB-BD04-A344-F0F163301130}"/>
              </a:ext>
              <a:ext uri="{C183D7F6-B498-43B3-948B-1728B52AA6E4}">
                <adec:decorative xmlns:adec="http://schemas.microsoft.com/office/drawing/2017/decorative" val="1"/>
              </a:ext>
            </a:extLst>
          </p:cNvPr>
          <p:cNvSpPr/>
          <p:nvPr/>
        </p:nvSpPr>
        <p:spPr>
          <a:xfrm>
            <a:off x="3962396" y="5014501"/>
            <a:ext cx="7478626" cy="690152"/>
          </a:xfrm>
          <a:prstGeom prst="rect">
            <a:avLst/>
          </a:prstGeom>
          <a:solidFill>
            <a:srgbClr val="FFFFFF">
              <a:alpha val="89804"/>
            </a:srgb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2000" tIns="45720" rIns="182880" bIns="45720" numCol="1" spcCol="0" rtlCol="0" fromWordArt="0" anchor="ctr" anchorCtr="0" forceAA="0" compatLnSpc="1">
            <a:prstTxWarp prst="textNoShape">
              <a:avLst/>
            </a:prstTxWarp>
            <a:no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 name="Title 5">
            <a:extLst>
              <a:ext uri="{FF2B5EF4-FFF2-40B4-BE49-F238E27FC236}">
                <a16:creationId xmlns:a16="http://schemas.microsoft.com/office/drawing/2014/main" id="{4C73E662-9510-8337-F8D1-7DFDFE4225C8}"/>
              </a:ext>
            </a:extLst>
          </p:cNvPr>
          <p:cNvSpPr>
            <a:spLocks noGrp="1"/>
          </p:cNvSpPr>
          <p:nvPr>
            <p:ph type="title"/>
          </p:nvPr>
        </p:nvSpPr>
        <p:spPr>
          <a:xfrm>
            <a:off x="466342" y="472437"/>
            <a:ext cx="11274553" cy="792167"/>
          </a:xfrm>
        </p:spPr>
        <p:txBody>
          <a:bodyPr rtlCol="0"/>
          <a:lstStyle/>
          <a:p>
            <a:r>
              <a:rPr lang="fr-ca" noProof="0"/>
              <a:t>Approche personnalisée de la gestion des placements (exemple)</a:t>
            </a:r>
            <a:br>
              <a:rPr lang="en-CA" noProof="0" dirty="0"/>
            </a:br>
            <a:endParaRPr lang="en-CA" noProof="0" dirty="0"/>
          </a:p>
        </p:txBody>
      </p:sp>
      <p:sp>
        <p:nvSpPr>
          <p:cNvPr id="1037" name="Oval 1036">
            <a:extLst>
              <a:ext uri="{FF2B5EF4-FFF2-40B4-BE49-F238E27FC236}">
                <a16:creationId xmlns:a16="http://schemas.microsoft.com/office/drawing/2014/main" id="{9DFC2932-73CC-D605-A682-705EF5FFD6C1}"/>
              </a:ext>
            </a:extLst>
          </p:cNvPr>
          <p:cNvSpPr/>
          <p:nvPr/>
        </p:nvSpPr>
        <p:spPr>
          <a:xfrm>
            <a:off x="3751806" y="5148988"/>
            <a:ext cx="421178" cy="421178"/>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800" b="1" i="0" u="none" strike="noStrike" kern="1200" cap="none" spc="0" normalizeH="0" noProof="0">
                <a:ln>
                  <a:noFill/>
                </a:ln>
                <a:solidFill>
                  <a:prstClr val="white"/>
                </a:solidFill>
                <a:effectLst/>
                <a:uLnTx/>
                <a:uFillTx/>
                <a:latin typeface="Arial" panose="020B0604020202020204"/>
                <a:ea typeface="+mn-ea"/>
                <a:cs typeface="+mn-cs"/>
              </a:rPr>
              <a:t>1</a:t>
            </a:r>
          </a:p>
        </p:txBody>
      </p:sp>
      <p:sp>
        <p:nvSpPr>
          <p:cNvPr id="8" name="TextBox 7">
            <a:extLst>
              <a:ext uri="{FF2B5EF4-FFF2-40B4-BE49-F238E27FC236}">
                <a16:creationId xmlns:a16="http://schemas.microsoft.com/office/drawing/2014/main" id="{D392AE29-1D47-61E5-1FC4-4E61850E775A}"/>
              </a:ext>
            </a:extLst>
          </p:cNvPr>
          <p:cNvSpPr txBox="1"/>
          <p:nvPr/>
        </p:nvSpPr>
        <p:spPr>
          <a:xfrm>
            <a:off x="4301125" y="5187192"/>
            <a:ext cx="6097044" cy="341632"/>
          </a:xfrm>
          <a:prstGeom prst="rect">
            <a:avLst/>
          </a:prstGeom>
          <a:noFill/>
        </p:spPr>
        <p:txBody>
          <a:bodyPr wrap="square" rtlCol="0">
            <a:spAutoFit/>
          </a:bodyPr>
          <a:lstStyle/>
          <a:p>
            <a:pPr marL="0" marR="0" lvl="0" indent="0" algn="l" defTabSz="914126" rtl="0" eaLnBrk="1" fontAlgn="auto" latinLnBrk="0" hangingPunct="1">
              <a:lnSpc>
                <a:spcPct val="90000"/>
              </a:lnSpc>
              <a:spcBef>
                <a:spcPts val="600"/>
              </a:spcBef>
              <a:spcAft>
                <a:spcPts val="0"/>
              </a:spcAft>
              <a:buClrTx/>
              <a:buSzTx/>
              <a:buFontTx/>
              <a:buNone/>
              <a:tabLst/>
              <a:defRPr/>
            </a:pPr>
            <a:r>
              <a:rPr lang="fr-ca" sz="1800" b="0" i="0" u="none" strike="noStrike" kern="1200" cap="none" spc="0" normalizeH="0" noProof="0" dirty="0">
                <a:ln>
                  <a:noFill/>
                </a:ln>
                <a:solidFill>
                  <a:prstClr val="black"/>
                </a:solidFill>
                <a:effectLst/>
                <a:uLnTx/>
                <a:uFillTx/>
                <a:latin typeface="Arial" panose="020B0604020202020204"/>
                <a:ea typeface="+mn-ea"/>
                <a:cs typeface="+mn-cs"/>
              </a:rPr>
              <a:t>Établir des buts et des objectifs de placement.</a:t>
            </a:r>
          </a:p>
        </p:txBody>
      </p:sp>
      <p:sp>
        <p:nvSpPr>
          <p:cNvPr id="1038" name="Oval 1037">
            <a:extLst>
              <a:ext uri="{FF2B5EF4-FFF2-40B4-BE49-F238E27FC236}">
                <a16:creationId xmlns:a16="http://schemas.microsoft.com/office/drawing/2014/main" id="{AD69FF70-B2E2-79B2-7B87-3CE0AEC5D62C}"/>
              </a:ext>
            </a:extLst>
          </p:cNvPr>
          <p:cNvSpPr/>
          <p:nvPr/>
        </p:nvSpPr>
        <p:spPr>
          <a:xfrm>
            <a:off x="3751806" y="4378676"/>
            <a:ext cx="421178" cy="421178"/>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800" b="1" i="0" u="none" strike="noStrike" kern="1200" cap="none" spc="0" normalizeH="0" noProof="0">
                <a:ln>
                  <a:noFill/>
                </a:ln>
                <a:solidFill>
                  <a:prstClr val="white"/>
                </a:solidFill>
                <a:effectLst/>
                <a:uLnTx/>
                <a:uFillTx/>
                <a:latin typeface="Arial" panose="020B0604020202020204"/>
                <a:ea typeface="+mn-ea"/>
                <a:cs typeface="+mn-cs"/>
              </a:rPr>
              <a:t>2</a:t>
            </a:r>
          </a:p>
        </p:txBody>
      </p:sp>
      <p:sp>
        <p:nvSpPr>
          <p:cNvPr id="10" name="TextBox 9">
            <a:extLst>
              <a:ext uri="{FF2B5EF4-FFF2-40B4-BE49-F238E27FC236}">
                <a16:creationId xmlns:a16="http://schemas.microsoft.com/office/drawing/2014/main" id="{3A83AC75-490C-4943-FFDE-D378F6BAD72B}"/>
              </a:ext>
            </a:extLst>
          </p:cNvPr>
          <p:cNvSpPr txBox="1"/>
          <p:nvPr/>
        </p:nvSpPr>
        <p:spPr>
          <a:xfrm>
            <a:off x="4301125" y="4300602"/>
            <a:ext cx="4836612" cy="590931"/>
          </a:xfrm>
          <a:prstGeom prst="rect">
            <a:avLst/>
          </a:prstGeom>
          <a:noFill/>
        </p:spPr>
        <p:txBody>
          <a:bodyPr wrap="square" rtlCol="0">
            <a:spAutoFit/>
          </a:bodyPr>
          <a:lstStyle/>
          <a:p>
            <a:pPr lvl="0" defTabSz="914126" rtl="0">
              <a:lnSpc>
                <a:spcPct val="90000"/>
              </a:lnSpc>
              <a:spcBef>
                <a:spcPts val="600"/>
              </a:spcBef>
              <a:defRPr/>
            </a:pPr>
            <a:r>
              <a:rPr lang="fr-ca" noProof="0" dirty="0">
                <a:solidFill>
                  <a:prstClr val="black"/>
                </a:solidFill>
              </a:rPr>
              <a:t>Déterminer la tolérance au risque et la capacité à assumer des pertes.</a:t>
            </a:r>
          </a:p>
        </p:txBody>
      </p:sp>
      <p:sp>
        <p:nvSpPr>
          <p:cNvPr id="1039" name="Oval 1038">
            <a:extLst>
              <a:ext uri="{FF2B5EF4-FFF2-40B4-BE49-F238E27FC236}">
                <a16:creationId xmlns:a16="http://schemas.microsoft.com/office/drawing/2014/main" id="{4C94424D-BF77-0FDA-E375-13F500A4196A}"/>
              </a:ext>
            </a:extLst>
          </p:cNvPr>
          <p:cNvSpPr/>
          <p:nvPr/>
        </p:nvSpPr>
        <p:spPr>
          <a:xfrm>
            <a:off x="3751806" y="3602821"/>
            <a:ext cx="421178" cy="421178"/>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800" b="1" i="0" u="none" strike="noStrike" kern="1200" cap="none" spc="0" normalizeH="0" noProof="0">
                <a:ln>
                  <a:noFill/>
                </a:ln>
                <a:solidFill>
                  <a:prstClr val="white"/>
                </a:solidFill>
                <a:effectLst/>
                <a:uLnTx/>
                <a:uFillTx/>
                <a:latin typeface="Arial" panose="020B0604020202020204"/>
                <a:ea typeface="+mn-ea"/>
                <a:cs typeface="+mn-cs"/>
              </a:rPr>
              <a:t>3</a:t>
            </a:r>
          </a:p>
        </p:txBody>
      </p:sp>
      <p:sp>
        <p:nvSpPr>
          <p:cNvPr id="11" name="TextBox 10">
            <a:extLst>
              <a:ext uri="{FF2B5EF4-FFF2-40B4-BE49-F238E27FC236}">
                <a16:creationId xmlns:a16="http://schemas.microsoft.com/office/drawing/2014/main" id="{A5A6205C-C529-BAD9-FE2B-EF7AD300A194}"/>
              </a:ext>
            </a:extLst>
          </p:cNvPr>
          <p:cNvSpPr txBox="1"/>
          <p:nvPr/>
        </p:nvSpPr>
        <p:spPr>
          <a:xfrm>
            <a:off x="4301125" y="3657600"/>
            <a:ext cx="6097044" cy="341632"/>
          </a:xfrm>
          <a:prstGeom prst="rect">
            <a:avLst/>
          </a:prstGeom>
          <a:noFill/>
        </p:spPr>
        <p:txBody>
          <a:bodyPr wrap="square" rtlCol="0">
            <a:spAutoFit/>
          </a:bodyPr>
          <a:lstStyle/>
          <a:p>
            <a:pPr lvl="0" defTabSz="914126" rtl="0">
              <a:lnSpc>
                <a:spcPct val="90000"/>
              </a:lnSpc>
              <a:spcBef>
                <a:spcPts val="600"/>
              </a:spcBef>
              <a:defRPr/>
            </a:pPr>
            <a:r>
              <a:rPr lang="fr-ca" noProof="0" dirty="0">
                <a:solidFill>
                  <a:prstClr val="black"/>
                </a:solidFill>
              </a:rPr>
              <a:t>Élaborer une stratégie de répartition de l’actif.</a:t>
            </a:r>
          </a:p>
        </p:txBody>
      </p:sp>
      <p:sp>
        <p:nvSpPr>
          <p:cNvPr id="1040" name="Oval 1039">
            <a:extLst>
              <a:ext uri="{FF2B5EF4-FFF2-40B4-BE49-F238E27FC236}">
                <a16:creationId xmlns:a16="http://schemas.microsoft.com/office/drawing/2014/main" id="{D682A10F-E524-C8B1-9D6B-AC45FB659929}"/>
              </a:ext>
            </a:extLst>
          </p:cNvPr>
          <p:cNvSpPr/>
          <p:nvPr/>
        </p:nvSpPr>
        <p:spPr>
          <a:xfrm>
            <a:off x="3751806" y="2832509"/>
            <a:ext cx="421178" cy="421178"/>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800" b="1" i="0" u="none" strike="noStrike" kern="1200" cap="none" spc="0" normalizeH="0" noProof="0">
                <a:ln>
                  <a:noFill/>
                </a:ln>
                <a:solidFill>
                  <a:prstClr val="white"/>
                </a:solidFill>
                <a:effectLst/>
                <a:uLnTx/>
                <a:uFillTx/>
                <a:latin typeface="Arial" panose="020B0604020202020204"/>
                <a:ea typeface="+mn-ea"/>
                <a:cs typeface="+mn-cs"/>
              </a:rPr>
              <a:t>4</a:t>
            </a:r>
          </a:p>
        </p:txBody>
      </p:sp>
      <p:sp>
        <p:nvSpPr>
          <p:cNvPr id="12" name="TextBox 11">
            <a:extLst>
              <a:ext uri="{FF2B5EF4-FFF2-40B4-BE49-F238E27FC236}">
                <a16:creationId xmlns:a16="http://schemas.microsoft.com/office/drawing/2014/main" id="{E0B966DA-FB5C-C774-2BF0-8F60F006FF4D}"/>
              </a:ext>
            </a:extLst>
          </p:cNvPr>
          <p:cNvSpPr txBox="1"/>
          <p:nvPr/>
        </p:nvSpPr>
        <p:spPr>
          <a:xfrm>
            <a:off x="4301124" y="2751551"/>
            <a:ext cx="5788591" cy="590931"/>
          </a:xfrm>
          <a:prstGeom prst="rect">
            <a:avLst/>
          </a:prstGeom>
          <a:noFill/>
        </p:spPr>
        <p:txBody>
          <a:bodyPr wrap="square" rtlCol="0">
            <a:spAutoFit/>
          </a:bodyPr>
          <a:lstStyle/>
          <a:p>
            <a:pPr lvl="0" defTabSz="914126" rtl="0">
              <a:lnSpc>
                <a:spcPct val="90000"/>
              </a:lnSpc>
              <a:spcBef>
                <a:spcPts val="600"/>
              </a:spcBef>
              <a:defRPr/>
            </a:pPr>
            <a:r>
              <a:rPr lang="fr-ca" noProof="0" dirty="0">
                <a:solidFill>
                  <a:prstClr val="black"/>
                </a:solidFill>
              </a:rPr>
              <a:t>Constitution du portefeuille : sélectionner les plateformes et les solutions de placement.</a:t>
            </a:r>
          </a:p>
        </p:txBody>
      </p:sp>
      <p:sp>
        <p:nvSpPr>
          <p:cNvPr id="1041" name="Oval 1040">
            <a:extLst>
              <a:ext uri="{FF2B5EF4-FFF2-40B4-BE49-F238E27FC236}">
                <a16:creationId xmlns:a16="http://schemas.microsoft.com/office/drawing/2014/main" id="{05BCABF5-4526-80AC-51DD-F3CF07CB5964}"/>
              </a:ext>
            </a:extLst>
          </p:cNvPr>
          <p:cNvSpPr/>
          <p:nvPr/>
        </p:nvSpPr>
        <p:spPr>
          <a:xfrm>
            <a:off x="3751806" y="2056652"/>
            <a:ext cx="421178" cy="421178"/>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800" b="1" i="0" u="none" strike="noStrike" kern="1200" cap="none" spc="0" normalizeH="0" noProof="0">
                <a:ln>
                  <a:noFill/>
                </a:ln>
                <a:solidFill>
                  <a:prstClr val="white"/>
                </a:solidFill>
                <a:effectLst/>
                <a:uLnTx/>
                <a:uFillTx/>
                <a:latin typeface="Arial" panose="020B0604020202020204"/>
                <a:ea typeface="+mn-ea"/>
                <a:cs typeface="+mn-cs"/>
              </a:rPr>
              <a:t>5</a:t>
            </a:r>
          </a:p>
        </p:txBody>
      </p:sp>
      <p:sp>
        <p:nvSpPr>
          <p:cNvPr id="13" name="TextBox 12">
            <a:extLst>
              <a:ext uri="{FF2B5EF4-FFF2-40B4-BE49-F238E27FC236}">
                <a16:creationId xmlns:a16="http://schemas.microsoft.com/office/drawing/2014/main" id="{30A577EF-3BCA-B639-D2CC-7FC34EE67838}"/>
              </a:ext>
            </a:extLst>
          </p:cNvPr>
          <p:cNvSpPr txBox="1"/>
          <p:nvPr/>
        </p:nvSpPr>
        <p:spPr>
          <a:xfrm>
            <a:off x="4301125" y="2114811"/>
            <a:ext cx="6097044" cy="341632"/>
          </a:xfrm>
          <a:prstGeom prst="rect">
            <a:avLst/>
          </a:prstGeom>
          <a:noFill/>
        </p:spPr>
        <p:txBody>
          <a:bodyPr wrap="square" rtlCol="0">
            <a:spAutoFit/>
          </a:bodyPr>
          <a:lstStyle/>
          <a:p>
            <a:pPr lvl="0" defTabSz="914126" rtl="0">
              <a:lnSpc>
                <a:spcPct val="90000"/>
              </a:lnSpc>
              <a:spcBef>
                <a:spcPts val="600"/>
              </a:spcBef>
              <a:defRPr/>
            </a:pPr>
            <a:r>
              <a:rPr lang="fr-ca" noProof="0" dirty="0">
                <a:solidFill>
                  <a:prstClr val="black"/>
                </a:solidFill>
              </a:rPr>
              <a:t>Mettre en œuvre la stratégie de placement.</a:t>
            </a:r>
          </a:p>
        </p:txBody>
      </p:sp>
      <p:sp>
        <p:nvSpPr>
          <p:cNvPr id="1042" name="Oval 1041">
            <a:extLst>
              <a:ext uri="{FF2B5EF4-FFF2-40B4-BE49-F238E27FC236}">
                <a16:creationId xmlns:a16="http://schemas.microsoft.com/office/drawing/2014/main" id="{16B3D49A-81B1-58D1-C239-5CABAF5F93E1}"/>
              </a:ext>
            </a:extLst>
          </p:cNvPr>
          <p:cNvSpPr/>
          <p:nvPr/>
        </p:nvSpPr>
        <p:spPr>
          <a:xfrm>
            <a:off x="3751806" y="1280798"/>
            <a:ext cx="421178" cy="421178"/>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800" b="1" i="0" u="none" strike="noStrike" kern="1200" cap="none" spc="0" normalizeH="0" noProof="0">
                <a:ln>
                  <a:noFill/>
                </a:ln>
                <a:solidFill>
                  <a:prstClr val="white"/>
                </a:solidFill>
                <a:effectLst/>
                <a:uLnTx/>
                <a:uFillTx/>
                <a:latin typeface="Arial" panose="020B0604020202020204"/>
                <a:ea typeface="+mn-ea"/>
                <a:cs typeface="+mn-cs"/>
              </a:rPr>
              <a:t>6</a:t>
            </a:r>
          </a:p>
        </p:txBody>
      </p:sp>
      <p:sp>
        <p:nvSpPr>
          <p:cNvPr id="14" name="TextBox 13">
            <a:extLst>
              <a:ext uri="{FF2B5EF4-FFF2-40B4-BE49-F238E27FC236}">
                <a16:creationId xmlns:a16="http://schemas.microsoft.com/office/drawing/2014/main" id="{1428B471-1B84-2440-01CC-A306991D1C15}"/>
              </a:ext>
            </a:extLst>
          </p:cNvPr>
          <p:cNvSpPr txBox="1"/>
          <p:nvPr/>
        </p:nvSpPr>
        <p:spPr>
          <a:xfrm>
            <a:off x="4301124" y="1371600"/>
            <a:ext cx="6834513" cy="341632"/>
          </a:xfrm>
          <a:prstGeom prst="rect">
            <a:avLst/>
          </a:prstGeom>
          <a:noFill/>
        </p:spPr>
        <p:txBody>
          <a:bodyPr wrap="square" rtlCol="0">
            <a:spAutoFit/>
          </a:bodyPr>
          <a:lstStyle/>
          <a:p>
            <a:pPr lvl="0" defTabSz="914126" rtl="0">
              <a:lnSpc>
                <a:spcPct val="90000"/>
              </a:lnSpc>
              <a:spcBef>
                <a:spcPts val="600"/>
              </a:spcBef>
              <a:defRPr/>
            </a:pPr>
            <a:r>
              <a:rPr lang="fr-ca" noProof="0" dirty="0">
                <a:solidFill>
                  <a:prstClr val="black"/>
                </a:solidFill>
              </a:rPr>
              <a:t>Suivre les progrès et apporter les ajustements nécessaires.</a:t>
            </a:r>
          </a:p>
        </p:txBody>
      </p:sp>
      <p:sp>
        <p:nvSpPr>
          <p:cNvPr id="2" name="Text Placeholder 1">
            <a:extLst>
              <a:ext uri="{FF2B5EF4-FFF2-40B4-BE49-F238E27FC236}">
                <a16:creationId xmlns:a16="http://schemas.microsoft.com/office/drawing/2014/main" id="{B12B76C4-751A-A41F-79AA-242A69D23765}"/>
              </a:ext>
            </a:extLst>
          </p:cNvPr>
          <p:cNvSpPr>
            <a:spLocks noGrp="1"/>
          </p:cNvSpPr>
          <p:nvPr>
            <p:ph type="body" sz="quarter" idx="13"/>
          </p:nvPr>
        </p:nvSpPr>
        <p:spPr>
          <a:xfrm>
            <a:off x="3944815" y="6050883"/>
            <a:ext cx="7795847" cy="402451"/>
          </a:xfrm>
        </p:spPr>
        <p:txBody>
          <a:bodyPr rtlCol="0"/>
          <a:lstStyle/>
          <a:p>
            <a:r>
              <a:rPr lang="fr-ca" noProof="0" dirty="0"/>
              <a:t>À titre indicatif</a:t>
            </a:r>
          </a:p>
        </p:txBody>
      </p:sp>
      <p:sp>
        <p:nvSpPr>
          <p:cNvPr id="16" name="Slide Number Placeholder 4">
            <a:extLst>
              <a:ext uri="{FF2B5EF4-FFF2-40B4-BE49-F238E27FC236}">
                <a16:creationId xmlns:a16="http://schemas.microsoft.com/office/drawing/2014/main" id="{15AB420F-40D2-71DF-2B5E-75F367F71F82}"/>
              </a:ext>
              <a:ext uri="{C183D7F6-B498-43B3-948B-1728B52AA6E4}">
                <adec:decorative xmlns:adec="http://schemas.microsoft.com/office/drawing/2017/decorative" val="1"/>
              </a:ext>
            </a:extLst>
          </p:cNvPr>
          <p:cNvSpPr>
            <a:spLocks noGrp="1"/>
          </p:cNvSpPr>
          <p:nvPr>
            <p:ph type="sldNum" sz="quarter" idx="4"/>
          </p:nvPr>
        </p:nvSpPr>
        <p:spPr>
          <a:xfrm>
            <a:off x="11450638" y="6470650"/>
            <a:ext cx="282575" cy="176213"/>
          </a:xfrm>
        </p:spPr>
        <p:txBody>
          <a:bodyPr rtlCol="0"/>
          <a:lstStyle/>
          <a:p>
            <a:fld id="{BB333B34-C87C-402E-ABB0-13B7C9DEBBC4}" type="slidenum">
              <a:rPr lang="en-CA" noProof="0" smtClean="0"/>
              <a:pPr/>
              <a:t>26</a:t>
            </a:fld>
            <a:endParaRPr lang="en-CA" noProof="0" dirty="0"/>
          </a:p>
        </p:txBody>
      </p:sp>
    </p:spTree>
    <p:custDataLst>
      <p:tags r:id="rId1"/>
    </p:custDataLst>
    <p:extLst>
      <p:ext uri="{BB962C8B-B14F-4D97-AF65-F5344CB8AC3E}">
        <p14:creationId xmlns:p14="http://schemas.microsoft.com/office/powerpoint/2010/main" val="348799718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C05523A-B27F-80DE-C1AD-2545494EA7D0}"/>
              </a:ext>
              <a:ext uri="{C183D7F6-B498-43B3-948B-1728B52AA6E4}">
                <adec:decorative xmlns:adec="http://schemas.microsoft.com/office/drawing/2017/decorative" val="1"/>
              </a:ext>
            </a:extLst>
          </p:cNvPr>
          <p:cNvSpPr>
            <a:spLocks noGrp="1"/>
          </p:cNvSpPr>
          <p:nvPr>
            <p:ph type="sldNum" sz="quarter" idx="4"/>
          </p:nvPr>
        </p:nvSpPr>
        <p:spPr>
          <a:xfrm>
            <a:off x="11450638" y="6470650"/>
            <a:ext cx="282575" cy="176213"/>
          </a:xfrm>
        </p:spPr>
        <p:txBody>
          <a:bodyPr rtlCol="0"/>
          <a:lstStyle/>
          <a:p>
            <a:fld id="{BB333B34-C87C-402E-ABB0-13B7C9DEBBC4}" type="slidenum">
              <a:rPr lang="en-CA" noProof="0" smtClean="0"/>
              <a:pPr/>
              <a:t>27</a:t>
            </a:fld>
            <a:endParaRPr lang="en-CA" noProof="0" dirty="0"/>
          </a:p>
        </p:txBody>
      </p:sp>
      <p:grpSp>
        <p:nvGrpSpPr>
          <p:cNvPr id="11" name="Group 10">
            <a:extLst>
              <a:ext uri="{FF2B5EF4-FFF2-40B4-BE49-F238E27FC236}">
                <a16:creationId xmlns:a16="http://schemas.microsoft.com/office/drawing/2014/main" id="{4F1A6BF2-52B0-56B1-05C1-25BC3AF04187}"/>
              </a:ext>
              <a:ext uri="{C183D7F6-B498-43B3-948B-1728B52AA6E4}">
                <adec:decorative xmlns:adec="http://schemas.microsoft.com/office/drawing/2017/decorative" val="1"/>
              </a:ext>
            </a:extLst>
          </p:cNvPr>
          <p:cNvGrpSpPr/>
          <p:nvPr/>
        </p:nvGrpSpPr>
        <p:grpSpPr>
          <a:xfrm>
            <a:off x="417801" y="4033352"/>
            <a:ext cx="1614469" cy="1699430"/>
            <a:chOff x="417801" y="4033352"/>
            <a:chExt cx="1614469" cy="1699430"/>
          </a:xfrm>
        </p:grpSpPr>
        <p:sp>
          <p:nvSpPr>
            <p:cNvPr id="1025" name="Rectangle 1024">
              <a:extLst>
                <a:ext uri="{FF2B5EF4-FFF2-40B4-BE49-F238E27FC236}">
                  <a16:creationId xmlns:a16="http://schemas.microsoft.com/office/drawing/2014/main" id="{74051330-50EE-1635-3751-830FA1C53070}"/>
                </a:ext>
              </a:extLst>
            </p:cNvPr>
            <p:cNvSpPr/>
            <p:nvPr/>
          </p:nvSpPr>
          <p:spPr>
            <a:xfrm>
              <a:off x="417801" y="4033352"/>
              <a:ext cx="1614469" cy="1699430"/>
            </a:xfrm>
            <a:prstGeom prst="rect">
              <a:avLst/>
            </a:prstGeom>
            <a:solidFill>
              <a:schemeClr val="bg1">
                <a:lumMod val="95000"/>
              </a:schemeClr>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45708" rIns="182832" bIns="45708"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799"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34" name="TextBox 1033">
              <a:extLst>
                <a:ext uri="{FF2B5EF4-FFF2-40B4-BE49-F238E27FC236}">
                  <a16:creationId xmlns:a16="http://schemas.microsoft.com/office/drawing/2014/main" id="{48FB8474-4A03-D4EC-71C0-80357C9750F4}"/>
                </a:ext>
              </a:extLst>
            </p:cNvPr>
            <p:cNvSpPr txBox="1"/>
            <p:nvPr/>
          </p:nvSpPr>
          <p:spPr>
            <a:xfrm>
              <a:off x="671113" y="4213761"/>
              <a:ext cx="868554" cy="2153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fr-ca" sz="1400" b="1" i="0" u="none" strike="noStrike" kern="1200" cap="none" spc="0" normalizeH="0" noProof="0">
                  <a:ln>
                    <a:noFill/>
                  </a:ln>
                  <a:solidFill>
                    <a:prstClr val="black"/>
                  </a:solidFill>
                  <a:effectLst/>
                  <a:uLnTx/>
                  <a:uFillTx/>
                  <a:latin typeface="Arial" panose="020B0604020202020204"/>
                  <a:ea typeface="+mn-ea"/>
                  <a:cs typeface="+mn-cs"/>
                </a:rPr>
                <a:t>Légende</a:t>
              </a:r>
            </a:p>
          </p:txBody>
        </p:sp>
        <p:sp>
          <p:nvSpPr>
            <p:cNvPr id="1037" name="TextBox 1036">
              <a:extLst>
                <a:ext uri="{FF2B5EF4-FFF2-40B4-BE49-F238E27FC236}">
                  <a16:creationId xmlns:a16="http://schemas.microsoft.com/office/drawing/2014/main" id="{C91C1680-BEE6-B361-F5B6-EE8678A9B028}"/>
                </a:ext>
              </a:extLst>
            </p:cNvPr>
            <p:cNvSpPr txBox="1"/>
            <p:nvPr/>
          </p:nvSpPr>
          <p:spPr>
            <a:xfrm>
              <a:off x="929396" y="4553889"/>
              <a:ext cx="868555"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fr-ca" sz="1200" b="0" i="0" u="none" strike="noStrike" kern="1200" cap="none" spc="0" normalizeH="0" noProof="0" dirty="0">
                  <a:ln>
                    <a:noFill/>
                  </a:ln>
                  <a:solidFill>
                    <a:prstClr val="black"/>
                  </a:solidFill>
                  <a:effectLst/>
                  <a:uLnTx/>
                  <a:uFillTx/>
                  <a:latin typeface="Arial" panose="020B0604020202020204"/>
                  <a:ea typeface="+mn-ea"/>
                  <a:cs typeface="+mn-cs"/>
                </a:rPr>
                <a:t>Rencontres avec le client</a:t>
              </a:r>
            </a:p>
          </p:txBody>
        </p:sp>
        <p:sp>
          <p:nvSpPr>
            <p:cNvPr id="1040" name="TextBox 1039">
              <a:extLst>
                <a:ext uri="{FF2B5EF4-FFF2-40B4-BE49-F238E27FC236}">
                  <a16:creationId xmlns:a16="http://schemas.microsoft.com/office/drawing/2014/main" id="{263023EB-3B0B-E848-F161-A3C57C441F7C}"/>
                </a:ext>
              </a:extLst>
            </p:cNvPr>
            <p:cNvSpPr txBox="1"/>
            <p:nvPr/>
          </p:nvSpPr>
          <p:spPr>
            <a:xfrm>
              <a:off x="929396" y="5180299"/>
              <a:ext cx="1059842" cy="184666"/>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600"/>
                </a:spcBef>
                <a:spcAft>
                  <a:spcPts val="0"/>
                </a:spcAft>
                <a:buClrTx/>
                <a:buSzTx/>
                <a:buFontTx/>
                <a:buNone/>
                <a:tabLst/>
                <a:defRPr/>
              </a:pPr>
              <a:r>
                <a:rPr lang="fr-ca" sz="1200" b="0" i="0" u="none" strike="noStrike" kern="1200" cap="none" spc="0" normalizeH="0" noProof="0">
                  <a:ln>
                    <a:noFill/>
                  </a:ln>
                  <a:solidFill>
                    <a:prstClr val="black"/>
                  </a:solidFill>
                  <a:effectLst/>
                  <a:uLnTx/>
                  <a:uFillTx/>
                  <a:latin typeface="Arial" panose="020B0604020202020204"/>
                  <a:ea typeface="+mn-ea"/>
                  <a:cs typeface="+mn-cs"/>
                </a:rPr>
                <a:t>Préparation des rencontres</a:t>
              </a:r>
            </a:p>
          </p:txBody>
        </p:sp>
        <p:sp>
          <p:nvSpPr>
            <p:cNvPr id="1041" name="Oval 1040">
              <a:extLst>
                <a:ext uri="{FF2B5EF4-FFF2-40B4-BE49-F238E27FC236}">
                  <a16:creationId xmlns:a16="http://schemas.microsoft.com/office/drawing/2014/main" id="{9BE94E1B-B854-E060-A344-04143BCEE95C}"/>
                </a:ext>
              </a:extLst>
            </p:cNvPr>
            <p:cNvSpPr/>
            <p:nvPr/>
          </p:nvSpPr>
          <p:spPr>
            <a:xfrm>
              <a:off x="628280" y="4557604"/>
              <a:ext cx="218363" cy="218363"/>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43" name="Oval 1042">
              <a:extLst>
                <a:ext uri="{FF2B5EF4-FFF2-40B4-BE49-F238E27FC236}">
                  <a16:creationId xmlns:a16="http://schemas.microsoft.com/office/drawing/2014/main" id="{FAB04AEB-5516-8BBC-A5AC-8E33D7426218}"/>
                </a:ext>
              </a:extLst>
            </p:cNvPr>
            <p:cNvSpPr/>
            <p:nvPr/>
          </p:nvSpPr>
          <p:spPr>
            <a:xfrm>
              <a:off x="628280" y="5161100"/>
              <a:ext cx="218363" cy="218363"/>
            </a:xfrm>
            <a:prstGeom prst="ellipse">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sp>
        <p:nvSpPr>
          <p:cNvPr id="33" name="Right Arrow 32">
            <a:extLst>
              <a:ext uri="{FF2B5EF4-FFF2-40B4-BE49-F238E27FC236}">
                <a16:creationId xmlns:a16="http://schemas.microsoft.com/office/drawing/2014/main" id="{2F353764-45D2-478F-2470-922B710FC6A0}"/>
              </a:ext>
              <a:ext uri="{C183D7F6-B498-43B3-948B-1728B52AA6E4}">
                <adec:decorative xmlns:adec="http://schemas.microsoft.com/office/drawing/2017/decorative" val="1"/>
              </a:ext>
            </a:extLst>
          </p:cNvPr>
          <p:cNvSpPr/>
          <p:nvPr/>
        </p:nvSpPr>
        <p:spPr>
          <a:xfrm>
            <a:off x="0" y="3421813"/>
            <a:ext cx="12046857" cy="351380"/>
          </a:xfrm>
          <a:prstGeom prst="rightArrow">
            <a:avLst>
              <a:gd name="adj1" fmla="val 50000"/>
              <a:gd name="adj2" fmla="val 7914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10" name="Group 9">
            <a:extLst>
              <a:ext uri="{FF2B5EF4-FFF2-40B4-BE49-F238E27FC236}">
                <a16:creationId xmlns:a16="http://schemas.microsoft.com/office/drawing/2014/main" id="{D036FCA4-C66E-86CB-A2E2-07CF394198F7}"/>
              </a:ext>
              <a:ext uri="{C183D7F6-B498-43B3-948B-1728B52AA6E4}">
                <adec:decorative xmlns:adec="http://schemas.microsoft.com/office/drawing/2017/decorative" val="1"/>
              </a:ext>
            </a:extLst>
          </p:cNvPr>
          <p:cNvGrpSpPr/>
          <p:nvPr/>
        </p:nvGrpSpPr>
        <p:grpSpPr>
          <a:xfrm>
            <a:off x="306688" y="1140963"/>
            <a:ext cx="9266591" cy="5115283"/>
            <a:chOff x="306688" y="1059544"/>
            <a:chExt cx="9266591" cy="5115283"/>
          </a:xfrm>
        </p:grpSpPr>
        <p:sp>
          <p:nvSpPr>
            <p:cNvPr id="34" name="Oval 33">
              <a:extLst>
                <a:ext uri="{FF2B5EF4-FFF2-40B4-BE49-F238E27FC236}">
                  <a16:creationId xmlns:a16="http://schemas.microsoft.com/office/drawing/2014/main" id="{732AC7AC-965D-3BDB-7D96-A77410543903}"/>
                </a:ext>
              </a:extLst>
            </p:cNvPr>
            <p:cNvSpPr/>
            <p:nvPr/>
          </p:nvSpPr>
          <p:spPr>
            <a:xfrm>
              <a:off x="306688" y="3269341"/>
              <a:ext cx="493486" cy="493486"/>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44" name="Straight Connector 43">
              <a:extLst>
                <a:ext uri="{FF2B5EF4-FFF2-40B4-BE49-F238E27FC236}">
                  <a16:creationId xmlns:a16="http://schemas.microsoft.com/office/drawing/2014/main" id="{31934385-A41D-1CE3-5A46-40FD0BCC6FAA}"/>
                </a:ext>
              </a:extLst>
            </p:cNvPr>
            <p:cNvCxnSpPr>
              <a:cxnSpLocks/>
            </p:cNvCxnSpPr>
            <p:nvPr/>
          </p:nvCxnSpPr>
          <p:spPr>
            <a:xfrm flipV="1">
              <a:off x="551979" y="1059544"/>
              <a:ext cx="0" cy="2206168"/>
            </a:xfrm>
            <a:prstGeom prst="line">
              <a:avLst/>
            </a:prstGeom>
            <a:ln w="12700">
              <a:solidFill>
                <a:srgbClr val="03874D"/>
              </a:solidFill>
              <a:miter lim="800000"/>
              <a:headEnd type="none"/>
              <a:tailEnd type="ova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BF46B5B0-88D5-2F22-0F4F-66A688E4656F}"/>
                </a:ext>
              </a:extLst>
            </p:cNvPr>
            <p:cNvSpPr/>
            <p:nvPr/>
          </p:nvSpPr>
          <p:spPr>
            <a:xfrm>
              <a:off x="3815930" y="3269341"/>
              <a:ext cx="493486" cy="493486"/>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54" name="Straight Connector 53">
              <a:extLst>
                <a:ext uri="{FF2B5EF4-FFF2-40B4-BE49-F238E27FC236}">
                  <a16:creationId xmlns:a16="http://schemas.microsoft.com/office/drawing/2014/main" id="{825C6DDA-EEE8-1EA1-CC1B-205B73B044CD}"/>
                </a:ext>
              </a:extLst>
            </p:cNvPr>
            <p:cNvCxnSpPr>
              <a:cxnSpLocks/>
            </p:cNvCxnSpPr>
            <p:nvPr/>
          </p:nvCxnSpPr>
          <p:spPr>
            <a:xfrm flipV="1">
              <a:off x="4042667" y="1059544"/>
              <a:ext cx="0" cy="2206168"/>
            </a:xfrm>
            <a:prstGeom prst="line">
              <a:avLst/>
            </a:prstGeom>
            <a:ln w="12700">
              <a:solidFill>
                <a:srgbClr val="03874D"/>
              </a:solidFill>
              <a:miter lim="800000"/>
              <a:headEnd type="none"/>
              <a:tailEnd type="oval"/>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A936990C-E43A-DDAB-84FC-15F3196234F8}"/>
                </a:ext>
              </a:extLst>
            </p:cNvPr>
            <p:cNvSpPr/>
            <p:nvPr/>
          </p:nvSpPr>
          <p:spPr>
            <a:xfrm>
              <a:off x="7325172" y="3269341"/>
              <a:ext cx="493486" cy="493486"/>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56" name="Straight Connector 55">
              <a:extLst>
                <a:ext uri="{FF2B5EF4-FFF2-40B4-BE49-F238E27FC236}">
                  <a16:creationId xmlns:a16="http://schemas.microsoft.com/office/drawing/2014/main" id="{CF58C7C0-6FA9-2FE2-E85F-F4763CB07A50}"/>
                </a:ext>
              </a:extLst>
            </p:cNvPr>
            <p:cNvCxnSpPr>
              <a:cxnSpLocks/>
            </p:cNvCxnSpPr>
            <p:nvPr/>
          </p:nvCxnSpPr>
          <p:spPr>
            <a:xfrm flipV="1">
              <a:off x="7584152" y="1059544"/>
              <a:ext cx="0" cy="2206168"/>
            </a:xfrm>
            <a:prstGeom prst="line">
              <a:avLst/>
            </a:prstGeom>
            <a:ln w="12700">
              <a:solidFill>
                <a:srgbClr val="03874D"/>
              </a:solidFill>
              <a:miter lim="800000"/>
              <a:headEnd type="none"/>
              <a:tailEnd type="ova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5B178883-028C-D94E-573C-FF94D4548B9D}"/>
                </a:ext>
              </a:extLst>
            </p:cNvPr>
            <p:cNvSpPr/>
            <p:nvPr/>
          </p:nvSpPr>
          <p:spPr>
            <a:xfrm>
              <a:off x="2061309" y="3269341"/>
              <a:ext cx="493486" cy="493486"/>
            </a:xfrm>
            <a:prstGeom prst="ellipse">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58" name="Straight Connector 57">
              <a:extLst>
                <a:ext uri="{FF2B5EF4-FFF2-40B4-BE49-F238E27FC236}">
                  <a16:creationId xmlns:a16="http://schemas.microsoft.com/office/drawing/2014/main" id="{427C793E-0A72-DE78-2A39-283CC9628A9B}"/>
                </a:ext>
              </a:extLst>
            </p:cNvPr>
            <p:cNvCxnSpPr>
              <a:cxnSpLocks/>
            </p:cNvCxnSpPr>
            <p:nvPr/>
          </p:nvCxnSpPr>
          <p:spPr>
            <a:xfrm flipV="1">
              <a:off x="2286437" y="3762827"/>
              <a:ext cx="0" cy="2412000"/>
            </a:xfrm>
            <a:prstGeom prst="line">
              <a:avLst/>
            </a:prstGeom>
            <a:ln w="12700">
              <a:solidFill>
                <a:srgbClr val="00009A"/>
              </a:solidFill>
              <a:miter lim="800000"/>
              <a:headEnd type="oval"/>
              <a:tailEnd type="none"/>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B361079E-09EC-41CA-7A27-C21E2BC4DEF2}"/>
                </a:ext>
              </a:extLst>
            </p:cNvPr>
            <p:cNvSpPr/>
            <p:nvPr/>
          </p:nvSpPr>
          <p:spPr>
            <a:xfrm>
              <a:off x="5570551" y="3269341"/>
              <a:ext cx="493486" cy="493486"/>
            </a:xfrm>
            <a:prstGeom prst="ellipse">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60" name="Straight Connector 59">
              <a:extLst>
                <a:ext uri="{FF2B5EF4-FFF2-40B4-BE49-F238E27FC236}">
                  <a16:creationId xmlns:a16="http://schemas.microsoft.com/office/drawing/2014/main" id="{ADBBEC80-184C-F875-048F-6BCB8546C9AC}"/>
                </a:ext>
              </a:extLst>
            </p:cNvPr>
            <p:cNvCxnSpPr>
              <a:cxnSpLocks/>
            </p:cNvCxnSpPr>
            <p:nvPr/>
          </p:nvCxnSpPr>
          <p:spPr>
            <a:xfrm flipV="1">
              <a:off x="5791746" y="3762827"/>
              <a:ext cx="0" cy="2412000"/>
            </a:xfrm>
            <a:prstGeom prst="line">
              <a:avLst/>
            </a:prstGeom>
            <a:ln w="12700">
              <a:solidFill>
                <a:srgbClr val="00009A"/>
              </a:solidFill>
              <a:miter lim="800000"/>
              <a:headEnd type="oval"/>
              <a:tailEnd type="none"/>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AB0E78EB-A4E8-C5D1-6409-5774D39F58A5}"/>
                </a:ext>
              </a:extLst>
            </p:cNvPr>
            <p:cNvSpPr/>
            <p:nvPr/>
          </p:nvSpPr>
          <p:spPr>
            <a:xfrm>
              <a:off x="9079793" y="3269341"/>
              <a:ext cx="493486" cy="493486"/>
            </a:xfrm>
            <a:prstGeom prst="ellipse">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62" name="Straight Connector 61">
              <a:extLst>
                <a:ext uri="{FF2B5EF4-FFF2-40B4-BE49-F238E27FC236}">
                  <a16:creationId xmlns:a16="http://schemas.microsoft.com/office/drawing/2014/main" id="{79315B29-45B5-E116-6FCB-28BBC0BFA097}"/>
                </a:ext>
              </a:extLst>
            </p:cNvPr>
            <p:cNvCxnSpPr>
              <a:cxnSpLocks/>
            </p:cNvCxnSpPr>
            <p:nvPr/>
          </p:nvCxnSpPr>
          <p:spPr>
            <a:xfrm flipV="1">
              <a:off x="9333122" y="3762827"/>
              <a:ext cx="0" cy="2412000"/>
            </a:xfrm>
            <a:prstGeom prst="line">
              <a:avLst/>
            </a:prstGeom>
            <a:ln w="12700">
              <a:solidFill>
                <a:srgbClr val="00009A"/>
              </a:solidFill>
              <a:miter lim="800000"/>
              <a:headEnd type="oval"/>
              <a:tailEnd type="none"/>
            </a:ln>
          </p:spPr>
          <p:style>
            <a:lnRef idx="1">
              <a:schemeClr val="accent1"/>
            </a:lnRef>
            <a:fillRef idx="0">
              <a:schemeClr val="accent1"/>
            </a:fillRef>
            <a:effectRef idx="0">
              <a:schemeClr val="accent1"/>
            </a:effectRef>
            <a:fontRef idx="minor">
              <a:schemeClr val="tx1"/>
            </a:fontRef>
          </p:style>
        </p:cxnSp>
      </p:grpSp>
      <p:sp>
        <p:nvSpPr>
          <p:cNvPr id="29" name="Title 28">
            <a:extLst>
              <a:ext uri="{FF2B5EF4-FFF2-40B4-BE49-F238E27FC236}">
                <a16:creationId xmlns:a16="http://schemas.microsoft.com/office/drawing/2014/main" id="{622430AD-ADAD-1C7D-462F-9622D906E997}"/>
              </a:ext>
            </a:extLst>
          </p:cNvPr>
          <p:cNvSpPr>
            <a:spLocks noGrp="1"/>
          </p:cNvSpPr>
          <p:nvPr>
            <p:ph type="title"/>
          </p:nvPr>
        </p:nvSpPr>
        <p:spPr>
          <a:xfrm>
            <a:off x="466342" y="472437"/>
            <a:ext cx="11274553" cy="792167"/>
          </a:xfrm>
        </p:spPr>
        <p:txBody>
          <a:bodyPr rtlCol="0"/>
          <a:lstStyle/>
          <a:p>
            <a:r>
              <a:rPr lang="fr-ca" noProof="0" dirty="0"/>
              <a:t>Processus de planification financière (exemple)</a:t>
            </a:r>
          </a:p>
        </p:txBody>
      </p:sp>
      <p:sp>
        <p:nvSpPr>
          <p:cNvPr id="50" name="TextBox 49">
            <a:extLst>
              <a:ext uri="{FF2B5EF4-FFF2-40B4-BE49-F238E27FC236}">
                <a16:creationId xmlns:a16="http://schemas.microsoft.com/office/drawing/2014/main" id="{51BB4439-288F-7CB1-6681-950E020D5595}"/>
              </a:ext>
            </a:extLst>
          </p:cNvPr>
          <p:cNvSpPr txBox="1"/>
          <p:nvPr/>
        </p:nvSpPr>
        <p:spPr>
          <a:xfrm>
            <a:off x="683276" y="1082288"/>
            <a:ext cx="3218581" cy="227985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lang="fr-ca" sz="1700" b="1" i="0" u="none" strike="noStrike" kern="1200" cap="none" spc="0" normalizeH="0" noProof="0" dirty="0">
                <a:ln>
                  <a:noFill/>
                </a:ln>
                <a:solidFill>
                  <a:prstClr val="black"/>
                </a:solidFill>
                <a:effectLst/>
                <a:uLnTx/>
                <a:uFillTx/>
                <a:ea typeface="+mn-ea"/>
                <a:cs typeface="+mn-cs"/>
              </a:rPr>
              <a:t>Rencontre « d’adéquation »</a:t>
            </a:r>
          </a:p>
          <a:p>
            <a:pPr marL="169863" marR="0" lvl="0" indent="-169863" algn="l" defTabSz="914400" rtl="0" eaLnBrk="1" fontAlgn="auto" latinLnBrk="0" hangingPunct="1">
              <a:lnSpc>
                <a:spcPct val="95000"/>
              </a:lnSpc>
              <a:spcBef>
                <a:spcPts val="600"/>
              </a:spcBef>
              <a:spcAft>
                <a:spcPts val="0"/>
              </a:spcAft>
              <a:buClrTx/>
              <a:buSzTx/>
              <a:buFont typeface="Arial" panose="020B0604020202020204" pitchFamily="34" charset="0"/>
              <a:buChar char="•"/>
              <a:tabLst/>
              <a:defRPr/>
            </a:pPr>
            <a:r>
              <a:rPr lang="fr-ca" sz="1300" b="0" i="0" u="none" strike="noStrike" kern="1200" cap="none" spc="0" normalizeH="0" noProof="0" dirty="0">
                <a:ln>
                  <a:noFill/>
                </a:ln>
                <a:solidFill>
                  <a:prstClr val="black"/>
                </a:solidFill>
                <a:effectLst/>
                <a:uLnTx/>
                <a:uFillTx/>
                <a:ea typeface="+mn-ea"/>
                <a:cs typeface="+mn-cs"/>
              </a:rPr>
              <a:t>Définition des objectifs du client, de ses valeurs, de ses besoins particuliers ou des défis qu’il rencontre, ainsi que de son rapport </a:t>
            </a:r>
            <a:r>
              <a:rPr lang="fr-ca" sz="1300" noProof="0" dirty="0">
                <a:solidFill>
                  <a:prstClr val="black"/>
                </a:solidFill>
              </a:rPr>
              <a:t>au</a:t>
            </a:r>
            <a:r>
              <a:rPr lang="fr-ca" sz="1300" b="0" i="0" u="none" strike="noStrike" kern="1200" cap="none" spc="0" normalizeH="0" noProof="0" dirty="0">
                <a:ln>
                  <a:noFill/>
                </a:ln>
                <a:solidFill>
                  <a:prstClr val="black"/>
                </a:solidFill>
                <a:effectLst/>
                <a:uLnTx/>
                <a:uFillTx/>
                <a:ea typeface="+mn-ea"/>
                <a:cs typeface="+mn-cs"/>
              </a:rPr>
              <a:t> risque.</a:t>
            </a:r>
          </a:p>
          <a:p>
            <a:pPr marL="169863" marR="0" lvl="0" indent="-169863" algn="l" defTabSz="914400" rtl="0" eaLnBrk="1" fontAlgn="auto" latinLnBrk="0" hangingPunct="1">
              <a:lnSpc>
                <a:spcPct val="95000"/>
              </a:lnSpc>
              <a:spcBef>
                <a:spcPts val="600"/>
              </a:spcBef>
              <a:spcAft>
                <a:spcPts val="0"/>
              </a:spcAft>
              <a:buClrTx/>
              <a:buSzTx/>
              <a:buFont typeface="Arial" panose="020B0604020202020204" pitchFamily="34" charset="0"/>
              <a:buChar char="•"/>
              <a:tabLst/>
              <a:defRPr/>
            </a:pPr>
            <a:r>
              <a:rPr lang="fr-ca" sz="1300" b="0" i="0" u="none" strike="noStrike" kern="1200" cap="none" spc="0" normalizeH="0" noProof="0" dirty="0">
                <a:ln>
                  <a:noFill/>
                </a:ln>
                <a:solidFill>
                  <a:prstClr val="black"/>
                </a:solidFill>
                <a:effectLst/>
                <a:uLnTx/>
                <a:uFillTx/>
                <a:ea typeface="+mn-ea"/>
                <a:cs typeface="+mn-cs"/>
              </a:rPr>
              <a:t>Présentation de notre pratique, de notre barème de frais et de l’expérience client que nous offrons.</a:t>
            </a:r>
          </a:p>
          <a:p>
            <a:pPr marL="169863" marR="0" lvl="0" indent="-169863" algn="l" defTabSz="914400" rtl="0" eaLnBrk="1" fontAlgn="auto" latinLnBrk="0" hangingPunct="1">
              <a:lnSpc>
                <a:spcPct val="95000"/>
              </a:lnSpc>
              <a:spcBef>
                <a:spcPts val="600"/>
              </a:spcBef>
              <a:spcAft>
                <a:spcPts val="0"/>
              </a:spcAft>
              <a:buClrTx/>
              <a:buSzTx/>
              <a:buFont typeface="Arial" panose="020B0604020202020204" pitchFamily="34" charset="0"/>
              <a:buChar char="•"/>
              <a:tabLst/>
              <a:defRPr/>
            </a:pPr>
            <a:r>
              <a:rPr lang="fr-ca" sz="1300" b="0" i="0" u="none" strike="noStrike" kern="1200" cap="none" spc="0" normalizeH="0" noProof="0" dirty="0">
                <a:ln>
                  <a:noFill/>
                </a:ln>
                <a:solidFill>
                  <a:prstClr val="black"/>
                </a:solidFill>
                <a:effectLst/>
                <a:uLnTx/>
                <a:uFillTx/>
                <a:ea typeface="+mn-ea"/>
                <a:cs typeface="+mn-cs"/>
              </a:rPr>
              <a:t>Collecte/téléversement des documents.</a:t>
            </a:r>
          </a:p>
          <a:p>
            <a:pPr marL="169863" marR="0" lvl="0" indent="-169863" algn="l" defTabSz="914400" rtl="0" eaLnBrk="1" fontAlgn="auto" latinLnBrk="0" hangingPunct="1">
              <a:lnSpc>
                <a:spcPct val="95000"/>
              </a:lnSpc>
              <a:spcBef>
                <a:spcPts val="600"/>
              </a:spcBef>
              <a:spcAft>
                <a:spcPts val="0"/>
              </a:spcAft>
              <a:buClrTx/>
              <a:buSzTx/>
              <a:buFont typeface="Arial" panose="020B0604020202020204" pitchFamily="34" charset="0"/>
              <a:buChar char="•"/>
              <a:tabLst/>
              <a:defRPr/>
            </a:pPr>
            <a:r>
              <a:rPr lang="fr-ca" sz="1300" b="0" i="0" u="none" strike="noStrike" kern="1200" cap="none" spc="0" normalizeH="0" noProof="0" dirty="0">
                <a:ln>
                  <a:noFill/>
                </a:ln>
                <a:solidFill>
                  <a:prstClr val="black"/>
                </a:solidFill>
                <a:effectLst/>
                <a:uLnTx/>
                <a:uFillTx/>
                <a:ea typeface="+mn-ea"/>
                <a:cs typeface="+mn-cs"/>
              </a:rPr>
              <a:t>Engagement à aller de l’avant.</a:t>
            </a:r>
            <a:endParaRPr kumimoji="0" lang="en-CA" sz="1300" b="0" i="0" u="none" strike="noStrike" kern="1200" cap="none" spc="0" normalizeH="0" baseline="0" noProof="0" dirty="0">
              <a:ln>
                <a:noFill/>
              </a:ln>
              <a:solidFill>
                <a:prstClr val="black"/>
              </a:solidFill>
              <a:effectLst/>
              <a:uLnTx/>
              <a:uFillTx/>
              <a:ea typeface="+mn-ea"/>
              <a:cs typeface="+mn-cs"/>
            </a:endParaRPr>
          </a:p>
        </p:txBody>
      </p:sp>
      <p:sp>
        <p:nvSpPr>
          <p:cNvPr id="59" name="TextBox 58">
            <a:extLst>
              <a:ext uri="{FF2B5EF4-FFF2-40B4-BE49-F238E27FC236}">
                <a16:creationId xmlns:a16="http://schemas.microsoft.com/office/drawing/2014/main" id="{215CF433-287B-E55F-F238-50F45A1D7BC9}"/>
              </a:ext>
            </a:extLst>
          </p:cNvPr>
          <p:cNvSpPr txBox="1"/>
          <p:nvPr/>
        </p:nvSpPr>
        <p:spPr>
          <a:xfrm>
            <a:off x="2446764" y="4035945"/>
            <a:ext cx="3047781" cy="227446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lang="fr-ca" sz="1700" b="1" i="0" u="none" strike="noStrike" kern="1200" cap="none" spc="0" normalizeH="0" noProof="0" dirty="0">
                <a:ln>
                  <a:noFill/>
                </a:ln>
                <a:solidFill>
                  <a:prstClr val="black"/>
                </a:solidFill>
                <a:effectLst/>
                <a:uLnTx/>
                <a:uFillTx/>
                <a:ea typeface="+mn-ea"/>
                <a:cs typeface="+mn-cs"/>
              </a:rPr>
              <a:t>Saisie des données et détermination des écarts</a:t>
            </a:r>
          </a:p>
          <a:p>
            <a:pPr marL="169863" marR="0" lvl="0" indent="-169863" rtl="0" fontAlgn="auto">
              <a:lnSpc>
                <a:spcPct val="95000"/>
              </a:lnSpc>
              <a:spcBef>
                <a:spcPts val="600"/>
              </a:spcBef>
              <a:spcAft>
                <a:spcPts val="0"/>
              </a:spcAft>
              <a:buClrTx/>
              <a:buSzTx/>
              <a:buFont typeface="Arial" panose="020B0604020202020204" pitchFamily="34" charset="0"/>
              <a:buChar char="•"/>
              <a:tabLst/>
              <a:defRPr/>
            </a:pPr>
            <a:r>
              <a:rPr lang="fr-ca" sz="1300" noProof="0" dirty="0">
                <a:solidFill>
                  <a:prstClr val="black"/>
                </a:solidFill>
              </a:rPr>
              <a:t>Une rencontre supplémentaire visant à clarifier les données peut être nécessaire.</a:t>
            </a:r>
          </a:p>
          <a:p>
            <a:pPr marL="169863" marR="0" lvl="0" indent="-169863" rtl="0" fontAlgn="auto">
              <a:lnSpc>
                <a:spcPct val="95000"/>
              </a:lnSpc>
              <a:spcBef>
                <a:spcPts val="600"/>
              </a:spcBef>
              <a:spcAft>
                <a:spcPts val="0"/>
              </a:spcAft>
              <a:buClrTx/>
              <a:buSzTx/>
              <a:buFont typeface="Arial" panose="020B0604020202020204" pitchFamily="34" charset="0"/>
              <a:buChar char="•"/>
              <a:tabLst/>
              <a:defRPr/>
            </a:pPr>
            <a:r>
              <a:rPr lang="fr-ca" sz="1300" noProof="0" dirty="0">
                <a:solidFill>
                  <a:prstClr val="black"/>
                </a:solidFill>
              </a:rPr>
              <a:t>Analyse des solutions ou recommandations potentielles et élaboration d’un plan.</a:t>
            </a:r>
          </a:p>
          <a:p>
            <a:pPr marL="169863" marR="0" lvl="0" indent="-169863" rtl="0" fontAlgn="auto">
              <a:lnSpc>
                <a:spcPct val="95000"/>
              </a:lnSpc>
              <a:spcBef>
                <a:spcPts val="600"/>
              </a:spcBef>
              <a:spcAft>
                <a:spcPts val="0"/>
              </a:spcAft>
              <a:buClrTx/>
              <a:buSzTx/>
              <a:buFont typeface="Arial" panose="020B0604020202020204" pitchFamily="34" charset="0"/>
              <a:buChar char="•"/>
              <a:tabLst/>
              <a:defRPr/>
            </a:pPr>
            <a:r>
              <a:rPr lang="fr-ca" sz="1300" noProof="0" dirty="0">
                <a:solidFill>
                  <a:prstClr val="black"/>
                </a:solidFill>
              </a:rPr>
              <a:t>Soumission du plan à des tests de résistance.</a:t>
            </a:r>
          </a:p>
        </p:txBody>
      </p:sp>
      <p:sp>
        <p:nvSpPr>
          <p:cNvPr id="55" name="TextBox 54">
            <a:extLst>
              <a:ext uri="{FF2B5EF4-FFF2-40B4-BE49-F238E27FC236}">
                <a16:creationId xmlns:a16="http://schemas.microsoft.com/office/drawing/2014/main" id="{56F018B0-6C0E-F972-DF3A-24E8BADB5950}"/>
              </a:ext>
            </a:extLst>
          </p:cNvPr>
          <p:cNvSpPr txBox="1"/>
          <p:nvPr/>
        </p:nvSpPr>
        <p:spPr>
          <a:xfrm>
            <a:off x="4173965" y="1082288"/>
            <a:ext cx="2934556" cy="182280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lang="fr-ca" sz="1700" b="1" i="0" u="none" strike="noStrike" kern="1200" cap="none" spc="0" normalizeH="0" noProof="0" dirty="0">
                <a:ln>
                  <a:noFill/>
                </a:ln>
                <a:solidFill>
                  <a:prstClr val="black"/>
                </a:solidFill>
                <a:effectLst/>
                <a:uLnTx/>
                <a:uFillTx/>
                <a:ea typeface="+mn-ea"/>
                <a:cs typeface="+mn-cs"/>
              </a:rPr>
              <a:t>Présentation du plan</a:t>
            </a:r>
          </a:p>
          <a:p>
            <a:pPr marL="169863" indent="-169863" rtl="0">
              <a:lnSpc>
                <a:spcPct val="95000"/>
              </a:lnSpc>
              <a:spcBef>
                <a:spcPts val="600"/>
              </a:spcBef>
              <a:buFont typeface="Arial" panose="020B0604020202020204" pitchFamily="34" charset="0"/>
              <a:buChar char="•"/>
              <a:defRPr/>
            </a:pPr>
            <a:r>
              <a:rPr lang="fr-ca" sz="1300" noProof="0" dirty="0">
                <a:solidFill>
                  <a:prstClr val="black"/>
                </a:solidFill>
              </a:rPr>
              <a:t>Présentation interactive du plan; possibilité d’effectuer des ajustements en temps réel.</a:t>
            </a:r>
          </a:p>
          <a:p>
            <a:pPr marL="169863" indent="-169863" rtl="0">
              <a:lnSpc>
                <a:spcPct val="95000"/>
              </a:lnSpc>
              <a:spcBef>
                <a:spcPts val="600"/>
              </a:spcBef>
              <a:buFont typeface="Arial" panose="020B0604020202020204" pitchFamily="34" charset="0"/>
              <a:buChar char="•"/>
              <a:defRPr/>
            </a:pPr>
            <a:r>
              <a:rPr lang="fr-ca" sz="1300" noProof="0" dirty="0">
                <a:solidFill>
                  <a:prstClr val="black"/>
                </a:solidFill>
              </a:rPr>
              <a:t>Discussion sur le processus de gestion des placements et de constitution des portefeuilles.</a:t>
            </a:r>
          </a:p>
          <a:p>
            <a:pPr marL="169863" indent="-169863" rtl="0">
              <a:lnSpc>
                <a:spcPct val="95000"/>
              </a:lnSpc>
              <a:spcBef>
                <a:spcPts val="600"/>
              </a:spcBef>
              <a:buFont typeface="Arial" panose="020B0604020202020204" pitchFamily="34" charset="0"/>
              <a:buChar char="•"/>
              <a:defRPr/>
            </a:pPr>
            <a:r>
              <a:rPr lang="fr-ca" sz="1300" noProof="0" dirty="0">
                <a:solidFill>
                  <a:prstClr val="black"/>
                </a:solidFill>
              </a:rPr>
              <a:t>Engagement à aller de l’avant.</a:t>
            </a:r>
          </a:p>
        </p:txBody>
      </p:sp>
      <p:sp>
        <p:nvSpPr>
          <p:cNvPr id="61" name="TextBox 60">
            <a:extLst>
              <a:ext uri="{FF2B5EF4-FFF2-40B4-BE49-F238E27FC236}">
                <a16:creationId xmlns:a16="http://schemas.microsoft.com/office/drawing/2014/main" id="{D608D08B-1E5C-672D-167B-53B6E1D7B9CB}"/>
              </a:ext>
            </a:extLst>
          </p:cNvPr>
          <p:cNvSpPr txBox="1"/>
          <p:nvPr/>
        </p:nvSpPr>
        <p:spPr>
          <a:xfrm>
            <a:off x="5952073" y="4035945"/>
            <a:ext cx="2659571" cy="182280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lang="fr-ca" sz="1700" b="1" i="0" u="none" strike="noStrike" kern="1200" cap="none" spc="0" normalizeH="0" noProof="0" dirty="0">
                <a:ln>
                  <a:noFill/>
                </a:ln>
                <a:solidFill>
                  <a:prstClr val="black"/>
                </a:solidFill>
                <a:effectLst/>
                <a:uLnTx/>
                <a:uFillTx/>
                <a:ea typeface="+mn-ea"/>
                <a:cs typeface="+mn-cs"/>
              </a:rPr>
              <a:t>Mise en œuvre</a:t>
            </a:r>
          </a:p>
          <a:p>
            <a:pPr marL="169863" marR="0" lvl="0" indent="-169863" rtl="0" fontAlgn="auto">
              <a:lnSpc>
                <a:spcPct val="95000"/>
              </a:lnSpc>
              <a:spcBef>
                <a:spcPts val="600"/>
              </a:spcBef>
              <a:spcAft>
                <a:spcPts val="0"/>
              </a:spcAft>
              <a:buClrTx/>
              <a:buSzTx/>
              <a:buFont typeface="Arial" panose="020B0604020202020204" pitchFamily="34" charset="0"/>
              <a:buChar char="•"/>
              <a:tabLst/>
              <a:defRPr/>
            </a:pPr>
            <a:r>
              <a:rPr lang="fr-ca" sz="1300" noProof="0" dirty="0">
                <a:solidFill>
                  <a:prstClr val="black"/>
                </a:solidFill>
              </a:rPr>
              <a:t>Mise en œuvre des stratégies de planification financière dont il a été convenu.</a:t>
            </a:r>
          </a:p>
          <a:p>
            <a:pPr marL="169863" marR="0" lvl="0" indent="-169863" rtl="0" fontAlgn="auto">
              <a:lnSpc>
                <a:spcPct val="95000"/>
              </a:lnSpc>
              <a:spcBef>
                <a:spcPts val="600"/>
              </a:spcBef>
              <a:spcAft>
                <a:spcPts val="0"/>
              </a:spcAft>
              <a:buClrTx/>
              <a:buSzTx/>
              <a:buFont typeface="Arial" panose="020B0604020202020204" pitchFamily="34" charset="0"/>
              <a:buChar char="•"/>
              <a:tabLst/>
              <a:defRPr/>
            </a:pPr>
            <a:r>
              <a:rPr lang="fr-ca" sz="1300" noProof="0" dirty="0">
                <a:solidFill>
                  <a:prstClr val="black"/>
                </a:solidFill>
              </a:rPr>
              <a:t>Planification de réunions de suivi et/ou de tâches.</a:t>
            </a:r>
          </a:p>
          <a:p>
            <a:pPr marL="169863" marR="0" lvl="0" indent="-169863" rtl="0" fontAlgn="auto">
              <a:lnSpc>
                <a:spcPct val="95000"/>
              </a:lnSpc>
              <a:spcBef>
                <a:spcPts val="600"/>
              </a:spcBef>
              <a:spcAft>
                <a:spcPts val="0"/>
              </a:spcAft>
              <a:buClrTx/>
              <a:buSzTx/>
              <a:buFont typeface="Arial" panose="020B0604020202020204" pitchFamily="34" charset="0"/>
              <a:buChar char="•"/>
              <a:tabLst/>
              <a:defRPr/>
            </a:pPr>
            <a:r>
              <a:rPr lang="fr-ca" sz="1300" noProof="0" dirty="0">
                <a:solidFill>
                  <a:prstClr val="black"/>
                </a:solidFill>
              </a:rPr>
              <a:t>Constitution du portefeuille de placement.</a:t>
            </a:r>
          </a:p>
        </p:txBody>
      </p:sp>
      <p:sp>
        <p:nvSpPr>
          <p:cNvPr id="57" name="TextBox 56">
            <a:extLst>
              <a:ext uri="{FF2B5EF4-FFF2-40B4-BE49-F238E27FC236}">
                <a16:creationId xmlns:a16="http://schemas.microsoft.com/office/drawing/2014/main" id="{A7530D93-F2D1-2D8B-7AFE-300F9CD34882}"/>
              </a:ext>
            </a:extLst>
          </p:cNvPr>
          <p:cNvSpPr txBox="1"/>
          <p:nvPr/>
        </p:nvSpPr>
        <p:spPr>
          <a:xfrm>
            <a:off x="7715450" y="1082288"/>
            <a:ext cx="3420188" cy="184204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lang="fr-ca" sz="1700" b="1" i="0" u="none" strike="noStrike" kern="1200" cap="none" spc="0" normalizeH="0" noProof="0" dirty="0">
                <a:ln>
                  <a:noFill/>
                </a:ln>
                <a:solidFill>
                  <a:prstClr val="black"/>
                </a:solidFill>
                <a:effectLst/>
                <a:uLnTx/>
                <a:uFillTx/>
                <a:ea typeface="+mn-ea"/>
                <a:cs typeface="+mn-cs"/>
              </a:rPr>
              <a:t>Présentation de recommandations de placement</a:t>
            </a:r>
          </a:p>
          <a:p>
            <a:pPr marL="169863" indent="-169863" rtl="0">
              <a:lnSpc>
                <a:spcPct val="95000"/>
              </a:lnSpc>
              <a:spcBef>
                <a:spcPts val="600"/>
              </a:spcBef>
              <a:buFont typeface="Arial" panose="020B0604020202020204" pitchFamily="34" charset="0"/>
              <a:buChar char="•"/>
              <a:defRPr/>
            </a:pPr>
            <a:r>
              <a:rPr lang="fr-ca" sz="1300" noProof="0" dirty="0">
                <a:solidFill>
                  <a:prstClr val="black"/>
                </a:solidFill>
              </a:rPr>
              <a:t>Présentation de recommandations en matière de portefeuilles de placements.</a:t>
            </a:r>
          </a:p>
          <a:p>
            <a:pPr marL="169863" indent="-169863" rtl="0">
              <a:lnSpc>
                <a:spcPct val="95000"/>
              </a:lnSpc>
              <a:spcBef>
                <a:spcPts val="600"/>
              </a:spcBef>
              <a:buFont typeface="Arial" panose="020B0604020202020204" pitchFamily="34" charset="0"/>
              <a:buChar char="•"/>
              <a:defRPr/>
            </a:pPr>
            <a:r>
              <a:rPr lang="fr-ca" sz="1300" noProof="0" dirty="0">
                <a:solidFill>
                  <a:prstClr val="black"/>
                </a:solidFill>
              </a:rPr>
              <a:t>Formation sur les placements, au besoin.</a:t>
            </a:r>
          </a:p>
          <a:p>
            <a:pPr marL="169863" indent="-169863" rtl="0">
              <a:lnSpc>
                <a:spcPct val="95000"/>
              </a:lnSpc>
              <a:spcBef>
                <a:spcPts val="600"/>
              </a:spcBef>
              <a:buFont typeface="Arial" panose="020B0604020202020204" pitchFamily="34" charset="0"/>
              <a:buChar char="•"/>
              <a:defRPr/>
            </a:pPr>
            <a:r>
              <a:rPr lang="fr-ca" sz="1300" noProof="0" dirty="0">
                <a:solidFill>
                  <a:prstClr val="black"/>
                </a:solidFill>
              </a:rPr>
              <a:t>Engagement à aller de l’avant.</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endParaRPr kumimoji="0" lang="en-CA" sz="1500" b="0" i="0" u="none" strike="noStrike" kern="1200" cap="none" spc="0" normalizeH="0" baseline="0" noProof="0" dirty="0">
              <a:ln>
                <a:noFill/>
              </a:ln>
              <a:solidFill>
                <a:prstClr val="black"/>
              </a:solidFill>
              <a:effectLst/>
              <a:uLnTx/>
              <a:uFillTx/>
              <a:ea typeface="+mn-ea"/>
              <a:cs typeface="+mn-cs"/>
            </a:endParaRPr>
          </a:p>
        </p:txBody>
      </p:sp>
      <p:sp>
        <p:nvSpPr>
          <p:cNvPr id="63" name="TextBox 62">
            <a:extLst>
              <a:ext uri="{FF2B5EF4-FFF2-40B4-BE49-F238E27FC236}">
                <a16:creationId xmlns:a16="http://schemas.microsoft.com/office/drawing/2014/main" id="{E5BC15B5-EC59-C18F-7629-0CB1B5A583D8}"/>
              </a:ext>
            </a:extLst>
          </p:cNvPr>
          <p:cNvSpPr txBox="1"/>
          <p:nvPr/>
        </p:nvSpPr>
        <p:spPr>
          <a:xfrm>
            <a:off x="9493449" y="4035945"/>
            <a:ext cx="2149494" cy="227985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lang="fr-ca" sz="1700" b="1" i="0" u="none" strike="noStrike" kern="1200" cap="none" spc="0" normalizeH="0" noProof="0" dirty="0">
                <a:ln>
                  <a:noFill/>
                </a:ln>
                <a:solidFill>
                  <a:prstClr val="black"/>
                </a:solidFill>
                <a:effectLst/>
                <a:uLnTx/>
                <a:uFillTx/>
                <a:ea typeface="+mn-ea"/>
                <a:cs typeface="+mn-cs"/>
              </a:rPr>
              <a:t>Exécution et service</a:t>
            </a:r>
          </a:p>
          <a:p>
            <a:pPr marL="169863" marR="0" lvl="0" indent="-169863" rtl="0" fontAlgn="auto">
              <a:lnSpc>
                <a:spcPct val="95000"/>
              </a:lnSpc>
              <a:spcBef>
                <a:spcPts val="600"/>
              </a:spcBef>
              <a:spcAft>
                <a:spcPts val="0"/>
              </a:spcAft>
              <a:buClrTx/>
              <a:buSzTx/>
              <a:buFont typeface="Arial" panose="020B0604020202020204" pitchFamily="34" charset="0"/>
              <a:buChar char="•"/>
              <a:tabLst/>
              <a:defRPr/>
            </a:pPr>
            <a:r>
              <a:rPr lang="fr-ca" sz="1300" noProof="0" dirty="0">
                <a:solidFill>
                  <a:prstClr val="black"/>
                </a:solidFill>
              </a:rPr>
              <a:t>Intégration du client.</a:t>
            </a:r>
            <a:endParaRPr lang="en-CA" sz="1300" noProof="0" dirty="0">
              <a:solidFill>
                <a:prstClr val="black"/>
              </a:solidFill>
            </a:endParaRPr>
          </a:p>
          <a:p>
            <a:pPr marL="169863" marR="0" lvl="0" indent="-169863" rtl="0" fontAlgn="auto">
              <a:lnSpc>
                <a:spcPct val="95000"/>
              </a:lnSpc>
              <a:spcBef>
                <a:spcPts val="600"/>
              </a:spcBef>
              <a:spcAft>
                <a:spcPts val="0"/>
              </a:spcAft>
              <a:buClrTx/>
              <a:buSzTx/>
              <a:buFont typeface="Arial" panose="020B0604020202020204" pitchFamily="34" charset="0"/>
              <a:buChar char="•"/>
              <a:tabLst/>
              <a:defRPr/>
            </a:pPr>
            <a:r>
              <a:rPr lang="fr-ca" sz="1300" noProof="0" dirty="0">
                <a:solidFill>
                  <a:prstClr val="black"/>
                </a:solidFill>
              </a:rPr>
              <a:t>Mise en œuvre des</a:t>
            </a:r>
            <a:r>
              <a:rPr lang="fr-CA" sz="1300" noProof="0" dirty="0">
                <a:solidFill>
                  <a:prstClr val="black"/>
                </a:solidFill>
              </a:rPr>
              <a:t> </a:t>
            </a:r>
            <a:r>
              <a:rPr lang="fr-ca" sz="1300" noProof="0" dirty="0">
                <a:solidFill>
                  <a:prstClr val="black"/>
                </a:solidFill>
              </a:rPr>
              <a:t>recommandations de placement dont il a été convenu.</a:t>
            </a:r>
          </a:p>
          <a:p>
            <a:pPr marL="169863" marR="0" lvl="0" indent="-169863" rtl="0" fontAlgn="auto">
              <a:lnSpc>
                <a:spcPct val="95000"/>
              </a:lnSpc>
              <a:spcBef>
                <a:spcPts val="600"/>
              </a:spcBef>
              <a:spcAft>
                <a:spcPts val="0"/>
              </a:spcAft>
              <a:buClrTx/>
              <a:buSzTx/>
              <a:buFont typeface="Arial" panose="020B0604020202020204" pitchFamily="34" charset="0"/>
              <a:buChar char="•"/>
              <a:tabLst/>
              <a:defRPr/>
            </a:pPr>
            <a:r>
              <a:rPr lang="fr-ca" sz="1300" noProof="0" dirty="0">
                <a:solidFill>
                  <a:prstClr val="black"/>
                </a:solidFill>
              </a:rPr>
              <a:t>Présentation des solutions technologiques.</a:t>
            </a:r>
          </a:p>
          <a:p>
            <a:pPr marL="169863" marR="0" lvl="0" indent="-169863" rtl="0" fontAlgn="auto">
              <a:lnSpc>
                <a:spcPct val="95000"/>
              </a:lnSpc>
              <a:spcBef>
                <a:spcPts val="600"/>
              </a:spcBef>
              <a:spcAft>
                <a:spcPts val="0"/>
              </a:spcAft>
              <a:buClrTx/>
              <a:buSzTx/>
              <a:buFont typeface="Arial" panose="020B0604020202020204" pitchFamily="34" charset="0"/>
              <a:buChar char="•"/>
              <a:tabLst/>
              <a:defRPr/>
            </a:pPr>
            <a:r>
              <a:rPr lang="fr-ca" sz="1300" noProof="0" dirty="0">
                <a:solidFill>
                  <a:prstClr val="black"/>
                </a:solidFill>
              </a:rPr>
              <a:t>Planification du premier examen trimestriel.</a:t>
            </a:r>
          </a:p>
        </p:txBody>
      </p:sp>
      <p:sp>
        <p:nvSpPr>
          <p:cNvPr id="4" name="Text Placeholder 3">
            <a:extLst>
              <a:ext uri="{FF2B5EF4-FFF2-40B4-BE49-F238E27FC236}">
                <a16:creationId xmlns:a16="http://schemas.microsoft.com/office/drawing/2014/main" id="{F07A250D-1953-2A11-6C42-41556655D29F}"/>
              </a:ext>
            </a:extLst>
          </p:cNvPr>
          <p:cNvSpPr>
            <a:spLocks noGrp="1"/>
          </p:cNvSpPr>
          <p:nvPr>
            <p:ph type="body" sz="quarter" idx="13"/>
          </p:nvPr>
        </p:nvSpPr>
        <p:spPr>
          <a:xfrm>
            <a:off x="3944938" y="6051550"/>
            <a:ext cx="7796212" cy="401638"/>
          </a:xfrm>
        </p:spPr>
        <p:txBody>
          <a:bodyPr rtlCol="0"/>
          <a:lstStyle/>
          <a:p>
            <a:r>
              <a:rPr lang="fr-ca" noProof="0" dirty="0"/>
              <a:t>Source : exemple hypothétique.</a:t>
            </a:r>
          </a:p>
        </p:txBody>
      </p:sp>
    </p:spTree>
    <p:custDataLst>
      <p:tags r:id="rId1"/>
    </p:custDataLst>
    <p:extLst>
      <p:ext uri="{BB962C8B-B14F-4D97-AF65-F5344CB8AC3E}">
        <p14:creationId xmlns:p14="http://schemas.microsoft.com/office/powerpoint/2010/main" val="106059222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3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3BAFB1A-53CA-85B3-444F-ADAE792CF6C2}"/>
              </a:ext>
              <a:ext uri="{C183D7F6-B498-43B3-948B-1728B52AA6E4}">
                <adec:decorative xmlns:adec="http://schemas.microsoft.com/office/drawing/2017/decorative" val="1"/>
              </a:ext>
            </a:extLst>
          </p:cNvPr>
          <p:cNvGrpSpPr/>
          <p:nvPr/>
        </p:nvGrpSpPr>
        <p:grpSpPr>
          <a:xfrm>
            <a:off x="619689" y="1273973"/>
            <a:ext cx="1819408" cy="1085371"/>
            <a:chOff x="619689" y="1273973"/>
            <a:chExt cx="1819408" cy="1085371"/>
          </a:xfrm>
        </p:grpSpPr>
        <p:sp>
          <p:nvSpPr>
            <p:cNvPr id="7" name="TextBox 6"/>
            <p:cNvSpPr txBox="1"/>
            <p:nvPr/>
          </p:nvSpPr>
          <p:spPr>
            <a:xfrm>
              <a:off x="667474" y="2082345"/>
              <a:ext cx="831386" cy="276999"/>
            </a:xfrm>
            <a:prstGeom prst="rect">
              <a:avLst/>
            </a:prstGeom>
            <a:noFill/>
          </p:spPr>
          <p:txBody>
            <a:bodyPr wrap="square" rtlCol="0">
              <a:spAutoFit/>
            </a:bodyPr>
            <a:lstStyle/>
            <a:p>
              <a:pPr algn="ctr" rtl="0" fontAlgn="base">
                <a:spcBef>
                  <a:spcPct val="0"/>
                </a:spcBef>
                <a:spcAft>
                  <a:spcPct val="0"/>
                </a:spcAft>
              </a:pPr>
              <a:r>
                <a:rPr lang="fr-ca" sz="1200" b="1" noProof="0" dirty="0">
                  <a:solidFill>
                    <a:prstClr val="black"/>
                  </a:solidFill>
                  <a:cs typeface="Arial" panose="020B0604020202020204" pitchFamily="34" charset="0"/>
                </a:rPr>
                <a:t>Michaël </a:t>
              </a:r>
            </a:p>
          </p:txBody>
        </p:sp>
        <p:sp>
          <p:nvSpPr>
            <p:cNvPr id="26" name="TextBox 25"/>
            <p:cNvSpPr txBox="1"/>
            <p:nvPr/>
          </p:nvSpPr>
          <p:spPr>
            <a:xfrm>
              <a:off x="1554173" y="2082345"/>
              <a:ext cx="826949" cy="276999"/>
            </a:xfrm>
            <a:prstGeom prst="rect">
              <a:avLst/>
            </a:prstGeom>
            <a:noFill/>
          </p:spPr>
          <p:txBody>
            <a:bodyPr wrap="square" rtlCol="0">
              <a:spAutoFit/>
            </a:bodyPr>
            <a:lstStyle/>
            <a:p>
              <a:pPr algn="ctr" rtl="0" fontAlgn="base">
                <a:spcBef>
                  <a:spcPct val="0"/>
                </a:spcBef>
                <a:spcAft>
                  <a:spcPct val="0"/>
                </a:spcAft>
              </a:pPr>
              <a:r>
                <a:rPr lang="fr-ca" sz="1200" b="1" noProof="0" dirty="0">
                  <a:solidFill>
                    <a:prstClr val="black"/>
                  </a:solidFill>
                  <a:cs typeface="Arial" panose="020B0604020202020204" pitchFamily="34" charset="0"/>
                </a:rPr>
                <a:t>Suzanne</a:t>
              </a:r>
            </a:p>
          </p:txBody>
        </p:sp>
        <p:pic>
          <p:nvPicPr>
            <p:cNvPr id="11" name="Graphic 10" descr="Profil d’une femme">
              <a:extLst>
                <a:ext uri="{FF2B5EF4-FFF2-40B4-BE49-F238E27FC236}">
                  <a16:creationId xmlns:a16="http://schemas.microsoft.com/office/drawing/2014/main" id="{9013141B-E5EE-31BC-71EA-C981B65B25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24697" y="1273973"/>
              <a:ext cx="914400" cy="914400"/>
            </a:xfrm>
            <a:prstGeom prst="rect">
              <a:avLst/>
            </a:prstGeom>
          </p:spPr>
        </p:pic>
        <p:pic>
          <p:nvPicPr>
            <p:cNvPr id="13" name="Graphic 12" descr="Profil d’un homme">
              <a:extLst>
                <a:ext uri="{FF2B5EF4-FFF2-40B4-BE49-F238E27FC236}">
                  <a16:creationId xmlns:a16="http://schemas.microsoft.com/office/drawing/2014/main" id="{DBC90526-BFDF-FC50-C850-7FCE3076C18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689" y="1273973"/>
              <a:ext cx="914400" cy="914400"/>
            </a:xfrm>
            <a:prstGeom prst="rect">
              <a:avLst/>
            </a:prstGeom>
          </p:spPr>
        </p:pic>
      </p:grpSp>
      <p:sp>
        <p:nvSpPr>
          <p:cNvPr id="4" name="Title 3">
            <a:extLst>
              <a:ext uri="{FF2B5EF4-FFF2-40B4-BE49-F238E27FC236}">
                <a16:creationId xmlns:a16="http://schemas.microsoft.com/office/drawing/2014/main" id="{9FF8196E-3EBF-FB42-96BB-8BB700B8EE4C}"/>
              </a:ext>
            </a:extLst>
          </p:cNvPr>
          <p:cNvSpPr>
            <a:spLocks noGrp="1"/>
          </p:cNvSpPr>
          <p:nvPr>
            <p:ph type="title"/>
          </p:nvPr>
        </p:nvSpPr>
        <p:spPr>
          <a:xfrm>
            <a:off x="466342" y="472437"/>
            <a:ext cx="11274553" cy="792167"/>
          </a:xfrm>
        </p:spPr>
        <p:txBody>
          <a:bodyPr rtlCol="0"/>
          <a:lstStyle/>
          <a:p>
            <a:r>
              <a:rPr lang="fr-ca" noProof="0" dirty="0">
                <a:sym typeface="Helvetica Light" charset="0"/>
              </a:rPr>
              <a:t>Votre rapport d’avancement</a:t>
            </a:r>
            <a:endParaRPr lang="en-CA" noProof="0" dirty="0"/>
          </a:p>
        </p:txBody>
      </p:sp>
      <p:graphicFrame>
        <p:nvGraphicFramePr>
          <p:cNvPr id="61" name="Table 60"/>
          <p:cNvGraphicFramePr>
            <a:graphicFrameLocks noGrp="1"/>
          </p:cNvGraphicFramePr>
          <p:nvPr>
            <p:extLst>
              <p:ext uri="{D42A27DB-BD31-4B8C-83A1-F6EECF244321}">
                <p14:modId xmlns:p14="http://schemas.microsoft.com/office/powerpoint/2010/main" val="342980057"/>
              </p:ext>
            </p:extLst>
          </p:nvPr>
        </p:nvGraphicFramePr>
        <p:xfrm>
          <a:off x="2862197" y="1099529"/>
          <a:ext cx="4192712" cy="1273011"/>
        </p:xfrm>
        <a:graphic>
          <a:graphicData uri="http://schemas.openxmlformats.org/drawingml/2006/table">
            <a:tbl>
              <a:tblPr firstCol="1" bandRow="1">
                <a:tableStyleId>{5C22544A-7EE6-4342-B048-85BDC9FD1C3A}</a:tableStyleId>
              </a:tblPr>
              <a:tblGrid>
                <a:gridCol w="1277655">
                  <a:extLst>
                    <a:ext uri="{9D8B030D-6E8A-4147-A177-3AD203B41FA5}">
                      <a16:colId xmlns:a16="http://schemas.microsoft.com/office/drawing/2014/main" val="3114185062"/>
                    </a:ext>
                  </a:extLst>
                </a:gridCol>
                <a:gridCol w="2915057">
                  <a:extLst>
                    <a:ext uri="{9D8B030D-6E8A-4147-A177-3AD203B41FA5}">
                      <a16:colId xmlns:a16="http://schemas.microsoft.com/office/drawing/2014/main" val="20000"/>
                    </a:ext>
                  </a:extLst>
                </a:gridCol>
              </a:tblGrid>
              <a:tr h="282097">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ca" sz="1600" b="1" i="0" u="none" strike="noStrike" kern="1200" cap="none" spc="0" normalizeH="0" noProof="0" dirty="0">
                          <a:ln>
                            <a:noFill/>
                          </a:ln>
                          <a:solidFill>
                            <a:prstClr val="white"/>
                          </a:solidFill>
                          <a:effectLst/>
                          <a:uLnTx/>
                          <a:uFillTx/>
                          <a:latin typeface="+mj-lt"/>
                          <a:ea typeface="+mn-ea"/>
                          <a:cs typeface="+mn-cs"/>
                        </a:rPr>
                        <a:t>Principales priorités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03874D"/>
                    </a:solidFill>
                  </a:tcPr>
                </a:tc>
                <a:tc>
                  <a:txBody>
                    <a:bodyPr/>
                    <a:lstStyle/>
                    <a:p>
                      <a:pPr rtl="0"/>
                      <a:r>
                        <a:rPr lang="fr-ca" sz="1100" b="0" noProof="0">
                          <a:solidFill>
                            <a:schemeClr val="tx1"/>
                          </a:solidFill>
                          <a:latin typeface="+mn-lt"/>
                        </a:rPr>
                        <a:t>Prendre leur retraite sans dettes à 65 ans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93429">
                <a:tc vMerge="1">
                  <a:txBody>
                    <a:bodyPr/>
                    <a:lstStyle/>
                    <a:p>
                      <a:pPr rtl="0"/>
                      <a:endParaRPr lang="en-US" sz="110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fr-ca" sz="1100" noProof="0">
                          <a:latin typeface="+mn-lt"/>
                        </a:rPr>
                        <a:t>Maximiser les cotisations au REEE pour leur fille</a:t>
                      </a:r>
                      <a:endParaRPr lang="en-CA" sz="110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82097">
                <a:tc vMerge="1">
                  <a:txBody>
                    <a:bodyPr/>
                    <a:lstStyle/>
                    <a:p>
                      <a:pPr rtl="0"/>
                      <a:endParaRPr lang="en-US" sz="110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fr-ca" sz="1100" noProof="0" dirty="0">
                          <a:latin typeface="+mn-lt"/>
                        </a:rPr>
                        <a:t>Constituer un fonds d’urgence</a:t>
                      </a:r>
                      <a:endParaRPr lang="en-CA" sz="110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82097">
                <a:tc vMerge="1">
                  <a:txBody>
                    <a:bodyPr/>
                    <a:lstStyle/>
                    <a:p>
                      <a:pPr rtl="0"/>
                      <a:endParaRPr lang="en-US" sz="110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fr-ca" sz="1100" noProof="0" dirty="0">
                          <a:latin typeface="+mn-lt"/>
                        </a:rPr>
                        <a:t>Prochaine phase du plan financier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aphicFrame>
        <p:nvGraphicFramePr>
          <p:cNvPr id="6" name="Table 5">
            <a:extLst>
              <a:ext uri="{FF2B5EF4-FFF2-40B4-BE49-F238E27FC236}">
                <a16:creationId xmlns:a16="http://schemas.microsoft.com/office/drawing/2014/main" id="{338890F3-21BB-D2D0-1602-8AFE7333CC77}"/>
              </a:ext>
            </a:extLst>
          </p:cNvPr>
          <p:cNvGraphicFramePr>
            <a:graphicFrameLocks noGrp="1"/>
          </p:cNvGraphicFramePr>
          <p:nvPr>
            <p:extLst>
              <p:ext uri="{D42A27DB-BD31-4B8C-83A1-F6EECF244321}">
                <p14:modId xmlns:p14="http://schemas.microsoft.com/office/powerpoint/2010/main" val="4254947921"/>
              </p:ext>
            </p:extLst>
          </p:nvPr>
        </p:nvGraphicFramePr>
        <p:xfrm>
          <a:off x="7500458" y="1099528"/>
          <a:ext cx="4192712" cy="1275458"/>
        </p:xfrm>
        <a:graphic>
          <a:graphicData uri="http://schemas.openxmlformats.org/drawingml/2006/table">
            <a:tbl>
              <a:tblPr firstCol="1" bandRow="1">
                <a:tableStyleId>{5C22544A-7EE6-4342-B048-85BDC9FD1C3A}</a:tableStyleId>
              </a:tblPr>
              <a:tblGrid>
                <a:gridCol w="1277655">
                  <a:extLst>
                    <a:ext uri="{9D8B030D-6E8A-4147-A177-3AD203B41FA5}">
                      <a16:colId xmlns:a16="http://schemas.microsoft.com/office/drawing/2014/main" val="3114185062"/>
                    </a:ext>
                  </a:extLst>
                </a:gridCol>
                <a:gridCol w="2915057">
                  <a:extLst>
                    <a:ext uri="{9D8B030D-6E8A-4147-A177-3AD203B41FA5}">
                      <a16:colId xmlns:a16="http://schemas.microsoft.com/office/drawing/2014/main" val="20000"/>
                    </a:ext>
                  </a:extLst>
                </a:gridCol>
              </a:tblGrid>
              <a:tr h="274523">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fr-ca" sz="1600" b="1" noProof="0" dirty="0">
                          <a:solidFill>
                            <a:schemeClr val="bg1"/>
                          </a:solidFill>
                          <a:latin typeface="+mj-lt"/>
                        </a:rPr>
                        <a:t>Défis</a:t>
                      </a:r>
                      <a:endParaRPr kumimoji="0" lang="en-CA" sz="1600" b="1" i="0" u="none" strike="noStrike" kern="1200" cap="none" spc="0" normalizeH="0" baseline="0" noProof="0" dirty="0">
                        <a:ln>
                          <a:noFill/>
                        </a:ln>
                        <a:solidFill>
                          <a:prstClr val="white"/>
                        </a:solidFill>
                        <a:effectLst/>
                        <a:uLnTx/>
                        <a:uFillTx/>
                        <a:latin typeface="+mj-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03874D"/>
                    </a:solidFill>
                  </a:tcPr>
                </a:tc>
                <a:tc>
                  <a:txBody>
                    <a:bodyPr/>
                    <a:lstStyle/>
                    <a:p>
                      <a:pPr rtl="0"/>
                      <a:r>
                        <a:rPr lang="fr-ca" sz="1100" b="0" noProof="0">
                          <a:solidFill>
                            <a:schemeClr val="tx1"/>
                          </a:solidFill>
                          <a:latin typeface="+mn-lt"/>
                        </a:rPr>
                        <a:t>Parents vieillissants – soins aux aînés</a:t>
                      </a:r>
                      <a:endParaRPr lang="en-CA" sz="1100" b="0" noProof="0"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4523">
                <a:tc vMerge="1">
                  <a:txBody>
                    <a:bodyPr/>
                    <a:lstStyle/>
                    <a:p>
                      <a:pPr rtl="0"/>
                      <a:endParaRPr lang="en-US" sz="110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fr-ca" sz="1100" noProof="0">
                          <a:latin typeface="+mn-lt"/>
                        </a:rPr>
                        <a:t>Entreprise – vendre ou conserver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51889">
                <a:tc vMerge="1">
                  <a:txBody>
                    <a:bodyPr/>
                    <a:lstStyle/>
                    <a:p>
                      <a:pPr rtl="0"/>
                      <a:endParaRPr lang="en-US" sz="110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100" noProof="0">
                          <a:latin typeface="+mn-lt"/>
                        </a:rPr>
                        <a:t>Marie souhaite faire des études universitaires à l’extérieur de la province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74523">
                <a:tc vMerge="1">
                  <a:txBody>
                    <a:bodyPr/>
                    <a:lstStyle/>
                    <a:p>
                      <a:pPr rtl="0"/>
                      <a:endParaRPr lang="en-US" sz="110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sz="1100" noProof="0"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742605248"/>
              </p:ext>
            </p:extLst>
          </p:nvPr>
        </p:nvGraphicFramePr>
        <p:xfrm>
          <a:off x="458662" y="2553183"/>
          <a:ext cx="11274552" cy="3627459"/>
        </p:xfrm>
        <a:graphic>
          <a:graphicData uri="http://schemas.openxmlformats.org/drawingml/2006/table">
            <a:tbl>
              <a:tblPr firstRow="1">
                <a:tableStyleId>{5C22544A-7EE6-4342-B048-85BDC9FD1C3A}</a:tableStyleId>
              </a:tblPr>
              <a:tblGrid>
                <a:gridCol w="2110367">
                  <a:extLst>
                    <a:ext uri="{9D8B030D-6E8A-4147-A177-3AD203B41FA5}">
                      <a16:colId xmlns:a16="http://schemas.microsoft.com/office/drawing/2014/main" val="20000"/>
                    </a:ext>
                  </a:extLst>
                </a:gridCol>
                <a:gridCol w="1995714">
                  <a:extLst>
                    <a:ext uri="{9D8B030D-6E8A-4147-A177-3AD203B41FA5}">
                      <a16:colId xmlns:a16="http://schemas.microsoft.com/office/drawing/2014/main" val="20001"/>
                    </a:ext>
                  </a:extLst>
                </a:gridCol>
                <a:gridCol w="1669960">
                  <a:extLst>
                    <a:ext uri="{9D8B030D-6E8A-4147-A177-3AD203B41FA5}">
                      <a16:colId xmlns:a16="http://schemas.microsoft.com/office/drawing/2014/main" val="20002"/>
                    </a:ext>
                  </a:extLst>
                </a:gridCol>
                <a:gridCol w="1973126">
                  <a:extLst>
                    <a:ext uri="{9D8B030D-6E8A-4147-A177-3AD203B41FA5}">
                      <a16:colId xmlns:a16="http://schemas.microsoft.com/office/drawing/2014/main" val="20003"/>
                    </a:ext>
                  </a:extLst>
                </a:gridCol>
                <a:gridCol w="1692548">
                  <a:extLst>
                    <a:ext uri="{9D8B030D-6E8A-4147-A177-3AD203B41FA5}">
                      <a16:colId xmlns:a16="http://schemas.microsoft.com/office/drawing/2014/main" val="20004"/>
                    </a:ext>
                  </a:extLst>
                </a:gridCol>
                <a:gridCol w="1832837">
                  <a:extLst>
                    <a:ext uri="{9D8B030D-6E8A-4147-A177-3AD203B41FA5}">
                      <a16:colId xmlns:a16="http://schemas.microsoft.com/office/drawing/2014/main" val="20005"/>
                    </a:ext>
                  </a:extLst>
                </a:gridCol>
              </a:tblGrid>
              <a:tr h="237988">
                <a:tc gridSpan="2">
                  <a:txBody>
                    <a:bodyPr/>
                    <a:lstStyle/>
                    <a:p>
                      <a:pPr algn="l" rtl="0" fontAlgn="ctr">
                        <a:lnSpc>
                          <a:spcPct val="95000"/>
                        </a:lnSpc>
                      </a:pPr>
                      <a:r>
                        <a:rPr lang="fr-ca" sz="1400" b="1" u="none" strike="noStrike" spc="0" noProof="0" dirty="0">
                          <a:solidFill>
                            <a:schemeClr val="bg1"/>
                          </a:solidFill>
                          <a:effectLst/>
                          <a:latin typeface="+mn-lt"/>
                          <a:cs typeface="Arial" panose="020B0604020202020204" pitchFamily="34" charset="0"/>
                        </a:rPr>
                        <a:t>Gestion financière – planification de la retraite</a:t>
                      </a:r>
                      <a:endParaRPr lang="en-CA" sz="1400" b="1" i="0" u="none" strike="noStrike" spc="0" noProof="0" dirty="0">
                        <a:solidFill>
                          <a:schemeClr val="bg1"/>
                        </a:solidFill>
                        <a:effectLst/>
                        <a:latin typeface="+mn-lt"/>
                        <a:cs typeface="Arial" panose="020B0604020202020204" pitchFamily="34" charset="0"/>
                      </a:endParaRPr>
                    </a:p>
                  </a:txBody>
                  <a:tcPr marL="90000">
                    <a:lnL w="952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solidFill>
                  </a:tcPr>
                </a:tc>
                <a:tc hMerge="1">
                  <a:txBody>
                    <a:bodyPr/>
                    <a:lstStyle/>
                    <a:p>
                      <a:pPr rtl="0"/>
                      <a:endParaRPr lang="en-US"/>
                    </a:p>
                  </a:txBody>
                  <a:tcPr/>
                </a:tc>
                <a:tc gridSpan="2">
                  <a:txBody>
                    <a:bodyPr/>
                    <a:lstStyle/>
                    <a:p>
                      <a:pPr algn="l" rtl="0" fontAlgn="ctr">
                        <a:lnSpc>
                          <a:spcPct val="95000"/>
                        </a:lnSpc>
                      </a:pPr>
                      <a:r>
                        <a:rPr lang="fr-ca" sz="1400" b="1" u="none" strike="noStrike" spc="0" noProof="0" dirty="0">
                          <a:solidFill>
                            <a:schemeClr val="bg1"/>
                          </a:solidFill>
                          <a:effectLst/>
                          <a:latin typeface="+mn-lt"/>
                          <a:cs typeface="Arial" panose="020B0604020202020204" pitchFamily="34" charset="0"/>
                        </a:rPr>
                        <a:t>Planification fiscale</a:t>
                      </a:r>
                      <a:endParaRPr lang="en-CA" sz="1400" b="1" i="0" u="none" strike="noStrike" spc="0" noProof="0" dirty="0">
                        <a:solidFill>
                          <a:schemeClr val="bg1"/>
                        </a:solidFill>
                        <a:effectLst/>
                        <a:latin typeface="+mn-lt"/>
                        <a:cs typeface="Arial" panose="020B0604020202020204" pitchFamily="34" charset="0"/>
                      </a:endParaRPr>
                    </a:p>
                  </a:txBody>
                  <a:tcPr marL="90000">
                    <a:lnL w="317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solidFill>
                  </a:tcPr>
                </a:tc>
                <a:tc hMerge="1">
                  <a:txBody>
                    <a:bodyPr/>
                    <a:lstStyle/>
                    <a:p>
                      <a:pPr rtl="0"/>
                      <a:endParaRPr lang="en-US"/>
                    </a:p>
                  </a:txBody>
                  <a:tcPr/>
                </a:tc>
                <a:tc gridSpan="2">
                  <a:txBody>
                    <a:bodyPr/>
                    <a:lstStyle/>
                    <a:p>
                      <a:pPr algn="l" rtl="0" fontAlgn="ctr">
                        <a:lnSpc>
                          <a:spcPct val="95000"/>
                        </a:lnSpc>
                      </a:pPr>
                      <a:r>
                        <a:rPr lang="fr-ca" sz="1400" b="1" u="none" strike="noStrike" spc="0" noProof="0" dirty="0">
                          <a:solidFill>
                            <a:schemeClr val="bg1"/>
                          </a:solidFill>
                          <a:effectLst/>
                          <a:latin typeface="+mn-lt"/>
                          <a:cs typeface="Arial" panose="020B0604020202020204" pitchFamily="34" charset="0"/>
                        </a:rPr>
                        <a:t>Planification successorale</a:t>
                      </a:r>
                      <a:endParaRPr lang="en-CA" sz="1400" b="1" i="0" u="none" strike="noStrike" spc="0" noProof="0" dirty="0">
                        <a:solidFill>
                          <a:schemeClr val="bg1"/>
                        </a:solidFill>
                        <a:effectLst/>
                        <a:latin typeface="+mn-lt"/>
                        <a:cs typeface="Arial" panose="020B0604020202020204" pitchFamily="34" charset="0"/>
                      </a:endParaRPr>
                    </a:p>
                  </a:txBody>
                  <a:tcPr marL="90000">
                    <a:lnL w="317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2"/>
                      </a:solidFill>
                      <a:prstDash val="solid"/>
                      <a:round/>
                      <a:headEnd type="none" w="med" len="med"/>
                      <a:tailEnd type="none" w="med" len="med"/>
                    </a:lnB>
                    <a:solidFill>
                      <a:schemeClr val="tx2"/>
                    </a:solidFill>
                  </a:tcPr>
                </a:tc>
                <a:tc hMerge="1">
                  <a:txBody>
                    <a:bodyPr/>
                    <a:lstStyle/>
                    <a:p>
                      <a:pPr rtl="0"/>
                      <a:endParaRPr lang="en-US"/>
                    </a:p>
                  </a:txBody>
                  <a:tcPr/>
                </a:tc>
                <a:extLst>
                  <a:ext uri="{0D108BD9-81ED-4DB2-BD59-A6C34878D82A}">
                    <a16:rowId xmlns:a16="http://schemas.microsoft.com/office/drawing/2014/main" val="10000"/>
                  </a:ext>
                </a:extLst>
              </a:tr>
              <a:tr h="202702">
                <a:tc>
                  <a:txBody>
                    <a:bodyPr/>
                    <a:lstStyle/>
                    <a:p>
                      <a:pPr algn="l" rtl="0" fontAlgn="ctr">
                        <a:lnSpc>
                          <a:spcPct val="95000"/>
                        </a:lnSpc>
                      </a:pPr>
                      <a:r>
                        <a:rPr lang="fr-ca" sz="1100" b="1" u="none" strike="noStrike" noProof="0" dirty="0">
                          <a:effectLst/>
                          <a:latin typeface="+mn-lt"/>
                          <a:cs typeface="Arial" panose="020B0604020202020204" pitchFamily="34" charset="0"/>
                        </a:rPr>
                        <a:t>SERVICE</a:t>
                      </a:r>
                      <a:endParaRPr lang="en-CA" sz="1100" b="1" i="0" u="none" strike="noStrike" noProof="0" dirty="0">
                        <a:solidFill>
                          <a:srgbClr val="000000"/>
                        </a:solidFill>
                        <a:effectLst/>
                        <a:latin typeface="+mn-lt"/>
                        <a:cs typeface="Arial" panose="020B0604020202020204" pitchFamily="34" charset="0"/>
                      </a:endParaRPr>
                    </a:p>
                  </a:txBody>
                  <a:tcPr marL="90000" anchor="ctr">
                    <a:lnL w="952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algn="l" rtl="0" fontAlgn="ctr">
                        <a:lnSpc>
                          <a:spcPct val="95000"/>
                        </a:lnSpc>
                      </a:pPr>
                      <a:r>
                        <a:rPr lang="fr-ca" sz="1100" b="1" i="0" u="none" strike="noStrike" noProof="0" dirty="0">
                          <a:solidFill>
                            <a:schemeClr val="dk1"/>
                          </a:solidFill>
                          <a:effectLst/>
                          <a:latin typeface="+mn-lt"/>
                          <a:cs typeface="Arial" panose="020B0604020202020204" pitchFamily="34" charset="0"/>
                        </a:rPr>
                        <a:t>STATUT</a:t>
                      </a:r>
                      <a:endParaRPr lang="en-CA" sz="1100" b="1" i="0" u="none" strike="noStrike" noProof="0" dirty="0">
                        <a:solidFill>
                          <a:srgbClr val="000000"/>
                        </a:solidFill>
                        <a:effectLst/>
                        <a:latin typeface="+mn-lt"/>
                        <a:cs typeface="Arial" panose="020B0604020202020204" pitchFamily="34" charset="0"/>
                      </a:endParaRPr>
                    </a:p>
                  </a:txBody>
                  <a:tcPr marL="9000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algn="l" rtl="0" fontAlgn="ctr">
                        <a:lnSpc>
                          <a:spcPct val="95000"/>
                        </a:lnSpc>
                      </a:pPr>
                      <a:r>
                        <a:rPr lang="fr-ca" sz="1100" b="1" u="none" strike="noStrike" noProof="0">
                          <a:effectLst/>
                          <a:latin typeface="+mn-lt"/>
                          <a:cs typeface="Arial" panose="020B0604020202020204" pitchFamily="34" charset="0"/>
                        </a:rPr>
                        <a:t>SERVICE</a:t>
                      </a:r>
                      <a:endParaRPr lang="en-CA" sz="1100" b="1" i="0" u="none" strike="noStrike" noProof="0" dirty="0">
                        <a:solidFill>
                          <a:srgbClr val="000000"/>
                        </a:solidFill>
                        <a:effectLst/>
                        <a:latin typeface="+mn-lt"/>
                        <a:cs typeface="Arial" panose="020B0604020202020204" pitchFamily="34" charset="0"/>
                      </a:endParaRPr>
                    </a:p>
                  </a:txBody>
                  <a:tcPr marL="9000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algn="l" rtl="0" fontAlgn="ctr">
                        <a:lnSpc>
                          <a:spcPct val="95000"/>
                        </a:lnSpc>
                      </a:pPr>
                      <a:r>
                        <a:rPr lang="fr-ca" sz="1100" b="1" u="none" strike="noStrike" noProof="0">
                          <a:effectLst/>
                          <a:latin typeface="+mn-lt"/>
                          <a:cs typeface="Arial" panose="020B0604020202020204" pitchFamily="34" charset="0"/>
                        </a:rPr>
                        <a:t>STATUT</a:t>
                      </a:r>
                      <a:endParaRPr lang="en-CA" sz="1100" b="1" i="0" u="none" strike="noStrike" noProof="0" dirty="0">
                        <a:solidFill>
                          <a:srgbClr val="000000"/>
                        </a:solidFill>
                        <a:effectLst/>
                        <a:latin typeface="+mn-lt"/>
                        <a:cs typeface="Arial" panose="020B0604020202020204" pitchFamily="34" charset="0"/>
                      </a:endParaRPr>
                    </a:p>
                  </a:txBody>
                  <a:tcPr marL="9000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algn="l" rtl="0" fontAlgn="ctr">
                        <a:lnSpc>
                          <a:spcPct val="95000"/>
                        </a:lnSpc>
                      </a:pPr>
                      <a:r>
                        <a:rPr lang="fr-ca" sz="1100" b="1" u="none" strike="noStrike" noProof="0">
                          <a:effectLst/>
                          <a:latin typeface="+mn-lt"/>
                          <a:cs typeface="Arial" panose="020B0604020202020204" pitchFamily="34" charset="0"/>
                        </a:rPr>
                        <a:t>SERVICE</a:t>
                      </a:r>
                      <a:endParaRPr lang="en-CA" sz="1100" b="1" i="0" u="none" strike="noStrike" noProof="0" dirty="0">
                        <a:solidFill>
                          <a:srgbClr val="000000"/>
                        </a:solidFill>
                        <a:effectLst/>
                        <a:latin typeface="+mn-lt"/>
                        <a:cs typeface="Arial" panose="020B0604020202020204" pitchFamily="34" charset="0"/>
                      </a:endParaRPr>
                    </a:p>
                  </a:txBody>
                  <a:tcPr marL="9000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F1EA"/>
                    </a:solidFill>
                  </a:tcPr>
                </a:tc>
                <a:tc>
                  <a:txBody>
                    <a:bodyPr/>
                    <a:lstStyle/>
                    <a:p>
                      <a:pPr algn="l" rtl="0" fontAlgn="ctr">
                        <a:lnSpc>
                          <a:spcPct val="95000"/>
                        </a:lnSpc>
                      </a:pPr>
                      <a:r>
                        <a:rPr lang="fr-ca" sz="1100" b="1" u="none" strike="noStrike" noProof="0" dirty="0">
                          <a:effectLst/>
                          <a:latin typeface="+mn-lt"/>
                          <a:cs typeface="Arial" panose="020B0604020202020204" pitchFamily="34" charset="0"/>
                        </a:rPr>
                        <a:t>DÉTAILS</a:t>
                      </a:r>
                      <a:r>
                        <a:rPr lang="fr-ca" sz="1100" b="1" i="0" u="none" strike="noStrike" noProof="0" dirty="0">
                          <a:solidFill>
                            <a:srgbClr val="000000"/>
                          </a:solidFill>
                          <a:effectLst/>
                          <a:latin typeface="+mn-lt"/>
                          <a:cs typeface="Arial" panose="020B0604020202020204" pitchFamily="34" charset="0"/>
                        </a:rPr>
                        <a:t> ET </a:t>
                      </a:r>
                      <a:r>
                        <a:rPr lang="fr-ca" sz="1100" b="1" u="none" strike="noStrike" noProof="0" dirty="0">
                          <a:effectLst/>
                          <a:latin typeface="+mn-lt"/>
                          <a:cs typeface="Arial" panose="020B0604020202020204" pitchFamily="34" charset="0"/>
                        </a:rPr>
                        <a:t>STATUT</a:t>
                      </a:r>
                      <a:endParaRPr lang="en-CA" sz="1100" b="1" i="0" u="none" strike="noStrike" noProof="0" dirty="0">
                        <a:solidFill>
                          <a:srgbClr val="000000"/>
                        </a:solidFill>
                        <a:effectLst/>
                        <a:latin typeface="+mn-lt"/>
                        <a:cs typeface="Arial" panose="020B0604020202020204" pitchFamily="34" charset="0"/>
                      </a:endParaRPr>
                    </a:p>
                  </a:txBody>
                  <a:tcPr marL="90000" anchor="ctr">
                    <a:lnL w="317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2"/>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7F1EA"/>
                    </a:solidFill>
                  </a:tcPr>
                </a:tc>
                <a:extLst>
                  <a:ext uri="{0D108BD9-81ED-4DB2-BD59-A6C34878D82A}">
                    <a16:rowId xmlns:a16="http://schemas.microsoft.com/office/drawing/2014/main" val="10001"/>
                  </a:ext>
                </a:extLst>
              </a:tr>
              <a:tr h="697917">
                <a:tc>
                  <a:txBody>
                    <a:bodyPr/>
                    <a:lstStyle/>
                    <a:p>
                      <a:pPr marL="0" marR="0" indent="0" algn="l" defTabSz="914400" rtl="0" eaLnBrk="1" fontAlgn="ctr" latinLnBrk="0" hangingPunct="1">
                        <a:lnSpc>
                          <a:spcPct val="95000"/>
                        </a:lnSpc>
                        <a:spcBef>
                          <a:spcPts val="0"/>
                        </a:spcBef>
                        <a:spcAft>
                          <a:spcPts val="0"/>
                        </a:spcAft>
                        <a:buClrTx/>
                        <a:buSzTx/>
                        <a:buFontTx/>
                        <a:buNone/>
                        <a:tabLst/>
                        <a:defRPr/>
                      </a:pPr>
                      <a:r>
                        <a:rPr lang="fr-ca" sz="1100" b="1" u="none" strike="noStrike" noProof="0" dirty="0">
                          <a:effectLst/>
                          <a:latin typeface="+mn-lt"/>
                          <a:cs typeface="Arial" panose="020B0604020202020204" pitchFamily="34" charset="0"/>
                        </a:rPr>
                        <a:t>Établir des objectifs et un plan financier </a:t>
                      </a:r>
                    </a:p>
                    <a:p>
                      <a:pPr marL="0" marR="0" indent="0" algn="l" defTabSz="914400" rtl="0" eaLnBrk="1" fontAlgn="ctr" latinLnBrk="0" hangingPunct="1">
                        <a:lnSpc>
                          <a:spcPct val="95000"/>
                        </a:lnSpc>
                        <a:spcBef>
                          <a:spcPts val="0"/>
                        </a:spcBef>
                        <a:spcAft>
                          <a:spcPts val="0"/>
                        </a:spcAft>
                        <a:buClrTx/>
                        <a:buSzTx/>
                        <a:buFontTx/>
                        <a:buNone/>
                        <a:tabLst/>
                        <a:defRPr/>
                      </a:pP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no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0" i="0" u="none" strike="noStrike" noProof="0" dirty="0">
                          <a:solidFill>
                            <a:srgbClr val="000000"/>
                          </a:solidFill>
                          <a:effectLst/>
                          <a:latin typeface="+mn-lt"/>
                          <a:cs typeface="Arial" panose="020B0604020202020204" pitchFamily="34" charset="0"/>
                        </a:rPr>
                        <a:t>Première rencontre d’analyse des besoins terminée le 14/2/2017.</a:t>
                      </a:r>
                    </a:p>
                    <a:p>
                      <a:pPr algn="l" rtl="0" fontAlgn="ctr">
                        <a:lnSpc>
                          <a:spcPct val="95000"/>
                        </a:lnSpc>
                      </a:pPr>
                      <a:r>
                        <a:rPr lang="fr-ca" sz="1100" b="0" i="0" u="none" strike="noStrike" noProof="0" dirty="0">
                          <a:solidFill>
                            <a:srgbClr val="000000"/>
                          </a:solidFill>
                          <a:effectLst/>
                          <a:latin typeface="+mn-lt"/>
                          <a:cs typeface="Arial" panose="020B0604020202020204" pitchFamily="34" charset="0"/>
                        </a:rPr>
                        <a:t>Plan financier établi, et révisé deux fois par année. </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1" u="none" strike="noStrike" noProof="0" dirty="0">
                          <a:effectLst/>
                          <a:latin typeface="+mn-lt"/>
                          <a:cs typeface="Arial" panose="020B0604020202020204" pitchFamily="34" charset="0"/>
                        </a:rPr>
                        <a:t>Réduction de l’impôt</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u="none" strike="noStrike" noProof="0" dirty="0">
                          <a:effectLst/>
                          <a:latin typeface="+mn-lt"/>
                          <a:cs typeface="Arial" panose="020B0604020202020204" pitchFamily="34" charset="0"/>
                        </a:rPr>
                        <a:t>Réduction de l’impôt au moyen de la société de portefeuille depuis mars 2019. </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1" u="none" strike="noStrike" noProof="0" dirty="0">
                          <a:effectLst/>
                          <a:latin typeface="+mn-lt"/>
                          <a:cs typeface="Arial" panose="020B0604020202020204" pitchFamily="34" charset="0"/>
                        </a:rPr>
                        <a:t>Assurance vie</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0" i="0" u="none" strike="noStrike" noProof="0" dirty="0">
                          <a:solidFill>
                            <a:srgbClr val="000000"/>
                          </a:solidFill>
                          <a:effectLst/>
                          <a:latin typeface="+mn-lt"/>
                          <a:cs typeface="Arial" panose="020B0604020202020204" pitchFamily="34" charset="0"/>
                        </a:rPr>
                        <a:t>Police d’assurance vie permanente pour les deux, d’un montant de 1,5 M$, souscrite le 25/5/2018. </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noFill/>
                      <a:prstDash val="solid"/>
                      <a:round/>
                      <a:headEnd type="none" w="med" len="med"/>
                      <a:tailEnd type="none" w="med" len="med"/>
                    </a:lnR>
                    <a:lnT w="3175" cap="flat" cmpd="sng" algn="ctr">
                      <a:no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42516">
                <a:tc>
                  <a:txBody>
                    <a:bodyPr/>
                    <a:lstStyle/>
                    <a:p>
                      <a:pPr marL="0" marR="0" indent="0" algn="l" defTabSz="914400" rtl="0" eaLnBrk="1" fontAlgn="ctr" latinLnBrk="0" hangingPunct="1">
                        <a:lnSpc>
                          <a:spcPct val="95000"/>
                        </a:lnSpc>
                        <a:spcBef>
                          <a:spcPts val="0"/>
                        </a:spcBef>
                        <a:spcAft>
                          <a:spcPts val="0"/>
                        </a:spcAft>
                        <a:buClrTx/>
                        <a:buSzTx/>
                        <a:buFontTx/>
                        <a:buNone/>
                        <a:tabLst/>
                        <a:defRPr/>
                      </a:pPr>
                      <a:r>
                        <a:rPr lang="fr-ca" sz="1100" b="1" i="0" u="none" strike="noStrike" noProof="0">
                          <a:solidFill>
                            <a:srgbClr val="000000"/>
                          </a:solidFill>
                          <a:effectLst/>
                          <a:latin typeface="+mn-lt"/>
                          <a:cs typeface="Arial" panose="020B0604020202020204" pitchFamily="34" charset="0"/>
                        </a:rPr>
                        <a:t>Analyse du prêt hypothécaire et des dettes</a:t>
                      </a:r>
                    </a:p>
                  </a:txBody>
                  <a:tcPr marL="90000" marR="45720" marT="36000" marB="36000" anchor="ctr">
                    <a:lnL w="9525" cap="flat" cmpd="sng" algn="ctr">
                      <a:no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0" i="0" u="none" strike="noStrike" noProof="0" dirty="0">
                          <a:solidFill>
                            <a:srgbClr val="000000"/>
                          </a:solidFill>
                          <a:effectLst/>
                          <a:latin typeface="+mn-lt"/>
                          <a:cs typeface="Arial" panose="020B0604020202020204" pitchFamily="34" charset="0"/>
                        </a:rPr>
                        <a:t>En bonne voie de rembourser entièrement le prêt hypothécaire d’ici 2034.</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ctr" latinLnBrk="0" hangingPunct="1">
                        <a:lnSpc>
                          <a:spcPct val="95000"/>
                        </a:lnSpc>
                        <a:spcBef>
                          <a:spcPts val="0"/>
                        </a:spcBef>
                        <a:spcAft>
                          <a:spcPts val="0"/>
                        </a:spcAft>
                        <a:buClrTx/>
                        <a:buSzTx/>
                        <a:buFontTx/>
                        <a:buNone/>
                        <a:tabLst/>
                        <a:defRPr/>
                      </a:pPr>
                      <a:r>
                        <a:rPr lang="fr-ca" sz="1100" b="1" u="none" strike="noStrike" noProof="0">
                          <a:effectLst/>
                          <a:latin typeface="+mn-lt"/>
                          <a:cs typeface="Arial" panose="020B0604020202020204" pitchFamily="34" charset="0"/>
                        </a:rPr>
                        <a:t>Optimisation fiscale </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ctr" latinLnBrk="0" hangingPunct="1">
                        <a:lnSpc>
                          <a:spcPct val="95000"/>
                        </a:lnSpc>
                        <a:spcBef>
                          <a:spcPts val="0"/>
                        </a:spcBef>
                        <a:spcAft>
                          <a:spcPts val="0"/>
                        </a:spcAft>
                        <a:buClrTx/>
                        <a:buSzTx/>
                        <a:buFontTx/>
                        <a:buNone/>
                        <a:tabLst/>
                        <a:defRPr/>
                      </a:pPr>
                      <a:r>
                        <a:rPr lang="fr-ca" sz="1100" b="0" i="0" u="none" strike="noStrike" noProof="0">
                          <a:solidFill>
                            <a:srgbClr val="000000"/>
                          </a:solidFill>
                          <a:effectLst/>
                          <a:latin typeface="+mn-lt"/>
                          <a:cs typeface="Arial" panose="020B0604020202020204" pitchFamily="34" charset="0"/>
                        </a:rPr>
                        <a:t>Compte non enregistré investi dans des fonds fiscalement avantageux.</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1" u="none" strike="noStrike" noProof="0">
                          <a:effectLst/>
                          <a:latin typeface="+mn-lt"/>
                          <a:cs typeface="Arial" panose="020B0604020202020204" pitchFamily="34" charset="0"/>
                        </a:rPr>
                        <a:t>Maladies graves et invalidité</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0" i="0" u="none" strike="noStrike" noProof="0" dirty="0">
                          <a:solidFill>
                            <a:srgbClr val="000000"/>
                          </a:solidFill>
                          <a:effectLst/>
                          <a:latin typeface="+mn-lt"/>
                          <a:cs typeface="Arial" panose="020B0604020202020204" pitchFamily="34" charset="0"/>
                        </a:rPr>
                        <a:t>Protection hypothécaire souscrite le 10/10/2018.</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42516">
                <a:tc>
                  <a:txBody>
                    <a:bodyPr/>
                    <a:lstStyle/>
                    <a:p>
                      <a:pPr marL="0" marR="0" indent="0" algn="l" defTabSz="914400" rtl="0" eaLnBrk="1" fontAlgn="ctr" latinLnBrk="0" hangingPunct="1">
                        <a:lnSpc>
                          <a:spcPct val="95000"/>
                        </a:lnSpc>
                        <a:spcBef>
                          <a:spcPts val="0"/>
                        </a:spcBef>
                        <a:spcAft>
                          <a:spcPts val="0"/>
                        </a:spcAft>
                        <a:buClrTx/>
                        <a:buSzTx/>
                        <a:buFontTx/>
                        <a:buNone/>
                        <a:tabLst/>
                        <a:defRPr/>
                      </a:pPr>
                      <a:r>
                        <a:rPr lang="fr-ca" sz="1100" b="1" i="0" u="none" strike="noStrike" noProof="0">
                          <a:solidFill>
                            <a:srgbClr val="000000"/>
                          </a:solidFill>
                          <a:effectLst/>
                          <a:latin typeface="+mn-lt"/>
                          <a:cs typeface="Arial" panose="020B0604020202020204" pitchFamily="34" charset="0"/>
                        </a:rPr>
                        <a:t>Planification de la retraite</a:t>
                      </a:r>
                    </a:p>
                  </a:txBody>
                  <a:tcPr marL="90000" marR="45720" marT="36000" marB="36000" anchor="ctr">
                    <a:lnL w="9525" cap="flat" cmpd="sng" algn="ctr">
                      <a:no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l" rtl="0" fontAlgn="ctr">
                        <a:lnSpc>
                          <a:spcPct val="95000"/>
                        </a:lnSpc>
                      </a:pPr>
                      <a:r>
                        <a:rPr lang="fr-ca" sz="1100" u="none" strike="noStrike" noProof="0" dirty="0">
                          <a:effectLst/>
                          <a:latin typeface="+mn-lt"/>
                          <a:cs typeface="Arial" panose="020B0604020202020204" pitchFamily="34" charset="0"/>
                        </a:rPr>
                        <a:t>Plan de retraite et prévisions des flux de trésorerie établis le 12/5/2017.</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1" i="0" u="none" strike="noStrike" noProof="0">
                          <a:solidFill>
                            <a:srgbClr val="000000"/>
                          </a:solidFill>
                          <a:effectLst/>
                          <a:latin typeface="+mn-lt"/>
                          <a:cs typeface="Arial" panose="020B0604020202020204" pitchFamily="34" charset="0"/>
                        </a:rPr>
                        <a:t>Planification fiscale de l’entreprise</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0" i="0" u="none" strike="noStrike" noProof="0">
                          <a:solidFill>
                            <a:srgbClr val="000000"/>
                          </a:solidFill>
                          <a:effectLst/>
                          <a:latin typeface="+mn-lt"/>
                          <a:cs typeface="Arial" panose="020B0604020202020204" pitchFamily="34" charset="0"/>
                        </a:rPr>
                        <a:t>Déclarations fiscales préparées par le comptable Jim Smith depuis avril 2019.</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1" u="none" strike="noStrike" noProof="0">
                          <a:effectLst/>
                          <a:latin typeface="+mn-lt"/>
                          <a:cs typeface="Arial" panose="020B0604020202020204" pitchFamily="34" charset="0"/>
                        </a:rPr>
                        <a:t>Testaments et procurations</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u="none" strike="noStrike" noProof="0" dirty="0">
                          <a:effectLst/>
                          <a:latin typeface="+mn-lt"/>
                          <a:cs typeface="Arial" panose="020B0604020202020204" pitchFamily="34" charset="0"/>
                        </a:rPr>
                        <a:t>Documents mis à jour par le cabinet ABC Law le 6/4/2022.</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14815">
                <a:tc>
                  <a:txBody>
                    <a:bodyPr/>
                    <a:lstStyle/>
                    <a:p>
                      <a:pPr algn="l" rtl="0" fontAlgn="ctr">
                        <a:lnSpc>
                          <a:spcPct val="95000"/>
                        </a:lnSpc>
                      </a:pPr>
                      <a:r>
                        <a:rPr lang="fr-ca" sz="1100" b="1" u="none" strike="noStrike" noProof="0">
                          <a:effectLst/>
                          <a:latin typeface="+mn-lt"/>
                          <a:cs typeface="Arial" panose="020B0604020202020204" pitchFamily="34" charset="0"/>
                        </a:rPr>
                        <a:t>Prévisions des flux de trésorerie</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no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rtl="0" fontAlgn="ct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5156" marR="5156" marT="5156" marB="0" anchor="ctr">
                    <a:lnL w="3175" cap="flat" cmpd="sng" algn="ctr">
                      <a:solidFill>
                        <a:srgbClr val="C0C0C0"/>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C0C0C0"/>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l" rtl="0" fontAlgn="ctr">
                        <a:lnSpc>
                          <a:spcPct val="95000"/>
                        </a:lnSpc>
                      </a:pP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1" u="none" strike="noStrike" noProof="0">
                          <a:effectLst/>
                          <a:latin typeface="+mn-lt"/>
                          <a:cs typeface="Arial" panose="020B0604020202020204" pitchFamily="34" charset="0"/>
                        </a:rPr>
                        <a:t>Planification de la relève de l’entreprise</a:t>
                      </a: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u="none" strike="noStrike" noProof="0" dirty="0">
                          <a:effectLst/>
                          <a:latin typeface="+mn-lt"/>
                          <a:cs typeface="Arial" panose="020B0604020202020204" pitchFamily="34" charset="0"/>
                        </a:rPr>
                        <a:t>En cours</a:t>
                      </a: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570216">
                <a:tc>
                  <a:txBody>
                    <a:bodyPr/>
                    <a:lstStyle/>
                    <a:p>
                      <a:pPr algn="l" rtl="0" fontAlgn="ctr">
                        <a:lnSpc>
                          <a:spcPct val="95000"/>
                        </a:lnSpc>
                      </a:pPr>
                      <a:r>
                        <a:rPr lang="fr-ca" sz="1100" b="1" i="0" u="none" strike="noStrike" noProof="0">
                          <a:solidFill>
                            <a:srgbClr val="000000"/>
                          </a:solidFill>
                          <a:effectLst/>
                          <a:latin typeface="+mn-lt"/>
                          <a:cs typeface="Arial" panose="020B0604020202020204" pitchFamily="34" charset="0"/>
                        </a:rPr>
                        <a:t>Services et communications</a:t>
                      </a:r>
                    </a:p>
                  </a:txBody>
                  <a:tcPr marL="90000" marR="45720" marT="36000" marB="36000" anchor="ctr">
                    <a:lnL w="9525" cap="flat" cmpd="sng" algn="ctr">
                      <a:no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0" i="0" u="none" strike="noStrike" noProof="0">
                          <a:solidFill>
                            <a:srgbClr val="000000"/>
                          </a:solidFill>
                          <a:effectLst/>
                          <a:latin typeface="+mn-lt"/>
                          <a:cs typeface="Arial" panose="020B0604020202020204" pitchFamily="34" charset="0"/>
                        </a:rPr>
                        <a:t>Convention de services signée le 25/6/2017.</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endParaRPr lang="en-CA" sz="1100" b="1"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endParaRPr lang="en-CA" sz="1100" b="0" i="0" u="none" strike="noStrike" noProof="0" dirty="0">
                        <a:solidFill>
                          <a:srgbClr val="000000"/>
                        </a:solidFill>
                        <a:effectLst/>
                        <a:latin typeface="+mn-lt"/>
                        <a:cs typeface="Arial" panose="020B0604020202020204" pitchFamily="34" charset="0"/>
                      </a:endParaRP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1" i="0" u="none" strike="noStrike" noProof="0" dirty="0">
                          <a:solidFill>
                            <a:srgbClr val="000000"/>
                          </a:solidFill>
                          <a:effectLst/>
                          <a:latin typeface="+mn-lt"/>
                          <a:cs typeface="Arial" panose="020B0604020202020204" pitchFamily="34" charset="0"/>
                        </a:rPr>
                        <a:t>Protection contre les risques</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solidFill>
                        <a:schemeClr val="bg2">
                          <a:lumMod val="60000"/>
                          <a:lumOff val="40000"/>
                        </a:schemeClr>
                      </a:solid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lnSpc>
                          <a:spcPct val="95000"/>
                        </a:lnSpc>
                      </a:pPr>
                      <a:r>
                        <a:rPr lang="fr-ca" sz="1100" b="0" i="0" u="none" strike="noStrike" noProof="0" dirty="0">
                          <a:solidFill>
                            <a:srgbClr val="000000"/>
                          </a:solidFill>
                          <a:effectLst/>
                          <a:latin typeface="+mn-lt"/>
                          <a:cs typeface="Arial" panose="020B0604020202020204" pitchFamily="34" charset="0"/>
                        </a:rPr>
                        <a:t>Analyse du portefeuille et rééquilibrage automatique en place en vue d’une minimisation des risques.</a:t>
                      </a:r>
                    </a:p>
                  </a:txBody>
                  <a:tcPr marL="90000" marR="45720" marT="36000" marB="36000" anchor="ctr">
                    <a:lnL w="9525" cap="flat" cmpd="sng" algn="ctr">
                      <a:solidFill>
                        <a:schemeClr val="bg2">
                          <a:lumMod val="60000"/>
                          <a:lumOff val="40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2">
                          <a:lumMod val="60000"/>
                          <a:lumOff val="40000"/>
                        </a:schemeClr>
                      </a:solidFill>
                      <a:prstDash val="solid"/>
                      <a:round/>
                      <a:headEnd type="none" w="med" len="med"/>
                      <a:tailEnd type="none" w="med" len="med"/>
                    </a:lnT>
                    <a:lnB w="9525"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8" name="Slide Number Placeholder 4">
            <a:extLst>
              <a:ext uri="{FF2B5EF4-FFF2-40B4-BE49-F238E27FC236}">
                <a16:creationId xmlns:a16="http://schemas.microsoft.com/office/drawing/2014/main" id="{E5F5E855-583C-53A4-1885-539E1E973F76}"/>
              </a:ext>
              <a:ext uri="{C183D7F6-B498-43B3-948B-1728B52AA6E4}">
                <adec:decorative xmlns:adec="http://schemas.microsoft.com/office/drawing/2017/decorative" val="1"/>
              </a:ext>
            </a:extLst>
          </p:cNvPr>
          <p:cNvSpPr>
            <a:spLocks noGrp="1"/>
          </p:cNvSpPr>
          <p:nvPr>
            <p:ph type="sldNum" sz="quarter" idx="4"/>
          </p:nvPr>
        </p:nvSpPr>
        <p:spPr>
          <a:xfrm>
            <a:off x="11450638" y="6470650"/>
            <a:ext cx="282575" cy="176213"/>
          </a:xfrm>
        </p:spPr>
        <p:txBody>
          <a:bodyPr rtlCol="0"/>
          <a:lstStyle/>
          <a:p>
            <a:fld id="{BB333B34-C87C-402E-ABB0-13B7C9DEBBC4}" type="slidenum">
              <a:rPr lang="en-CA" noProof="0" smtClean="0"/>
              <a:pPr/>
              <a:t>28</a:t>
            </a:fld>
            <a:endParaRPr lang="en-CA" noProof="0" dirty="0"/>
          </a:p>
        </p:txBody>
      </p:sp>
    </p:spTree>
    <p:extLst>
      <p:ext uri="{BB962C8B-B14F-4D97-AF65-F5344CB8AC3E}">
        <p14:creationId xmlns:p14="http://schemas.microsoft.com/office/powerpoint/2010/main" val="1728779907"/>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363CC-27A1-D580-3097-677684FE2117}"/>
            </a:ext>
          </a:extLst>
        </p:cNvPr>
        <p:cNvGrpSpPr/>
        <p:nvPr/>
      </p:nvGrpSpPr>
      <p:grpSpPr>
        <a:xfrm>
          <a:off x="0" y="0"/>
          <a:ext cx="0" cy="0"/>
          <a:chOff x="0" y="0"/>
          <a:chExt cx="0" cy="0"/>
        </a:xfrm>
      </p:grpSpPr>
      <p:grpSp>
        <p:nvGrpSpPr>
          <p:cNvPr id="35" name="Group 34">
            <a:extLst>
              <a:ext uri="{FF2B5EF4-FFF2-40B4-BE49-F238E27FC236}">
                <a16:creationId xmlns:a16="http://schemas.microsoft.com/office/drawing/2014/main" id="{7CBA8D88-9462-F5A3-C272-D88DEB3FD4FC}"/>
              </a:ext>
              <a:ext uri="{C183D7F6-B498-43B3-948B-1728B52AA6E4}">
                <adec:decorative xmlns:adec="http://schemas.microsoft.com/office/drawing/2017/decorative" val="1"/>
              </a:ext>
            </a:extLst>
          </p:cNvPr>
          <p:cNvGrpSpPr/>
          <p:nvPr/>
        </p:nvGrpSpPr>
        <p:grpSpPr>
          <a:xfrm>
            <a:off x="1693969" y="2657284"/>
            <a:ext cx="8621997" cy="1356258"/>
            <a:chOff x="1693969" y="2657283"/>
            <a:chExt cx="8621997" cy="1552639"/>
          </a:xfrm>
        </p:grpSpPr>
        <p:cxnSp>
          <p:nvCxnSpPr>
            <p:cNvPr id="16" name="Straight Connector 15">
              <a:extLst>
                <a:ext uri="{FF2B5EF4-FFF2-40B4-BE49-F238E27FC236}">
                  <a16:creationId xmlns:a16="http://schemas.microsoft.com/office/drawing/2014/main" id="{DF80217F-A32B-4A3F-6E12-CC37ABD57E41}"/>
                </a:ext>
              </a:extLst>
            </p:cNvPr>
            <p:cNvCxnSpPr/>
            <p:nvPr/>
          </p:nvCxnSpPr>
          <p:spPr>
            <a:xfrm>
              <a:off x="1693969" y="2657283"/>
              <a:ext cx="0" cy="1552639"/>
            </a:xfrm>
            <a:prstGeom prst="line">
              <a:avLst/>
            </a:prstGeom>
            <a:ln w="1270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525578C-D498-7AF1-163F-DF608664DFEB}"/>
                </a:ext>
              </a:extLst>
            </p:cNvPr>
            <p:cNvCxnSpPr/>
            <p:nvPr/>
          </p:nvCxnSpPr>
          <p:spPr>
            <a:xfrm>
              <a:off x="3271392" y="2657283"/>
              <a:ext cx="0" cy="1552639"/>
            </a:xfrm>
            <a:prstGeom prst="line">
              <a:avLst/>
            </a:prstGeom>
            <a:ln w="1270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315E385-7CB3-9FF8-ED9C-5E5E881AC5B4}"/>
                </a:ext>
              </a:extLst>
            </p:cNvPr>
            <p:cNvCxnSpPr/>
            <p:nvPr/>
          </p:nvCxnSpPr>
          <p:spPr>
            <a:xfrm>
              <a:off x="5217719" y="2657283"/>
              <a:ext cx="0" cy="1552639"/>
            </a:xfrm>
            <a:prstGeom prst="line">
              <a:avLst/>
            </a:prstGeom>
            <a:ln w="1270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66669FF-632A-89B5-928E-C1E3655321BD}"/>
                </a:ext>
              </a:extLst>
            </p:cNvPr>
            <p:cNvCxnSpPr/>
            <p:nvPr/>
          </p:nvCxnSpPr>
          <p:spPr>
            <a:xfrm>
              <a:off x="6910306" y="2657283"/>
              <a:ext cx="0" cy="1552639"/>
            </a:xfrm>
            <a:prstGeom prst="line">
              <a:avLst/>
            </a:prstGeom>
            <a:ln w="1270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5EBB12D-7ABD-B382-923A-B1029965E174}"/>
                </a:ext>
              </a:extLst>
            </p:cNvPr>
            <p:cNvCxnSpPr/>
            <p:nvPr/>
          </p:nvCxnSpPr>
          <p:spPr>
            <a:xfrm>
              <a:off x="8640406" y="2657283"/>
              <a:ext cx="0" cy="1552639"/>
            </a:xfrm>
            <a:prstGeom prst="line">
              <a:avLst/>
            </a:prstGeom>
            <a:ln w="12700">
              <a:solidFill>
                <a:srgbClr val="03874D"/>
              </a:soli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35A7A56-17AB-02FC-11E1-E40551A607EB}"/>
                </a:ext>
              </a:extLst>
            </p:cNvPr>
            <p:cNvCxnSpPr/>
            <p:nvPr/>
          </p:nvCxnSpPr>
          <p:spPr>
            <a:xfrm>
              <a:off x="10315966" y="2657283"/>
              <a:ext cx="0" cy="1552639"/>
            </a:xfrm>
            <a:prstGeom prst="line">
              <a:avLst/>
            </a:prstGeom>
            <a:ln w="12700">
              <a:solidFill>
                <a:srgbClr val="03874D"/>
              </a:solidFill>
              <a:miter lim="800000"/>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190473D0-BF8D-9BE5-04B6-3B0A6A3028D9}"/>
              </a:ext>
              <a:ext uri="{C183D7F6-B498-43B3-948B-1728B52AA6E4}">
                <adec:decorative xmlns:adec="http://schemas.microsoft.com/office/drawing/2017/decorative" val="1"/>
              </a:ext>
            </a:extLst>
          </p:cNvPr>
          <p:cNvGrpSpPr/>
          <p:nvPr/>
        </p:nvGrpSpPr>
        <p:grpSpPr>
          <a:xfrm>
            <a:off x="814835" y="2067302"/>
            <a:ext cx="10544448" cy="509045"/>
            <a:chOff x="814835" y="2067302"/>
            <a:chExt cx="10544448" cy="509045"/>
          </a:xfrm>
        </p:grpSpPr>
        <p:pic>
          <p:nvPicPr>
            <p:cNvPr id="9" name="Graphic 8">
              <a:extLst>
                <a:ext uri="{FF2B5EF4-FFF2-40B4-BE49-F238E27FC236}">
                  <a16:creationId xmlns:a16="http://schemas.microsoft.com/office/drawing/2014/main" id="{B9CD5623-A05E-CFC9-0DDD-566E5C562A7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4835" y="2067302"/>
              <a:ext cx="509045" cy="509045"/>
            </a:xfrm>
            <a:prstGeom prst="rect">
              <a:avLst/>
            </a:prstGeom>
          </p:spPr>
        </p:pic>
        <p:pic>
          <p:nvPicPr>
            <p:cNvPr id="17" name="Graphic 16">
              <a:extLst>
                <a:ext uri="{FF2B5EF4-FFF2-40B4-BE49-F238E27FC236}">
                  <a16:creationId xmlns:a16="http://schemas.microsoft.com/office/drawing/2014/main" id="{6935E598-6003-AABF-290F-522DAC59507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52662" y="2091806"/>
              <a:ext cx="460036" cy="460036"/>
            </a:xfrm>
            <a:prstGeom prst="rect">
              <a:avLst/>
            </a:prstGeom>
          </p:spPr>
        </p:pic>
        <p:pic>
          <p:nvPicPr>
            <p:cNvPr id="29" name="Graphic 28">
              <a:extLst>
                <a:ext uri="{FF2B5EF4-FFF2-40B4-BE49-F238E27FC236}">
                  <a16:creationId xmlns:a16="http://schemas.microsoft.com/office/drawing/2014/main" id="{F63C849E-D328-E6B1-E4F8-CC4D7D90E15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14537" y="2091806"/>
              <a:ext cx="460036" cy="460036"/>
            </a:xfrm>
            <a:prstGeom prst="rect">
              <a:avLst/>
            </a:prstGeom>
          </p:spPr>
        </p:pic>
        <p:pic>
          <p:nvPicPr>
            <p:cNvPr id="27" name="Graphic 26">
              <a:extLst>
                <a:ext uri="{FF2B5EF4-FFF2-40B4-BE49-F238E27FC236}">
                  <a16:creationId xmlns:a16="http://schemas.microsoft.com/office/drawing/2014/main" id="{5BB7ED8B-C3CD-6292-C098-A86A4342B1E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33994" y="2091806"/>
              <a:ext cx="460036" cy="460036"/>
            </a:xfrm>
            <a:prstGeom prst="rect">
              <a:avLst/>
            </a:prstGeom>
          </p:spPr>
        </p:pic>
        <p:pic>
          <p:nvPicPr>
            <p:cNvPr id="23" name="Graphic 22">
              <a:extLst>
                <a:ext uri="{FF2B5EF4-FFF2-40B4-BE49-F238E27FC236}">
                  <a16:creationId xmlns:a16="http://schemas.microsoft.com/office/drawing/2014/main" id="{BB2A3795-2E66-1F62-8CEC-A2BE6D9F79F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545338" y="2091806"/>
              <a:ext cx="460036" cy="460036"/>
            </a:xfrm>
            <a:prstGeom prst="rect">
              <a:avLst/>
            </a:prstGeom>
          </p:spPr>
        </p:pic>
        <p:pic>
          <p:nvPicPr>
            <p:cNvPr id="25" name="Graphic 24">
              <a:extLst>
                <a:ext uri="{FF2B5EF4-FFF2-40B4-BE49-F238E27FC236}">
                  <a16:creationId xmlns:a16="http://schemas.microsoft.com/office/drawing/2014/main" id="{74E7A8ED-A6DE-9A53-56FD-D29C963B6FD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253280" y="2096918"/>
              <a:ext cx="449813" cy="449813"/>
            </a:xfrm>
            <a:prstGeom prst="rect">
              <a:avLst/>
            </a:prstGeom>
          </p:spPr>
        </p:pic>
        <p:pic>
          <p:nvPicPr>
            <p:cNvPr id="21" name="Graphic 20">
              <a:extLst>
                <a:ext uri="{FF2B5EF4-FFF2-40B4-BE49-F238E27FC236}">
                  <a16:creationId xmlns:a16="http://schemas.microsoft.com/office/drawing/2014/main" id="{BD8524DC-474F-D9E1-564C-720EDF493E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899247" y="2091806"/>
              <a:ext cx="460036" cy="460036"/>
            </a:xfrm>
            <a:prstGeom prst="rect">
              <a:avLst/>
            </a:prstGeom>
          </p:spPr>
        </p:pic>
      </p:grpSp>
      <p:sp>
        <p:nvSpPr>
          <p:cNvPr id="4" name="Slide Number Placeholder 3">
            <a:extLst>
              <a:ext uri="{FF2B5EF4-FFF2-40B4-BE49-F238E27FC236}">
                <a16:creationId xmlns:a16="http://schemas.microsoft.com/office/drawing/2014/main" id="{C3F4F28B-5910-BFE7-F2E7-8688B5E15680}"/>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29</a:t>
            </a:fld>
            <a:endParaRPr lang="en-CA" noProof="0" dirty="0"/>
          </a:p>
        </p:txBody>
      </p:sp>
      <p:sp>
        <p:nvSpPr>
          <p:cNvPr id="2" name="Title 1">
            <a:extLst>
              <a:ext uri="{FF2B5EF4-FFF2-40B4-BE49-F238E27FC236}">
                <a16:creationId xmlns:a16="http://schemas.microsoft.com/office/drawing/2014/main" id="{4F530329-7A09-CDF0-FA23-FFF0AE19C9FA}"/>
              </a:ext>
            </a:extLst>
          </p:cNvPr>
          <p:cNvSpPr>
            <a:spLocks noGrp="1"/>
          </p:cNvSpPr>
          <p:nvPr>
            <p:ph type="title"/>
          </p:nvPr>
        </p:nvSpPr>
        <p:spPr>
          <a:xfrm>
            <a:off x="466342" y="472437"/>
            <a:ext cx="11274553" cy="792167"/>
          </a:xfrm>
        </p:spPr>
        <p:txBody>
          <a:bodyPr rtlCol="0"/>
          <a:lstStyle/>
          <a:p>
            <a:pPr lvl="0"/>
            <a:r>
              <a:rPr lang="fr-ca" noProof="0" dirty="0"/>
              <a:t>Relation souhaitée avec le conseiller financier </a:t>
            </a:r>
          </a:p>
        </p:txBody>
      </p:sp>
      <p:sp>
        <p:nvSpPr>
          <p:cNvPr id="7" name="TextBox 6">
            <a:extLst>
              <a:ext uri="{FF2B5EF4-FFF2-40B4-BE49-F238E27FC236}">
                <a16:creationId xmlns:a16="http://schemas.microsoft.com/office/drawing/2014/main" id="{00C3EC0F-FD1B-2922-E760-7A4B0DF78F06}"/>
              </a:ext>
            </a:extLst>
          </p:cNvPr>
          <p:cNvSpPr txBox="1"/>
          <p:nvPr/>
        </p:nvSpPr>
        <p:spPr>
          <a:xfrm>
            <a:off x="457200" y="2653703"/>
            <a:ext cx="122431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1600" b="0" noProof="0" dirty="0">
                <a:solidFill>
                  <a:schemeClr val="tx1"/>
                </a:solidFill>
              </a:rPr>
              <a:t>Partenaire stratégique </a:t>
            </a:r>
          </a:p>
        </p:txBody>
      </p:sp>
      <p:sp>
        <p:nvSpPr>
          <p:cNvPr id="8" name="TextBox 7">
            <a:extLst>
              <a:ext uri="{FF2B5EF4-FFF2-40B4-BE49-F238E27FC236}">
                <a16:creationId xmlns:a16="http://schemas.microsoft.com/office/drawing/2014/main" id="{218E326E-3431-D25D-32C1-2C02892094B3}"/>
              </a:ext>
            </a:extLst>
          </p:cNvPr>
          <p:cNvSpPr txBox="1"/>
          <p:nvPr/>
        </p:nvSpPr>
        <p:spPr>
          <a:xfrm>
            <a:off x="1706423" y="2653703"/>
            <a:ext cx="1552515" cy="830997"/>
          </a:xfrm>
          <a:prstGeom prst="rect">
            <a:avLst/>
          </a:prstGeom>
          <a:noFill/>
        </p:spPr>
        <p:txBody>
          <a:bodyPr wrap="square">
            <a:spAutoFit/>
          </a:bodyPr>
          <a:lstStyle/>
          <a:p>
            <a:pPr lvl="0" algn="ctr">
              <a:defRPr/>
            </a:pPr>
            <a:r>
              <a:rPr lang="fr-ca" sz="1600" dirty="0"/>
              <a:t>Coordonnateur des aspects complexes</a:t>
            </a:r>
          </a:p>
        </p:txBody>
      </p:sp>
      <p:sp>
        <p:nvSpPr>
          <p:cNvPr id="10" name="TextBox 9">
            <a:extLst>
              <a:ext uri="{FF2B5EF4-FFF2-40B4-BE49-F238E27FC236}">
                <a16:creationId xmlns:a16="http://schemas.microsoft.com/office/drawing/2014/main" id="{A8D0BCCB-09AE-3415-2270-6423168E226C}"/>
              </a:ext>
            </a:extLst>
          </p:cNvPr>
          <p:cNvSpPr txBox="1"/>
          <p:nvPr/>
        </p:nvSpPr>
        <p:spPr>
          <a:xfrm>
            <a:off x="3283846" y="2653703"/>
            <a:ext cx="1921419" cy="1077218"/>
          </a:xfrm>
          <a:prstGeom prst="rect">
            <a:avLst/>
          </a:prstGeom>
          <a:noFill/>
        </p:spPr>
        <p:txBody>
          <a:bodyPr wrap="square">
            <a:spAutoFit/>
          </a:bodyPr>
          <a:lstStyle/>
          <a:p>
            <a:pPr lvl="0" algn="ctr">
              <a:defRPr/>
            </a:pPr>
            <a:r>
              <a:rPr lang="fr-ca" sz="1600" dirty="0"/>
              <a:t>Proposer des outils numériques avec l’accompagnement du conseiller</a:t>
            </a:r>
          </a:p>
        </p:txBody>
      </p:sp>
      <p:sp>
        <p:nvSpPr>
          <p:cNvPr id="11" name="TextBox 10">
            <a:extLst>
              <a:ext uri="{FF2B5EF4-FFF2-40B4-BE49-F238E27FC236}">
                <a16:creationId xmlns:a16="http://schemas.microsoft.com/office/drawing/2014/main" id="{7933E06E-9FB7-6D22-A324-09C9AB649EE6}"/>
              </a:ext>
            </a:extLst>
          </p:cNvPr>
          <p:cNvSpPr txBox="1"/>
          <p:nvPr/>
        </p:nvSpPr>
        <p:spPr>
          <a:xfrm>
            <a:off x="5230173" y="2653703"/>
            <a:ext cx="1667679" cy="584775"/>
          </a:xfrm>
          <a:prstGeom prst="rect">
            <a:avLst/>
          </a:prstGeom>
          <a:noFill/>
        </p:spPr>
        <p:txBody>
          <a:bodyPr wrap="square">
            <a:spAutoFit/>
          </a:bodyPr>
          <a:lstStyle/>
          <a:p>
            <a:pPr lvl="0" algn="ctr">
              <a:defRPr/>
            </a:pPr>
            <a:r>
              <a:rPr lang="fr-ca" sz="1600" dirty="0"/>
              <a:t>Transparence, clarté et soutien </a:t>
            </a:r>
          </a:p>
        </p:txBody>
      </p:sp>
      <p:sp>
        <p:nvSpPr>
          <p:cNvPr id="12" name="TextBox 11">
            <a:extLst>
              <a:ext uri="{FF2B5EF4-FFF2-40B4-BE49-F238E27FC236}">
                <a16:creationId xmlns:a16="http://schemas.microsoft.com/office/drawing/2014/main" id="{2A61755A-CF8A-FE32-75E6-A3F4A5867B0E}"/>
              </a:ext>
            </a:extLst>
          </p:cNvPr>
          <p:cNvSpPr txBox="1"/>
          <p:nvPr/>
        </p:nvSpPr>
        <p:spPr>
          <a:xfrm>
            <a:off x="6922760" y="2653703"/>
            <a:ext cx="1705192" cy="1077218"/>
          </a:xfrm>
          <a:prstGeom prst="rect">
            <a:avLst/>
          </a:prstGeom>
          <a:noFill/>
        </p:spPr>
        <p:txBody>
          <a:bodyPr wrap="square">
            <a:spAutoFit/>
          </a:bodyPr>
          <a:lstStyle/>
          <a:p>
            <a:pPr lvl="0" algn="ctr">
              <a:defRPr/>
            </a:pPr>
            <a:r>
              <a:rPr lang="fr-ca" sz="1600" dirty="0"/>
              <a:t>Un accompagnateur qui renforce </a:t>
            </a:r>
            <a:br>
              <a:rPr lang="fr-CA" sz="1600" dirty="0"/>
            </a:br>
            <a:r>
              <a:rPr lang="fr-ca" sz="1600" dirty="0"/>
              <a:t>la confiance </a:t>
            </a:r>
          </a:p>
        </p:txBody>
      </p:sp>
      <p:sp>
        <p:nvSpPr>
          <p:cNvPr id="13" name="TextBox 12">
            <a:extLst>
              <a:ext uri="{FF2B5EF4-FFF2-40B4-BE49-F238E27FC236}">
                <a16:creationId xmlns:a16="http://schemas.microsoft.com/office/drawing/2014/main" id="{7A718C21-64B6-90A6-CB37-3B4FB970B33F}"/>
              </a:ext>
            </a:extLst>
          </p:cNvPr>
          <p:cNvSpPr txBox="1"/>
          <p:nvPr/>
        </p:nvSpPr>
        <p:spPr>
          <a:xfrm>
            <a:off x="8652860" y="2653703"/>
            <a:ext cx="1650652" cy="1323439"/>
          </a:xfrm>
          <a:prstGeom prst="rect">
            <a:avLst/>
          </a:prstGeom>
          <a:noFill/>
        </p:spPr>
        <p:txBody>
          <a:bodyPr wrap="square">
            <a:spAutoFit/>
          </a:bodyPr>
          <a:lstStyle/>
          <a:p>
            <a:pPr lvl="0" algn="ctr">
              <a:defRPr/>
            </a:pPr>
            <a:r>
              <a:rPr lang="fr-CA" sz="1600" dirty="0"/>
              <a:t>Être rassuré par l’information, </a:t>
            </a:r>
            <a:br>
              <a:rPr lang="fr-CA" sz="1600" dirty="0"/>
            </a:br>
            <a:r>
              <a:rPr lang="fr-CA" sz="1600" dirty="0"/>
              <a:t>et pas seulement par la relation</a:t>
            </a:r>
            <a:endParaRPr lang="en-CA" sz="1600" dirty="0"/>
          </a:p>
        </p:txBody>
      </p:sp>
      <p:sp>
        <p:nvSpPr>
          <p:cNvPr id="14" name="TextBox 13">
            <a:extLst>
              <a:ext uri="{FF2B5EF4-FFF2-40B4-BE49-F238E27FC236}">
                <a16:creationId xmlns:a16="http://schemas.microsoft.com/office/drawing/2014/main" id="{701DBF10-D519-C613-13E1-66469B7AE899}"/>
              </a:ext>
            </a:extLst>
          </p:cNvPr>
          <p:cNvSpPr txBox="1"/>
          <p:nvPr/>
        </p:nvSpPr>
        <p:spPr>
          <a:xfrm>
            <a:off x="10328423" y="2653703"/>
            <a:ext cx="1620145" cy="1077218"/>
          </a:xfrm>
          <a:prstGeom prst="rect">
            <a:avLst/>
          </a:prstGeom>
          <a:noFill/>
        </p:spPr>
        <p:txBody>
          <a:bodyPr wrap="square">
            <a:spAutoFit/>
          </a:bodyPr>
          <a:lstStyle/>
          <a:p>
            <a:pPr lvl="0" algn="ctr">
              <a:defRPr/>
            </a:pPr>
            <a:r>
              <a:rPr lang="fr-ca" sz="1600" dirty="0"/>
              <a:t>Souhait d’une plus grande transparence à l’égard des frais </a:t>
            </a:r>
          </a:p>
        </p:txBody>
      </p:sp>
      <p:sp>
        <p:nvSpPr>
          <p:cNvPr id="3" name="Text Placeholder 2">
            <a:extLst>
              <a:ext uri="{FF2B5EF4-FFF2-40B4-BE49-F238E27FC236}">
                <a16:creationId xmlns:a16="http://schemas.microsoft.com/office/drawing/2014/main" id="{7C94DBED-200F-E6F1-4973-8FECCE0E008F}"/>
              </a:ext>
            </a:extLst>
          </p:cNvPr>
          <p:cNvSpPr>
            <a:spLocks noGrp="1"/>
          </p:cNvSpPr>
          <p:nvPr>
            <p:ph type="body" sz="quarter" idx="13"/>
          </p:nvPr>
        </p:nvSpPr>
        <p:spPr>
          <a:xfrm>
            <a:off x="3944938" y="6051550"/>
            <a:ext cx="7796212" cy="401638"/>
          </a:xfrm>
        </p:spPr>
        <p:txBody>
          <a:bodyPr rtlCol="0"/>
          <a:lstStyle/>
          <a:p>
            <a:r>
              <a:rPr lang="fr-ca" noProof="0" dirty="0"/>
              <a:t>Source : </a:t>
            </a:r>
            <a:r>
              <a:rPr lang="en-US" dirty="0"/>
              <a:t>High Net Worth &amp; Mass Affluent Research Report, Manulife, </a:t>
            </a:r>
            <a:r>
              <a:rPr lang="en-US" dirty="0" err="1"/>
              <a:t>février</a:t>
            </a:r>
            <a:r>
              <a:rPr lang="en-US" dirty="0"/>
              <a:t> 2026</a:t>
            </a:r>
            <a:r>
              <a:rPr lang="fr-ca" noProof="0" dirty="0"/>
              <a:t>.</a:t>
            </a:r>
          </a:p>
        </p:txBody>
      </p:sp>
    </p:spTree>
    <p:custDataLst>
      <p:tags r:id="rId1"/>
    </p:custDataLst>
    <p:extLst>
      <p:ext uri="{BB962C8B-B14F-4D97-AF65-F5344CB8AC3E}">
        <p14:creationId xmlns:p14="http://schemas.microsoft.com/office/powerpoint/2010/main" val="3757588649"/>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97B78-0CD6-40F1-0F47-AAF1ED0CE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823B2A-4461-3E49-A48E-95C140DC30CD}"/>
              </a:ext>
            </a:extLst>
          </p:cNvPr>
          <p:cNvSpPr>
            <a:spLocks noGrp="1"/>
          </p:cNvSpPr>
          <p:nvPr>
            <p:ph type="title"/>
          </p:nvPr>
        </p:nvSpPr>
        <p:spPr>
          <a:xfrm>
            <a:off x="466725" y="473075"/>
            <a:ext cx="11274425" cy="792163"/>
          </a:xfrm>
        </p:spPr>
        <p:txBody>
          <a:bodyPr rtlCol="0"/>
          <a:lstStyle/>
          <a:p>
            <a:pPr lvl="0"/>
            <a:r>
              <a:rPr lang="fr-ca" noProof="0"/>
              <a:t>SONDAGE</a:t>
            </a:r>
          </a:p>
        </p:txBody>
      </p:sp>
      <p:sp>
        <p:nvSpPr>
          <p:cNvPr id="31" name="Content Placeholder 30">
            <a:extLst>
              <a:ext uri="{FF2B5EF4-FFF2-40B4-BE49-F238E27FC236}">
                <a16:creationId xmlns:a16="http://schemas.microsoft.com/office/drawing/2014/main" id="{9DB3689C-8B10-34A3-42FB-F5BADD874A2C}"/>
              </a:ext>
            </a:extLst>
          </p:cNvPr>
          <p:cNvSpPr>
            <a:spLocks noGrp="1"/>
          </p:cNvSpPr>
          <p:nvPr>
            <p:ph idx="4294967295"/>
          </p:nvPr>
        </p:nvSpPr>
        <p:spPr>
          <a:xfrm>
            <a:off x="466725" y="1136650"/>
            <a:ext cx="11274425" cy="4584700"/>
          </a:xfrm>
        </p:spPr>
        <p:txBody>
          <a:bodyPr rtlCol="0"/>
          <a:lstStyle/>
          <a:p>
            <a:pPr marL="0" marR="0" lvl="0" indent="0" algn="l" defTabSz="914400" rtl="0" eaLnBrk="1" fontAlgn="auto" latinLnBrk="0" hangingPunct="1">
              <a:lnSpc>
                <a:spcPct val="95000"/>
              </a:lnSpc>
              <a:spcBef>
                <a:spcPts val="1800"/>
              </a:spcBef>
              <a:spcAft>
                <a:spcPts val="0"/>
              </a:spcAft>
              <a:buClr>
                <a:prstClr val="black"/>
              </a:buClr>
              <a:buSzPct val="115000"/>
              <a:buFont typeface="Arial" panose="020B0604020202020204" pitchFamily="34" charset="0"/>
              <a:buNone/>
              <a:tabLst/>
              <a:defRPr/>
            </a:pPr>
            <a:r>
              <a:rPr lang="fr-ca" sz="2400" b="1" i="0" u="none" strike="noStrike" kern="1200" cap="none" spc="0" normalizeH="0" noProof="0" dirty="0">
                <a:ln>
                  <a:noFill/>
                </a:ln>
                <a:solidFill>
                  <a:srgbClr val="03874D"/>
                </a:solidFill>
                <a:effectLst/>
                <a:uLnTx/>
                <a:uFillTx/>
                <a:latin typeface="Arial" panose="020B0604020202020204"/>
                <a:ea typeface="+mn-ea"/>
                <a:cs typeface="+mn-cs"/>
              </a:rPr>
              <a:t>Comment évaluez-vous votre capacité à expliquer les changements liés à l’information sur le coût total et à réorienter la conversation avec vos clients pour mettre l’accent sur la valeur?</a:t>
            </a:r>
            <a:br>
              <a:rPr kumimoji="0" lang="en-CA" sz="2400" b="1" i="0" u="none" strike="noStrike" kern="1200" cap="none" spc="0" normalizeH="0" baseline="0" noProof="0" dirty="0">
                <a:ln>
                  <a:noFill/>
                </a:ln>
                <a:solidFill>
                  <a:srgbClr val="03874D"/>
                </a:solidFill>
                <a:effectLst/>
                <a:uLnTx/>
                <a:uFillTx/>
                <a:latin typeface="Arial" panose="020B0604020202020204"/>
                <a:ea typeface="+mn-ea"/>
                <a:cs typeface="+mn-cs"/>
              </a:rPr>
            </a:br>
            <a:endParaRPr kumimoji="0" lang="en-CA" sz="2400" b="0" i="0" u="none" strike="noStrike" kern="1200" cap="none" spc="0" normalizeH="0" baseline="0" noProof="0" dirty="0">
              <a:ln>
                <a:noFill/>
              </a:ln>
              <a:solidFill>
                <a:srgbClr val="03874D"/>
              </a:solidFill>
              <a:effectLst/>
              <a:uLnTx/>
              <a:uFillTx/>
              <a:latin typeface="Arial" panose="020B0604020202020204"/>
              <a:ea typeface="+mn-ea"/>
              <a:cs typeface="+mn-cs"/>
            </a:endParaRPr>
          </a:p>
          <a:p>
            <a:pPr marL="457200" marR="0" lvl="0" indent="-457200" algn="l" defTabSz="914400" rtl="0" eaLnBrk="1" fontAlgn="auto" latinLnBrk="0" hangingPunct="1">
              <a:lnSpc>
                <a:spcPct val="95000"/>
              </a:lnSpc>
              <a:spcBef>
                <a:spcPts val="1800"/>
              </a:spcBef>
              <a:spcAft>
                <a:spcPts val="0"/>
              </a:spcAft>
              <a:buClr>
                <a:srgbClr val="03874D"/>
              </a:buClr>
              <a:buSzPct val="115000"/>
              <a:buFont typeface="+mj-lt"/>
              <a:buAutoNum type="alphaLcParenR"/>
              <a:tabLst/>
              <a:defRPr/>
            </a:pPr>
            <a:r>
              <a:rPr lang="fr-ca" sz="2400" b="0" i="0" u="none" strike="noStrike" kern="1200" cap="none" spc="0" normalizeH="0" noProof="0" dirty="0">
                <a:ln>
                  <a:noFill/>
                </a:ln>
                <a:solidFill>
                  <a:prstClr val="black"/>
                </a:solidFill>
                <a:effectLst/>
                <a:uLnTx/>
                <a:uFillTx/>
                <a:latin typeface="Arial" panose="020B0604020202020204"/>
                <a:ea typeface="+mn-ea"/>
                <a:cs typeface="+mn-cs"/>
              </a:rPr>
              <a:t>Je suis très bien préparé(e)</a:t>
            </a:r>
          </a:p>
          <a:p>
            <a:pPr marL="457200" marR="0" lvl="0" indent="-457200" algn="l" defTabSz="914400" rtl="0" eaLnBrk="1" fontAlgn="auto" latinLnBrk="0" hangingPunct="1">
              <a:lnSpc>
                <a:spcPct val="95000"/>
              </a:lnSpc>
              <a:spcBef>
                <a:spcPts val="1800"/>
              </a:spcBef>
              <a:spcAft>
                <a:spcPts val="0"/>
              </a:spcAft>
              <a:buClr>
                <a:srgbClr val="03874D"/>
              </a:buClr>
              <a:buSzPct val="115000"/>
              <a:buFont typeface="+mj-lt"/>
              <a:buAutoNum type="alphaLcParenR"/>
              <a:tabLst/>
              <a:defRPr/>
            </a:pPr>
            <a:r>
              <a:rPr lang="fr-ca" sz="2400" b="0" i="0" u="none" strike="noStrike" kern="1200" cap="none" spc="0" normalizeH="0" noProof="0" dirty="0">
                <a:ln>
                  <a:noFill/>
                </a:ln>
                <a:solidFill>
                  <a:prstClr val="black"/>
                </a:solidFill>
                <a:effectLst/>
                <a:uLnTx/>
                <a:uFillTx/>
                <a:latin typeface="Arial" panose="020B0604020202020204"/>
                <a:ea typeface="+mn-ea"/>
                <a:cs typeface="+mn-cs"/>
              </a:rPr>
              <a:t>Je suis plutôt bien préparé(e)</a:t>
            </a:r>
          </a:p>
          <a:p>
            <a:pPr marL="457200" marR="0" lvl="0" indent="-457200" algn="l" defTabSz="914400" rtl="0" eaLnBrk="1" fontAlgn="auto" latinLnBrk="0" hangingPunct="1">
              <a:lnSpc>
                <a:spcPct val="95000"/>
              </a:lnSpc>
              <a:spcBef>
                <a:spcPts val="1800"/>
              </a:spcBef>
              <a:spcAft>
                <a:spcPts val="0"/>
              </a:spcAft>
              <a:buClr>
                <a:srgbClr val="03874D"/>
              </a:buClr>
              <a:buSzPct val="115000"/>
              <a:buFont typeface="+mj-lt"/>
              <a:buAutoNum type="alphaLcParenR"/>
              <a:tabLst/>
              <a:defRPr/>
            </a:pPr>
            <a:r>
              <a:rPr lang="fr-ca" sz="2400" b="0" i="0" u="none" strike="noStrike" kern="1200" cap="none" spc="0" normalizeH="0" noProof="0" dirty="0">
                <a:ln>
                  <a:noFill/>
                </a:ln>
                <a:solidFill>
                  <a:prstClr val="black"/>
                </a:solidFill>
                <a:effectLst/>
                <a:uLnTx/>
                <a:uFillTx/>
                <a:latin typeface="Arial" panose="020B0604020202020204"/>
                <a:ea typeface="+mn-ea"/>
                <a:cs typeface="+mn-cs"/>
              </a:rPr>
              <a:t>Je ne suis ni bien ni mal préparé(e)</a:t>
            </a:r>
          </a:p>
          <a:p>
            <a:pPr marL="457200" marR="0" lvl="0" indent="-457200" algn="l" defTabSz="914400" rtl="0" eaLnBrk="1" fontAlgn="auto" latinLnBrk="0" hangingPunct="1">
              <a:lnSpc>
                <a:spcPct val="95000"/>
              </a:lnSpc>
              <a:spcBef>
                <a:spcPts val="1800"/>
              </a:spcBef>
              <a:spcAft>
                <a:spcPts val="0"/>
              </a:spcAft>
              <a:buClr>
                <a:srgbClr val="03874D"/>
              </a:buClr>
              <a:buSzPct val="115000"/>
              <a:buFont typeface="+mj-lt"/>
              <a:buAutoNum type="alphaLcParenR"/>
              <a:tabLst/>
              <a:defRPr/>
            </a:pPr>
            <a:r>
              <a:rPr lang="fr-ca" sz="2400" b="0" i="0" u="none" strike="noStrike" kern="1200" cap="none" spc="0" normalizeH="0" noProof="0" dirty="0">
                <a:ln>
                  <a:noFill/>
                </a:ln>
                <a:solidFill>
                  <a:prstClr val="black"/>
                </a:solidFill>
                <a:effectLst/>
                <a:uLnTx/>
                <a:uFillTx/>
                <a:latin typeface="Arial" panose="020B0604020202020204"/>
                <a:ea typeface="+mn-ea"/>
                <a:cs typeface="+mn-cs"/>
              </a:rPr>
              <a:t>Je suis plutôt mal préparé(e)</a:t>
            </a:r>
          </a:p>
          <a:p>
            <a:pPr marL="457200" marR="0" lvl="0" indent="-457200" algn="l" defTabSz="914400" rtl="0" eaLnBrk="1" fontAlgn="auto" latinLnBrk="0" hangingPunct="1">
              <a:lnSpc>
                <a:spcPct val="95000"/>
              </a:lnSpc>
              <a:spcBef>
                <a:spcPts val="1800"/>
              </a:spcBef>
              <a:spcAft>
                <a:spcPts val="0"/>
              </a:spcAft>
              <a:buClr>
                <a:srgbClr val="03874D"/>
              </a:buClr>
              <a:buSzPct val="115000"/>
              <a:buFont typeface="+mj-lt"/>
              <a:buAutoNum type="alphaLcParenR"/>
              <a:tabLst/>
              <a:defRPr/>
            </a:pPr>
            <a:r>
              <a:rPr lang="fr-ca" sz="2400" b="0" i="0" u="none" strike="noStrike" kern="1200" cap="none" spc="0" normalizeH="0" noProof="0" dirty="0">
                <a:ln>
                  <a:noFill/>
                </a:ln>
                <a:solidFill>
                  <a:prstClr val="black"/>
                </a:solidFill>
                <a:effectLst/>
                <a:uLnTx/>
                <a:uFillTx/>
                <a:latin typeface="Arial" panose="020B0604020202020204"/>
                <a:ea typeface="+mn-ea"/>
                <a:cs typeface="+mn-cs"/>
              </a:rPr>
              <a:t>Je suis très mal préparé(e)</a:t>
            </a:r>
          </a:p>
        </p:txBody>
      </p:sp>
      <p:sp>
        <p:nvSpPr>
          <p:cNvPr id="5" name="Slide Number Placeholder 4">
            <a:extLst>
              <a:ext uri="{FF2B5EF4-FFF2-40B4-BE49-F238E27FC236}">
                <a16:creationId xmlns:a16="http://schemas.microsoft.com/office/drawing/2014/main" id="{E6D63C95-552B-65DD-4C26-CE9FBFAE31BD}"/>
              </a:ext>
              <a:ext uri="{C183D7F6-B498-43B3-948B-1728B52AA6E4}">
                <adec:decorative xmlns:adec="http://schemas.microsoft.com/office/drawing/2017/decorative" val="1"/>
              </a:ext>
            </a:extLst>
          </p:cNvPr>
          <p:cNvSpPr>
            <a:spLocks noGrp="1"/>
          </p:cNvSpPr>
          <p:nvPr>
            <p:ph type="sldNum" sz="quarter" idx="4"/>
          </p:nvPr>
        </p:nvSpPr>
        <p:spPr>
          <a:xfrm>
            <a:off x="11450638" y="6470650"/>
            <a:ext cx="282575" cy="176213"/>
          </a:xfrm>
        </p:spPr>
        <p:txBody>
          <a:bodyPr rtlCol="0"/>
          <a:lstStyle/>
          <a:p>
            <a:fld id="{BB333B34-C87C-402E-ABB0-13B7C9DEBBC4}" type="slidenum">
              <a:rPr lang="en-CA" noProof="0" smtClean="0"/>
              <a:pPr/>
              <a:t>30</a:t>
            </a:fld>
            <a:endParaRPr lang="en-CA" noProof="0" dirty="0"/>
          </a:p>
        </p:txBody>
      </p:sp>
    </p:spTree>
    <p:custDataLst>
      <p:tags r:id="rId1"/>
    </p:custDataLst>
    <p:extLst>
      <p:ext uri="{BB962C8B-B14F-4D97-AF65-F5344CB8AC3E}">
        <p14:creationId xmlns:p14="http://schemas.microsoft.com/office/powerpoint/2010/main" val="4520482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0F997E-853F-ABC2-F00B-DAE12AFBC928}"/>
              </a:ext>
            </a:extLst>
          </p:cNvPr>
          <p:cNvSpPr>
            <a:spLocks noGrp="1"/>
          </p:cNvSpPr>
          <p:nvPr>
            <p:ph type="title" idx="4294967295"/>
          </p:nvPr>
        </p:nvSpPr>
        <p:spPr>
          <a:xfrm>
            <a:off x="581025" y="2370138"/>
            <a:ext cx="5738813" cy="21050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fontScale="90000"/>
          </a:bodyPr>
          <a:lstStyle/>
          <a:p>
            <a:pPr marL="0" marR="0" lvl="0" indent="0" algn="ctr" defTabSz="914400" rtl="0" eaLnBrk="1" fontAlgn="auto" latinLnBrk="0" hangingPunct="1">
              <a:lnSpc>
                <a:spcPct val="95000"/>
              </a:lnSpc>
              <a:spcBef>
                <a:spcPts val="1200"/>
              </a:spcBef>
              <a:spcAft>
                <a:spcPts val="0"/>
              </a:spcAft>
              <a:buClr>
                <a:schemeClr val="tx1"/>
              </a:buClr>
              <a:buSzPct val="115000"/>
              <a:buFont typeface="Arial" panose="020B0604020202020204" pitchFamily="34" charset="0"/>
              <a:buNone/>
              <a:tabLst/>
              <a:defRPr/>
            </a:pPr>
            <a:r>
              <a:rPr lang="fr-ca" sz="3600" b="0" i="0" u="none" strike="noStrike" kern="1200" cap="none" spc="0" normalizeH="0" noProof="0">
                <a:ln>
                  <a:noFill/>
                </a:ln>
                <a:solidFill>
                  <a:schemeClr val="tx1"/>
                </a:solidFill>
                <a:effectLst/>
                <a:uLnTx/>
                <a:uFillTx/>
                <a:latin typeface="+mn-lt"/>
                <a:ea typeface="+mn-ea"/>
                <a:cs typeface="+mn-cs"/>
              </a:rPr>
              <a:t>Lorsque les règles changent, les personnes qui réussissent savent s’adapter sans renoncer à leur savoir-faire.</a:t>
            </a:r>
          </a:p>
        </p:txBody>
      </p:sp>
      <p:pic>
        <p:nvPicPr>
          <p:cNvPr id="11" name="Picture 10" descr="Une personne se tient debout, les bras croisés, dans une serre pleine de plantes vertes luxuriantes.">
            <a:extLst>
              <a:ext uri="{FF2B5EF4-FFF2-40B4-BE49-F238E27FC236}">
                <a16:creationId xmlns:a16="http://schemas.microsoft.com/office/drawing/2014/main" id="{59EBDB90-6D04-F639-98E8-24BB6B5A59F2}"/>
              </a:ext>
            </a:extLst>
          </p:cNvPr>
          <p:cNvPicPr>
            <a:picLocks noChangeAspect="1"/>
          </p:cNvPicPr>
          <p:nvPr/>
        </p:nvPicPr>
        <p:blipFill>
          <a:blip r:embed="rId3"/>
          <a:srcRect l="29119" t="-181" r="12198" b="181"/>
          <a:stretch>
            <a:fillRect/>
          </a:stretch>
        </p:blipFill>
        <p:spPr>
          <a:xfrm>
            <a:off x="6883122" y="-12408"/>
            <a:ext cx="5305704" cy="6870408"/>
          </a:xfrm>
          <a:prstGeom prst="rect">
            <a:avLst/>
          </a:prstGeom>
          <a:noFill/>
        </p:spPr>
      </p:pic>
      <p:pic>
        <p:nvPicPr>
          <p:cNvPr id="2" name="Graphic 1">
            <a:extLst>
              <a:ext uri="{FF2B5EF4-FFF2-40B4-BE49-F238E27FC236}">
                <a16:creationId xmlns:a16="http://schemas.microsoft.com/office/drawing/2014/main" id="{2CB828E1-6227-BAE3-3046-1E5963D51CE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65616" y="6411666"/>
            <a:ext cx="2004661" cy="226943"/>
          </a:xfrm>
          <a:prstGeom prst="rect">
            <a:avLst/>
          </a:prstGeom>
        </p:spPr>
      </p:pic>
      <p:sp>
        <p:nvSpPr>
          <p:cNvPr id="10" name="Slide Number Placeholder 5">
            <a:extLst>
              <a:ext uri="{FF2B5EF4-FFF2-40B4-BE49-F238E27FC236}">
                <a16:creationId xmlns:a16="http://schemas.microsoft.com/office/drawing/2014/main" id="{A20D119D-E270-40EB-96EC-097A6ABADFB4}"/>
              </a:ext>
              <a:ext uri="{C183D7F6-B498-43B3-948B-1728B52AA6E4}">
                <adec:decorative xmlns:adec="http://schemas.microsoft.com/office/drawing/2017/decorative" val="1"/>
              </a:ext>
            </a:extLst>
          </p:cNvPr>
          <p:cNvSpPr txBox="1">
            <a:spLocks/>
          </p:cNvSpPr>
          <p:nvPr/>
        </p:nvSpPr>
        <p:spPr>
          <a:xfrm>
            <a:off x="11449993" y="6408689"/>
            <a:ext cx="283219" cy="175694"/>
          </a:xfrm>
          <a:prstGeom prst="rect">
            <a:avLst/>
          </a:prstGeom>
        </p:spPr>
        <p:txBody>
          <a:bodyPr vert="horz" lIns="0" tIns="0" rIns="0" bIns="0" rtlCol="0" anchor="b">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BB333B34-C87C-402E-ABB0-13B7C9DEBBC4}" type="slidenum">
              <a:rPr lang="en-CA" noProof="0" smtClean="0">
                <a:solidFill>
                  <a:schemeClr val="bg1"/>
                </a:solidFill>
              </a:rPr>
              <a:pPr rtl="0"/>
              <a:t>31</a:t>
            </a:fld>
            <a:endParaRPr lang="en-CA" noProof="0" dirty="0">
              <a:solidFill>
                <a:schemeClr val="bg1"/>
              </a:solidFill>
            </a:endParaRPr>
          </a:p>
        </p:txBody>
      </p:sp>
      <p:sp>
        <p:nvSpPr>
          <p:cNvPr id="5" name="Rectangle 4">
            <a:extLst>
              <a:ext uri="{FF2B5EF4-FFF2-40B4-BE49-F238E27FC236}">
                <a16:creationId xmlns:a16="http://schemas.microsoft.com/office/drawing/2014/main" id="{A1732B3B-F748-808A-C7D9-0388A395F13E}"/>
              </a:ext>
              <a:ext uri="{C183D7F6-B498-43B3-948B-1728B52AA6E4}">
                <adec:decorative xmlns:adec="http://schemas.microsoft.com/office/drawing/2017/decorative" val="1"/>
              </a:ext>
            </a:extLst>
          </p:cNvPr>
          <p:cNvSpPr/>
          <p:nvPr/>
        </p:nvSpPr>
        <p:spPr>
          <a:xfrm>
            <a:off x="6787380" y="6486463"/>
            <a:ext cx="2775204" cy="215444"/>
          </a:xfrm>
          <a:prstGeom prst="rect">
            <a:avLst/>
          </a:prstGeom>
        </p:spPr>
        <p:txBody>
          <a:bodyPr wrap="square" rtlCol="0">
            <a:spAutoFit/>
          </a:bodyPr>
          <a:lstStyle/>
          <a:p>
            <a:pPr rtl="0"/>
            <a:r>
              <a:rPr lang="fr-CA" sz="800" spc="-30" noProof="0" dirty="0">
                <a:solidFill>
                  <a:schemeClr val="bg1"/>
                </a:solidFill>
              </a:rPr>
              <a:t>public</a:t>
            </a:r>
            <a:endParaRPr lang="fr-ca" sz="800" spc="-30" noProof="0" dirty="0">
              <a:solidFill>
                <a:schemeClr val="bg1"/>
              </a:solidFill>
            </a:endParaRPr>
          </a:p>
        </p:txBody>
      </p:sp>
    </p:spTree>
    <p:extLst>
      <p:ext uri="{BB962C8B-B14F-4D97-AF65-F5344CB8AC3E}">
        <p14:creationId xmlns:p14="http://schemas.microsoft.com/office/powerpoint/2010/main" val="4120329910"/>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0DF40-677D-7666-E09C-4C66BEAF8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068075-6093-6E25-9589-BB39C77D0EA0}"/>
              </a:ext>
            </a:extLst>
          </p:cNvPr>
          <p:cNvSpPr>
            <a:spLocks noGrp="1"/>
          </p:cNvSpPr>
          <p:nvPr>
            <p:ph type="title"/>
          </p:nvPr>
        </p:nvSpPr>
        <p:spPr>
          <a:xfrm>
            <a:off x="438912" y="1944398"/>
            <a:ext cx="11280656" cy="3867446"/>
          </a:xfrm>
        </p:spPr>
        <p:txBody>
          <a:bodyPr rtlCol="0">
            <a:normAutofit fontScale="90000"/>
          </a:bodyPr>
          <a:lstStyle/>
          <a:p>
            <a:pPr rtl="0"/>
            <a:br>
              <a:rPr lang="en-CA" noProof="0" dirty="0"/>
            </a:br>
            <a:r>
              <a:rPr lang="fr-ca" noProof="0" dirty="0"/>
              <a:t>Prenez les devants grâce à une démarche structurée</a:t>
            </a:r>
            <a:br>
              <a:rPr lang="en-CA" noProof="0" dirty="0"/>
            </a:br>
            <a:br>
              <a:rPr lang="en-CA" noProof="0" dirty="0"/>
            </a:br>
            <a:endParaRPr lang="en-CA" noProof="0" dirty="0"/>
          </a:p>
        </p:txBody>
      </p:sp>
      <p:pic>
        <p:nvPicPr>
          <p:cNvPr id="14" name="Graphic 13">
            <a:extLst>
              <a:ext uri="{FF2B5EF4-FFF2-40B4-BE49-F238E27FC236}">
                <a16:creationId xmlns:a16="http://schemas.microsoft.com/office/drawing/2014/main" id="{FFD65EA1-6CC0-D176-9C23-96E7E760DF5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4073" y="1289732"/>
            <a:ext cx="1100567" cy="1100567"/>
          </a:xfrm>
          <a:prstGeom prst="rect">
            <a:avLst/>
          </a:prstGeom>
        </p:spPr>
      </p:pic>
      <p:sp>
        <p:nvSpPr>
          <p:cNvPr id="4" name="Slide Number Placeholder 4">
            <a:extLst>
              <a:ext uri="{FF2B5EF4-FFF2-40B4-BE49-F238E27FC236}">
                <a16:creationId xmlns:a16="http://schemas.microsoft.com/office/drawing/2014/main" id="{9F1D72BE-B35C-ADD3-ED07-78739D33FF68}"/>
              </a:ext>
              <a:ext uri="{C183D7F6-B498-43B3-948B-1728B52AA6E4}">
                <adec:decorative xmlns:adec="http://schemas.microsoft.com/office/drawing/2017/decorative" val="1"/>
              </a:ext>
            </a:extLst>
          </p:cNvPr>
          <p:cNvSpPr>
            <a:spLocks noGrp="1"/>
          </p:cNvSpPr>
          <p:nvPr>
            <p:ph type="sldNum" sz="quarter" idx="4"/>
          </p:nvPr>
        </p:nvSpPr>
        <p:spPr>
          <a:xfrm>
            <a:off x="11450638" y="6470650"/>
            <a:ext cx="282575" cy="176213"/>
          </a:xfrm>
        </p:spPr>
        <p:txBody>
          <a:bodyPr rtlCol="0"/>
          <a:lstStyle/>
          <a:p>
            <a:fld id="{BB333B34-C87C-402E-ABB0-13B7C9DEBBC4}" type="slidenum">
              <a:rPr lang="en-CA" noProof="0" smtClean="0"/>
              <a:pPr/>
              <a:t>32</a:t>
            </a:fld>
            <a:endParaRPr lang="en-CA" noProof="0" dirty="0"/>
          </a:p>
        </p:txBody>
      </p:sp>
    </p:spTree>
    <p:custDataLst>
      <p:tags r:id="rId1"/>
    </p:custDataLst>
    <p:extLst>
      <p:ext uri="{BB962C8B-B14F-4D97-AF65-F5344CB8AC3E}">
        <p14:creationId xmlns:p14="http://schemas.microsoft.com/office/powerpoint/2010/main" val="3035057595"/>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Right 11">
            <a:extLst>
              <a:ext uri="{FF2B5EF4-FFF2-40B4-BE49-F238E27FC236}">
                <a16:creationId xmlns:a16="http://schemas.microsoft.com/office/drawing/2014/main" id="{19AEF8E6-7E06-C002-6F4F-4681416738E4}"/>
              </a:ext>
              <a:ext uri="{C183D7F6-B498-43B3-948B-1728B52AA6E4}">
                <adec:decorative xmlns:adec="http://schemas.microsoft.com/office/drawing/2017/decorative" val="1"/>
              </a:ext>
            </a:extLst>
          </p:cNvPr>
          <p:cNvSpPr/>
          <p:nvPr/>
        </p:nvSpPr>
        <p:spPr>
          <a:xfrm>
            <a:off x="7353237" y="2277239"/>
            <a:ext cx="4379976" cy="1777043"/>
          </a:xfrm>
          <a:prstGeom prst="rightArrow">
            <a:avLst>
              <a:gd name="adj1" fmla="val 78115"/>
              <a:gd name="adj2" fmla="val 50000"/>
            </a:avLst>
          </a:prstGeom>
          <a:solidFill>
            <a:srgbClr val="03874D"/>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92078" tIns="292078" rIns="292078" bIns="292078" numCol="1" spcCol="1270" rtlCol="0" anchor="ctr" anchorCtr="0">
            <a:noAutofit/>
          </a:bodyPr>
          <a:lstStyle/>
          <a:p>
            <a:pPr marL="0" lvl="0" indent="0" algn="ctr" defTabSz="2800350" rtl="0">
              <a:lnSpc>
                <a:spcPct val="90000"/>
              </a:lnSpc>
              <a:spcBef>
                <a:spcPct val="0"/>
              </a:spcBef>
              <a:spcAft>
                <a:spcPct val="35000"/>
              </a:spcAft>
              <a:buNone/>
            </a:pPr>
            <a:endParaRPr lang="en-CA" sz="6300" kern="1200" noProof="0" dirty="0">
              <a:solidFill>
                <a:schemeClr val="bg1"/>
              </a:solidFill>
            </a:endParaRPr>
          </a:p>
        </p:txBody>
      </p:sp>
      <p:sp>
        <p:nvSpPr>
          <p:cNvPr id="7" name="Slide Number Placeholder 6">
            <a:extLst>
              <a:ext uri="{FF2B5EF4-FFF2-40B4-BE49-F238E27FC236}">
                <a16:creationId xmlns:a16="http://schemas.microsoft.com/office/drawing/2014/main" id="{4CF062CA-E11E-35BD-F6F8-8649D6665298}"/>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33</a:t>
            </a:fld>
            <a:endParaRPr lang="en-CA" noProof="0" dirty="0"/>
          </a:p>
        </p:txBody>
      </p:sp>
      <p:sp>
        <p:nvSpPr>
          <p:cNvPr id="2" name="Title 1">
            <a:extLst>
              <a:ext uri="{FF2B5EF4-FFF2-40B4-BE49-F238E27FC236}">
                <a16:creationId xmlns:a16="http://schemas.microsoft.com/office/drawing/2014/main" id="{15263A8C-F140-27D7-1665-D8BE6F132DCC}"/>
              </a:ext>
            </a:extLst>
          </p:cNvPr>
          <p:cNvSpPr>
            <a:spLocks noGrp="1"/>
          </p:cNvSpPr>
          <p:nvPr>
            <p:ph type="title"/>
          </p:nvPr>
        </p:nvSpPr>
        <p:spPr>
          <a:xfrm>
            <a:off x="466342" y="472437"/>
            <a:ext cx="11274553" cy="792167"/>
          </a:xfrm>
        </p:spPr>
        <p:txBody>
          <a:bodyPr rtlCol="0"/>
          <a:lstStyle/>
          <a:p>
            <a:r>
              <a:rPr lang="fr-ca" noProof="0"/>
              <a:t>Votre démarche structurée</a:t>
            </a:r>
          </a:p>
        </p:txBody>
      </p:sp>
      <p:sp>
        <p:nvSpPr>
          <p:cNvPr id="8" name="Arrow: Left 7">
            <a:extLst>
              <a:ext uri="{FF2B5EF4-FFF2-40B4-BE49-F238E27FC236}">
                <a16:creationId xmlns:a16="http://schemas.microsoft.com/office/drawing/2014/main" id="{F45D7334-07A4-A4BE-347E-E57A0465A042}"/>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92078"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5200" kern="1200" noProof="0" dirty="0">
                <a:solidFill>
                  <a:schemeClr val="bg1"/>
                </a:solidFill>
              </a:rPr>
              <a:t>Avant</a:t>
            </a:r>
          </a:p>
        </p:txBody>
      </p:sp>
      <p:sp>
        <p:nvSpPr>
          <p:cNvPr id="13" name="TextBox 12">
            <a:extLst>
              <a:ext uri="{FF2B5EF4-FFF2-40B4-BE49-F238E27FC236}">
                <a16:creationId xmlns:a16="http://schemas.microsoft.com/office/drawing/2014/main" id="{CF3DC713-8F67-C306-7425-82B2408A9238}"/>
              </a:ext>
            </a:extLst>
          </p:cNvPr>
          <p:cNvSpPr txBox="1"/>
          <p:nvPr/>
        </p:nvSpPr>
        <p:spPr>
          <a:xfrm>
            <a:off x="891540" y="4715114"/>
            <a:ext cx="3290749" cy="1015663"/>
          </a:xfrm>
          <a:prstGeom prst="rect">
            <a:avLst/>
          </a:prstGeom>
          <a:noFill/>
        </p:spPr>
        <p:txBody>
          <a:bodyPr wrap="square" rtlCol="0">
            <a:spAutoFit/>
          </a:bodyPr>
          <a:lstStyle/>
          <a:p>
            <a:pPr algn="ctr" rtl="0"/>
            <a:r>
              <a:rPr lang="fr-ca" sz="2000" noProof="0" dirty="0"/>
              <a:t>Avant les rencontres :</a:t>
            </a:r>
          </a:p>
          <a:p>
            <a:pPr algn="ctr" rtl="0"/>
            <a:r>
              <a:rPr lang="fr-ca" sz="2000" noProof="0" dirty="0"/>
              <a:t>repérer les moments clés où la valeur est manifeste</a:t>
            </a:r>
          </a:p>
        </p:txBody>
      </p:sp>
      <p:sp>
        <p:nvSpPr>
          <p:cNvPr id="10" name="Oval 9">
            <a:extLst>
              <a:ext uri="{FF2B5EF4-FFF2-40B4-BE49-F238E27FC236}">
                <a16:creationId xmlns:a16="http://schemas.microsoft.com/office/drawing/2014/main" id="{67119EFD-FC39-970E-3E7A-BB953489DED7}"/>
              </a:ext>
            </a:extLst>
          </p:cNvPr>
          <p:cNvSpPr/>
          <p:nvPr/>
        </p:nvSpPr>
        <p:spPr>
          <a:xfrm>
            <a:off x="4620464" y="1687398"/>
            <a:ext cx="2961738" cy="2956726"/>
          </a:xfrm>
          <a:prstGeom prst="ellipse">
            <a:avLst/>
          </a:prstGeom>
          <a:solidFill>
            <a:srgbClr val="00009A"/>
          </a:solidFill>
          <a:ln w="101600" cmpd="dbl">
            <a:solidFill>
              <a:schemeClr val="accent2"/>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5200" kern="1200" noProof="0">
                <a:solidFill>
                  <a:schemeClr val="bg1"/>
                </a:solidFill>
              </a:rPr>
              <a:t>Pendant</a:t>
            </a:r>
          </a:p>
        </p:txBody>
      </p:sp>
      <p:sp>
        <p:nvSpPr>
          <p:cNvPr id="9" name="TextBox 8">
            <a:extLst>
              <a:ext uri="{FF2B5EF4-FFF2-40B4-BE49-F238E27FC236}">
                <a16:creationId xmlns:a16="http://schemas.microsoft.com/office/drawing/2014/main" id="{92D53465-BA08-862E-2DB8-A8ED1C0F658D}"/>
              </a:ext>
            </a:extLst>
          </p:cNvPr>
          <p:cNvSpPr txBox="1"/>
          <p:nvPr/>
        </p:nvSpPr>
        <p:spPr>
          <a:xfrm>
            <a:off x="4390947" y="4715114"/>
            <a:ext cx="3420773" cy="1015663"/>
          </a:xfrm>
          <a:prstGeom prst="rect">
            <a:avLst/>
          </a:prstGeom>
          <a:noFill/>
        </p:spPr>
        <p:txBody>
          <a:bodyPr wrap="square" rtlCol="0">
            <a:spAutoFit/>
          </a:bodyPr>
          <a:lstStyle/>
          <a:p>
            <a:pPr algn="ctr" rtl="0"/>
            <a:r>
              <a:rPr lang="fr-ca" sz="2000" noProof="0"/>
              <a:t>Pendant vos conversations : lier les coûts aux résultats obtenus</a:t>
            </a:r>
          </a:p>
        </p:txBody>
      </p:sp>
      <p:sp>
        <p:nvSpPr>
          <p:cNvPr id="4" name="TextBox 3">
            <a:extLst>
              <a:ext uri="{FF2B5EF4-FFF2-40B4-BE49-F238E27FC236}">
                <a16:creationId xmlns:a16="http://schemas.microsoft.com/office/drawing/2014/main" id="{3DAB5C68-08D8-2645-8177-9FCAB8DDA9A3}"/>
              </a:ext>
            </a:extLst>
          </p:cNvPr>
          <p:cNvSpPr txBox="1"/>
          <p:nvPr/>
        </p:nvSpPr>
        <p:spPr>
          <a:xfrm>
            <a:off x="7897659" y="2683513"/>
            <a:ext cx="2477021" cy="840230"/>
          </a:xfrm>
          <a:prstGeom prst="rect">
            <a:avLst/>
          </a:prstGeom>
          <a:noFill/>
        </p:spPr>
        <p:txBody>
          <a:bodyPr wrap="square" rtlCol="0">
            <a:spAutoFit/>
          </a:bodyPr>
          <a:lstStyle/>
          <a:p>
            <a:pPr marL="0" lvl="0" indent="0" algn="ctr" defTabSz="2800350" rtl="0">
              <a:lnSpc>
                <a:spcPct val="90000"/>
              </a:lnSpc>
              <a:spcBef>
                <a:spcPct val="0"/>
              </a:spcBef>
              <a:spcAft>
                <a:spcPct val="35000"/>
              </a:spcAft>
              <a:buNone/>
            </a:pPr>
            <a:r>
              <a:rPr lang="fr-ca" sz="5200" kern="1200" noProof="0">
                <a:solidFill>
                  <a:schemeClr val="bg1"/>
                </a:solidFill>
              </a:rPr>
              <a:t>Après</a:t>
            </a:r>
          </a:p>
        </p:txBody>
      </p:sp>
      <p:sp>
        <p:nvSpPr>
          <p:cNvPr id="15" name="TextBox 14">
            <a:extLst>
              <a:ext uri="{FF2B5EF4-FFF2-40B4-BE49-F238E27FC236}">
                <a16:creationId xmlns:a16="http://schemas.microsoft.com/office/drawing/2014/main" id="{027C9AD3-05CE-F9D6-37A7-EF0D68A3E3FE}"/>
              </a:ext>
            </a:extLst>
          </p:cNvPr>
          <p:cNvSpPr txBox="1"/>
          <p:nvPr/>
        </p:nvSpPr>
        <p:spPr>
          <a:xfrm>
            <a:off x="7970274" y="4732092"/>
            <a:ext cx="3133341" cy="1015663"/>
          </a:xfrm>
          <a:prstGeom prst="rect">
            <a:avLst/>
          </a:prstGeom>
          <a:noFill/>
        </p:spPr>
        <p:txBody>
          <a:bodyPr wrap="square" rtlCol="0">
            <a:spAutoFit/>
          </a:bodyPr>
          <a:lstStyle/>
          <a:p>
            <a:pPr algn="ctr" rtl="0"/>
            <a:r>
              <a:rPr lang="fr-ca" sz="2000" noProof="0"/>
              <a:t>Après les rencontres : renforcer la continuité et l’engagement </a:t>
            </a:r>
          </a:p>
        </p:txBody>
      </p:sp>
    </p:spTree>
    <p:extLst>
      <p:ext uri="{BB962C8B-B14F-4D97-AF65-F5344CB8AC3E}">
        <p14:creationId xmlns:p14="http://schemas.microsoft.com/office/powerpoint/2010/main" val="271618023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C133A-928C-DB80-6C49-F386F7FA7E3C}"/>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F90DCDB0-F8B1-049D-6974-918F947CB6DE}"/>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7" name="Arrow: Right 6">
              <a:extLst>
                <a:ext uri="{FF2B5EF4-FFF2-40B4-BE49-F238E27FC236}">
                  <a16:creationId xmlns:a16="http://schemas.microsoft.com/office/drawing/2014/main" id="{EE6489ED-0A55-2B63-7E8B-6719604421AC}"/>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Après</a:t>
              </a:r>
            </a:p>
          </p:txBody>
        </p:sp>
        <p:sp>
          <p:nvSpPr>
            <p:cNvPr id="9" name="Arrow: Left 8">
              <a:extLst>
                <a:ext uri="{FF2B5EF4-FFF2-40B4-BE49-F238E27FC236}">
                  <a16:creationId xmlns:a16="http://schemas.microsoft.com/office/drawing/2014/main" id="{70D05ABE-8336-60C8-40A5-10D60C5F6C90}"/>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bg1"/>
                  </a:solidFill>
                </a:rPr>
                <a:t>Avant</a:t>
              </a:r>
            </a:p>
          </p:txBody>
        </p:sp>
        <p:sp>
          <p:nvSpPr>
            <p:cNvPr id="11" name="Oval 10">
              <a:extLst>
                <a:ext uri="{FF2B5EF4-FFF2-40B4-BE49-F238E27FC236}">
                  <a16:creationId xmlns:a16="http://schemas.microsoft.com/office/drawing/2014/main" id="{845A9A99-021C-3725-C52C-5BB78FDA7A53}"/>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Pendant</a:t>
              </a:r>
            </a:p>
          </p:txBody>
        </p:sp>
      </p:grpSp>
      <p:sp>
        <p:nvSpPr>
          <p:cNvPr id="5" name="Slide Number Placeholder 4">
            <a:extLst>
              <a:ext uri="{FF2B5EF4-FFF2-40B4-BE49-F238E27FC236}">
                <a16:creationId xmlns:a16="http://schemas.microsoft.com/office/drawing/2014/main" id="{3D865654-D6DB-3B0D-D240-7A9DFAEEA85F}"/>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34</a:t>
            </a:fld>
            <a:endParaRPr lang="en-CA" noProof="0" dirty="0"/>
          </a:p>
        </p:txBody>
      </p:sp>
      <p:sp>
        <p:nvSpPr>
          <p:cNvPr id="2" name="Title 1">
            <a:extLst>
              <a:ext uri="{FF2B5EF4-FFF2-40B4-BE49-F238E27FC236}">
                <a16:creationId xmlns:a16="http://schemas.microsoft.com/office/drawing/2014/main" id="{B8698D78-B831-4F33-42EF-E84CB92EBC8E}"/>
              </a:ext>
            </a:extLst>
          </p:cNvPr>
          <p:cNvSpPr>
            <a:spLocks noGrp="1"/>
          </p:cNvSpPr>
          <p:nvPr>
            <p:ph type="title"/>
          </p:nvPr>
        </p:nvSpPr>
        <p:spPr>
          <a:xfrm>
            <a:off x="466342" y="472437"/>
            <a:ext cx="11274553" cy="792167"/>
          </a:xfrm>
        </p:spPr>
        <p:txBody>
          <a:bodyPr rtlCol="0"/>
          <a:lstStyle/>
          <a:p>
            <a:pPr lvl="0"/>
            <a:r>
              <a:rPr lang="fr-ca" noProof="0"/>
              <a:t>Passez en revue votre clientèle</a:t>
            </a:r>
          </a:p>
        </p:txBody>
      </p:sp>
      <p:sp>
        <p:nvSpPr>
          <p:cNvPr id="24" name="Oval 23">
            <a:extLst>
              <a:ext uri="{FF2B5EF4-FFF2-40B4-BE49-F238E27FC236}">
                <a16:creationId xmlns:a16="http://schemas.microsoft.com/office/drawing/2014/main" id="{1B8EEE87-70F4-1294-5D73-48FF428E8902}"/>
              </a:ext>
            </a:extLst>
          </p:cNvPr>
          <p:cNvSpPr/>
          <p:nvPr/>
        </p:nvSpPr>
        <p:spPr>
          <a:xfrm>
            <a:off x="495174" y="1929336"/>
            <a:ext cx="2886823" cy="2886823"/>
          </a:xfrm>
          <a:prstGeom prst="ellipse">
            <a:avLst/>
          </a:prstGeom>
          <a:solidFill>
            <a:schemeClr val="bg1"/>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2800" b="0" i="0" u="none" strike="noStrike" kern="1200" cap="none" spc="0" normalizeH="0" noProof="0">
                <a:ln>
                  <a:noFill/>
                </a:ln>
                <a:solidFill>
                  <a:prstClr val="black"/>
                </a:solidFill>
                <a:effectLst/>
                <a:uLnTx/>
                <a:uFillTx/>
                <a:latin typeface="Arial" panose="020B0604020202020204"/>
                <a:ea typeface="+mn-ea"/>
                <a:cs typeface="+mn-cs"/>
              </a:rPr>
              <a:t>Chaque relation client est unique</a:t>
            </a:r>
          </a:p>
        </p:txBody>
      </p:sp>
      <p:sp>
        <p:nvSpPr>
          <p:cNvPr id="20" name="Content Placeholder 30">
            <a:extLst>
              <a:ext uri="{FF2B5EF4-FFF2-40B4-BE49-F238E27FC236}">
                <a16:creationId xmlns:a16="http://schemas.microsoft.com/office/drawing/2014/main" id="{8D8502E4-FFB6-0EE2-D500-417EC968E919}"/>
              </a:ext>
            </a:extLst>
          </p:cNvPr>
          <p:cNvSpPr txBox="1">
            <a:spLocks/>
          </p:cNvSpPr>
          <p:nvPr/>
        </p:nvSpPr>
        <p:spPr>
          <a:xfrm>
            <a:off x="3852108" y="1923542"/>
            <a:ext cx="7470286" cy="3666825"/>
          </a:xfrm>
          <a:prstGeom prst="rect">
            <a:avLst/>
          </a:prstGeom>
        </p:spPr>
        <p:txBody>
          <a:bodyPr vert="horz" lIns="0" tIns="0" rIns="0" bIns="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rtl="0">
              <a:buNone/>
            </a:pPr>
            <a:r>
              <a:rPr lang="fr-ca" sz="3000" b="1" noProof="0" dirty="0">
                <a:solidFill>
                  <a:srgbClr val="03874D"/>
                </a:solidFill>
              </a:rPr>
              <a:t>Clients prioritaires</a:t>
            </a:r>
          </a:p>
          <a:p>
            <a:pPr marL="338328" lvl="1" indent="0" rtl="0">
              <a:buNone/>
            </a:pPr>
            <a:endParaRPr lang="en-CA" sz="3000" noProof="0" dirty="0"/>
          </a:p>
          <a:p>
            <a:pPr marL="0" indent="0" rtl="0">
              <a:buNone/>
            </a:pPr>
            <a:r>
              <a:rPr lang="fr-ca" sz="3000" b="1" noProof="0" dirty="0">
                <a:solidFill>
                  <a:srgbClr val="00009A"/>
                </a:solidFill>
              </a:rPr>
              <a:t>Clients intermédiaires</a:t>
            </a:r>
          </a:p>
          <a:p>
            <a:pPr marL="685800" lvl="2" indent="0" rtl="0">
              <a:buNone/>
            </a:pPr>
            <a:endParaRPr lang="en-CA" sz="3000" noProof="0" dirty="0"/>
          </a:p>
          <a:p>
            <a:pPr marL="0" indent="0" rtl="0">
              <a:buNone/>
            </a:pPr>
            <a:r>
              <a:rPr lang="fr-ca" sz="3000" b="1" noProof="0" dirty="0">
                <a:solidFill>
                  <a:schemeClr val="tx2"/>
                </a:solidFill>
              </a:rPr>
              <a:t>Clients de moindre envergure</a:t>
            </a:r>
          </a:p>
        </p:txBody>
      </p:sp>
      <p:sp>
        <p:nvSpPr>
          <p:cNvPr id="25" name="Arc 24">
            <a:extLst>
              <a:ext uri="{FF2B5EF4-FFF2-40B4-BE49-F238E27FC236}">
                <a16:creationId xmlns:a16="http://schemas.microsoft.com/office/drawing/2014/main" id="{EC96AA24-BA85-BB52-F23B-453D5AAD7906}"/>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6200000"/>
              <a:gd name="adj2" fmla="val 19787579"/>
            </a:avLst>
          </a:prstGeom>
          <a:noFill/>
          <a:ln w="254000">
            <a:solidFill>
              <a:srgbClr val="0387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26" name="Arc 25">
            <a:extLst>
              <a:ext uri="{FF2B5EF4-FFF2-40B4-BE49-F238E27FC236}">
                <a16:creationId xmlns:a16="http://schemas.microsoft.com/office/drawing/2014/main" id="{5D71D675-DB06-BAB9-EF57-2A32A385C004}"/>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9845905"/>
              <a:gd name="adj2" fmla="val 1708316"/>
            </a:avLst>
          </a:prstGeom>
          <a:noFill/>
          <a:ln w="254000">
            <a:solidFill>
              <a:srgbClr val="00009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27" name="Arc 26">
            <a:extLst>
              <a:ext uri="{FF2B5EF4-FFF2-40B4-BE49-F238E27FC236}">
                <a16:creationId xmlns:a16="http://schemas.microsoft.com/office/drawing/2014/main" id="{E585D03F-FC24-48A3-91E8-C17FC2F77EAE}"/>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762623"/>
              <a:gd name="adj2" fmla="val 5391155"/>
            </a:avLst>
          </a:prstGeom>
          <a:noFill/>
          <a:ln w="2540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Tree>
    <p:custDataLst>
      <p:tags r:id="rId1"/>
    </p:custDataLst>
    <p:extLst>
      <p:ext uri="{BB962C8B-B14F-4D97-AF65-F5344CB8AC3E}">
        <p14:creationId xmlns:p14="http://schemas.microsoft.com/office/powerpoint/2010/main" val="646778160"/>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1E8D6-6080-78B7-C001-33F16A5EB71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BC75EDC-5311-4546-EEAE-B1426554CAFE}"/>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35</a:t>
            </a:fld>
            <a:endParaRPr lang="en-CA" noProof="0" dirty="0"/>
          </a:p>
        </p:txBody>
      </p:sp>
      <p:sp>
        <p:nvSpPr>
          <p:cNvPr id="2" name="Title 1">
            <a:extLst>
              <a:ext uri="{FF2B5EF4-FFF2-40B4-BE49-F238E27FC236}">
                <a16:creationId xmlns:a16="http://schemas.microsoft.com/office/drawing/2014/main" id="{CF26D82B-2D59-C35D-F6F0-EB22B68985CA}"/>
              </a:ext>
            </a:extLst>
          </p:cNvPr>
          <p:cNvSpPr>
            <a:spLocks noGrp="1"/>
          </p:cNvSpPr>
          <p:nvPr>
            <p:ph type="title"/>
          </p:nvPr>
        </p:nvSpPr>
        <p:spPr>
          <a:xfrm>
            <a:off x="466342" y="472437"/>
            <a:ext cx="11274553" cy="792167"/>
          </a:xfrm>
        </p:spPr>
        <p:txBody>
          <a:bodyPr rtlCol="0"/>
          <a:lstStyle/>
          <a:p>
            <a:pPr lvl="0"/>
            <a:r>
              <a:rPr lang="fr-ca" noProof="0"/>
              <a:t>Passez en revue votre clientèle</a:t>
            </a:r>
          </a:p>
        </p:txBody>
      </p:sp>
      <p:sp>
        <p:nvSpPr>
          <p:cNvPr id="6" name="Oval 5">
            <a:extLst>
              <a:ext uri="{FF2B5EF4-FFF2-40B4-BE49-F238E27FC236}">
                <a16:creationId xmlns:a16="http://schemas.microsoft.com/office/drawing/2014/main" id="{2F70F13B-E441-0801-F6B3-65D5DB993355}"/>
              </a:ext>
            </a:extLst>
          </p:cNvPr>
          <p:cNvSpPr/>
          <p:nvPr/>
        </p:nvSpPr>
        <p:spPr>
          <a:xfrm>
            <a:off x="495174" y="1929336"/>
            <a:ext cx="2886823" cy="2886823"/>
          </a:xfrm>
          <a:prstGeom prst="ellipse">
            <a:avLst/>
          </a:prstGeom>
          <a:solidFill>
            <a:schemeClr val="bg1"/>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2800" b="0" i="0" u="none" strike="noStrike" kern="1200" cap="none" spc="0" normalizeH="0" noProof="0">
                <a:ln>
                  <a:noFill/>
                </a:ln>
                <a:solidFill>
                  <a:prstClr val="black"/>
                </a:solidFill>
                <a:effectLst/>
                <a:uLnTx/>
                <a:uFillTx/>
                <a:latin typeface="Arial" panose="020B0604020202020204"/>
                <a:ea typeface="+mn-ea"/>
                <a:cs typeface="+mn-cs"/>
              </a:rPr>
              <a:t>Chaque relation client est unique</a:t>
            </a:r>
          </a:p>
        </p:txBody>
      </p:sp>
      <p:sp>
        <p:nvSpPr>
          <p:cNvPr id="18" name="Content Placeholder 30">
            <a:extLst>
              <a:ext uri="{FF2B5EF4-FFF2-40B4-BE49-F238E27FC236}">
                <a16:creationId xmlns:a16="http://schemas.microsoft.com/office/drawing/2014/main" id="{2EEE4D7D-A9E5-FE65-79BD-3F867CC6676F}"/>
              </a:ext>
            </a:extLst>
          </p:cNvPr>
          <p:cNvSpPr txBox="1">
            <a:spLocks/>
          </p:cNvSpPr>
          <p:nvPr/>
        </p:nvSpPr>
        <p:spPr>
          <a:xfrm>
            <a:off x="4171422" y="1901771"/>
            <a:ext cx="7470286" cy="1204287"/>
          </a:xfrm>
          <a:prstGeom prst="rect">
            <a:avLst/>
          </a:prstGeom>
        </p:spPr>
        <p:txBody>
          <a:bodyPr vert="horz" lIns="0" tIns="0" rIns="0" bIns="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3000" b="1" i="0" u="none" strike="noStrike" kern="1200" cap="none" spc="0" normalizeH="0" noProof="0" dirty="0">
                <a:ln>
                  <a:noFill/>
                </a:ln>
                <a:solidFill>
                  <a:srgbClr val="03874D"/>
                </a:solidFill>
                <a:effectLst/>
                <a:uLnTx/>
                <a:uFillTx/>
                <a:latin typeface="Arial" panose="020B0604020202020204"/>
                <a:ea typeface="+mn-ea"/>
                <a:cs typeface="+mn-cs"/>
              </a:rPr>
              <a:t>Clients prioritaires</a:t>
            </a:r>
          </a:p>
          <a:p>
            <a:pPr marL="0" indent="0" rtl="0">
              <a:lnSpc>
                <a:spcPct val="100000"/>
              </a:lnSpc>
              <a:spcBef>
                <a:spcPts val="0"/>
              </a:spcBef>
              <a:buClrTx/>
              <a:buSzTx/>
              <a:buNone/>
              <a:defRPr/>
            </a:pPr>
            <a:r>
              <a:rPr lang="fr-ca" sz="2400" b="0" i="0" u="none" strike="noStrike" kern="1200" cap="none" spc="0" normalizeH="0" noProof="0" dirty="0">
                <a:ln>
                  <a:noFill/>
                </a:ln>
                <a:solidFill>
                  <a:srgbClr val="03874D"/>
                </a:solidFill>
                <a:effectLst/>
                <a:uLnTx/>
                <a:uFillTx/>
                <a:latin typeface="Arial" panose="020B0604020202020204"/>
                <a:ea typeface="+mn-ea"/>
                <a:cs typeface="+mn-cs"/>
              </a:rPr>
              <a:t>Privilégiez des échanges proactifs et personnalisés avec les clients à valeur élevée afin de renforcer les relations clés.</a:t>
            </a:r>
          </a:p>
        </p:txBody>
      </p:sp>
      <p:sp>
        <p:nvSpPr>
          <p:cNvPr id="17" name="TextBox 16">
            <a:extLst>
              <a:ext uri="{FF2B5EF4-FFF2-40B4-BE49-F238E27FC236}">
                <a16:creationId xmlns:a16="http://schemas.microsoft.com/office/drawing/2014/main" id="{5BE05896-49EA-2F2E-4F86-92471F21F8C6}"/>
              </a:ext>
            </a:extLst>
          </p:cNvPr>
          <p:cNvSpPr txBox="1"/>
          <p:nvPr/>
        </p:nvSpPr>
        <p:spPr>
          <a:xfrm>
            <a:off x="4178394" y="3627734"/>
            <a:ext cx="6093724" cy="1415772"/>
          </a:xfrm>
          <a:prstGeom prst="rect">
            <a:avLst/>
          </a:prstGeom>
          <a:noFill/>
        </p:spPr>
        <p:txBody>
          <a:bodyPr wrap="square" lIns="0" rtlCol="0">
            <a:spAutoFit/>
          </a:bodyPr>
          <a:lstStyle/>
          <a:p>
            <a:pPr marL="342900" marR="0" lvl="1"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fr-ca" sz="2200" b="0" i="0" u="none" strike="noStrike" kern="1200" cap="none" spc="0" normalizeH="0" noProof="0" dirty="0">
                <a:ln>
                  <a:noFill/>
                </a:ln>
                <a:solidFill>
                  <a:prstClr val="black"/>
                </a:solidFill>
                <a:effectLst/>
                <a:uLnTx/>
                <a:uFillTx/>
              </a:rPr>
              <a:t>Complexité de la relation</a:t>
            </a:r>
          </a:p>
          <a:p>
            <a:pPr marL="342900" marR="0" lvl="1"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fr-ca" sz="2200" b="0" i="0" u="none" strike="noStrike" kern="1200" cap="none" spc="0" normalizeH="0" noProof="0" dirty="0">
                <a:ln>
                  <a:noFill/>
                </a:ln>
                <a:solidFill>
                  <a:prstClr val="black"/>
                </a:solidFill>
                <a:effectLst/>
                <a:uLnTx/>
                <a:uFillTx/>
              </a:rPr>
              <a:t>Niveau de mobilisation</a:t>
            </a:r>
          </a:p>
          <a:p>
            <a:pPr marL="342900" marR="0" lvl="1"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fr-ca" sz="2200" b="0" i="0" u="none" strike="noStrike" kern="1200" cap="none" spc="0" normalizeH="0" noProof="0" dirty="0">
                <a:ln>
                  <a:noFill/>
                </a:ln>
                <a:solidFill>
                  <a:prstClr val="black"/>
                </a:solidFill>
                <a:effectLst/>
                <a:uLnTx/>
                <a:uFillTx/>
              </a:rPr>
              <a:t>Risque émotionnel</a:t>
            </a:r>
          </a:p>
        </p:txBody>
      </p:sp>
      <p:sp>
        <p:nvSpPr>
          <p:cNvPr id="10" name="Arc 9">
            <a:extLst>
              <a:ext uri="{FF2B5EF4-FFF2-40B4-BE49-F238E27FC236}">
                <a16:creationId xmlns:a16="http://schemas.microsoft.com/office/drawing/2014/main" id="{31AE4B9B-5436-F24D-52A6-F3350AE8F0EB}"/>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9845905"/>
              <a:gd name="adj2" fmla="val 1708316"/>
            </a:avLst>
          </a:prstGeom>
          <a:noFill/>
          <a:ln w="254000">
            <a:solidFill>
              <a:srgbClr val="00009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13" name="Arc 12">
            <a:extLst>
              <a:ext uri="{FF2B5EF4-FFF2-40B4-BE49-F238E27FC236}">
                <a16:creationId xmlns:a16="http://schemas.microsoft.com/office/drawing/2014/main" id="{4B68F595-822B-DD1C-98AE-A337BD81EDC3}"/>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762623"/>
              <a:gd name="adj2" fmla="val 5391155"/>
            </a:avLst>
          </a:prstGeom>
          <a:noFill/>
          <a:ln w="2540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nvGrpSpPr>
          <p:cNvPr id="12" name="Group 11">
            <a:extLst>
              <a:ext uri="{FF2B5EF4-FFF2-40B4-BE49-F238E27FC236}">
                <a16:creationId xmlns:a16="http://schemas.microsoft.com/office/drawing/2014/main" id="{EC6416B3-FC2C-B596-B57C-C7521191D6B3}"/>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7" name="Arrow: Right 6">
              <a:extLst>
                <a:ext uri="{FF2B5EF4-FFF2-40B4-BE49-F238E27FC236}">
                  <a16:creationId xmlns:a16="http://schemas.microsoft.com/office/drawing/2014/main" id="{E44DE8ED-53F4-EBD9-553B-DCCFD9B6A3C9}"/>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Après</a:t>
              </a:r>
            </a:p>
          </p:txBody>
        </p:sp>
        <p:sp>
          <p:nvSpPr>
            <p:cNvPr id="9" name="Arrow: Left 8">
              <a:extLst>
                <a:ext uri="{FF2B5EF4-FFF2-40B4-BE49-F238E27FC236}">
                  <a16:creationId xmlns:a16="http://schemas.microsoft.com/office/drawing/2014/main" id="{10E63AD4-6681-FCF8-36C7-B0B98FCA1D64}"/>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bg1"/>
                  </a:solidFill>
                </a:rPr>
                <a:t>Avant</a:t>
              </a:r>
            </a:p>
          </p:txBody>
        </p:sp>
        <p:sp>
          <p:nvSpPr>
            <p:cNvPr id="11" name="Oval 10">
              <a:extLst>
                <a:ext uri="{FF2B5EF4-FFF2-40B4-BE49-F238E27FC236}">
                  <a16:creationId xmlns:a16="http://schemas.microsoft.com/office/drawing/2014/main" id="{A3B362AA-453E-3C05-1D90-EBDE68EDF4AC}"/>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Pendant</a:t>
              </a:r>
            </a:p>
          </p:txBody>
        </p:sp>
      </p:grpSp>
      <p:sp>
        <p:nvSpPr>
          <p:cNvPr id="23" name="Arc 22">
            <a:extLst>
              <a:ext uri="{FF2B5EF4-FFF2-40B4-BE49-F238E27FC236}">
                <a16:creationId xmlns:a16="http://schemas.microsoft.com/office/drawing/2014/main" id="{3EE6240F-4757-DE97-574E-9AAAED51FCEF}"/>
              </a:ext>
              <a:ext uri="{C183D7F6-B498-43B3-948B-1728B52AA6E4}">
                <adec:decorative xmlns:adec="http://schemas.microsoft.com/office/drawing/2017/decorative" val="1"/>
              </a:ext>
            </a:extLst>
          </p:cNvPr>
          <p:cNvSpPr/>
          <p:nvPr/>
        </p:nvSpPr>
        <p:spPr>
          <a:xfrm>
            <a:off x="358426" y="1761633"/>
            <a:ext cx="3202806" cy="3246360"/>
          </a:xfrm>
          <a:prstGeom prst="arc">
            <a:avLst>
              <a:gd name="adj1" fmla="val 16222507"/>
              <a:gd name="adj2" fmla="val 19752240"/>
            </a:avLst>
          </a:prstGeom>
          <a:noFill/>
          <a:ln w="635000">
            <a:solidFill>
              <a:srgbClr val="0387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Tree>
    <p:custDataLst>
      <p:tags r:id="rId1"/>
    </p:custDataLst>
    <p:extLst>
      <p:ext uri="{BB962C8B-B14F-4D97-AF65-F5344CB8AC3E}">
        <p14:creationId xmlns:p14="http://schemas.microsoft.com/office/powerpoint/2010/main" val="511158491"/>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5788-F530-BA66-765C-DA52AD0B943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6810138-7EE8-0628-595C-A0DCCAFC6510}"/>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36</a:t>
            </a:fld>
            <a:endParaRPr lang="en-CA" noProof="0" dirty="0"/>
          </a:p>
        </p:txBody>
      </p:sp>
      <p:sp>
        <p:nvSpPr>
          <p:cNvPr id="2" name="Title 1">
            <a:extLst>
              <a:ext uri="{FF2B5EF4-FFF2-40B4-BE49-F238E27FC236}">
                <a16:creationId xmlns:a16="http://schemas.microsoft.com/office/drawing/2014/main" id="{1461C681-5D17-6C06-72F0-C419771D00E8}"/>
              </a:ext>
            </a:extLst>
          </p:cNvPr>
          <p:cNvSpPr>
            <a:spLocks noGrp="1"/>
          </p:cNvSpPr>
          <p:nvPr>
            <p:ph type="title"/>
          </p:nvPr>
        </p:nvSpPr>
        <p:spPr>
          <a:xfrm>
            <a:off x="466342" y="472437"/>
            <a:ext cx="11274553" cy="792167"/>
          </a:xfrm>
        </p:spPr>
        <p:txBody>
          <a:bodyPr rtlCol="0"/>
          <a:lstStyle/>
          <a:p>
            <a:pPr lvl="0"/>
            <a:r>
              <a:rPr lang="fr-ca" noProof="0"/>
              <a:t>Passez en revue votre clientèle</a:t>
            </a:r>
          </a:p>
        </p:txBody>
      </p:sp>
      <p:sp>
        <p:nvSpPr>
          <p:cNvPr id="8" name="Oval 7">
            <a:extLst>
              <a:ext uri="{FF2B5EF4-FFF2-40B4-BE49-F238E27FC236}">
                <a16:creationId xmlns:a16="http://schemas.microsoft.com/office/drawing/2014/main" id="{853C4206-2FDD-9434-10F1-7AD96DF1474E}"/>
              </a:ext>
            </a:extLst>
          </p:cNvPr>
          <p:cNvSpPr/>
          <p:nvPr/>
        </p:nvSpPr>
        <p:spPr>
          <a:xfrm>
            <a:off x="495174" y="1929336"/>
            <a:ext cx="2886823" cy="2886823"/>
          </a:xfrm>
          <a:prstGeom prst="ellipse">
            <a:avLst/>
          </a:prstGeom>
          <a:solidFill>
            <a:schemeClr val="bg1"/>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2800" b="0" i="0" u="none" strike="noStrike" kern="1200" cap="none" spc="0" normalizeH="0" noProof="0">
                <a:ln>
                  <a:noFill/>
                </a:ln>
                <a:solidFill>
                  <a:prstClr val="black"/>
                </a:solidFill>
                <a:effectLst/>
                <a:uLnTx/>
                <a:uFillTx/>
                <a:latin typeface="Arial" panose="020B0604020202020204"/>
                <a:ea typeface="+mn-ea"/>
                <a:cs typeface="+mn-cs"/>
              </a:rPr>
              <a:t>Chaque relation client est unique</a:t>
            </a:r>
          </a:p>
        </p:txBody>
      </p:sp>
      <p:sp>
        <p:nvSpPr>
          <p:cNvPr id="20" name="Content Placeholder 30">
            <a:extLst>
              <a:ext uri="{FF2B5EF4-FFF2-40B4-BE49-F238E27FC236}">
                <a16:creationId xmlns:a16="http://schemas.microsoft.com/office/drawing/2014/main" id="{FA47CE8A-DEA7-B047-AE63-BE09957CF7E1}"/>
              </a:ext>
            </a:extLst>
          </p:cNvPr>
          <p:cNvSpPr txBox="1">
            <a:spLocks/>
          </p:cNvSpPr>
          <p:nvPr/>
        </p:nvSpPr>
        <p:spPr>
          <a:xfrm>
            <a:off x="4170539" y="1927455"/>
            <a:ext cx="7096623" cy="4211932"/>
          </a:xfrm>
          <a:prstGeom prst="rect">
            <a:avLst/>
          </a:prstGeom>
        </p:spPr>
        <p:txBody>
          <a:bodyPr vert="horz" lIns="0" tIns="0" rIns="0" bIns="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rtl="0">
              <a:lnSpc>
                <a:spcPct val="100000"/>
              </a:lnSpc>
              <a:spcBef>
                <a:spcPts val="600"/>
              </a:spcBef>
              <a:spcAft>
                <a:spcPts val="1200"/>
              </a:spcAft>
              <a:buNone/>
            </a:pPr>
            <a:r>
              <a:rPr lang="fr-ca" sz="2800" b="1" noProof="0" dirty="0">
                <a:solidFill>
                  <a:srgbClr val="00009A"/>
                </a:solidFill>
              </a:rPr>
              <a:t>Clients intermédiaires</a:t>
            </a:r>
            <a:br>
              <a:rPr lang="en-CA" sz="2800" b="1" noProof="0" dirty="0">
                <a:solidFill>
                  <a:srgbClr val="00009A"/>
                </a:solidFill>
              </a:rPr>
            </a:br>
            <a:r>
              <a:rPr lang="fr-ca" sz="2400" noProof="0" dirty="0">
                <a:solidFill>
                  <a:srgbClr val="00009A"/>
                </a:solidFill>
              </a:rPr>
              <a:t>Suivis de routine pour maintenir la mobilisation</a:t>
            </a:r>
            <a:endParaRPr lang="en-CA" sz="2400" noProof="0" dirty="0">
              <a:solidFill>
                <a:schemeClr val="accent2"/>
              </a:solidFill>
            </a:endParaRPr>
          </a:p>
          <a:p>
            <a:pPr marL="342000" indent="-342000" rtl="0">
              <a:lnSpc>
                <a:spcPct val="100000"/>
              </a:lnSpc>
              <a:spcBef>
                <a:spcPts val="600"/>
              </a:spcBef>
              <a:spcAft>
                <a:spcPts val="600"/>
              </a:spcAft>
              <a:buSzPct val="100000"/>
            </a:pPr>
            <a:r>
              <a:rPr lang="fr-ca" sz="2200" noProof="0" dirty="0"/>
              <a:t>Envoyez un courriel ou une lettre ciblée expliquant l’information sur le coût total.</a:t>
            </a:r>
          </a:p>
          <a:p>
            <a:pPr marL="342000" indent="-342000" rtl="0">
              <a:lnSpc>
                <a:spcPct val="100000"/>
              </a:lnSpc>
              <a:spcBef>
                <a:spcPts val="600"/>
              </a:spcBef>
              <a:spcAft>
                <a:spcPts val="600"/>
              </a:spcAft>
              <a:buSzPct val="100000"/>
            </a:pPr>
            <a:r>
              <a:rPr lang="fr-ca" sz="2200" noProof="0" dirty="0"/>
              <a:t>Proposez une rencontre ou un appel de suivi.</a:t>
            </a:r>
          </a:p>
          <a:p>
            <a:pPr marL="342000" indent="-342000" rtl="0">
              <a:lnSpc>
                <a:spcPct val="100000"/>
              </a:lnSpc>
              <a:spcBef>
                <a:spcPts val="600"/>
              </a:spcBef>
              <a:spcAft>
                <a:spcPts val="600"/>
              </a:spcAft>
              <a:buSzPct val="100000"/>
            </a:pPr>
            <a:r>
              <a:rPr lang="fr-ca" sz="2200" noProof="0" dirty="0"/>
              <a:t>Faites un « bilan de la valeur apportée » – mettez en évidence les principaux services offerts.</a:t>
            </a:r>
          </a:p>
          <a:p>
            <a:pPr marL="342000" indent="-342000" rtl="0">
              <a:lnSpc>
                <a:spcPct val="100000"/>
              </a:lnSpc>
              <a:spcBef>
                <a:spcPts val="600"/>
              </a:spcBef>
              <a:spcAft>
                <a:spcPts val="600"/>
              </a:spcAft>
              <a:buSzPct val="100000"/>
            </a:pPr>
            <a:r>
              <a:rPr lang="fr-ca" sz="2200" noProof="0" dirty="0"/>
              <a:t>Trouvez une possibilité de planification à approfondir lors de la prochaine rencontre.</a:t>
            </a:r>
          </a:p>
        </p:txBody>
      </p:sp>
      <p:sp>
        <p:nvSpPr>
          <p:cNvPr id="10" name="Arc 9">
            <a:extLst>
              <a:ext uri="{FF2B5EF4-FFF2-40B4-BE49-F238E27FC236}">
                <a16:creationId xmlns:a16="http://schemas.microsoft.com/office/drawing/2014/main" id="{E5D3BFDF-65F9-8B2B-0AE6-EE40B044AB1A}"/>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6200000"/>
              <a:gd name="adj2" fmla="val 19787579"/>
            </a:avLst>
          </a:prstGeom>
          <a:noFill/>
          <a:ln w="254000">
            <a:solidFill>
              <a:srgbClr val="0387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14" name="Arc 13">
            <a:extLst>
              <a:ext uri="{FF2B5EF4-FFF2-40B4-BE49-F238E27FC236}">
                <a16:creationId xmlns:a16="http://schemas.microsoft.com/office/drawing/2014/main" id="{82CEC838-EE6A-EDA4-0542-B3DE1B61720C}"/>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762623"/>
              <a:gd name="adj2" fmla="val 5391155"/>
            </a:avLst>
          </a:prstGeom>
          <a:noFill/>
          <a:ln w="2540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16" name="Arc 15">
            <a:extLst>
              <a:ext uri="{FF2B5EF4-FFF2-40B4-BE49-F238E27FC236}">
                <a16:creationId xmlns:a16="http://schemas.microsoft.com/office/drawing/2014/main" id="{543CDBB3-1DDF-EEF8-DBA5-D06C98B9A51A}"/>
              </a:ext>
              <a:ext uri="{C183D7F6-B498-43B3-948B-1728B52AA6E4}">
                <adec:decorative xmlns:adec="http://schemas.microsoft.com/office/drawing/2017/decorative" val="1"/>
              </a:ext>
            </a:extLst>
          </p:cNvPr>
          <p:cNvSpPr/>
          <p:nvPr/>
        </p:nvSpPr>
        <p:spPr>
          <a:xfrm rot="3576320">
            <a:off x="358426" y="1761633"/>
            <a:ext cx="3202806" cy="3246360"/>
          </a:xfrm>
          <a:prstGeom prst="arc">
            <a:avLst>
              <a:gd name="adj1" fmla="val 16222507"/>
              <a:gd name="adj2" fmla="val 19752240"/>
            </a:avLst>
          </a:prstGeom>
          <a:noFill/>
          <a:ln w="635000">
            <a:solidFill>
              <a:srgbClr val="00009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nvGrpSpPr>
          <p:cNvPr id="19" name="Group 18">
            <a:extLst>
              <a:ext uri="{FF2B5EF4-FFF2-40B4-BE49-F238E27FC236}">
                <a16:creationId xmlns:a16="http://schemas.microsoft.com/office/drawing/2014/main" id="{49058070-ECD2-D1AD-4EE7-0778D60A3461}"/>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21" name="Arrow: Right 6">
              <a:extLst>
                <a:ext uri="{FF2B5EF4-FFF2-40B4-BE49-F238E27FC236}">
                  <a16:creationId xmlns:a16="http://schemas.microsoft.com/office/drawing/2014/main" id="{9996D15E-041E-1FB8-1F64-21A0D3AA9DCB}"/>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Après</a:t>
              </a:r>
            </a:p>
          </p:txBody>
        </p:sp>
        <p:sp>
          <p:nvSpPr>
            <p:cNvPr id="22" name="Arrow: Left 8">
              <a:extLst>
                <a:ext uri="{FF2B5EF4-FFF2-40B4-BE49-F238E27FC236}">
                  <a16:creationId xmlns:a16="http://schemas.microsoft.com/office/drawing/2014/main" id="{25DEFFD9-B410-0064-9BE4-B165C250B4A5}"/>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bg1"/>
                  </a:solidFill>
                </a:rPr>
                <a:t>Avant</a:t>
              </a:r>
            </a:p>
          </p:txBody>
        </p:sp>
        <p:sp>
          <p:nvSpPr>
            <p:cNvPr id="23" name="Oval 22">
              <a:extLst>
                <a:ext uri="{FF2B5EF4-FFF2-40B4-BE49-F238E27FC236}">
                  <a16:creationId xmlns:a16="http://schemas.microsoft.com/office/drawing/2014/main" id="{5018CD19-B9CC-FAC0-923B-C1BB07BFC2B7}"/>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Pendant</a:t>
              </a:r>
            </a:p>
          </p:txBody>
        </p:sp>
      </p:grpSp>
    </p:spTree>
    <p:custDataLst>
      <p:tags r:id="rId1"/>
    </p:custDataLst>
    <p:extLst>
      <p:ext uri="{BB962C8B-B14F-4D97-AF65-F5344CB8AC3E}">
        <p14:creationId xmlns:p14="http://schemas.microsoft.com/office/powerpoint/2010/main" val="534047124"/>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6888C-BBC5-7274-6C3D-2EF0FE2E758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B5D3015-F5CE-1EDE-D990-48785C0279C0}"/>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37</a:t>
            </a:fld>
            <a:endParaRPr lang="en-CA" noProof="0" dirty="0"/>
          </a:p>
        </p:txBody>
      </p:sp>
      <p:sp>
        <p:nvSpPr>
          <p:cNvPr id="2" name="Title 1">
            <a:extLst>
              <a:ext uri="{FF2B5EF4-FFF2-40B4-BE49-F238E27FC236}">
                <a16:creationId xmlns:a16="http://schemas.microsoft.com/office/drawing/2014/main" id="{BBAA8EFE-CED4-1FCE-A594-4B347379713D}"/>
              </a:ext>
            </a:extLst>
          </p:cNvPr>
          <p:cNvSpPr>
            <a:spLocks noGrp="1"/>
          </p:cNvSpPr>
          <p:nvPr>
            <p:ph type="title"/>
          </p:nvPr>
        </p:nvSpPr>
        <p:spPr>
          <a:xfrm>
            <a:off x="466342" y="472437"/>
            <a:ext cx="11274553" cy="792167"/>
          </a:xfrm>
        </p:spPr>
        <p:txBody>
          <a:bodyPr rtlCol="0"/>
          <a:lstStyle/>
          <a:p>
            <a:pPr lvl="0"/>
            <a:r>
              <a:rPr lang="fr-ca" noProof="0"/>
              <a:t>Passez en revue votre clientèle</a:t>
            </a:r>
          </a:p>
        </p:txBody>
      </p:sp>
      <p:sp>
        <p:nvSpPr>
          <p:cNvPr id="3" name="Oval 2">
            <a:extLst>
              <a:ext uri="{FF2B5EF4-FFF2-40B4-BE49-F238E27FC236}">
                <a16:creationId xmlns:a16="http://schemas.microsoft.com/office/drawing/2014/main" id="{7CE8101A-BF1E-370A-FB48-79AC69D7E823}"/>
              </a:ext>
            </a:extLst>
          </p:cNvPr>
          <p:cNvSpPr/>
          <p:nvPr/>
        </p:nvSpPr>
        <p:spPr>
          <a:xfrm>
            <a:off x="495174" y="1929336"/>
            <a:ext cx="2886823" cy="2886823"/>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2800" b="0" i="0" u="none" strike="noStrike" kern="1200" cap="none" spc="0" normalizeH="0" noProof="0" dirty="0">
                <a:ln>
                  <a:noFill/>
                </a:ln>
                <a:solidFill>
                  <a:prstClr val="black"/>
                </a:solidFill>
                <a:effectLst/>
                <a:uLnTx/>
                <a:uFillTx/>
                <a:latin typeface="Arial" panose="020B0604020202020204"/>
                <a:ea typeface="+mn-ea"/>
                <a:cs typeface="+mn-cs"/>
              </a:rPr>
              <a:t>Chaque relation client est unique</a:t>
            </a:r>
          </a:p>
        </p:txBody>
      </p:sp>
      <p:sp>
        <p:nvSpPr>
          <p:cNvPr id="20" name="Content Placeholder 30">
            <a:extLst>
              <a:ext uri="{FF2B5EF4-FFF2-40B4-BE49-F238E27FC236}">
                <a16:creationId xmlns:a16="http://schemas.microsoft.com/office/drawing/2014/main" id="{236BD340-98E1-3DBE-E45C-FD56AC256977}"/>
              </a:ext>
            </a:extLst>
          </p:cNvPr>
          <p:cNvSpPr txBox="1">
            <a:spLocks/>
          </p:cNvSpPr>
          <p:nvPr/>
        </p:nvSpPr>
        <p:spPr>
          <a:xfrm>
            <a:off x="4162283" y="1940206"/>
            <a:ext cx="7470286" cy="792167"/>
          </a:xfrm>
          <a:prstGeom prst="rect">
            <a:avLst/>
          </a:prstGeom>
        </p:spPr>
        <p:txBody>
          <a:bodyPr vert="horz" lIns="0" tIns="0" rIns="0" bIns="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fr-ca" sz="2800" b="1" noProof="0" dirty="0">
                <a:solidFill>
                  <a:schemeClr val="tx2"/>
                </a:solidFill>
              </a:rPr>
              <a:t>Clients </a:t>
            </a:r>
            <a:r>
              <a:rPr lang="fr-ca" sz="2800" b="1" dirty="0">
                <a:solidFill>
                  <a:schemeClr val="tx2"/>
                </a:solidFill>
              </a:rPr>
              <a:t>de moindre envergure</a:t>
            </a:r>
            <a:br>
              <a:rPr lang="en-CA" sz="2800" b="1" noProof="0" dirty="0">
                <a:solidFill>
                  <a:schemeClr val="tx2"/>
                </a:solidFill>
              </a:rPr>
            </a:br>
            <a:r>
              <a:rPr lang="fr-ca" sz="2400" noProof="0" dirty="0">
                <a:solidFill>
                  <a:schemeClr val="tx2"/>
                </a:solidFill>
              </a:rPr>
              <a:t>Privilégiez des communications pouvant être déployées à grande échelle.</a:t>
            </a:r>
          </a:p>
          <a:p>
            <a:pPr marL="0" indent="0" rtl="0">
              <a:buNone/>
            </a:pPr>
            <a:endParaRPr lang="en-CA" sz="2800" noProof="0" dirty="0">
              <a:solidFill>
                <a:schemeClr val="tx2"/>
              </a:solidFill>
            </a:endParaRPr>
          </a:p>
          <a:p>
            <a:pPr marL="0" indent="0" rtl="0">
              <a:buNone/>
            </a:pPr>
            <a:endParaRPr lang="en-CA" sz="2800" noProof="0" dirty="0">
              <a:solidFill>
                <a:schemeClr val="tx2"/>
              </a:solidFill>
            </a:endParaRPr>
          </a:p>
        </p:txBody>
      </p:sp>
      <p:sp>
        <p:nvSpPr>
          <p:cNvPr id="4" name="TextBox 3">
            <a:extLst>
              <a:ext uri="{FF2B5EF4-FFF2-40B4-BE49-F238E27FC236}">
                <a16:creationId xmlns:a16="http://schemas.microsoft.com/office/drawing/2014/main" id="{C411F63D-D77B-3CA6-AF10-042F46B8E5AB}"/>
              </a:ext>
            </a:extLst>
          </p:cNvPr>
          <p:cNvSpPr txBox="1"/>
          <p:nvPr/>
        </p:nvSpPr>
        <p:spPr>
          <a:xfrm>
            <a:off x="4088715" y="3242796"/>
            <a:ext cx="6871559" cy="2092881"/>
          </a:xfrm>
          <a:prstGeom prst="rect">
            <a:avLst/>
          </a:prstGeom>
          <a:noFill/>
        </p:spPr>
        <p:txBody>
          <a:bodyPr wrap="square" rtlCol="0">
            <a:spAutoFit/>
          </a:bodyPr>
          <a:lstStyle/>
          <a:p>
            <a:pPr marL="342900" indent="-342900" rtl="0">
              <a:spcBef>
                <a:spcPts val="600"/>
              </a:spcBef>
              <a:spcAft>
                <a:spcPts val="600"/>
              </a:spcAft>
              <a:buFont typeface="Arial" panose="020B0604020202020204" pitchFamily="34" charset="0"/>
              <a:buChar char="•"/>
            </a:pPr>
            <a:r>
              <a:rPr lang="fr-ca" sz="2200" noProof="0" dirty="0"/>
              <a:t>Fournissez une courte FAQ.</a:t>
            </a:r>
          </a:p>
          <a:p>
            <a:pPr marL="342900" indent="-342900" rtl="0">
              <a:spcBef>
                <a:spcPts val="600"/>
              </a:spcBef>
              <a:spcAft>
                <a:spcPts val="600"/>
              </a:spcAft>
              <a:buFont typeface="Arial" panose="020B0604020202020204" pitchFamily="34" charset="0"/>
              <a:buChar char="•"/>
            </a:pPr>
            <a:r>
              <a:rPr lang="fr-ca" sz="2200" noProof="0" dirty="0"/>
              <a:t>Proposez des webinaires de groupe ou des plages d’appels planifiées.</a:t>
            </a:r>
          </a:p>
          <a:p>
            <a:pPr marL="342900" indent="-342900" rtl="0">
              <a:spcBef>
                <a:spcPts val="600"/>
              </a:spcBef>
              <a:spcAft>
                <a:spcPts val="600"/>
              </a:spcAft>
              <a:buFont typeface="Arial" panose="020B0604020202020204" pitchFamily="34" charset="0"/>
              <a:buChar char="•"/>
            </a:pPr>
            <a:r>
              <a:rPr lang="fr-ca" sz="2200" noProof="0" dirty="0"/>
              <a:t>Encouragez les clients à communiquer avec vous s’ils ont des questions.</a:t>
            </a:r>
          </a:p>
        </p:txBody>
      </p:sp>
      <p:sp>
        <p:nvSpPr>
          <p:cNvPr id="13" name="Arc 12">
            <a:extLst>
              <a:ext uri="{FF2B5EF4-FFF2-40B4-BE49-F238E27FC236}">
                <a16:creationId xmlns:a16="http://schemas.microsoft.com/office/drawing/2014/main" id="{2172BFAE-8FAC-13E5-2CAF-F17FA34FE16E}"/>
              </a:ext>
              <a:ext uri="{C183D7F6-B498-43B3-948B-1728B52AA6E4}">
                <adec:decorative xmlns:adec="http://schemas.microsoft.com/office/drawing/2017/decorative" val="1"/>
              </a:ext>
            </a:extLst>
          </p:cNvPr>
          <p:cNvSpPr/>
          <p:nvPr/>
        </p:nvSpPr>
        <p:spPr>
          <a:xfrm rot="7152451">
            <a:off x="358426" y="1761633"/>
            <a:ext cx="3202806" cy="3246360"/>
          </a:xfrm>
          <a:prstGeom prst="arc">
            <a:avLst>
              <a:gd name="adj1" fmla="val 16222507"/>
              <a:gd name="adj2" fmla="val 19752240"/>
            </a:avLst>
          </a:prstGeom>
          <a:noFill/>
          <a:ln w="6350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6" name="Arc 5">
            <a:extLst>
              <a:ext uri="{FF2B5EF4-FFF2-40B4-BE49-F238E27FC236}">
                <a16:creationId xmlns:a16="http://schemas.microsoft.com/office/drawing/2014/main" id="{D1D47334-6AA8-B9CE-D2C4-6566BBC93860}"/>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6200000"/>
              <a:gd name="adj2" fmla="val 19787579"/>
            </a:avLst>
          </a:prstGeom>
          <a:noFill/>
          <a:ln w="254000">
            <a:solidFill>
              <a:srgbClr val="03874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8" name="Arc 7">
            <a:extLst>
              <a:ext uri="{FF2B5EF4-FFF2-40B4-BE49-F238E27FC236}">
                <a16:creationId xmlns:a16="http://schemas.microsoft.com/office/drawing/2014/main" id="{778A9C6F-592F-9C92-C84A-2FBA21CEEDF5}"/>
              </a:ext>
              <a:ext uri="{C183D7F6-B498-43B3-948B-1728B52AA6E4}">
                <adec:decorative xmlns:adec="http://schemas.microsoft.com/office/drawing/2017/decorative" val="1"/>
              </a:ext>
            </a:extLst>
          </p:cNvPr>
          <p:cNvSpPr/>
          <p:nvPr/>
        </p:nvSpPr>
        <p:spPr>
          <a:xfrm>
            <a:off x="495174" y="1929336"/>
            <a:ext cx="2886823" cy="2886823"/>
          </a:xfrm>
          <a:prstGeom prst="arc">
            <a:avLst>
              <a:gd name="adj1" fmla="val 19845905"/>
              <a:gd name="adj2" fmla="val 1708316"/>
            </a:avLst>
          </a:prstGeom>
          <a:noFill/>
          <a:ln w="254000">
            <a:solidFill>
              <a:srgbClr val="00009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nvGrpSpPr>
          <p:cNvPr id="16" name="Group 15">
            <a:extLst>
              <a:ext uri="{FF2B5EF4-FFF2-40B4-BE49-F238E27FC236}">
                <a16:creationId xmlns:a16="http://schemas.microsoft.com/office/drawing/2014/main" id="{581D6F3D-F928-3995-88F5-03BE97CFB22D}"/>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17" name="Arrow: Right 6">
              <a:extLst>
                <a:ext uri="{FF2B5EF4-FFF2-40B4-BE49-F238E27FC236}">
                  <a16:creationId xmlns:a16="http://schemas.microsoft.com/office/drawing/2014/main" id="{A9C61B00-2001-1FB3-C58A-06C7CF713140}"/>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Après</a:t>
              </a:r>
            </a:p>
          </p:txBody>
        </p:sp>
        <p:sp>
          <p:nvSpPr>
            <p:cNvPr id="18" name="Arrow: Left 8">
              <a:extLst>
                <a:ext uri="{FF2B5EF4-FFF2-40B4-BE49-F238E27FC236}">
                  <a16:creationId xmlns:a16="http://schemas.microsoft.com/office/drawing/2014/main" id="{B559E12D-D20D-C3AD-D4FE-CD70A334F2E0}"/>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bg1"/>
                  </a:solidFill>
                </a:rPr>
                <a:t>Avant</a:t>
              </a:r>
            </a:p>
          </p:txBody>
        </p:sp>
        <p:sp>
          <p:nvSpPr>
            <p:cNvPr id="19" name="Oval 18">
              <a:extLst>
                <a:ext uri="{FF2B5EF4-FFF2-40B4-BE49-F238E27FC236}">
                  <a16:creationId xmlns:a16="http://schemas.microsoft.com/office/drawing/2014/main" id="{D5FF5A87-36C5-4C1E-BE66-22F6E7D7A02A}"/>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Pendant</a:t>
              </a:r>
            </a:p>
          </p:txBody>
        </p:sp>
      </p:grpSp>
    </p:spTree>
    <p:custDataLst>
      <p:tags r:id="rId1"/>
    </p:custDataLst>
    <p:extLst>
      <p:ext uri="{BB962C8B-B14F-4D97-AF65-F5344CB8AC3E}">
        <p14:creationId xmlns:p14="http://schemas.microsoft.com/office/powerpoint/2010/main" val="2553298579"/>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descr="Un homme souriant debout à l’intérieur, tenant un téléphone intelligent à deux mains.">
            <a:extLst>
              <a:ext uri="{FF2B5EF4-FFF2-40B4-BE49-F238E27FC236}">
                <a16:creationId xmlns:a16="http://schemas.microsoft.com/office/drawing/2014/main" id="{EE894ED9-1298-970E-5C66-9DDA901BF288}"/>
              </a:ext>
              <a:ext uri="{C183D7F6-B498-43B3-948B-1728B52AA6E4}">
                <adec:decorative xmlns:adec="http://schemas.microsoft.com/office/drawing/2017/decorative" val="0"/>
              </a:ext>
            </a:extLst>
          </p:cNvPr>
          <p:cNvGrpSpPr/>
          <p:nvPr/>
        </p:nvGrpSpPr>
        <p:grpSpPr>
          <a:xfrm>
            <a:off x="0" y="0"/>
            <a:ext cx="12188824" cy="5940111"/>
            <a:chOff x="0" y="0"/>
            <a:chExt cx="12188824" cy="5940111"/>
          </a:xfrm>
        </p:grpSpPr>
        <p:pic>
          <p:nvPicPr>
            <p:cNvPr id="7" name="Picture 6" descr="Une photographie d’un homme souriant debout à l’intérieur, tenant un téléphone intelligent à deux mains. Il porte une chemise boutonnée bleu clair, une montre-bracelet et une bandoulière noire, et regarde sur le côté devant un arrière-plan lumineux et flou.&#10;&#10;Le contenu généré par l’IA peut être inexact.">
              <a:extLst>
                <a:ext uri="{FF2B5EF4-FFF2-40B4-BE49-F238E27FC236}">
                  <a16:creationId xmlns:a16="http://schemas.microsoft.com/office/drawing/2014/main" id="{D9254A87-5735-1C6D-9973-BC3935184DE3}"/>
                </a:ext>
                <a:ext uri="{C183D7F6-B498-43B3-948B-1728B52AA6E4}">
                  <adec:decorative xmlns:adec="http://schemas.microsoft.com/office/drawing/2017/decorative" val="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14007"/>
            <a:stretch/>
          </p:blipFill>
          <p:spPr>
            <a:xfrm>
              <a:off x="0" y="3315"/>
              <a:ext cx="12188824" cy="5936796"/>
            </a:xfrm>
            <a:prstGeom prst="rect">
              <a:avLst/>
            </a:prstGeom>
          </p:spPr>
        </p:pic>
        <p:sp>
          <p:nvSpPr>
            <p:cNvPr id="8" name="Rectangle 7">
              <a:extLst>
                <a:ext uri="{FF2B5EF4-FFF2-40B4-BE49-F238E27FC236}">
                  <a16:creationId xmlns:a16="http://schemas.microsoft.com/office/drawing/2014/main" id="{4FB3BD07-E23A-924C-33CB-A89F685B5D16}"/>
                </a:ext>
                <a:ext uri="{C183D7F6-B498-43B3-948B-1728B52AA6E4}">
                  <adec:decorative xmlns:adec="http://schemas.microsoft.com/office/drawing/2017/decorative" val="1"/>
                </a:ext>
              </a:extLst>
            </p:cNvPr>
            <p:cNvSpPr/>
            <p:nvPr/>
          </p:nvSpPr>
          <p:spPr>
            <a:xfrm>
              <a:off x="0" y="0"/>
              <a:ext cx="8565776" cy="5940110"/>
            </a:xfrm>
            <a:prstGeom prst="rect">
              <a:avLst/>
            </a:prstGeom>
            <a:gradFill>
              <a:gsLst>
                <a:gs pos="69000">
                  <a:schemeClr val="bg1">
                    <a:alpha val="80333"/>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a:latin typeface="Manulife JH Sans Optimized" pitchFamily="2" charset="77"/>
              </a:endParaRPr>
            </a:p>
          </p:txBody>
        </p:sp>
      </p:grpSp>
      <p:sp>
        <p:nvSpPr>
          <p:cNvPr id="19" name="Rectangle 18">
            <a:extLst>
              <a:ext uri="{FF2B5EF4-FFF2-40B4-BE49-F238E27FC236}">
                <a16:creationId xmlns:a16="http://schemas.microsoft.com/office/drawing/2014/main" id="{3BD5172D-BCB8-9264-0871-EA8E0BF5F6BA}"/>
              </a:ext>
              <a:ext uri="{C183D7F6-B498-43B3-948B-1728B52AA6E4}">
                <adec:decorative xmlns:adec="http://schemas.microsoft.com/office/drawing/2017/decorative" val="1"/>
              </a:ext>
            </a:extLst>
          </p:cNvPr>
          <p:cNvSpPr/>
          <p:nvPr/>
        </p:nvSpPr>
        <p:spPr>
          <a:xfrm>
            <a:off x="3054559" y="1717828"/>
            <a:ext cx="375029" cy="3769059"/>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9" name="Rectangle 8">
            <a:extLst>
              <a:ext uri="{FF2B5EF4-FFF2-40B4-BE49-F238E27FC236}">
                <a16:creationId xmlns:a16="http://schemas.microsoft.com/office/drawing/2014/main" id="{EBDB8850-DED1-0718-2458-A0A347C5ACD3}"/>
              </a:ext>
              <a:ext uri="{C183D7F6-B498-43B3-948B-1728B52AA6E4}">
                <adec:decorative xmlns:adec="http://schemas.microsoft.com/office/drawing/2017/decorative" val="1"/>
              </a:ext>
            </a:extLst>
          </p:cNvPr>
          <p:cNvSpPr/>
          <p:nvPr/>
        </p:nvSpPr>
        <p:spPr>
          <a:xfrm>
            <a:off x="466342" y="1717828"/>
            <a:ext cx="375029" cy="3769059"/>
          </a:xfrm>
          <a:prstGeom prst="rect">
            <a:avLst/>
          </a:prstGeom>
          <a:solidFill>
            <a:srgbClr val="03874D"/>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23" name="Rectangle 22">
            <a:extLst>
              <a:ext uri="{FF2B5EF4-FFF2-40B4-BE49-F238E27FC236}">
                <a16:creationId xmlns:a16="http://schemas.microsoft.com/office/drawing/2014/main" id="{2C4DC676-2B63-351C-7EC4-70FF46DB1FD0}"/>
              </a:ext>
              <a:ext uri="{C183D7F6-B498-43B3-948B-1728B52AA6E4}">
                <adec:decorative xmlns:adec="http://schemas.microsoft.com/office/drawing/2017/decorative" val="1"/>
              </a:ext>
            </a:extLst>
          </p:cNvPr>
          <p:cNvSpPr/>
          <p:nvPr/>
        </p:nvSpPr>
        <p:spPr>
          <a:xfrm>
            <a:off x="5642776" y="1717828"/>
            <a:ext cx="375029" cy="3769059"/>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3" name="Title 2">
            <a:extLst>
              <a:ext uri="{FF2B5EF4-FFF2-40B4-BE49-F238E27FC236}">
                <a16:creationId xmlns:a16="http://schemas.microsoft.com/office/drawing/2014/main" id="{711C2109-5BAA-C3D4-9D55-057DD30A79EF}"/>
              </a:ext>
            </a:extLst>
          </p:cNvPr>
          <p:cNvSpPr>
            <a:spLocks noGrp="1"/>
          </p:cNvSpPr>
          <p:nvPr>
            <p:ph type="title"/>
          </p:nvPr>
        </p:nvSpPr>
        <p:spPr>
          <a:xfrm>
            <a:off x="466342" y="472437"/>
            <a:ext cx="11274553" cy="792167"/>
          </a:xfrm>
        </p:spPr>
        <p:txBody>
          <a:bodyPr rtlCol="0" anchor="t">
            <a:normAutofit/>
          </a:bodyPr>
          <a:lstStyle/>
          <a:p>
            <a:r>
              <a:rPr lang="fr-ca" dirty="0"/>
              <a:t>Actualiser/revoir votre proposition de valeur </a:t>
            </a:r>
            <a:br>
              <a:rPr lang="en-CA" dirty="0"/>
            </a:br>
            <a:r>
              <a:rPr lang="fr-ca" sz="2000" b="0" dirty="0"/>
              <a:t>Proposition de valeur unique (PVU)</a:t>
            </a:r>
            <a:endParaRPr lang="en-CA" noProof="0" dirty="0"/>
          </a:p>
        </p:txBody>
      </p:sp>
      <p:sp>
        <p:nvSpPr>
          <p:cNvPr id="11" name="TextBox 10">
            <a:extLst>
              <a:ext uri="{FF2B5EF4-FFF2-40B4-BE49-F238E27FC236}">
                <a16:creationId xmlns:a16="http://schemas.microsoft.com/office/drawing/2014/main" id="{068D3A6F-469F-E393-A3DF-51C2F0932EE5}"/>
              </a:ext>
            </a:extLst>
          </p:cNvPr>
          <p:cNvSpPr txBox="1"/>
          <p:nvPr/>
        </p:nvSpPr>
        <p:spPr>
          <a:xfrm>
            <a:off x="533613" y="1819844"/>
            <a:ext cx="240486" cy="526280"/>
          </a:xfrm>
          <a:prstGeom prst="rect">
            <a:avLst/>
          </a:prstGeom>
          <a:noFill/>
        </p:spPr>
        <p:txBody>
          <a:bodyPr wrap="square" lIns="0" tIns="0" rIns="0" bIns="0" rtlCol="0">
            <a:spAutoFit/>
          </a:bodyPr>
          <a:lstStyle/>
          <a:p>
            <a:pPr algn="l" rtl="0">
              <a:spcBef>
                <a:spcPts val="600"/>
              </a:spcBef>
            </a:pPr>
            <a:r>
              <a:rPr lang="fr-ca" sz="3600" b="1" noProof="0">
                <a:solidFill>
                  <a:schemeClr val="bg1"/>
                </a:solidFill>
              </a:rPr>
              <a:t>1</a:t>
            </a:r>
          </a:p>
        </p:txBody>
      </p:sp>
      <p:sp>
        <p:nvSpPr>
          <p:cNvPr id="10" name="Rectangle 9">
            <a:extLst>
              <a:ext uri="{FF2B5EF4-FFF2-40B4-BE49-F238E27FC236}">
                <a16:creationId xmlns:a16="http://schemas.microsoft.com/office/drawing/2014/main" id="{3BDFC9A2-37AE-236A-E08B-69CBD926E7BA}"/>
              </a:ext>
            </a:extLst>
          </p:cNvPr>
          <p:cNvSpPr/>
          <p:nvPr/>
        </p:nvSpPr>
        <p:spPr>
          <a:xfrm>
            <a:off x="841370" y="1717828"/>
            <a:ext cx="2092579" cy="3769059"/>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251999" rIns="144000" bIns="251999" numCol="1" spcCol="0" rtlCol="0" fromWordArt="0" anchor="t" anchorCtr="0" forceAA="0" compatLnSpc="1">
            <a:prstTxWarp prst="textNoShape">
              <a:avLst/>
            </a:prstTxWarp>
            <a:noAutofit/>
          </a:bodyPr>
          <a:lstStyle/>
          <a:p>
            <a:pPr lvl="0" rtl="0">
              <a:spcAft>
                <a:spcPts val="1200"/>
              </a:spcAft>
            </a:pPr>
            <a:r>
              <a:rPr lang="fr-ca" sz="1800" b="1" noProof="0">
                <a:solidFill>
                  <a:schemeClr val="tx1"/>
                </a:solidFill>
              </a:rPr>
              <a:t>Analyser</a:t>
            </a:r>
          </a:p>
          <a:p>
            <a:pPr marL="177750" lvl="0" indent="-177750" rtl="0">
              <a:spcAft>
                <a:spcPts val="1200"/>
              </a:spcAft>
              <a:buFont typeface="Arial" panose="020B0604020202020204" pitchFamily="34" charset="0"/>
              <a:buChar char="•"/>
            </a:pPr>
            <a:r>
              <a:rPr lang="fr-ca" sz="1600" noProof="0">
                <a:solidFill>
                  <a:schemeClr val="tx1"/>
                </a:solidFill>
              </a:rPr>
              <a:t>Cernez les différents segments de clientèle et les tendances qui se dégagent.</a:t>
            </a:r>
          </a:p>
          <a:p>
            <a:pPr marL="177750" lvl="0" indent="-177750" rtl="0">
              <a:spcAft>
                <a:spcPts val="1200"/>
              </a:spcAft>
              <a:buFont typeface="Arial" panose="020B0604020202020204" pitchFamily="34" charset="0"/>
              <a:buChar char="•"/>
            </a:pPr>
            <a:r>
              <a:rPr lang="fr-ca" sz="1600" noProof="0">
                <a:solidFill>
                  <a:schemeClr val="tx1"/>
                </a:solidFill>
              </a:rPr>
              <a:t>Avec qui travaillez-vous?</a:t>
            </a:r>
          </a:p>
        </p:txBody>
      </p:sp>
      <p:sp>
        <p:nvSpPr>
          <p:cNvPr id="21" name="TextBox 20">
            <a:extLst>
              <a:ext uri="{FF2B5EF4-FFF2-40B4-BE49-F238E27FC236}">
                <a16:creationId xmlns:a16="http://schemas.microsoft.com/office/drawing/2014/main" id="{FA7D2900-304D-2D8C-5EDA-F36DDEC17E2E}"/>
              </a:ext>
            </a:extLst>
          </p:cNvPr>
          <p:cNvSpPr txBox="1"/>
          <p:nvPr/>
        </p:nvSpPr>
        <p:spPr>
          <a:xfrm>
            <a:off x="3121830" y="1819844"/>
            <a:ext cx="240486" cy="596141"/>
          </a:xfrm>
          <a:prstGeom prst="rect">
            <a:avLst/>
          </a:prstGeom>
          <a:noFill/>
        </p:spPr>
        <p:txBody>
          <a:bodyPr wrap="square" lIns="0" tIns="0" rIns="0" bIns="0" rtlCol="0">
            <a:spAutoFit/>
          </a:bodyPr>
          <a:lstStyle/>
          <a:p>
            <a:pPr algn="l" rtl="0">
              <a:spcBef>
                <a:spcPts val="600"/>
              </a:spcBef>
            </a:pPr>
            <a:r>
              <a:rPr lang="fr-ca" sz="3600" b="1" noProof="0">
                <a:solidFill>
                  <a:schemeClr val="bg1"/>
                </a:solidFill>
              </a:rPr>
              <a:t>2</a:t>
            </a:r>
          </a:p>
        </p:txBody>
      </p:sp>
      <p:sp>
        <p:nvSpPr>
          <p:cNvPr id="20" name="Rectangle 19">
            <a:extLst>
              <a:ext uri="{FF2B5EF4-FFF2-40B4-BE49-F238E27FC236}">
                <a16:creationId xmlns:a16="http://schemas.microsoft.com/office/drawing/2014/main" id="{8D2A6A92-7724-5450-AF04-232B81C8552B}"/>
              </a:ext>
            </a:extLst>
          </p:cNvPr>
          <p:cNvSpPr/>
          <p:nvPr/>
        </p:nvSpPr>
        <p:spPr>
          <a:xfrm>
            <a:off x="3429586" y="1717828"/>
            <a:ext cx="2136389" cy="3769059"/>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251999" rIns="144000" bIns="251999" numCol="1" spcCol="0" rtlCol="0" fromWordArt="0" anchor="t" anchorCtr="0" forceAA="0" compatLnSpc="1">
            <a:prstTxWarp prst="textNoShape">
              <a:avLst/>
            </a:prstTxWarp>
            <a:noAutofit/>
          </a:bodyPr>
          <a:lstStyle/>
          <a:p>
            <a:pPr lvl="0" rtl="0">
              <a:spcAft>
                <a:spcPts val="1200"/>
              </a:spcAft>
            </a:pPr>
            <a:r>
              <a:rPr lang="fr-ca" sz="1800" b="1" noProof="0" dirty="0">
                <a:solidFill>
                  <a:schemeClr val="tx1"/>
                </a:solidFill>
              </a:rPr>
              <a:t>Définir</a:t>
            </a:r>
          </a:p>
          <a:p>
            <a:pPr marL="177750" lvl="0" indent="-177750" rtl="0">
              <a:spcAft>
                <a:spcPts val="1200"/>
              </a:spcAft>
              <a:buFont typeface="Arial" panose="020B0604020202020204" pitchFamily="34" charset="0"/>
              <a:buChar char="•"/>
            </a:pPr>
            <a:r>
              <a:rPr lang="fr-ca" sz="1600" noProof="0" dirty="0">
                <a:solidFill>
                  <a:schemeClr val="tx1"/>
                </a:solidFill>
              </a:rPr>
              <a:t>Que faites-vous pour chaque segment de clientèle?</a:t>
            </a:r>
          </a:p>
          <a:p>
            <a:pPr marL="177750" lvl="0" indent="-177750" rtl="0">
              <a:spcAft>
                <a:spcPts val="1200"/>
              </a:spcAft>
              <a:buFont typeface="Arial" panose="020B0604020202020204" pitchFamily="34" charset="0"/>
              <a:buChar char="•"/>
            </a:pPr>
            <a:r>
              <a:rPr lang="fr-ca" sz="1600" noProof="0" dirty="0">
                <a:solidFill>
                  <a:schemeClr val="tx1"/>
                </a:solidFill>
              </a:rPr>
              <a:t>Choisissez un message simple et facile à retenir.</a:t>
            </a:r>
          </a:p>
        </p:txBody>
      </p:sp>
      <p:sp>
        <p:nvSpPr>
          <p:cNvPr id="25" name="TextBox 24">
            <a:extLst>
              <a:ext uri="{FF2B5EF4-FFF2-40B4-BE49-F238E27FC236}">
                <a16:creationId xmlns:a16="http://schemas.microsoft.com/office/drawing/2014/main" id="{3995000A-9B2C-399B-7F6F-4BDF4427A777}"/>
              </a:ext>
            </a:extLst>
          </p:cNvPr>
          <p:cNvSpPr txBox="1"/>
          <p:nvPr/>
        </p:nvSpPr>
        <p:spPr>
          <a:xfrm>
            <a:off x="5710047" y="1819844"/>
            <a:ext cx="240486" cy="596141"/>
          </a:xfrm>
          <a:prstGeom prst="rect">
            <a:avLst/>
          </a:prstGeom>
          <a:noFill/>
        </p:spPr>
        <p:txBody>
          <a:bodyPr wrap="square" lIns="0" tIns="0" rIns="0" bIns="0" rtlCol="0">
            <a:spAutoFit/>
          </a:bodyPr>
          <a:lstStyle/>
          <a:p>
            <a:pPr algn="l" rtl="0">
              <a:spcBef>
                <a:spcPts val="600"/>
              </a:spcBef>
            </a:pPr>
            <a:r>
              <a:rPr lang="fr-ca" sz="3600" b="1" noProof="0">
                <a:solidFill>
                  <a:schemeClr val="bg1"/>
                </a:solidFill>
              </a:rPr>
              <a:t>3</a:t>
            </a:r>
          </a:p>
        </p:txBody>
      </p:sp>
      <p:sp>
        <p:nvSpPr>
          <p:cNvPr id="24" name="Rectangle 23">
            <a:extLst>
              <a:ext uri="{FF2B5EF4-FFF2-40B4-BE49-F238E27FC236}">
                <a16:creationId xmlns:a16="http://schemas.microsoft.com/office/drawing/2014/main" id="{652F747B-35AC-E31F-94B1-D495FE5EB0E7}"/>
              </a:ext>
            </a:extLst>
          </p:cNvPr>
          <p:cNvSpPr/>
          <p:nvPr/>
        </p:nvSpPr>
        <p:spPr>
          <a:xfrm>
            <a:off x="6017805" y="1717828"/>
            <a:ext cx="2061483" cy="3769059"/>
          </a:xfrm>
          <a:prstGeom prst="rect">
            <a:avLst/>
          </a:prstGeom>
          <a:solidFill>
            <a:schemeClr val="bg1"/>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251999" rIns="144000" bIns="251999" numCol="1" spcCol="0" rtlCol="0" fromWordArt="0" anchor="t" anchorCtr="0" forceAA="0" compatLnSpc="1">
            <a:prstTxWarp prst="textNoShape">
              <a:avLst/>
            </a:prstTxWarp>
            <a:noAutofit/>
          </a:bodyPr>
          <a:lstStyle/>
          <a:p>
            <a:pPr lvl="0" rtl="0">
              <a:spcAft>
                <a:spcPts val="1200"/>
              </a:spcAft>
            </a:pPr>
            <a:r>
              <a:rPr lang="fr-ca" sz="1800" b="1" noProof="0" dirty="0">
                <a:solidFill>
                  <a:schemeClr val="tx1"/>
                </a:solidFill>
              </a:rPr>
              <a:t>Trouver son avantage concurrentiel</a:t>
            </a:r>
          </a:p>
          <a:p>
            <a:pPr marL="177750" lvl="0" indent="-177750" rtl="0">
              <a:spcAft>
                <a:spcPts val="1200"/>
              </a:spcAft>
              <a:buFont typeface="Arial" panose="020B0604020202020204" pitchFamily="34" charset="0"/>
              <a:buChar char="•"/>
            </a:pPr>
            <a:r>
              <a:rPr lang="fr-ca" sz="1600" noProof="0" dirty="0">
                <a:solidFill>
                  <a:schemeClr val="tx1"/>
                </a:solidFill>
              </a:rPr>
              <a:t>Qu’est-ce qui vous distingue?</a:t>
            </a:r>
          </a:p>
          <a:p>
            <a:pPr marL="177750" lvl="0" indent="-177750" rtl="0">
              <a:spcAft>
                <a:spcPts val="1200"/>
              </a:spcAft>
              <a:buFont typeface="Arial" panose="020B0604020202020204" pitchFamily="34" charset="0"/>
              <a:buChar char="•"/>
            </a:pPr>
            <a:r>
              <a:rPr lang="fr-ca" sz="1600" noProof="0" dirty="0">
                <a:solidFill>
                  <a:schemeClr val="tx1"/>
                </a:solidFill>
              </a:rPr>
              <a:t>Pourquoi un client potentiel ou actuel devrait-il </a:t>
            </a:r>
            <a:r>
              <a:rPr lang="fr-ca" sz="1600" spc="-40" noProof="0" dirty="0">
                <a:solidFill>
                  <a:schemeClr val="tx1"/>
                </a:solidFill>
              </a:rPr>
              <a:t>choisir de</a:t>
            </a:r>
            <a:r>
              <a:rPr lang="fr-CA" sz="1600" spc="-40" noProof="0" dirty="0">
                <a:solidFill>
                  <a:schemeClr val="tx1"/>
                </a:solidFill>
              </a:rPr>
              <a:t> </a:t>
            </a:r>
            <a:r>
              <a:rPr lang="fr-ca" sz="1600" spc="-40" noProof="0" dirty="0">
                <a:solidFill>
                  <a:schemeClr val="tx1"/>
                </a:solidFill>
              </a:rPr>
              <a:t>travailler </a:t>
            </a:r>
            <a:r>
              <a:rPr lang="fr-ca" sz="1600" spc="-20" noProof="0" dirty="0">
                <a:solidFill>
                  <a:schemeClr val="tx1"/>
                </a:solidFill>
              </a:rPr>
              <a:t>avec vous?</a:t>
            </a:r>
          </a:p>
        </p:txBody>
      </p:sp>
      <p:sp>
        <p:nvSpPr>
          <p:cNvPr id="2" name="Text Placeholder 1">
            <a:extLst>
              <a:ext uri="{FF2B5EF4-FFF2-40B4-BE49-F238E27FC236}">
                <a16:creationId xmlns:a16="http://schemas.microsoft.com/office/drawing/2014/main" id="{F8061A9E-4D5C-E1EA-B471-D30E2E3D3734}"/>
              </a:ext>
            </a:extLst>
          </p:cNvPr>
          <p:cNvSpPr>
            <a:spLocks noGrp="1"/>
          </p:cNvSpPr>
          <p:nvPr>
            <p:ph type="body" sz="quarter" idx="13"/>
          </p:nvPr>
        </p:nvSpPr>
        <p:spPr>
          <a:xfrm>
            <a:off x="3944938" y="6051550"/>
            <a:ext cx="7796212" cy="401638"/>
          </a:xfrm>
        </p:spPr>
        <p:txBody>
          <a:bodyPr rtlCol="0"/>
          <a:lstStyle/>
          <a:p>
            <a:r>
              <a:rPr lang="fr-ca" noProof="0"/>
              <a:t>Exemples fournis à titre indicatif seulement.</a:t>
            </a:r>
          </a:p>
        </p:txBody>
      </p:sp>
      <p:pic>
        <p:nvPicPr>
          <p:cNvPr id="28" name="Graphic 27">
            <a:extLst>
              <a:ext uri="{FF2B5EF4-FFF2-40B4-BE49-F238E27FC236}">
                <a16:creationId xmlns:a16="http://schemas.microsoft.com/office/drawing/2014/main" id="{E047E7BE-FF34-0C95-7ECD-3FA75FE2FE0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252523" y="4698015"/>
            <a:ext cx="571500" cy="571500"/>
          </a:xfrm>
          <a:prstGeom prst="rect">
            <a:avLst/>
          </a:prstGeom>
        </p:spPr>
      </p:pic>
      <p:pic>
        <p:nvPicPr>
          <p:cNvPr id="27" name="Graphic 26">
            <a:extLst>
              <a:ext uri="{FF2B5EF4-FFF2-40B4-BE49-F238E27FC236}">
                <a16:creationId xmlns:a16="http://schemas.microsoft.com/office/drawing/2014/main" id="{D261B17E-2568-1322-9113-125DC6A8BD92}"/>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826235" y="4678643"/>
            <a:ext cx="571500" cy="571500"/>
          </a:xfrm>
          <a:prstGeom prst="rect">
            <a:avLst/>
          </a:prstGeom>
        </p:spPr>
      </p:pic>
      <p:pic>
        <p:nvPicPr>
          <p:cNvPr id="29" name="Graphic 28">
            <a:extLst>
              <a:ext uri="{FF2B5EF4-FFF2-40B4-BE49-F238E27FC236}">
                <a16:creationId xmlns:a16="http://schemas.microsoft.com/office/drawing/2014/main" id="{AB94E8DD-7EF1-2D6F-9366-C78129BD8568}"/>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416528" y="4709638"/>
            <a:ext cx="571500" cy="571500"/>
          </a:xfrm>
          <a:prstGeom prst="rect">
            <a:avLst/>
          </a:prstGeom>
        </p:spPr>
      </p:pic>
      <p:sp>
        <p:nvSpPr>
          <p:cNvPr id="14" name="Slide Number Placeholder 4">
            <a:extLst>
              <a:ext uri="{FF2B5EF4-FFF2-40B4-BE49-F238E27FC236}">
                <a16:creationId xmlns:a16="http://schemas.microsoft.com/office/drawing/2014/main" id="{17A317CF-0958-C0A9-38CE-95B7E1EB26C6}"/>
              </a:ext>
              <a:ext uri="{C183D7F6-B498-43B3-948B-1728B52AA6E4}">
                <adec:decorative xmlns:adec="http://schemas.microsoft.com/office/drawing/2017/decorative" val="1"/>
              </a:ext>
            </a:extLst>
          </p:cNvPr>
          <p:cNvSpPr>
            <a:spLocks noGrp="1"/>
          </p:cNvSpPr>
          <p:nvPr>
            <p:ph type="sldNum" sz="quarter" idx="4"/>
          </p:nvPr>
        </p:nvSpPr>
        <p:spPr>
          <a:xfrm>
            <a:off x="11450638" y="6470650"/>
            <a:ext cx="282575" cy="176213"/>
          </a:xfrm>
        </p:spPr>
        <p:txBody>
          <a:bodyPr rtlCol="0"/>
          <a:lstStyle/>
          <a:p>
            <a:fld id="{BB333B34-C87C-402E-ABB0-13B7C9DEBBC4}" type="slidenum">
              <a:rPr lang="en-CA" noProof="0" smtClean="0"/>
              <a:pPr/>
              <a:t>38</a:t>
            </a:fld>
            <a:endParaRPr lang="en-CA" noProof="0" dirty="0"/>
          </a:p>
        </p:txBody>
      </p:sp>
    </p:spTree>
    <p:extLst>
      <p:ext uri="{BB962C8B-B14F-4D97-AF65-F5344CB8AC3E}">
        <p14:creationId xmlns:p14="http://schemas.microsoft.com/office/powerpoint/2010/main" val="2364709217"/>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Parallelogram 21">
            <a:extLst>
              <a:ext uri="{FF2B5EF4-FFF2-40B4-BE49-F238E27FC236}">
                <a16:creationId xmlns:a16="http://schemas.microsoft.com/office/drawing/2014/main" id="{72B4F21F-1306-4C25-3E45-055D1B1C1008}"/>
              </a:ext>
              <a:ext uri="{C183D7F6-B498-43B3-948B-1728B52AA6E4}">
                <adec:decorative xmlns:adec="http://schemas.microsoft.com/office/drawing/2017/decorative" val="1"/>
              </a:ext>
            </a:extLst>
          </p:cNvPr>
          <p:cNvSpPr/>
          <p:nvPr/>
        </p:nvSpPr>
        <p:spPr>
          <a:xfrm>
            <a:off x="9212893" y="4206300"/>
            <a:ext cx="1718243" cy="425478"/>
          </a:xfrm>
          <a:prstGeom prst="parallelogram">
            <a:avLst>
              <a:gd name="adj" fmla="val 11028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23" name="Parallelogram 22">
            <a:extLst>
              <a:ext uri="{FF2B5EF4-FFF2-40B4-BE49-F238E27FC236}">
                <a16:creationId xmlns:a16="http://schemas.microsoft.com/office/drawing/2014/main" id="{FE375D86-E32E-7083-8A50-2C15FE28F477}"/>
              </a:ext>
              <a:ext uri="{C183D7F6-B498-43B3-948B-1728B52AA6E4}">
                <adec:decorative xmlns:adec="http://schemas.microsoft.com/office/drawing/2017/decorative" val="1"/>
              </a:ext>
            </a:extLst>
          </p:cNvPr>
          <p:cNvSpPr/>
          <p:nvPr/>
        </p:nvSpPr>
        <p:spPr>
          <a:xfrm>
            <a:off x="8931612" y="3255082"/>
            <a:ext cx="2397793" cy="425478"/>
          </a:xfrm>
          <a:prstGeom prst="parallelogram">
            <a:avLst>
              <a:gd name="adj" fmla="val 15121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24" name="Parallelogram 23">
            <a:extLst>
              <a:ext uri="{FF2B5EF4-FFF2-40B4-BE49-F238E27FC236}">
                <a16:creationId xmlns:a16="http://schemas.microsoft.com/office/drawing/2014/main" id="{79FF3209-D44A-A4E7-861A-491DB8272435}"/>
              </a:ext>
              <a:ext uri="{C183D7F6-B498-43B3-948B-1728B52AA6E4}">
                <adec:decorative xmlns:adec="http://schemas.microsoft.com/office/drawing/2017/decorative" val="1"/>
              </a:ext>
            </a:extLst>
          </p:cNvPr>
          <p:cNvSpPr/>
          <p:nvPr/>
        </p:nvSpPr>
        <p:spPr>
          <a:xfrm>
            <a:off x="8540662" y="2256059"/>
            <a:ext cx="3139859" cy="425478"/>
          </a:xfrm>
          <a:prstGeom prst="parallelogram">
            <a:avLst>
              <a:gd name="adj" fmla="val 16656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21" name="Rectangle 20">
            <a:extLst>
              <a:ext uri="{FF2B5EF4-FFF2-40B4-BE49-F238E27FC236}">
                <a16:creationId xmlns:a16="http://schemas.microsoft.com/office/drawing/2014/main" id="{FC6EEC23-27F3-4DAF-75DE-1EFC5A488F64}"/>
              </a:ext>
              <a:ext uri="{C183D7F6-B498-43B3-948B-1728B52AA6E4}">
                <adec:decorative xmlns:adec="http://schemas.microsoft.com/office/drawing/2017/decorative" val="1"/>
              </a:ext>
            </a:extLst>
          </p:cNvPr>
          <p:cNvSpPr/>
          <p:nvPr/>
        </p:nvSpPr>
        <p:spPr>
          <a:xfrm>
            <a:off x="9929345" y="2225518"/>
            <a:ext cx="108000" cy="36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50182" name="Trapezoid 50181">
            <a:extLst>
              <a:ext uri="{FF2B5EF4-FFF2-40B4-BE49-F238E27FC236}">
                <a16:creationId xmlns:a16="http://schemas.microsoft.com/office/drawing/2014/main" id="{738F383F-4FE4-7588-4FB3-E86DB824BB91}"/>
              </a:ext>
              <a:ext uri="{C183D7F6-B498-43B3-948B-1728B52AA6E4}">
                <adec:decorative xmlns:adec="http://schemas.microsoft.com/office/drawing/2017/decorative" val="1"/>
              </a:ext>
            </a:extLst>
          </p:cNvPr>
          <p:cNvSpPr/>
          <p:nvPr/>
        </p:nvSpPr>
        <p:spPr>
          <a:xfrm flipV="1">
            <a:off x="9162789" y="4486715"/>
            <a:ext cx="1617969" cy="586362"/>
          </a:xfrm>
          <a:prstGeom prst="trapezoid">
            <a:avLst/>
          </a:prstGeom>
          <a:solidFill>
            <a:srgbClr val="AFB3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50183" name="Trapezoid 50182">
            <a:extLst>
              <a:ext uri="{FF2B5EF4-FFF2-40B4-BE49-F238E27FC236}">
                <a16:creationId xmlns:a16="http://schemas.microsoft.com/office/drawing/2014/main" id="{4957A8F0-7148-0225-03DB-78929C03AD24}"/>
              </a:ext>
              <a:ext uri="{C183D7F6-B498-43B3-948B-1728B52AA6E4}">
                <adec:decorative xmlns:adec="http://schemas.microsoft.com/office/drawing/2017/decorative" val="1"/>
              </a:ext>
            </a:extLst>
          </p:cNvPr>
          <p:cNvSpPr/>
          <p:nvPr/>
        </p:nvSpPr>
        <p:spPr>
          <a:xfrm flipV="1">
            <a:off x="8109505" y="1605155"/>
            <a:ext cx="3747681" cy="921600"/>
          </a:xfrm>
          <a:prstGeom prst="trapezoid">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50185" name="Trapezoid 50184">
            <a:extLst>
              <a:ext uri="{FF2B5EF4-FFF2-40B4-BE49-F238E27FC236}">
                <a16:creationId xmlns:a16="http://schemas.microsoft.com/office/drawing/2014/main" id="{C7C12628-D43E-857A-2EC9-D09687A1FB3D}"/>
              </a:ext>
              <a:ext uri="{C183D7F6-B498-43B3-948B-1728B52AA6E4}">
                <adec:decorative xmlns:adec="http://schemas.microsoft.com/office/drawing/2017/decorative" val="1"/>
              </a:ext>
            </a:extLst>
          </p:cNvPr>
          <p:cNvSpPr/>
          <p:nvPr/>
        </p:nvSpPr>
        <p:spPr>
          <a:xfrm flipV="1">
            <a:off x="8479492" y="2625818"/>
            <a:ext cx="3007707" cy="785647"/>
          </a:xfrm>
          <a:prstGeom prst="trapezoid">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50181" name="Trapezoid 50180">
            <a:extLst>
              <a:ext uri="{FF2B5EF4-FFF2-40B4-BE49-F238E27FC236}">
                <a16:creationId xmlns:a16="http://schemas.microsoft.com/office/drawing/2014/main" id="{071BC4A5-CE1E-9BB4-48BA-5040B0274ECB}"/>
              </a:ext>
              <a:ext uri="{C183D7F6-B498-43B3-948B-1728B52AA6E4}">
                <adec:decorative xmlns:adec="http://schemas.microsoft.com/office/drawing/2017/decorative" val="1"/>
              </a:ext>
            </a:extLst>
          </p:cNvPr>
          <p:cNvSpPr/>
          <p:nvPr/>
        </p:nvSpPr>
        <p:spPr>
          <a:xfrm flipV="1">
            <a:off x="8884496" y="3597246"/>
            <a:ext cx="2197699" cy="743718"/>
          </a:xfrm>
          <a:prstGeom prst="trapezoid">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17" name="Parallelogram 16">
            <a:extLst>
              <a:ext uri="{FF2B5EF4-FFF2-40B4-BE49-F238E27FC236}">
                <a16:creationId xmlns:a16="http://schemas.microsoft.com/office/drawing/2014/main" id="{FC72F88E-4CFC-F86E-F8A5-3AC9D3DC156D}"/>
              </a:ext>
              <a:ext uri="{C183D7F6-B498-43B3-948B-1728B52AA6E4}">
                <adec:decorative xmlns:adec="http://schemas.microsoft.com/office/drawing/2017/decorative" val="1"/>
              </a:ext>
            </a:extLst>
          </p:cNvPr>
          <p:cNvSpPr/>
          <p:nvPr/>
        </p:nvSpPr>
        <p:spPr>
          <a:xfrm>
            <a:off x="5417710" y="4206300"/>
            <a:ext cx="1567543" cy="425478"/>
          </a:xfrm>
          <a:prstGeom prst="parallelogram">
            <a:avLst>
              <a:gd name="adj" fmla="val 122222"/>
            </a:avLst>
          </a:prstGeom>
          <a:solidFill>
            <a:srgbClr val="0000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18" name="Parallelogram 17">
            <a:extLst>
              <a:ext uri="{FF2B5EF4-FFF2-40B4-BE49-F238E27FC236}">
                <a16:creationId xmlns:a16="http://schemas.microsoft.com/office/drawing/2014/main" id="{D00C94F9-CDAA-9C4C-AF4B-655BAD468A10}"/>
              </a:ext>
              <a:ext uri="{C183D7F6-B498-43B3-948B-1728B52AA6E4}">
                <adec:decorative xmlns:adec="http://schemas.microsoft.com/office/drawing/2017/decorative" val="1"/>
              </a:ext>
            </a:extLst>
          </p:cNvPr>
          <p:cNvSpPr/>
          <p:nvPr/>
        </p:nvSpPr>
        <p:spPr>
          <a:xfrm>
            <a:off x="5029169" y="3255082"/>
            <a:ext cx="2395893" cy="425478"/>
          </a:xfrm>
          <a:prstGeom prst="parallelogram">
            <a:avLst>
              <a:gd name="adj" fmla="val 147807"/>
            </a:avLst>
          </a:prstGeom>
          <a:solidFill>
            <a:srgbClr val="0000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19" name="Parallelogram 18">
            <a:extLst>
              <a:ext uri="{FF2B5EF4-FFF2-40B4-BE49-F238E27FC236}">
                <a16:creationId xmlns:a16="http://schemas.microsoft.com/office/drawing/2014/main" id="{5615647E-A381-1CD9-A86B-7CAF74BECC02}"/>
              </a:ext>
              <a:ext uri="{C183D7F6-B498-43B3-948B-1728B52AA6E4}">
                <adec:decorative xmlns:adec="http://schemas.microsoft.com/office/drawing/2017/decorative" val="1"/>
              </a:ext>
            </a:extLst>
          </p:cNvPr>
          <p:cNvSpPr/>
          <p:nvPr/>
        </p:nvSpPr>
        <p:spPr>
          <a:xfrm>
            <a:off x="4619430" y="2256059"/>
            <a:ext cx="3177784" cy="425478"/>
          </a:xfrm>
          <a:prstGeom prst="parallelogram">
            <a:avLst>
              <a:gd name="adj" fmla="val 166569"/>
            </a:avLst>
          </a:prstGeom>
          <a:solidFill>
            <a:srgbClr val="0000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50224" name="Down Arrow 50223">
            <a:extLst>
              <a:ext uri="{FF2B5EF4-FFF2-40B4-BE49-F238E27FC236}">
                <a16:creationId xmlns:a16="http://schemas.microsoft.com/office/drawing/2014/main" id="{7CDDE6BA-1A41-D912-3C1C-517915B90184}"/>
              </a:ext>
              <a:ext uri="{C183D7F6-B498-43B3-948B-1728B52AA6E4}">
                <adec:decorative xmlns:adec="http://schemas.microsoft.com/office/drawing/2017/decorative" val="1"/>
              </a:ext>
            </a:extLst>
          </p:cNvPr>
          <p:cNvSpPr/>
          <p:nvPr/>
        </p:nvSpPr>
        <p:spPr>
          <a:xfrm>
            <a:off x="5972902" y="2297232"/>
            <a:ext cx="216000" cy="3091508"/>
          </a:xfrm>
          <a:prstGeom prst="downArrow">
            <a:avLst>
              <a:gd name="adj1" fmla="val 50000"/>
              <a:gd name="adj2" fmla="val 6375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49" name="Trapezoid 48">
            <a:extLst>
              <a:ext uri="{FF2B5EF4-FFF2-40B4-BE49-F238E27FC236}">
                <a16:creationId xmlns:a16="http://schemas.microsoft.com/office/drawing/2014/main" id="{A4723AFD-508C-BDC6-9D11-00B798CE691E}"/>
              </a:ext>
              <a:ext uri="{C183D7F6-B498-43B3-948B-1728B52AA6E4}">
                <adec:decorative xmlns:adec="http://schemas.microsoft.com/office/drawing/2017/decorative" val="1"/>
              </a:ext>
            </a:extLst>
          </p:cNvPr>
          <p:cNvSpPr/>
          <p:nvPr/>
        </p:nvSpPr>
        <p:spPr>
          <a:xfrm flipV="1">
            <a:off x="5377639" y="4486715"/>
            <a:ext cx="1406527" cy="586362"/>
          </a:xfrm>
          <a:prstGeom prst="trapezoid">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62" name="Trapezoid 61">
            <a:extLst>
              <a:ext uri="{FF2B5EF4-FFF2-40B4-BE49-F238E27FC236}">
                <a16:creationId xmlns:a16="http://schemas.microsoft.com/office/drawing/2014/main" id="{26B8267C-C2AE-E735-4D29-A539299DC0DD}"/>
              </a:ext>
              <a:ext uri="{C183D7F6-B498-43B3-948B-1728B52AA6E4}">
                <adec:decorative xmlns:adec="http://schemas.microsoft.com/office/drawing/2017/decorative" val="1"/>
              </a:ext>
            </a:extLst>
          </p:cNvPr>
          <p:cNvSpPr/>
          <p:nvPr/>
        </p:nvSpPr>
        <p:spPr>
          <a:xfrm flipV="1">
            <a:off x="4207062" y="1605155"/>
            <a:ext cx="3747681" cy="919699"/>
          </a:xfrm>
          <a:prstGeom prst="trapezoid">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63" name="Trapezoid 62">
            <a:extLst>
              <a:ext uri="{FF2B5EF4-FFF2-40B4-BE49-F238E27FC236}">
                <a16:creationId xmlns:a16="http://schemas.microsoft.com/office/drawing/2014/main" id="{88307DEC-F2F7-96E1-BB45-A68953A46BF6}"/>
              </a:ext>
              <a:ext uri="{C183D7F6-B498-43B3-948B-1728B52AA6E4}">
                <adec:decorative xmlns:adec="http://schemas.microsoft.com/office/drawing/2017/decorative" val="1"/>
              </a:ext>
            </a:extLst>
          </p:cNvPr>
          <p:cNvSpPr/>
          <p:nvPr/>
        </p:nvSpPr>
        <p:spPr>
          <a:xfrm flipV="1">
            <a:off x="4577049" y="2625340"/>
            <a:ext cx="3007707" cy="786125"/>
          </a:xfrm>
          <a:prstGeom prst="trapezoi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rtl="0"/>
            <a:endParaRPr lang="en-CA" noProof="0" dirty="0"/>
          </a:p>
        </p:txBody>
      </p:sp>
      <p:sp>
        <p:nvSpPr>
          <p:cNvPr id="48" name="Trapezoid 47">
            <a:extLst>
              <a:ext uri="{FF2B5EF4-FFF2-40B4-BE49-F238E27FC236}">
                <a16:creationId xmlns:a16="http://schemas.microsoft.com/office/drawing/2014/main" id="{47E33718-E6A1-56AE-B605-482838128F2E}"/>
              </a:ext>
              <a:ext uri="{C183D7F6-B498-43B3-948B-1728B52AA6E4}">
                <adec:decorative xmlns:adec="http://schemas.microsoft.com/office/drawing/2017/decorative" val="1"/>
              </a:ext>
            </a:extLst>
          </p:cNvPr>
          <p:cNvSpPr/>
          <p:nvPr/>
        </p:nvSpPr>
        <p:spPr>
          <a:xfrm flipV="1">
            <a:off x="4847573" y="3597246"/>
            <a:ext cx="2461363" cy="743718"/>
          </a:xfrm>
          <a:prstGeom prst="trapezoi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nvGrpSpPr>
          <p:cNvPr id="33" name="Group 32">
            <a:extLst>
              <a:ext uri="{FF2B5EF4-FFF2-40B4-BE49-F238E27FC236}">
                <a16:creationId xmlns:a16="http://schemas.microsoft.com/office/drawing/2014/main" id="{56674276-4E18-14FB-D5D0-DD7E32B0646A}"/>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37" name="Arrow: Right 6">
              <a:extLst>
                <a:ext uri="{FF2B5EF4-FFF2-40B4-BE49-F238E27FC236}">
                  <a16:creationId xmlns:a16="http://schemas.microsoft.com/office/drawing/2014/main" id="{135CA9BE-76F1-FE4E-6438-2B8C51F8398D}"/>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Après</a:t>
              </a:r>
            </a:p>
          </p:txBody>
        </p:sp>
        <p:sp>
          <p:nvSpPr>
            <p:cNvPr id="38" name="Arrow: Left 8">
              <a:extLst>
                <a:ext uri="{FF2B5EF4-FFF2-40B4-BE49-F238E27FC236}">
                  <a16:creationId xmlns:a16="http://schemas.microsoft.com/office/drawing/2014/main" id="{2B48569A-23D7-B7FC-32B3-BD7243402C7E}"/>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bg1"/>
                  </a:solidFill>
                </a:rPr>
                <a:t>Avant</a:t>
              </a:r>
            </a:p>
          </p:txBody>
        </p:sp>
        <p:sp>
          <p:nvSpPr>
            <p:cNvPr id="39" name="Oval 38">
              <a:extLst>
                <a:ext uri="{FF2B5EF4-FFF2-40B4-BE49-F238E27FC236}">
                  <a16:creationId xmlns:a16="http://schemas.microsoft.com/office/drawing/2014/main" id="{7210248A-8577-6C22-81AA-70BD541DDCA9}"/>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Pendant</a:t>
              </a:r>
            </a:p>
          </p:txBody>
        </p:sp>
      </p:grpSp>
      <p:sp>
        <p:nvSpPr>
          <p:cNvPr id="50225" name="Down Arrow 50224">
            <a:extLst>
              <a:ext uri="{FF2B5EF4-FFF2-40B4-BE49-F238E27FC236}">
                <a16:creationId xmlns:a16="http://schemas.microsoft.com/office/drawing/2014/main" id="{FB6F5198-C97A-DF01-EB88-A23C5EFBAA16}"/>
              </a:ext>
              <a:ext uri="{C183D7F6-B498-43B3-948B-1728B52AA6E4}">
                <adec:decorative xmlns:adec="http://schemas.microsoft.com/office/drawing/2017/decorative" val="1"/>
              </a:ext>
            </a:extLst>
          </p:cNvPr>
          <p:cNvSpPr/>
          <p:nvPr/>
        </p:nvSpPr>
        <p:spPr>
          <a:xfrm rot="16200000">
            <a:off x="3318022" y="4483808"/>
            <a:ext cx="218545" cy="2608269"/>
          </a:xfrm>
          <a:prstGeom prst="downArrow">
            <a:avLst>
              <a:gd name="adj1" fmla="val 50000"/>
              <a:gd name="adj2" fmla="val 6375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50226" name="Down Arrow 50225">
            <a:extLst>
              <a:ext uri="{FF2B5EF4-FFF2-40B4-BE49-F238E27FC236}">
                <a16:creationId xmlns:a16="http://schemas.microsoft.com/office/drawing/2014/main" id="{E6F2EADD-D2C7-7494-9826-058B457E172D}"/>
              </a:ext>
              <a:ext uri="{C183D7F6-B498-43B3-948B-1728B52AA6E4}">
                <adec:decorative xmlns:adec="http://schemas.microsoft.com/office/drawing/2017/decorative" val="1"/>
              </a:ext>
            </a:extLst>
          </p:cNvPr>
          <p:cNvSpPr/>
          <p:nvPr/>
        </p:nvSpPr>
        <p:spPr>
          <a:xfrm rot="5400000">
            <a:off x="8626432" y="4482944"/>
            <a:ext cx="218544" cy="2610000"/>
          </a:xfrm>
          <a:prstGeom prst="downArrow">
            <a:avLst>
              <a:gd name="adj1" fmla="val 50000"/>
              <a:gd name="adj2" fmla="val 6375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16" name="Parallelogram 15">
            <a:extLst>
              <a:ext uri="{FF2B5EF4-FFF2-40B4-BE49-F238E27FC236}">
                <a16:creationId xmlns:a16="http://schemas.microsoft.com/office/drawing/2014/main" id="{E121BFF3-470E-08BE-9F19-66FB9FC3951F}"/>
              </a:ext>
              <a:ext uri="{C183D7F6-B498-43B3-948B-1728B52AA6E4}">
                <adec:decorative xmlns:adec="http://schemas.microsoft.com/office/drawing/2017/decorative" val="1"/>
              </a:ext>
            </a:extLst>
          </p:cNvPr>
          <p:cNvSpPr/>
          <p:nvPr/>
        </p:nvSpPr>
        <p:spPr>
          <a:xfrm>
            <a:off x="1498795" y="4206300"/>
            <a:ext cx="1571033" cy="425478"/>
          </a:xfrm>
          <a:prstGeom prst="parallelogram">
            <a:avLst>
              <a:gd name="adj" fmla="val 139279"/>
            </a:avLst>
          </a:prstGeom>
          <a:solidFill>
            <a:srgbClr val="003C2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15" name="Parallelogram 14">
            <a:extLst>
              <a:ext uri="{FF2B5EF4-FFF2-40B4-BE49-F238E27FC236}">
                <a16:creationId xmlns:a16="http://schemas.microsoft.com/office/drawing/2014/main" id="{DBD44668-C534-F0E0-4F66-9746CD902382}"/>
              </a:ext>
              <a:ext uri="{C183D7F6-B498-43B3-948B-1728B52AA6E4}">
                <adec:decorative xmlns:adec="http://schemas.microsoft.com/office/drawing/2017/decorative" val="1"/>
              </a:ext>
            </a:extLst>
          </p:cNvPr>
          <p:cNvSpPr/>
          <p:nvPr/>
        </p:nvSpPr>
        <p:spPr>
          <a:xfrm>
            <a:off x="920663" y="3255082"/>
            <a:ext cx="2594369" cy="425478"/>
          </a:xfrm>
          <a:prstGeom prst="parallelogram">
            <a:avLst>
              <a:gd name="adj" fmla="val 149512"/>
            </a:avLst>
          </a:prstGeom>
          <a:solidFill>
            <a:srgbClr val="003C2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29" name="Parallelogram 28">
            <a:extLst>
              <a:ext uri="{FF2B5EF4-FFF2-40B4-BE49-F238E27FC236}">
                <a16:creationId xmlns:a16="http://schemas.microsoft.com/office/drawing/2014/main" id="{04CEC3F1-7AB5-80A6-BB57-4B18ABD7621B}"/>
              </a:ext>
              <a:ext uri="{C183D7F6-B498-43B3-948B-1728B52AA6E4}">
                <adec:decorative xmlns:adec="http://schemas.microsoft.com/office/drawing/2017/decorative" val="1"/>
              </a:ext>
            </a:extLst>
          </p:cNvPr>
          <p:cNvSpPr/>
          <p:nvPr/>
        </p:nvSpPr>
        <p:spPr>
          <a:xfrm>
            <a:off x="713984" y="2256059"/>
            <a:ext cx="3177784" cy="425478"/>
          </a:xfrm>
          <a:prstGeom prst="parallelogram">
            <a:avLst>
              <a:gd name="adj" fmla="val 166569"/>
            </a:avLst>
          </a:prstGeom>
          <a:solidFill>
            <a:srgbClr val="003C2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50227" name="Rectangle 50226">
            <a:extLst>
              <a:ext uri="{FF2B5EF4-FFF2-40B4-BE49-F238E27FC236}">
                <a16:creationId xmlns:a16="http://schemas.microsoft.com/office/drawing/2014/main" id="{FDFEEEA9-210E-4DAA-BE46-72DCD6CAAC14}"/>
              </a:ext>
              <a:ext uri="{C183D7F6-B498-43B3-948B-1728B52AA6E4}">
                <adec:decorative xmlns:adec="http://schemas.microsoft.com/office/drawing/2017/decorative" val="1"/>
              </a:ext>
            </a:extLst>
          </p:cNvPr>
          <p:cNvSpPr/>
          <p:nvPr/>
        </p:nvSpPr>
        <p:spPr>
          <a:xfrm>
            <a:off x="2121456" y="2225518"/>
            <a:ext cx="108000" cy="360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34" name="Trapezoid 33">
            <a:extLst>
              <a:ext uri="{FF2B5EF4-FFF2-40B4-BE49-F238E27FC236}">
                <a16:creationId xmlns:a16="http://schemas.microsoft.com/office/drawing/2014/main" id="{1E2B4D5D-9026-7C8C-B3FC-A3CB1ED707AD}"/>
              </a:ext>
              <a:ext uri="{C183D7F6-B498-43B3-948B-1728B52AA6E4}">
                <adec:decorative xmlns:adec="http://schemas.microsoft.com/office/drawing/2017/decorative" val="1"/>
              </a:ext>
            </a:extLst>
          </p:cNvPr>
          <p:cNvSpPr/>
          <p:nvPr/>
        </p:nvSpPr>
        <p:spPr>
          <a:xfrm flipV="1">
            <a:off x="858033" y="3518416"/>
            <a:ext cx="2624203" cy="901378"/>
          </a:xfrm>
          <a:prstGeom prst="trapezoi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35" name="Trapezoid 34">
            <a:extLst>
              <a:ext uri="{FF2B5EF4-FFF2-40B4-BE49-F238E27FC236}">
                <a16:creationId xmlns:a16="http://schemas.microsoft.com/office/drawing/2014/main" id="{E26AC621-2138-B691-8215-B0F137FC826C}"/>
              </a:ext>
              <a:ext uri="{C183D7F6-B498-43B3-948B-1728B52AA6E4}">
                <adec:decorative xmlns:adec="http://schemas.microsoft.com/office/drawing/2017/decorative" val="1"/>
              </a:ext>
            </a:extLst>
          </p:cNvPr>
          <p:cNvSpPr/>
          <p:nvPr/>
        </p:nvSpPr>
        <p:spPr>
          <a:xfrm flipV="1">
            <a:off x="1472193" y="4518030"/>
            <a:ext cx="1406527" cy="586362"/>
          </a:xfrm>
          <a:prstGeom prst="trapezoid">
            <a:avLst/>
          </a:prstGeom>
          <a:solidFill>
            <a:srgbClr val="00E8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36" name="Trapezoid 35">
            <a:extLst>
              <a:ext uri="{FF2B5EF4-FFF2-40B4-BE49-F238E27FC236}">
                <a16:creationId xmlns:a16="http://schemas.microsoft.com/office/drawing/2014/main" id="{B9764084-FE50-4FD9-328D-1D6F7F049803}"/>
              </a:ext>
              <a:ext uri="{C183D7F6-B498-43B3-948B-1728B52AA6E4}">
                <adec:decorative xmlns:adec="http://schemas.microsoft.com/office/drawing/2017/decorative" val="1"/>
              </a:ext>
            </a:extLst>
          </p:cNvPr>
          <p:cNvSpPr/>
          <p:nvPr/>
        </p:nvSpPr>
        <p:spPr>
          <a:xfrm flipV="1">
            <a:off x="301616" y="1605155"/>
            <a:ext cx="3747681" cy="921600"/>
          </a:xfrm>
          <a:prstGeom prst="trapezoid">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spcAft>
                <a:spcPts val="600"/>
              </a:spcAft>
            </a:pPr>
            <a:endParaRPr lang="en-CA" noProof="0" dirty="0"/>
          </a:p>
        </p:txBody>
      </p:sp>
      <p:sp>
        <p:nvSpPr>
          <p:cNvPr id="40" name="Trapezoid 39">
            <a:extLst>
              <a:ext uri="{FF2B5EF4-FFF2-40B4-BE49-F238E27FC236}">
                <a16:creationId xmlns:a16="http://schemas.microsoft.com/office/drawing/2014/main" id="{89063A55-A970-E140-CE67-2E0F3E492983}"/>
              </a:ext>
              <a:ext uri="{C183D7F6-B498-43B3-948B-1728B52AA6E4}">
                <adec:decorative xmlns:adec="http://schemas.microsoft.com/office/drawing/2017/decorative" val="1"/>
              </a:ext>
            </a:extLst>
          </p:cNvPr>
          <p:cNvSpPr/>
          <p:nvPr/>
        </p:nvSpPr>
        <p:spPr>
          <a:xfrm flipV="1">
            <a:off x="588722" y="2625337"/>
            <a:ext cx="3181611" cy="786125"/>
          </a:xfrm>
          <a:prstGeom prst="trapezoid">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4" name="Slide Number Placeholder 3">
            <a:extLst>
              <a:ext uri="{FF2B5EF4-FFF2-40B4-BE49-F238E27FC236}">
                <a16:creationId xmlns:a16="http://schemas.microsoft.com/office/drawing/2014/main" id="{3FE6AF55-156F-172D-34B4-F57C65F1CDEF}"/>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39</a:t>
            </a:fld>
            <a:endParaRPr lang="en-CA" noProof="0" dirty="0"/>
          </a:p>
        </p:txBody>
      </p:sp>
      <p:sp>
        <p:nvSpPr>
          <p:cNvPr id="50196" name="Rectangle 20"/>
          <p:cNvSpPr>
            <a:spLocks noGrp="1" noChangeArrowheads="1"/>
          </p:cNvSpPr>
          <p:nvPr>
            <p:ph type="title"/>
          </p:nvPr>
        </p:nvSpPr>
        <p:spPr>
          <a:xfrm>
            <a:off x="466342" y="472437"/>
            <a:ext cx="11274553" cy="792167"/>
          </a:xfrm>
        </p:spPr>
        <p:txBody>
          <a:bodyPr rtlCol="0"/>
          <a:lstStyle/>
          <a:p>
            <a:r>
              <a:rPr lang="fr-ca" noProof="0" dirty="0"/>
              <a:t>Élaborer son récit distinctif – exemple</a:t>
            </a:r>
          </a:p>
        </p:txBody>
      </p:sp>
      <p:sp>
        <p:nvSpPr>
          <p:cNvPr id="50197" name="TextBox 50196">
            <a:extLst>
              <a:ext uri="{FF2B5EF4-FFF2-40B4-BE49-F238E27FC236}">
                <a16:creationId xmlns:a16="http://schemas.microsoft.com/office/drawing/2014/main" id="{74CB341E-4D4F-BAD2-E178-0F22C3905200}"/>
              </a:ext>
            </a:extLst>
          </p:cNvPr>
          <p:cNvSpPr txBox="1"/>
          <p:nvPr/>
        </p:nvSpPr>
        <p:spPr>
          <a:xfrm>
            <a:off x="931476" y="1072408"/>
            <a:ext cx="2487960" cy="443198"/>
          </a:xfrm>
          <a:prstGeom prst="rect">
            <a:avLst/>
          </a:prstGeom>
          <a:noFill/>
        </p:spPr>
        <p:txBody>
          <a:bodyPr wrap="square" lIns="0" tIns="0" rIns="0" bIns="0" rtlCol="0">
            <a:spAutoFit/>
          </a:bodyPr>
          <a:lstStyle/>
          <a:p>
            <a:pPr algn="ctr" defTabSz="914126" rtl="0">
              <a:lnSpc>
                <a:spcPct val="90000"/>
              </a:lnSpc>
              <a:spcAft>
                <a:spcPts val="600"/>
              </a:spcAft>
              <a:defRPr/>
            </a:pPr>
            <a:r>
              <a:rPr lang="fr-ca" sz="1600" b="1" noProof="0">
                <a:latin typeface="Arial" panose="020B0604020202020204"/>
              </a:rPr>
              <a:t>Services de gestion de patrimoine complets</a:t>
            </a:r>
            <a:endParaRPr lang="en-CA" b="1" noProof="0" dirty="0">
              <a:latin typeface="Arial" panose="020B0604020202020204"/>
            </a:endParaRPr>
          </a:p>
        </p:txBody>
      </p:sp>
      <p:sp>
        <p:nvSpPr>
          <p:cNvPr id="50210" name="Rectangle 50209">
            <a:extLst>
              <a:ext uri="{FF2B5EF4-FFF2-40B4-BE49-F238E27FC236}">
                <a16:creationId xmlns:a16="http://schemas.microsoft.com/office/drawing/2014/main" id="{59322340-6737-0FC5-9782-CF85626794F7}"/>
              </a:ext>
              <a:ext uri="{C183D7F6-B498-43B3-948B-1728B52AA6E4}">
                <adec:decorative xmlns:adec="http://schemas.microsoft.com/office/drawing/2017/decorative" val="0"/>
              </a:ext>
            </a:extLst>
          </p:cNvPr>
          <p:cNvSpPr/>
          <p:nvPr/>
        </p:nvSpPr>
        <p:spPr>
          <a:xfrm>
            <a:off x="363255" y="1656884"/>
            <a:ext cx="3632547" cy="765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rtl="0">
              <a:spcAft>
                <a:spcPts val="600"/>
              </a:spcAft>
              <a:defRPr/>
            </a:pPr>
            <a:r>
              <a:rPr lang="fr-ca" sz="1200" noProof="0" dirty="0">
                <a:solidFill>
                  <a:srgbClr val="FFFFFF"/>
                </a:solidFill>
                <a:latin typeface="Arial" panose="020B0604020202020204"/>
              </a:rPr>
              <a:t>Planification financière complète</a:t>
            </a:r>
          </a:p>
          <a:p>
            <a:pPr algn="ctr" defTabSz="914126" rtl="0">
              <a:spcAft>
                <a:spcPts val="600"/>
              </a:spcAft>
              <a:defRPr/>
            </a:pPr>
            <a:r>
              <a:rPr lang="fr-ca" sz="1200" noProof="0" dirty="0">
                <a:solidFill>
                  <a:srgbClr val="FFFFFF"/>
                </a:solidFill>
                <a:latin typeface="Arial" panose="020B0604020202020204"/>
              </a:rPr>
              <a:t>Planification de la retraite</a:t>
            </a:r>
          </a:p>
          <a:p>
            <a:pPr algn="ctr" defTabSz="914126" rtl="0">
              <a:spcAft>
                <a:spcPts val="600"/>
              </a:spcAft>
              <a:defRPr/>
            </a:pPr>
            <a:r>
              <a:rPr lang="fr-ca" sz="1200" noProof="0" dirty="0">
                <a:solidFill>
                  <a:srgbClr val="FFFFFF"/>
                </a:solidFill>
                <a:latin typeface="Arial" panose="020B0604020202020204"/>
              </a:rPr>
              <a:t>Accompagnement en planification successorale</a:t>
            </a:r>
          </a:p>
        </p:txBody>
      </p:sp>
      <p:sp>
        <p:nvSpPr>
          <p:cNvPr id="50211" name="Rectangle 50210">
            <a:extLst>
              <a:ext uri="{FF2B5EF4-FFF2-40B4-BE49-F238E27FC236}">
                <a16:creationId xmlns:a16="http://schemas.microsoft.com/office/drawing/2014/main" id="{83801E02-CC9D-13FF-94FF-B99C60553AA0}"/>
              </a:ext>
              <a:ext uri="{C183D7F6-B498-43B3-948B-1728B52AA6E4}">
                <adec:decorative xmlns:adec="http://schemas.microsoft.com/office/drawing/2017/decorative" val="0"/>
              </a:ext>
            </a:extLst>
          </p:cNvPr>
          <p:cNvSpPr/>
          <p:nvPr/>
        </p:nvSpPr>
        <p:spPr>
          <a:xfrm>
            <a:off x="569935" y="2624631"/>
            <a:ext cx="3095563" cy="765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rtl="0">
              <a:spcAft>
                <a:spcPts val="300"/>
              </a:spcAft>
              <a:defRPr/>
            </a:pPr>
            <a:r>
              <a:rPr lang="fr-ca" sz="1200" noProof="0" dirty="0">
                <a:solidFill>
                  <a:srgbClr val="FFFFFF"/>
                </a:solidFill>
                <a:latin typeface="Arial" panose="020B0604020202020204"/>
              </a:rPr>
              <a:t>Accompagnement en planification fiscale</a:t>
            </a:r>
          </a:p>
          <a:p>
            <a:pPr algn="ctr" defTabSz="914126" rtl="0">
              <a:spcAft>
                <a:spcPts val="300"/>
              </a:spcAft>
              <a:defRPr/>
            </a:pPr>
            <a:r>
              <a:rPr lang="fr-ca" sz="1200" noProof="0" dirty="0">
                <a:solidFill>
                  <a:srgbClr val="FFFFFF"/>
                </a:solidFill>
                <a:latin typeface="Arial" panose="020B0604020202020204"/>
              </a:rPr>
              <a:t>Planification de la longévité</a:t>
            </a:r>
          </a:p>
          <a:p>
            <a:pPr algn="ctr" defTabSz="914126" rtl="0">
              <a:spcAft>
                <a:spcPts val="300"/>
              </a:spcAft>
              <a:defRPr/>
            </a:pPr>
            <a:r>
              <a:rPr lang="fr-ca" sz="1200" spc="-20" noProof="0" dirty="0">
                <a:solidFill>
                  <a:srgbClr val="FFFFFF"/>
                </a:solidFill>
                <a:latin typeface="Arial" panose="020B0604020202020204"/>
              </a:rPr>
              <a:t>Planification de la relève (sortie) </a:t>
            </a:r>
            <a:br>
              <a:rPr lang="fr-CA" sz="1200" spc="-20" noProof="0" dirty="0">
                <a:solidFill>
                  <a:srgbClr val="FFFFFF"/>
                </a:solidFill>
                <a:latin typeface="Arial" panose="020B0604020202020204"/>
              </a:rPr>
            </a:br>
            <a:r>
              <a:rPr lang="fr-ca" sz="1200" spc="-20" noProof="0" dirty="0">
                <a:solidFill>
                  <a:srgbClr val="FFFFFF"/>
                </a:solidFill>
                <a:latin typeface="Arial" panose="020B0604020202020204"/>
              </a:rPr>
              <a:t>de l’entreprise</a:t>
            </a:r>
            <a:endParaRPr lang="en-CA" sz="1200" noProof="0" dirty="0">
              <a:solidFill>
                <a:srgbClr val="FFFFFF"/>
              </a:solidFill>
              <a:latin typeface="Arial" panose="020B0604020202020204"/>
            </a:endParaRPr>
          </a:p>
        </p:txBody>
      </p:sp>
      <p:sp>
        <p:nvSpPr>
          <p:cNvPr id="50213" name="Rectangle 50212">
            <a:extLst>
              <a:ext uri="{FF2B5EF4-FFF2-40B4-BE49-F238E27FC236}">
                <a16:creationId xmlns:a16="http://schemas.microsoft.com/office/drawing/2014/main" id="{370FF6F6-AD0B-06E5-9B86-E32C0147D93D}"/>
              </a:ext>
              <a:ext uri="{C183D7F6-B498-43B3-948B-1728B52AA6E4}">
                <adec:decorative xmlns:adec="http://schemas.microsoft.com/office/drawing/2017/decorative" val="0"/>
              </a:ext>
            </a:extLst>
          </p:cNvPr>
          <p:cNvSpPr/>
          <p:nvPr/>
        </p:nvSpPr>
        <p:spPr>
          <a:xfrm>
            <a:off x="1073069" y="3530542"/>
            <a:ext cx="2194131" cy="877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rtl="0">
              <a:spcAft>
                <a:spcPts val="600"/>
              </a:spcAft>
              <a:defRPr/>
            </a:pPr>
            <a:r>
              <a:rPr lang="fr-ca" sz="1200" noProof="0" dirty="0">
                <a:solidFill>
                  <a:schemeClr val="tx1"/>
                </a:solidFill>
                <a:latin typeface="Arial" panose="020B0604020202020204"/>
              </a:rPr>
              <a:t>Planification philanthropique stratégique</a:t>
            </a:r>
            <a:br>
              <a:rPr lang="en-CA" sz="1200" noProof="0" dirty="0">
                <a:solidFill>
                  <a:schemeClr val="tx1"/>
                </a:solidFill>
                <a:latin typeface="Arial" panose="020B0604020202020204"/>
              </a:rPr>
            </a:br>
            <a:r>
              <a:rPr lang="fr-ca" sz="1200" noProof="0" dirty="0">
                <a:solidFill>
                  <a:schemeClr val="tx1"/>
                </a:solidFill>
                <a:latin typeface="Arial" panose="020B0604020202020204"/>
              </a:rPr>
              <a:t>Planification de la rémunération des hauts</a:t>
            </a:r>
            <a:r>
              <a:rPr lang="fr-CA" sz="1200" noProof="0" dirty="0">
                <a:solidFill>
                  <a:schemeClr val="tx1"/>
                </a:solidFill>
                <a:latin typeface="Arial" panose="020B0604020202020204"/>
              </a:rPr>
              <a:t> </a:t>
            </a:r>
            <a:r>
              <a:rPr lang="fr-ca" sz="1200" noProof="0" dirty="0">
                <a:solidFill>
                  <a:schemeClr val="tx1"/>
                </a:solidFill>
                <a:latin typeface="Arial" panose="020B0604020202020204"/>
              </a:rPr>
              <a:t>dirigeants</a:t>
            </a:r>
          </a:p>
        </p:txBody>
      </p:sp>
      <p:sp>
        <p:nvSpPr>
          <p:cNvPr id="50214" name="Rectangle 50213">
            <a:extLst>
              <a:ext uri="{FF2B5EF4-FFF2-40B4-BE49-F238E27FC236}">
                <a16:creationId xmlns:a16="http://schemas.microsoft.com/office/drawing/2014/main" id="{C84F1862-3FB0-30BA-6FA1-A3B8BDF0A8FC}"/>
              </a:ext>
              <a:ext uri="{C183D7F6-B498-43B3-948B-1728B52AA6E4}">
                <adec:decorative xmlns:adec="http://schemas.microsoft.com/office/drawing/2017/decorative" val="0"/>
              </a:ext>
            </a:extLst>
          </p:cNvPr>
          <p:cNvSpPr/>
          <p:nvPr/>
        </p:nvSpPr>
        <p:spPr>
          <a:xfrm>
            <a:off x="1610964" y="4623964"/>
            <a:ext cx="1128984"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4126" rtl="0">
              <a:defRPr/>
            </a:pPr>
            <a:r>
              <a:rPr lang="fr-ca" sz="1200" noProof="0">
                <a:solidFill>
                  <a:schemeClr val="tx1"/>
                </a:solidFill>
                <a:latin typeface="Arial" panose="020B0604020202020204"/>
              </a:rPr>
              <a:t>Services bancaires et</a:t>
            </a:r>
            <a:br>
              <a:rPr lang="en-CA" sz="1200" noProof="0" dirty="0">
                <a:solidFill>
                  <a:schemeClr val="tx1"/>
                </a:solidFill>
                <a:latin typeface="Arial" panose="020B0604020202020204"/>
              </a:rPr>
            </a:br>
            <a:r>
              <a:rPr lang="fr-ca" sz="1200" noProof="0">
                <a:solidFill>
                  <a:schemeClr val="tx1"/>
                </a:solidFill>
                <a:latin typeface="Arial" panose="020B0604020202020204"/>
              </a:rPr>
              <a:t>de financement</a:t>
            </a:r>
          </a:p>
        </p:txBody>
      </p:sp>
      <p:sp>
        <p:nvSpPr>
          <p:cNvPr id="50198" name="TextBox 50197">
            <a:extLst>
              <a:ext uri="{FF2B5EF4-FFF2-40B4-BE49-F238E27FC236}">
                <a16:creationId xmlns:a16="http://schemas.microsoft.com/office/drawing/2014/main" id="{9B411256-A306-82A5-8E0C-B1BE93F6F9F2}"/>
              </a:ext>
            </a:extLst>
          </p:cNvPr>
          <p:cNvSpPr txBox="1"/>
          <p:nvPr/>
        </p:nvSpPr>
        <p:spPr>
          <a:xfrm>
            <a:off x="4554335" y="1111160"/>
            <a:ext cx="3053134" cy="443198"/>
          </a:xfrm>
          <a:prstGeom prst="rect">
            <a:avLst/>
          </a:prstGeom>
          <a:noFill/>
        </p:spPr>
        <p:txBody>
          <a:bodyPr wrap="square" lIns="0" tIns="0" rIns="0" bIns="0" rtlCol="0">
            <a:spAutoFit/>
          </a:bodyPr>
          <a:lstStyle/>
          <a:p>
            <a:pPr algn="ctr" defTabSz="914126" rtl="0">
              <a:lnSpc>
                <a:spcPct val="90000"/>
              </a:lnSpc>
              <a:spcAft>
                <a:spcPts val="600"/>
              </a:spcAft>
              <a:defRPr/>
            </a:pPr>
            <a:r>
              <a:rPr lang="fr-ca" sz="1600" b="1" noProof="0">
                <a:latin typeface="Arial" panose="020B0604020202020204"/>
              </a:rPr>
              <a:t>Conseils en placement personnalisés</a:t>
            </a:r>
            <a:br>
              <a:rPr lang="en-CA" sz="1600" b="1" noProof="0" dirty="0">
                <a:latin typeface="Arial" panose="020B0604020202020204"/>
              </a:rPr>
            </a:br>
            <a:endParaRPr lang="en-CA" sz="1600" b="1" noProof="0" dirty="0">
              <a:latin typeface="Arial" panose="020B0604020202020204"/>
            </a:endParaRPr>
          </a:p>
        </p:txBody>
      </p:sp>
      <p:sp>
        <p:nvSpPr>
          <p:cNvPr id="50215" name="Rectangle 50214">
            <a:extLst>
              <a:ext uri="{FF2B5EF4-FFF2-40B4-BE49-F238E27FC236}">
                <a16:creationId xmlns:a16="http://schemas.microsoft.com/office/drawing/2014/main" id="{D4784183-E464-C79B-45FE-6A2595844E95}"/>
              </a:ext>
            </a:extLst>
          </p:cNvPr>
          <p:cNvSpPr/>
          <p:nvPr/>
        </p:nvSpPr>
        <p:spPr>
          <a:xfrm>
            <a:off x="4324373" y="1605230"/>
            <a:ext cx="3513058" cy="9155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rtl="0">
              <a:spcAft>
                <a:spcPts val="600"/>
              </a:spcAft>
              <a:defRPr/>
            </a:pPr>
            <a:r>
              <a:rPr lang="fr-ca" sz="1200" noProof="0" dirty="0">
                <a:solidFill>
                  <a:srgbClr val="FFFFFF"/>
                </a:solidFill>
                <a:latin typeface="Arial" panose="020B0604020202020204"/>
              </a:rPr>
              <a:t>Élaborer un énoncé de politique de placement </a:t>
            </a:r>
            <a:br>
              <a:rPr lang="fr-CA" sz="1200" noProof="0" dirty="0">
                <a:solidFill>
                  <a:srgbClr val="FFFFFF"/>
                </a:solidFill>
                <a:latin typeface="Arial" panose="020B0604020202020204"/>
              </a:rPr>
            </a:br>
            <a:r>
              <a:rPr lang="fr-ca" sz="1200" noProof="0" dirty="0">
                <a:solidFill>
                  <a:srgbClr val="FFFFFF"/>
                </a:solidFill>
                <a:latin typeface="Arial" panose="020B0604020202020204"/>
              </a:rPr>
              <a:t>et une philosophie de placement officiels </a:t>
            </a:r>
            <a:endParaRPr lang="fr-CA" sz="1200" noProof="0" dirty="0">
              <a:solidFill>
                <a:srgbClr val="FFFFFF"/>
              </a:solidFill>
              <a:latin typeface="Arial" panose="020B0604020202020204"/>
            </a:endParaRPr>
          </a:p>
          <a:p>
            <a:pPr algn="ctr" defTabSz="914126" rtl="0">
              <a:spcAft>
                <a:spcPts val="600"/>
              </a:spcAft>
              <a:defRPr/>
            </a:pPr>
            <a:r>
              <a:rPr lang="fr-ca" sz="1200" noProof="0" dirty="0">
                <a:solidFill>
                  <a:srgbClr val="FFFFFF"/>
                </a:solidFill>
                <a:latin typeface="Arial" panose="020B0604020202020204"/>
              </a:rPr>
              <a:t>Offrir une constitution de portefeuille </a:t>
            </a:r>
            <a:br>
              <a:rPr lang="fr-CA" sz="1200" noProof="0" dirty="0">
                <a:solidFill>
                  <a:srgbClr val="FFFFFF"/>
                </a:solidFill>
                <a:latin typeface="Arial" panose="020B0604020202020204"/>
              </a:rPr>
            </a:br>
            <a:r>
              <a:rPr lang="fr-ca" sz="1200" noProof="0" dirty="0">
                <a:solidFill>
                  <a:srgbClr val="FFFFFF"/>
                </a:solidFill>
                <a:latin typeface="Arial" panose="020B0604020202020204"/>
              </a:rPr>
              <a:t>personnalisée  et des rapports sur mesure</a:t>
            </a:r>
          </a:p>
        </p:txBody>
      </p:sp>
      <p:sp>
        <p:nvSpPr>
          <p:cNvPr id="50216" name="Rectangle 50215">
            <a:extLst>
              <a:ext uri="{FF2B5EF4-FFF2-40B4-BE49-F238E27FC236}">
                <a16:creationId xmlns:a16="http://schemas.microsoft.com/office/drawing/2014/main" id="{D0A89415-BD26-6574-070D-ACD48F8F62EC}"/>
              </a:ext>
            </a:extLst>
          </p:cNvPr>
          <p:cNvSpPr/>
          <p:nvPr/>
        </p:nvSpPr>
        <p:spPr>
          <a:xfrm>
            <a:off x="4544646" y="2599524"/>
            <a:ext cx="3072513" cy="8156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4126">
              <a:spcAft>
                <a:spcPts val="600"/>
              </a:spcAft>
              <a:defRPr/>
            </a:pPr>
            <a:r>
              <a:rPr lang="fr-CA" sz="1200" dirty="0">
                <a:solidFill>
                  <a:srgbClr val="FFFFFF"/>
                </a:solidFill>
              </a:rPr>
              <a:t>Suivre le rendement et les résultats par rapport aux objectifs établis du client</a:t>
            </a:r>
            <a:endParaRPr lang="fr-ca" sz="1200" noProof="0" dirty="0">
              <a:solidFill>
                <a:srgbClr val="FFFFFF"/>
              </a:solidFill>
              <a:latin typeface="Arial" panose="020B0604020202020204"/>
            </a:endParaRPr>
          </a:p>
          <a:p>
            <a:pPr algn="ctr" defTabSz="914126" rtl="0">
              <a:spcAft>
                <a:spcPts val="600"/>
              </a:spcAft>
              <a:defRPr/>
            </a:pPr>
            <a:r>
              <a:rPr lang="fr-ca" sz="1200" noProof="0" dirty="0">
                <a:solidFill>
                  <a:srgbClr val="FFFFFF"/>
                </a:solidFill>
                <a:latin typeface="Arial" panose="020B0604020202020204"/>
              </a:rPr>
              <a:t>Soumettre le portefeuille à des tests de résistance</a:t>
            </a:r>
          </a:p>
        </p:txBody>
      </p:sp>
      <p:sp>
        <p:nvSpPr>
          <p:cNvPr id="50217" name="Rectangle 50216">
            <a:extLst>
              <a:ext uri="{FF2B5EF4-FFF2-40B4-BE49-F238E27FC236}">
                <a16:creationId xmlns:a16="http://schemas.microsoft.com/office/drawing/2014/main" id="{6E9407A2-1D12-418D-56B2-2B1253652F67}"/>
              </a:ext>
            </a:extLst>
          </p:cNvPr>
          <p:cNvSpPr/>
          <p:nvPr/>
        </p:nvSpPr>
        <p:spPr>
          <a:xfrm>
            <a:off x="4984426" y="3611151"/>
            <a:ext cx="2192952" cy="6924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rtl="0">
              <a:defRPr/>
            </a:pPr>
            <a:r>
              <a:rPr lang="fr-ca" sz="1200" noProof="0" dirty="0">
                <a:solidFill>
                  <a:srgbClr val="FFFFFF"/>
                </a:solidFill>
                <a:latin typeface="Arial" panose="020B0604020202020204"/>
              </a:rPr>
              <a:t>Tenir des réunions trimestrielles</a:t>
            </a:r>
            <a:br>
              <a:rPr lang="en-CA" sz="1200" noProof="0" dirty="0">
                <a:solidFill>
                  <a:srgbClr val="FFFFFF"/>
                </a:solidFill>
                <a:latin typeface="Arial" panose="020B0604020202020204"/>
              </a:rPr>
            </a:br>
            <a:r>
              <a:rPr lang="fr-ca" sz="1200" noProof="0" dirty="0">
                <a:solidFill>
                  <a:srgbClr val="FFFFFF"/>
                </a:solidFill>
                <a:latin typeface="Arial" panose="020B0604020202020204"/>
              </a:rPr>
              <a:t> sur les perspectives et</a:t>
            </a:r>
            <a:br>
              <a:rPr lang="en-CA" sz="1200" noProof="0" dirty="0">
                <a:solidFill>
                  <a:srgbClr val="FFFFFF"/>
                </a:solidFill>
                <a:latin typeface="Arial" panose="020B0604020202020204"/>
              </a:rPr>
            </a:br>
            <a:r>
              <a:rPr lang="fr-ca" sz="1200" noProof="0" dirty="0">
                <a:solidFill>
                  <a:srgbClr val="FFFFFF"/>
                </a:solidFill>
                <a:latin typeface="Arial" panose="020B0604020202020204"/>
              </a:rPr>
              <a:t> la stratégie de placement</a:t>
            </a:r>
          </a:p>
        </p:txBody>
      </p:sp>
      <p:sp>
        <p:nvSpPr>
          <p:cNvPr id="5" name="TextBox 4">
            <a:extLst>
              <a:ext uri="{FF2B5EF4-FFF2-40B4-BE49-F238E27FC236}">
                <a16:creationId xmlns:a16="http://schemas.microsoft.com/office/drawing/2014/main" id="{5018B8E5-CA12-B9F2-BDB2-13548E533698}"/>
              </a:ext>
            </a:extLst>
          </p:cNvPr>
          <p:cNvSpPr txBox="1"/>
          <p:nvPr/>
        </p:nvSpPr>
        <p:spPr>
          <a:xfrm>
            <a:off x="5641494" y="4580112"/>
            <a:ext cx="878817" cy="369332"/>
          </a:xfrm>
          <a:prstGeom prst="rect">
            <a:avLst/>
          </a:prstGeom>
          <a:noFill/>
        </p:spPr>
        <p:txBody>
          <a:bodyPr wrap="square" lIns="0" tIns="0" rIns="0" bIns="0" rtlCol="0" anchor="ctr">
            <a:spAutoFit/>
          </a:bodyPr>
          <a:lstStyle/>
          <a:p>
            <a:pPr algn="ctr" defTabSz="914126" rtl="0">
              <a:defRPr/>
            </a:pPr>
            <a:r>
              <a:rPr lang="fr-ca" sz="1200" noProof="0">
                <a:solidFill>
                  <a:srgbClr val="FFFFFF"/>
                </a:solidFill>
                <a:latin typeface="Arial" panose="020B0604020202020204"/>
              </a:rPr>
              <a:t>Gestionnaire de risques</a:t>
            </a:r>
          </a:p>
        </p:txBody>
      </p:sp>
      <p:sp>
        <p:nvSpPr>
          <p:cNvPr id="50199" name="TextBox 50198">
            <a:extLst>
              <a:ext uri="{FF2B5EF4-FFF2-40B4-BE49-F238E27FC236}">
                <a16:creationId xmlns:a16="http://schemas.microsoft.com/office/drawing/2014/main" id="{AC02E091-AC06-5F37-E617-A5417F07FBEA}"/>
              </a:ext>
            </a:extLst>
          </p:cNvPr>
          <p:cNvSpPr txBox="1"/>
          <p:nvPr/>
        </p:nvSpPr>
        <p:spPr>
          <a:xfrm>
            <a:off x="8456778" y="1111160"/>
            <a:ext cx="3053134" cy="443198"/>
          </a:xfrm>
          <a:prstGeom prst="rect">
            <a:avLst/>
          </a:prstGeom>
          <a:noFill/>
        </p:spPr>
        <p:txBody>
          <a:bodyPr wrap="square" lIns="0" tIns="0" rIns="0" bIns="0" rtlCol="0">
            <a:spAutoFit/>
          </a:bodyPr>
          <a:lstStyle/>
          <a:p>
            <a:pPr algn="ctr" defTabSz="914126" rtl="0">
              <a:lnSpc>
                <a:spcPct val="90000"/>
              </a:lnSpc>
              <a:spcAft>
                <a:spcPts val="600"/>
              </a:spcAft>
              <a:defRPr/>
            </a:pPr>
            <a:r>
              <a:rPr lang="fr-ca" sz="1600" b="1" noProof="0">
                <a:latin typeface="Arial" panose="020B0604020202020204"/>
              </a:rPr>
              <a:t>Équipe qualifiée :</a:t>
            </a:r>
            <a:br>
              <a:rPr lang="en-CA" sz="1600" b="1" noProof="0" dirty="0">
                <a:latin typeface="Arial" panose="020B0604020202020204"/>
              </a:rPr>
            </a:br>
            <a:r>
              <a:rPr lang="fr-ca" sz="1600" b="1" noProof="0">
                <a:latin typeface="Arial" panose="020B0604020202020204"/>
              </a:rPr>
              <a:t>capital intellectuel</a:t>
            </a:r>
          </a:p>
        </p:txBody>
      </p:sp>
      <p:sp>
        <p:nvSpPr>
          <p:cNvPr id="50219" name="Trapezoid 50218">
            <a:extLst>
              <a:ext uri="{FF2B5EF4-FFF2-40B4-BE49-F238E27FC236}">
                <a16:creationId xmlns:a16="http://schemas.microsoft.com/office/drawing/2014/main" id="{A2B6F524-A622-2C8E-CEEC-665B437B01A6}"/>
              </a:ext>
            </a:extLst>
          </p:cNvPr>
          <p:cNvSpPr/>
          <p:nvPr/>
        </p:nvSpPr>
        <p:spPr>
          <a:xfrm>
            <a:off x="8226816" y="1742088"/>
            <a:ext cx="3513058" cy="745298"/>
          </a:xfrm>
          <a:prstGeom prst="trapezoi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rtl="0">
              <a:defRPr/>
            </a:pPr>
            <a:r>
              <a:rPr lang="fr-ca" sz="1200" noProof="0" dirty="0">
                <a:solidFill>
                  <a:srgbClr val="FFFFFF"/>
                </a:solidFill>
                <a:latin typeface="Arial" panose="020B0604020202020204"/>
              </a:rPr>
              <a:t>Expérience et spécialisation des </a:t>
            </a:r>
            <a:br>
              <a:rPr lang="fr-CA" sz="1200" noProof="0" dirty="0">
                <a:solidFill>
                  <a:srgbClr val="FFFFFF"/>
                </a:solidFill>
                <a:latin typeface="Arial" panose="020B0604020202020204"/>
              </a:rPr>
            </a:br>
            <a:r>
              <a:rPr lang="fr-ca" sz="1200" noProof="0" dirty="0">
                <a:solidFill>
                  <a:srgbClr val="FFFFFF"/>
                </a:solidFill>
                <a:latin typeface="Arial" panose="020B0604020202020204"/>
              </a:rPr>
              <a:t>membres de l’équipe</a:t>
            </a:r>
            <a:r>
              <a:rPr lang="fr-CA" sz="1200" noProof="0" dirty="0">
                <a:solidFill>
                  <a:srgbClr val="FFFFFF"/>
                </a:solidFill>
                <a:latin typeface="Arial" panose="020B0604020202020204"/>
              </a:rPr>
              <a:t> </a:t>
            </a:r>
            <a:br>
              <a:rPr lang="fr-CA" sz="1200" noProof="0" dirty="0">
                <a:solidFill>
                  <a:srgbClr val="FFFFFF"/>
                </a:solidFill>
                <a:latin typeface="Arial" panose="020B0604020202020204"/>
              </a:rPr>
            </a:br>
            <a:r>
              <a:rPr lang="fr-ca" sz="1200" noProof="0" dirty="0">
                <a:solidFill>
                  <a:srgbClr val="FFFFFF"/>
                </a:solidFill>
                <a:latin typeface="Arial" panose="020B0604020202020204"/>
              </a:rPr>
              <a:t>(p. ex., 50 ans d’expérience combinée au fil </a:t>
            </a:r>
            <a:br>
              <a:rPr lang="fr-CA" sz="1200" noProof="0" dirty="0">
                <a:solidFill>
                  <a:srgbClr val="FFFFFF"/>
                </a:solidFill>
                <a:latin typeface="Arial" panose="020B0604020202020204"/>
              </a:rPr>
            </a:br>
            <a:r>
              <a:rPr lang="fr-ca" sz="1200" noProof="0" dirty="0">
                <a:solidFill>
                  <a:srgbClr val="FFFFFF"/>
                </a:solidFill>
                <a:latin typeface="Arial" panose="020B0604020202020204"/>
              </a:rPr>
              <a:t>de nombreux cycles de marché différents) </a:t>
            </a:r>
            <a:br>
              <a:rPr lang="en-CA" sz="1200" noProof="0" dirty="0">
                <a:solidFill>
                  <a:srgbClr val="FFFFFF"/>
                </a:solidFill>
                <a:latin typeface="Arial" panose="020B0604020202020204"/>
              </a:rPr>
            </a:br>
            <a:endParaRPr lang="en-CA" sz="1200" noProof="0" dirty="0">
              <a:solidFill>
                <a:srgbClr val="FFFFFF"/>
              </a:solidFill>
              <a:latin typeface="Arial" panose="020B0604020202020204"/>
            </a:endParaRPr>
          </a:p>
        </p:txBody>
      </p:sp>
      <p:sp>
        <p:nvSpPr>
          <p:cNvPr id="50220" name="Rectangle 50219">
            <a:extLst>
              <a:ext uri="{FF2B5EF4-FFF2-40B4-BE49-F238E27FC236}">
                <a16:creationId xmlns:a16="http://schemas.microsoft.com/office/drawing/2014/main" id="{0B69107E-07F5-4EE2-EBD8-1228AB8B96C9}"/>
              </a:ext>
            </a:extLst>
          </p:cNvPr>
          <p:cNvSpPr/>
          <p:nvPr/>
        </p:nvSpPr>
        <p:spPr>
          <a:xfrm>
            <a:off x="8447089" y="2695368"/>
            <a:ext cx="3072513" cy="5847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91416" rIns="91416" bIns="45708" numCol="1" spcCol="0" rtlCol="0" fromWordArt="0" anchor="ctr" anchorCtr="0" forceAA="0" compatLnSpc="1">
            <a:prstTxWarp prst="textNoShape">
              <a:avLst/>
            </a:prstTxWarp>
            <a:spAutoFit/>
          </a:bodyPr>
          <a:lstStyle/>
          <a:p>
            <a:pPr algn="ctr" defTabSz="914126" rtl="0">
              <a:spcAft>
                <a:spcPts val="600"/>
              </a:spcAft>
              <a:defRPr/>
            </a:pPr>
            <a:r>
              <a:rPr lang="fr-ca" sz="1200" noProof="0" dirty="0">
                <a:solidFill>
                  <a:srgbClr val="FFFFFF"/>
                </a:solidFill>
              </a:rPr>
              <a:t>Certifications </a:t>
            </a:r>
            <a:r>
              <a:rPr lang="fr-ca" sz="1200" noProof="0" dirty="0"/>
              <a:t>– </a:t>
            </a:r>
            <a:r>
              <a:rPr lang="fr-ca" sz="1200" noProof="0" dirty="0">
                <a:solidFill>
                  <a:srgbClr val="FFFFFF"/>
                </a:solidFill>
                <a:latin typeface="Arial" panose="020B0604020202020204"/>
              </a:rPr>
              <a:t>CFA, CFP, CIM</a:t>
            </a:r>
          </a:p>
          <a:p>
            <a:pPr algn="ctr" defTabSz="914126" rtl="0">
              <a:spcAft>
                <a:spcPts val="600"/>
              </a:spcAft>
              <a:defRPr/>
            </a:pPr>
            <a:r>
              <a:rPr lang="fr-ca" sz="1200" noProof="0" dirty="0">
                <a:solidFill>
                  <a:srgbClr val="FFFFFF"/>
                </a:solidFill>
                <a:latin typeface="Arial" panose="020B0604020202020204"/>
              </a:rPr>
              <a:t>Accompagnateur familial </a:t>
            </a:r>
          </a:p>
        </p:txBody>
      </p:sp>
      <p:sp>
        <p:nvSpPr>
          <p:cNvPr id="50221" name="Rectangle 50220">
            <a:extLst>
              <a:ext uri="{FF2B5EF4-FFF2-40B4-BE49-F238E27FC236}">
                <a16:creationId xmlns:a16="http://schemas.microsoft.com/office/drawing/2014/main" id="{4824020E-A07F-7DE6-FA30-AF684128388D}"/>
              </a:ext>
            </a:extLst>
          </p:cNvPr>
          <p:cNvSpPr/>
          <p:nvPr/>
        </p:nvSpPr>
        <p:spPr>
          <a:xfrm>
            <a:off x="8886869" y="3715208"/>
            <a:ext cx="2192952" cy="5077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26" rtl="0">
              <a:defRPr/>
            </a:pPr>
            <a:r>
              <a:rPr lang="fr-ca" sz="1200" noProof="0" dirty="0">
                <a:solidFill>
                  <a:schemeClr val="tx1"/>
                </a:solidFill>
                <a:latin typeface="Arial" panose="020B0604020202020204"/>
              </a:rPr>
              <a:t>Assistant technologique/</a:t>
            </a:r>
            <a:br>
              <a:rPr lang="en-CA" sz="1200" noProof="0" dirty="0">
                <a:solidFill>
                  <a:schemeClr val="tx1"/>
                </a:solidFill>
                <a:latin typeface="Arial" panose="020B0604020202020204"/>
              </a:rPr>
            </a:br>
            <a:r>
              <a:rPr lang="fr-ca" sz="1200" noProof="0" dirty="0">
                <a:solidFill>
                  <a:schemeClr val="tx1"/>
                </a:solidFill>
                <a:latin typeface="Arial" panose="020B0604020202020204"/>
              </a:rPr>
              <a:t>accès numérique</a:t>
            </a:r>
          </a:p>
        </p:txBody>
      </p:sp>
      <p:sp>
        <p:nvSpPr>
          <p:cNvPr id="50222" name="Rectangle 50221">
            <a:extLst>
              <a:ext uri="{FF2B5EF4-FFF2-40B4-BE49-F238E27FC236}">
                <a16:creationId xmlns:a16="http://schemas.microsoft.com/office/drawing/2014/main" id="{365BCCB0-3E1C-3231-4F0C-B7C99F0E98DC}"/>
              </a:ext>
            </a:extLst>
          </p:cNvPr>
          <p:cNvSpPr/>
          <p:nvPr/>
        </p:nvSpPr>
        <p:spPr>
          <a:xfrm>
            <a:off x="9340885" y="4590674"/>
            <a:ext cx="1284921"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4126" rtl="0">
              <a:defRPr/>
            </a:pPr>
            <a:r>
              <a:rPr lang="fr-ca" sz="1200" noProof="0" dirty="0">
                <a:solidFill>
                  <a:schemeClr val="tx1"/>
                </a:solidFill>
                <a:latin typeface="Arial" panose="020B0604020202020204"/>
              </a:rPr>
              <a:t>Votre chef des finances personnel</a:t>
            </a:r>
          </a:p>
        </p:txBody>
      </p:sp>
      <p:sp>
        <p:nvSpPr>
          <p:cNvPr id="50223" name="TextBox 50222">
            <a:extLst>
              <a:ext uri="{FF2B5EF4-FFF2-40B4-BE49-F238E27FC236}">
                <a16:creationId xmlns:a16="http://schemas.microsoft.com/office/drawing/2014/main" id="{57E14434-F69D-3755-5669-E83C50299214}"/>
              </a:ext>
            </a:extLst>
          </p:cNvPr>
          <p:cNvSpPr txBox="1"/>
          <p:nvPr/>
        </p:nvSpPr>
        <p:spPr>
          <a:xfrm>
            <a:off x="4752849" y="5414220"/>
            <a:ext cx="2656107" cy="567811"/>
          </a:xfrm>
          <a:prstGeom prst="rect">
            <a:avLst/>
          </a:prstGeom>
          <a:solidFill>
            <a:srgbClr val="D03A39"/>
          </a:solidFill>
        </p:spPr>
        <p:txBody>
          <a:bodyPr wrap="square" lIns="0" tIns="144000" rIns="0" bIns="144000" rtlCol="0">
            <a:spAutoFit/>
          </a:bodyPr>
          <a:lstStyle/>
          <a:p>
            <a:pPr lvl="0" algn="ctr" rtl="0"/>
            <a:r>
              <a:rPr lang="fr-ca" b="1" noProof="0" dirty="0">
                <a:solidFill>
                  <a:schemeClr val="bg1"/>
                </a:solidFill>
              </a:rPr>
              <a:t>C’est </a:t>
            </a:r>
            <a:r>
              <a:rPr lang="fr-ca" b="1" i="1" noProof="0" dirty="0">
                <a:solidFill>
                  <a:schemeClr val="bg1"/>
                </a:solidFill>
              </a:rPr>
              <a:t>votre</a:t>
            </a:r>
            <a:r>
              <a:rPr lang="fr-ca" b="1" noProof="0" dirty="0">
                <a:solidFill>
                  <a:schemeClr val="bg1"/>
                </a:solidFill>
              </a:rPr>
              <a:t> récit!</a:t>
            </a:r>
          </a:p>
        </p:txBody>
      </p:sp>
      <p:sp>
        <p:nvSpPr>
          <p:cNvPr id="2" name="Text Placeholder 1">
            <a:extLst>
              <a:ext uri="{FF2B5EF4-FFF2-40B4-BE49-F238E27FC236}">
                <a16:creationId xmlns:a16="http://schemas.microsoft.com/office/drawing/2014/main" id="{AC16364A-672D-CC44-28F2-24DBF503DA84}"/>
              </a:ext>
            </a:extLst>
          </p:cNvPr>
          <p:cNvSpPr>
            <a:spLocks noGrp="1"/>
          </p:cNvSpPr>
          <p:nvPr>
            <p:ph type="body" sz="quarter" idx="13"/>
          </p:nvPr>
        </p:nvSpPr>
        <p:spPr>
          <a:xfrm>
            <a:off x="3944938" y="6051550"/>
            <a:ext cx="7796212" cy="401638"/>
          </a:xfrm>
        </p:spPr>
        <p:txBody>
          <a:bodyPr rtlCol="0"/>
          <a:lstStyle/>
          <a:p>
            <a:r>
              <a:rPr lang="fr-ca" noProof="0" dirty="0"/>
              <a:t>Exemple hypothétique fourni à titre indicatif seulement.</a:t>
            </a:r>
          </a:p>
        </p:txBody>
      </p:sp>
    </p:spTree>
    <p:custDataLst>
      <p:tags r:id="rId1"/>
    </p:custDataLst>
    <p:extLst>
      <p:ext uri="{BB962C8B-B14F-4D97-AF65-F5344CB8AC3E}">
        <p14:creationId xmlns:p14="http://schemas.microsoft.com/office/powerpoint/2010/main" val="25978114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0225"/>
                                        </p:tgtEl>
                                        <p:attrNameLst>
                                          <p:attrName>style.visibility</p:attrName>
                                        </p:attrNameLst>
                                      </p:cBhvr>
                                      <p:to>
                                        <p:strVal val="visible"/>
                                      </p:to>
                                    </p:set>
                                    <p:animEffect transition="in" filter="fade">
                                      <p:cBhvr>
                                        <p:cTn id="7" dur="1000"/>
                                        <p:tgtEl>
                                          <p:spTgt spid="50225"/>
                                        </p:tgtEl>
                                      </p:cBhvr>
                                    </p:animEffect>
                                    <p:anim calcmode="lin" valueType="num">
                                      <p:cBhvr>
                                        <p:cTn id="8" dur="1000" fill="hold"/>
                                        <p:tgtEl>
                                          <p:spTgt spid="50225"/>
                                        </p:tgtEl>
                                        <p:attrNameLst>
                                          <p:attrName>ppt_x</p:attrName>
                                        </p:attrNameLst>
                                      </p:cBhvr>
                                      <p:tavLst>
                                        <p:tav tm="0">
                                          <p:val>
                                            <p:strVal val="#ppt_x"/>
                                          </p:val>
                                        </p:tav>
                                        <p:tav tm="100000">
                                          <p:val>
                                            <p:strVal val="#ppt_x"/>
                                          </p:val>
                                        </p:tav>
                                      </p:tavLst>
                                    </p:anim>
                                    <p:anim calcmode="lin" valueType="num">
                                      <p:cBhvr>
                                        <p:cTn id="9" dur="1000" fill="hold"/>
                                        <p:tgtEl>
                                          <p:spTgt spid="502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0226"/>
                                        </p:tgtEl>
                                        <p:attrNameLst>
                                          <p:attrName>style.visibility</p:attrName>
                                        </p:attrNameLst>
                                      </p:cBhvr>
                                      <p:to>
                                        <p:strVal val="visible"/>
                                      </p:to>
                                    </p:set>
                                    <p:animEffect transition="in" filter="fade">
                                      <p:cBhvr>
                                        <p:cTn id="12" dur="1000"/>
                                        <p:tgtEl>
                                          <p:spTgt spid="50226"/>
                                        </p:tgtEl>
                                      </p:cBhvr>
                                    </p:animEffect>
                                    <p:anim calcmode="lin" valueType="num">
                                      <p:cBhvr>
                                        <p:cTn id="13" dur="1000" fill="hold"/>
                                        <p:tgtEl>
                                          <p:spTgt spid="50226"/>
                                        </p:tgtEl>
                                        <p:attrNameLst>
                                          <p:attrName>ppt_x</p:attrName>
                                        </p:attrNameLst>
                                      </p:cBhvr>
                                      <p:tavLst>
                                        <p:tav tm="0">
                                          <p:val>
                                            <p:strVal val="#ppt_x"/>
                                          </p:val>
                                        </p:tav>
                                        <p:tav tm="100000">
                                          <p:val>
                                            <p:strVal val="#ppt_x"/>
                                          </p:val>
                                        </p:tav>
                                      </p:tavLst>
                                    </p:anim>
                                    <p:anim calcmode="lin" valueType="num">
                                      <p:cBhvr>
                                        <p:cTn id="14" dur="1000" fill="hold"/>
                                        <p:tgtEl>
                                          <p:spTgt spid="50226"/>
                                        </p:tgtEl>
                                        <p:attrNameLst>
                                          <p:attrName>ppt_y</p:attrName>
                                        </p:attrNameLst>
                                      </p:cBhvr>
                                      <p:tavLst>
                                        <p:tav tm="0">
                                          <p:val>
                                            <p:strVal val="#ppt_y+.1"/>
                                          </p:val>
                                        </p:tav>
                                        <p:tav tm="100000">
                                          <p:val>
                                            <p:strVal val="#ppt_y"/>
                                          </p:val>
                                        </p:tav>
                                      </p:tavLst>
                                    </p:anim>
                                  </p:childTnLst>
                                </p:cTn>
                              </p:par>
                              <p:par>
                                <p:cTn id="15" presetID="26" presetClass="entr" presetSubtype="0" fill="hold" grpId="0" nodeType="withEffect">
                                  <p:stCondLst>
                                    <p:cond delay="0"/>
                                  </p:stCondLst>
                                  <p:childTnLst>
                                    <p:set>
                                      <p:cBhvr>
                                        <p:cTn id="16" dur="1" fill="hold">
                                          <p:stCondLst>
                                            <p:cond delay="0"/>
                                          </p:stCondLst>
                                        </p:cTn>
                                        <p:tgtEl>
                                          <p:spTgt spid="50223"/>
                                        </p:tgtEl>
                                        <p:attrNameLst>
                                          <p:attrName>style.visibility</p:attrName>
                                        </p:attrNameLst>
                                      </p:cBhvr>
                                      <p:to>
                                        <p:strVal val="visible"/>
                                      </p:to>
                                    </p:set>
                                    <p:animEffect transition="in" filter="wipe(down)">
                                      <p:cBhvr>
                                        <p:cTn id="17" dur="870">
                                          <p:stCondLst>
                                            <p:cond delay="0"/>
                                          </p:stCondLst>
                                        </p:cTn>
                                        <p:tgtEl>
                                          <p:spTgt spid="50223"/>
                                        </p:tgtEl>
                                      </p:cBhvr>
                                    </p:animEffect>
                                    <p:anim calcmode="lin" valueType="num">
                                      <p:cBhvr>
                                        <p:cTn id="18" dur="2733" tmFilter="0,0; 0.14,0.36; 0.43,0.73; 0.71,0.91; 1.0,1.0">
                                          <p:stCondLst>
                                            <p:cond delay="0"/>
                                          </p:stCondLst>
                                        </p:cTn>
                                        <p:tgtEl>
                                          <p:spTgt spid="50223"/>
                                        </p:tgtEl>
                                        <p:attrNameLst>
                                          <p:attrName>ppt_x</p:attrName>
                                        </p:attrNameLst>
                                      </p:cBhvr>
                                      <p:tavLst>
                                        <p:tav tm="0">
                                          <p:val>
                                            <p:strVal val="#ppt_x-0.25"/>
                                          </p:val>
                                        </p:tav>
                                        <p:tav tm="100000">
                                          <p:val>
                                            <p:strVal val="#ppt_x"/>
                                          </p:val>
                                        </p:tav>
                                      </p:tavLst>
                                    </p:anim>
                                    <p:anim calcmode="lin" valueType="num">
                                      <p:cBhvr>
                                        <p:cTn id="19" dur="996" tmFilter="0.0,0.0; 0.25,0.07; 0.50,0.2; 0.75,0.467; 1.0,1.0">
                                          <p:stCondLst>
                                            <p:cond delay="0"/>
                                          </p:stCondLst>
                                        </p:cTn>
                                        <p:tgtEl>
                                          <p:spTgt spid="50223"/>
                                        </p:tgtEl>
                                        <p:attrNameLst>
                                          <p:attrName>ppt_y</p:attrName>
                                        </p:attrNameLst>
                                      </p:cBhvr>
                                      <p:tavLst>
                                        <p:tav tm="0" fmla="#ppt_y-sin(pi*$)/3">
                                          <p:val>
                                            <p:fltVal val="0.5"/>
                                          </p:val>
                                        </p:tav>
                                        <p:tav tm="100000">
                                          <p:val>
                                            <p:fltVal val="1"/>
                                          </p:val>
                                        </p:tav>
                                      </p:tavLst>
                                    </p:anim>
                                    <p:anim calcmode="lin" valueType="num">
                                      <p:cBhvr>
                                        <p:cTn id="20" dur="996" tmFilter="0, 0; 0.125,0.2665; 0.25,0.4; 0.375,0.465; 0.5,0.5;  0.625,0.535; 0.75,0.6; 0.875,0.7335; 1,1">
                                          <p:stCondLst>
                                            <p:cond delay="996"/>
                                          </p:stCondLst>
                                        </p:cTn>
                                        <p:tgtEl>
                                          <p:spTgt spid="50223"/>
                                        </p:tgtEl>
                                        <p:attrNameLst>
                                          <p:attrName>ppt_y</p:attrName>
                                        </p:attrNameLst>
                                      </p:cBhvr>
                                      <p:tavLst>
                                        <p:tav tm="0" fmla="#ppt_y-sin(pi*$)/9">
                                          <p:val>
                                            <p:fltVal val="0"/>
                                          </p:val>
                                        </p:tav>
                                        <p:tav tm="100000">
                                          <p:val>
                                            <p:fltVal val="1"/>
                                          </p:val>
                                        </p:tav>
                                      </p:tavLst>
                                    </p:anim>
                                    <p:anim calcmode="lin" valueType="num">
                                      <p:cBhvr>
                                        <p:cTn id="21" dur="498" tmFilter="0, 0; 0.125,0.2665; 0.25,0.4; 0.375,0.465; 0.5,0.5;  0.625,0.535; 0.75,0.6; 0.875,0.7335; 1,1">
                                          <p:stCondLst>
                                            <p:cond delay="1986"/>
                                          </p:stCondLst>
                                        </p:cTn>
                                        <p:tgtEl>
                                          <p:spTgt spid="50223"/>
                                        </p:tgtEl>
                                        <p:attrNameLst>
                                          <p:attrName>ppt_y</p:attrName>
                                        </p:attrNameLst>
                                      </p:cBhvr>
                                      <p:tavLst>
                                        <p:tav tm="0" fmla="#ppt_y-sin(pi*$)/27">
                                          <p:val>
                                            <p:fltVal val="0"/>
                                          </p:val>
                                        </p:tav>
                                        <p:tav tm="100000">
                                          <p:val>
                                            <p:fltVal val="1"/>
                                          </p:val>
                                        </p:tav>
                                      </p:tavLst>
                                    </p:anim>
                                    <p:anim calcmode="lin" valueType="num">
                                      <p:cBhvr>
                                        <p:cTn id="22" dur="246" tmFilter="0, 0; 0.125,0.2665; 0.25,0.4; 0.375,0.465; 0.5,0.5;  0.625,0.535; 0.75,0.6; 0.875,0.7335; 1,1">
                                          <p:stCondLst>
                                            <p:cond delay="2484"/>
                                          </p:stCondLst>
                                        </p:cTn>
                                        <p:tgtEl>
                                          <p:spTgt spid="50223"/>
                                        </p:tgtEl>
                                        <p:attrNameLst>
                                          <p:attrName>ppt_y</p:attrName>
                                        </p:attrNameLst>
                                      </p:cBhvr>
                                      <p:tavLst>
                                        <p:tav tm="0" fmla="#ppt_y-sin(pi*$)/81">
                                          <p:val>
                                            <p:fltVal val="0"/>
                                          </p:val>
                                        </p:tav>
                                        <p:tav tm="100000">
                                          <p:val>
                                            <p:fltVal val="1"/>
                                          </p:val>
                                        </p:tav>
                                      </p:tavLst>
                                    </p:anim>
                                    <p:animScale>
                                      <p:cBhvr>
                                        <p:cTn id="23" dur="39">
                                          <p:stCondLst>
                                            <p:cond delay="975"/>
                                          </p:stCondLst>
                                        </p:cTn>
                                        <p:tgtEl>
                                          <p:spTgt spid="50223"/>
                                        </p:tgtEl>
                                      </p:cBhvr>
                                      <p:to x="100000" y="60000"/>
                                    </p:animScale>
                                    <p:animScale>
                                      <p:cBhvr>
                                        <p:cTn id="24" dur="249" decel="50000">
                                          <p:stCondLst>
                                            <p:cond delay="1014"/>
                                          </p:stCondLst>
                                        </p:cTn>
                                        <p:tgtEl>
                                          <p:spTgt spid="50223"/>
                                        </p:tgtEl>
                                      </p:cBhvr>
                                      <p:to x="100000" y="100000"/>
                                    </p:animScale>
                                    <p:animScale>
                                      <p:cBhvr>
                                        <p:cTn id="25" dur="39">
                                          <p:stCondLst>
                                            <p:cond delay="1968"/>
                                          </p:stCondLst>
                                        </p:cTn>
                                        <p:tgtEl>
                                          <p:spTgt spid="50223"/>
                                        </p:tgtEl>
                                      </p:cBhvr>
                                      <p:to x="100000" y="80000"/>
                                    </p:animScale>
                                    <p:animScale>
                                      <p:cBhvr>
                                        <p:cTn id="26" dur="249" decel="50000">
                                          <p:stCondLst>
                                            <p:cond delay="2007"/>
                                          </p:stCondLst>
                                        </p:cTn>
                                        <p:tgtEl>
                                          <p:spTgt spid="50223"/>
                                        </p:tgtEl>
                                      </p:cBhvr>
                                      <p:to x="100000" y="100000"/>
                                    </p:animScale>
                                    <p:animScale>
                                      <p:cBhvr>
                                        <p:cTn id="27" dur="39">
                                          <p:stCondLst>
                                            <p:cond delay="2463"/>
                                          </p:stCondLst>
                                        </p:cTn>
                                        <p:tgtEl>
                                          <p:spTgt spid="50223"/>
                                        </p:tgtEl>
                                      </p:cBhvr>
                                      <p:to x="100000" y="90000"/>
                                    </p:animScale>
                                    <p:animScale>
                                      <p:cBhvr>
                                        <p:cTn id="28" dur="249" decel="50000">
                                          <p:stCondLst>
                                            <p:cond delay="2502"/>
                                          </p:stCondLst>
                                        </p:cTn>
                                        <p:tgtEl>
                                          <p:spTgt spid="50223"/>
                                        </p:tgtEl>
                                      </p:cBhvr>
                                      <p:to x="100000" y="100000"/>
                                    </p:animScale>
                                    <p:animScale>
                                      <p:cBhvr>
                                        <p:cTn id="29" dur="39">
                                          <p:stCondLst>
                                            <p:cond delay="2712"/>
                                          </p:stCondLst>
                                        </p:cTn>
                                        <p:tgtEl>
                                          <p:spTgt spid="50223"/>
                                        </p:tgtEl>
                                      </p:cBhvr>
                                      <p:to x="100000" y="95000"/>
                                    </p:animScale>
                                    <p:animScale>
                                      <p:cBhvr>
                                        <p:cTn id="30" dur="249" decel="50000">
                                          <p:stCondLst>
                                            <p:cond delay="2751"/>
                                          </p:stCondLst>
                                        </p:cTn>
                                        <p:tgtEl>
                                          <p:spTgt spid="502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25" grpId="0" animBg="1"/>
      <p:bldP spid="50226" grpId="0" animBg="1"/>
      <p:bldP spid="5022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51F7A22-2A85-F409-6304-8FA5CE7B98B1}"/>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12" name="Arrow: Right 6">
              <a:extLst>
                <a:ext uri="{FF2B5EF4-FFF2-40B4-BE49-F238E27FC236}">
                  <a16:creationId xmlns:a16="http://schemas.microsoft.com/office/drawing/2014/main" id="{3998DB4E-2787-DDD7-1109-D64754AC06CF}"/>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Après</a:t>
              </a:r>
            </a:p>
          </p:txBody>
        </p:sp>
        <p:sp>
          <p:nvSpPr>
            <p:cNvPr id="13" name="Arrow: Left 8">
              <a:extLst>
                <a:ext uri="{FF2B5EF4-FFF2-40B4-BE49-F238E27FC236}">
                  <a16:creationId xmlns:a16="http://schemas.microsoft.com/office/drawing/2014/main" id="{3CB0B050-4035-C6DF-0C8C-D60DD3172404}"/>
                </a:ext>
              </a:extLst>
            </p:cNvPr>
            <p:cNvSpPr/>
            <p:nvPr/>
          </p:nvSpPr>
          <p:spPr>
            <a:xfrm>
              <a:off x="476634" y="2277239"/>
              <a:ext cx="4382884" cy="1777043"/>
            </a:xfrm>
            <a:prstGeom prst="leftArrow">
              <a:avLst>
                <a:gd name="adj1" fmla="val 78115"/>
                <a:gd name="adj2" fmla="val 50000"/>
              </a:avLst>
            </a:prstGeom>
            <a:solidFill>
              <a:schemeClr val="tx2"/>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bg1"/>
                  </a:solidFill>
                </a:rPr>
                <a:t>Avant</a:t>
              </a:r>
            </a:p>
          </p:txBody>
        </p:sp>
        <p:sp>
          <p:nvSpPr>
            <p:cNvPr id="14" name="Oval 13">
              <a:extLst>
                <a:ext uri="{FF2B5EF4-FFF2-40B4-BE49-F238E27FC236}">
                  <a16:creationId xmlns:a16="http://schemas.microsoft.com/office/drawing/2014/main" id="{7AF3F7E7-C96B-E84B-CCA8-6F6DC4F70D38}"/>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Pendant</a:t>
              </a:r>
            </a:p>
          </p:txBody>
        </p:sp>
      </p:grpSp>
      <p:sp>
        <p:nvSpPr>
          <p:cNvPr id="7" name="Slide Number Placeholder 6">
            <a:extLst>
              <a:ext uri="{FF2B5EF4-FFF2-40B4-BE49-F238E27FC236}">
                <a16:creationId xmlns:a16="http://schemas.microsoft.com/office/drawing/2014/main" id="{4E53182F-DD28-9897-C2DB-B5CEA29AEBC3}"/>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40</a:t>
            </a:fld>
            <a:endParaRPr lang="en-CA" noProof="0" dirty="0"/>
          </a:p>
        </p:txBody>
      </p:sp>
      <p:sp>
        <p:nvSpPr>
          <p:cNvPr id="10" name="Title 9">
            <a:extLst>
              <a:ext uri="{FF2B5EF4-FFF2-40B4-BE49-F238E27FC236}">
                <a16:creationId xmlns:a16="http://schemas.microsoft.com/office/drawing/2014/main" id="{296C49DC-E2C3-047D-7D54-20BB815F28C7}"/>
              </a:ext>
            </a:extLst>
          </p:cNvPr>
          <p:cNvSpPr>
            <a:spLocks noGrp="1"/>
          </p:cNvSpPr>
          <p:nvPr>
            <p:ph type="title"/>
          </p:nvPr>
        </p:nvSpPr>
        <p:spPr/>
        <p:txBody>
          <a:bodyPr/>
          <a:lstStyle/>
          <a:p>
            <a:r>
              <a:rPr lang="fr-ca" dirty="0"/>
              <a:t>Feuille de travail : communiquez votre valeur</a:t>
            </a:r>
            <a:endParaRPr lang="en-US" dirty="0"/>
          </a:p>
        </p:txBody>
      </p:sp>
      <p:grpSp>
        <p:nvGrpSpPr>
          <p:cNvPr id="2" name="Group 1" descr="Vignettes de la Feuille de travail : Communiquez votre valeur d’Investissements Manuvie.">
            <a:extLst>
              <a:ext uri="{FF2B5EF4-FFF2-40B4-BE49-F238E27FC236}">
                <a16:creationId xmlns:a16="http://schemas.microsoft.com/office/drawing/2014/main" id="{6799D68F-B7F1-A846-4685-2EF8F689B16A}"/>
              </a:ext>
            </a:extLst>
          </p:cNvPr>
          <p:cNvGrpSpPr/>
          <p:nvPr/>
        </p:nvGrpSpPr>
        <p:grpSpPr>
          <a:xfrm>
            <a:off x="816950" y="1332025"/>
            <a:ext cx="10554924" cy="4402419"/>
            <a:chOff x="381590" y="1073908"/>
            <a:chExt cx="11399960" cy="4754880"/>
          </a:xfrm>
        </p:grpSpPr>
        <p:pic>
          <p:nvPicPr>
            <p:cNvPr id="6" name="Picture 5">
              <a:extLst>
                <a:ext uri="{FF2B5EF4-FFF2-40B4-BE49-F238E27FC236}">
                  <a16:creationId xmlns:a16="http://schemas.microsoft.com/office/drawing/2014/main" id="{E3EABFF4-CE49-D60D-8E33-8D1EC01C8532}"/>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381590" y="1073908"/>
              <a:ext cx="3700842" cy="4754880"/>
            </a:xfrm>
            <a:prstGeom prst="rect">
              <a:avLst/>
            </a:prstGeom>
            <a:ln>
              <a:solidFill>
                <a:schemeClr val="bg2"/>
              </a:solidFill>
            </a:ln>
            <a:effectLst>
              <a:outerShdw blurRad="63500" algn="ctr" rotWithShape="0">
                <a:prstClr val="black">
                  <a:alpha val="40000"/>
                </a:prstClr>
              </a:outerShdw>
            </a:effectLst>
          </p:spPr>
        </p:pic>
        <p:pic>
          <p:nvPicPr>
            <p:cNvPr id="8" name="Picture 7">
              <a:extLst>
                <a:ext uri="{FF2B5EF4-FFF2-40B4-BE49-F238E27FC236}">
                  <a16:creationId xmlns:a16="http://schemas.microsoft.com/office/drawing/2014/main" id="{54A68065-3A34-8EA3-3BB0-338F6C00002B}"/>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4263143" y="1073908"/>
              <a:ext cx="3663471" cy="4754880"/>
            </a:xfrm>
            <a:prstGeom prst="rect">
              <a:avLst/>
            </a:prstGeom>
            <a:ln>
              <a:solidFill>
                <a:schemeClr val="bg2"/>
              </a:solidFill>
            </a:ln>
            <a:effectLst>
              <a:outerShdw blurRad="63500" algn="ctr" rotWithShape="0">
                <a:prstClr val="black">
                  <a:alpha val="40000"/>
                </a:prstClr>
              </a:outerShdw>
            </a:effectLst>
          </p:spPr>
        </p:pic>
        <p:pic>
          <p:nvPicPr>
            <p:cNvPr id="5" name="Picture 4">
              <a:extLst>
                <a:ext uri="{FF2B5EF4-FFF2-40B4-BE49-F238E27FC236}">
                  <a16:creationId xmlns:a16="http://schemas.microsoft.com/office/drawing/2014/main" id="{8EF82669-1644-8C28-F298-0D1E37DC7D85}"/>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p:blipFill>
          <p:spPr>
            <a:xfrm>
              <a:off x="8107325" y="1073908"/>
              <a:ext cx="3674225" cy="4754879"/>
            </a:xfrm>
            <a:prstGeom prst="rect">
              <a:avLst/>
            </a:prstGeom>
            <a:ln>
              <a:solidFill>
                <a:schemeClr val="bg2"/>
              </a:solidFill>
            </a:ln>
            <a:effectLst>
              <a:outerShdw blurRad="63500" algn="ctr" rotWithShape="0">
                <a:prstClr val="black">
                  <a:alpha val="40000"/>
                </a:prstClr>
              </a:outerShdw>
            </a:effectLst>
          </p:spPr>
        </p:pic>
      </p:grpSp>
    </p:spTree>
    <p:extLst>
      <p:ext uri="{BB962C8B-B14F-4D97-AF65-F5344CB8AC3E}">
        <p14:creationId xmlns:p14="http://schemas.microsoft.com/office/powerpoint/2010/main" val="1266609748"/>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C8CD3-05D3-C1DA-0DD5-91705CD9150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4A5EF2-2ABF-D044-2FB5-1EEC8E54A059}"/>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41</a:t>
            </a:fld>
            <a:endParaRPr lang="en-CA" noProof="0" dirty="0"/>
          </a:p>
        </p:txBody>
      </p:sp>
      <p:grpSp>
        <p:nvGrpSpPr>
          <p:cNvPr id="5" name="Group 4">
            <a:extLst>
              <a:ext uri="{FF2B5EF4-FFF2-40B4-BE49-F238E27FC236}">
                <a16:creationId xmlns:a16="http://schemas.microsoft.com/office/drawing/2014/main" id="{ADCED40A-3A2D-BD86-EF0A-3D929CA99D7E}"/>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7" name="Arrow: Right 6">
              <a:extLst>
                <a:ext uri="{FF2B5EF4-FFF2-40B4-BE49-F238E27FC236}">
                  <a16:creationId xmlns:a16="http://schemas.microsoft.com/office/drawing/2014/main" id="{9FD51FB0-B1C6-AA1F-D441-A6A5CF0F3CB9}"/>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Après</a:t>
              </a:r>
            </a:p>
          </p:txBody>
        </p:sp>
        <p:sp>
          <p:nvSpPr>
            <p:cNvPr id="8" name="Arrow: Left 7">
              <a:extLst>
                <a:ext uri="{FF2B5EF4-FFF2-40B4-BE49-F238E27FC236}">
                  <a16:creationId xmlns:a16="http://schemas.microsoft.com/office/drawing/2014/main" id="{9736FF15-84CD-4690-2AEA-C38ACB9707E8}"/>
                </a:ext>
              </a:extLst>
            </p:cNvPr>
            <p:cNvSpPr/>
            <p:nvPr/>
          </p:nvSpPr>
          <p:spPr>
            <a:xfrm>
              <a:off x="476634" y="2277239"/>
              <a:ext cx="4382884" cy="1777043"/>
            </a:xfrm>
            <a:prstGeom prst="lef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Avant</a:t>
              </a:r>
            </a:p>
          </p:txBody>
        </p:sp>
        <p:sp>
          <p:nvSpPr>
            <p:cNvPr id="9" name="Oval 8">
              <a:extLst>
                <a:ext uri="{FF2B5EF4-FFF2-40B4-BE49-F238E27FC236}">
                  <a16:creationId xmlns:a16="http://schemas.microsoft.com/office/drawing/2014/main" id="{AFB77A47-2E47-57B8-F920-8A51F31760DF}"/>
                </a:ext>
              </a:extLst>
            </p:cNvPr>
            <p:cNvSpPr/>
            <p:nvPr/>
          </p:nvSpPr>
          <p:spPr>
            <a:xfrm>
              <a:off x="4613543" y="1687398"/>
              <a:ext cx="2961738" cy="2956726"/>
            </a:xfrm>
            <a:prstGeom prst="ellipse">
              <a:avLst/>
            </a:prstGeom>
            <a:solidFill>
              <a:srgbClr val="00009A"/>
            </a:solidFill>
            <a:ln w="101600" cmpd="dbl">
              <a:solidFill>
                <a:srgbClr val="00009A"/>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bg1"/>
                  </a:solidFill>
                </a:rPr>
                <a:t>Pendant</a:t>
              </a:r>
            </a:p>
          </p:txBody>
        </p:sp>
      </p:grpSp>
      <p:sp>
        <p:nvSpPr>
          <p:cNvPr id="2" name="Title 1">
            <a:extLst>
              <a:ext uri="{FF2B5EF4-FFF2-40B4-BE49-F238E27FC236}">
                <a16:creationId xmlns:a16="http://schemas.microsoft.com/office/drawing/2014/main" id="{19FFEF80-4331-7099-E689-023B64A68D2B}"/>
              </a:ext>
            </a:extLst>
          </p:cNvPr>
          <p:cNvSpPr>
            <a:spLocks noGrp="1"/>
          </p:cNvSpPr>
          <p:nvPr>
            <p:ph type="title"/>
          </p:nvPr>
        </p:nvSpPr>
        <p:spPr>
          <a:xfrm>
            <a:off x="466342" y="472437"/>
            <a:ext cx="11274553" cy="792167"/>
          </a:xfrm>
        </p:spPr>
        <p:txBody>
          <a:bodyPr rtlCol="0"/>
          <a:lstStyle/>
          <a:p>
            <a:pPr lvl="0"/>
            <a:r>
              <a:rPr lang="fr-ca" noProof="0" dirty="0"/>
              <a:t>Rendre tangible ce qui est immatériel</a:t>
            </a:r>
          </a:p>
        </p:txBody>
      </p:sp>
      <p:sp>
        <p:nvSpPr>
          <p:cNvPr id="18" name="Rectangle 17">
            <a:extLst>
              <a:ext uri="{FF2B5EF4-FFF2-40B4-BE49-F238E27FC236}">
                <a16:creationId xmlns:a16="http://schemas.microsoft.com/office/drawing/2014/main" id="{CEFF09E7-71E7-BF9E-6275-DF6F8BEE523C}"/>
              </a:ext>
            </a:extLst>
          </p:cNvPr>
          <p:cNvSpPr/>
          <p:nvPr/>
        </p:nvSpPr>
        <p:spPr>
          <a:xfrm>
            <a:off x="1357175" y="1525288"/>
            <a:ext cx="3048572" cy="4174054"/>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5760" tIns="182880" rIns="182880" bIns="45720" numCol="1" spcCol="0" rtlCol="0" fromWordArt="0" anchor="t" anchorCtr="0" forceAA="0" compatLnSpc="1">
            <a:prstTxWarp prst="textNoShape">
              <a:avLst/>
            </a:prstTxWarp>
            <a:noAutofit/>
          </a:bodyPr>
          <a:lstStyle/>
          <a:p>
            <a:pPr rtl="0">
              <a:lnSpc>
                <a:spcPct val="95000"/>
              </a:lnSpc>
              <a:spcBef>
                <a:spcPts val="1200"/>
              </a:spcBef>
            </a:pPr>
            <a:r>
              <a:rPr lang="fr-ca" sz="2400" noProof="0"/>
              <a:t>Maîtrisez le récit, prenez les devants</a:t>
            </a:r>
            <a:br>
              <a:rPr lang="en-CA" sz="2400" noProof="0" dirty="0"/>
            </a:br>
            <a:endParaRPr lang="en-CA" sz="2400" noProof="0" dirty="0"/>
          </a:p>
        </p:txBody>
      </p:sp>
      <p:grpSp>
        <p:nvGrpSpPr>
          <p:cNvPr id="30" name="Group 29">
            <a:extLst>
              <a:ext uri="{FF2B5EF4-FFF2-40B4-BE49-F238E27FC236}">
                <a16:creationId xmlns:a16="http://schemas.microsoft.com/office/drawing/2014/main" id="{65910A68-47E2-A8D7-0E00-DAF57A7BE0D1}"/>
              </a:ext>
              <a:ext uri="{C183D7F6-B498-43B3-948B-1728B52AA6E4}">
                <adec:decorative xmlns:adec="http://schemas.microsoft.com/office/drawing/2017/decorative" val="1"/>
              </a:ext>
            </a:extLst>
          </p:cNvPr>
          <p:cNvGrpSpPr/>
          <p:nvPr/>
        </p:nvGrpSpPr>
        <p:grpSpPr>
          <a:xfrm>
            <a:off x="3357916" y="4741256"/>
            <a:ext cx="833087" cy="786762"/>
            <a:chOff x="2010829" y="4007069"/>
            <a:chExt cx="1289341" cy="1217645"/>
          </a:xfrm>
        </p:grpSpPr>
        <p:sp>
          <p:nvSpPr>
            <p:cNvPr id="26" name="Freeform: Shape 25">
              <a:extLst>
                <a:ext uri="{FF2B5EF4-FFF2-40B4-BE49-F238E27FC236}">
                  <a16:creationId xmlns:a16="http://schemas.microsoft.com/office/drawing/2014/main" id="{DE5806F3-D12A-FE21-AE7A-0D5175CB0F9D}"/>
                </a:ext>
              </a:extLst>
            </p:cNvPr>
            <p:cNvSpPr/>
            <p:nvPr/>
          </p:nvSpPr>
          <p:spPr>
            <a:xfrm flipH="1">
              <a:off x="2050655" y="4396854"/>
              <a:ext cx="1249515" cy="827860"/>
            </a:xfrm>
            <a:custGeom>
              <a:avLst/>
              <a:gdLst>
                <a:gd name="csX0" fmla="*/ 1016496 w 1249515"/>
                <a:gd name="csY0" fmla="*/ 332636 h 827860"/>
                <a:gd name="csX1" fmla="*/ 848316 w 1249515"/>
                <a:gd name="csY1" fmla="*/ 332636 h 827860"/>
                <a:gd name="csX2" fmla="*/ 807482 w 1249515"/>
                <a:gd name="csY2" fmla="*/ 275170 h 827860"/>
                <a:gd name="csX3" fmla="*/ 848316 w 1249515"/>
                <a:gd name="csY3" fmla="*/ 234336 h 827860"/>
                <a:gd name="csX4" fmla="*/ 910743 w 1249515"/>
                <a:gd name="csY4" fmla="*/ 234336 h 827860"/>
                <a:gd name="csX5" fmla="*/ 910743 w 1249515"/>
                <a:gd name="csY5" fmla="*/ 117868 h 827860"/>
                <a:gd name="csX6" fmla="*/ 848316 w 1249515"/>
                <a:gd name="csY6" fmla="*/ 117868 h 827860"/>
                <a:gd name="csX7" fmla="*/ 691484 w 1249515"/>
                <a:gd name="csY7" fmla="*/ 292273 h 827860"/>
                <a:gd name="csX8" fmla="*/ 848316 w 1249515"/>
                <a:gd name="csY8" fmla="*/ 449105 h 827860"/>
                <a:gd name="csX9" fmla="*/ 1016962 w 1249515"/>
                <a:gd name="csY9" fmla="*/ 449105 h 827860"/>
                <a:gd name="csX10" fmla="*/ 1137186 w 1249515"/>
                <a:gd name="csY10" fmla="*/ 579321 h 827860"/>
                <a:gd name="csX11" fmla="*/ 1137158 w 1249515"/>
                <a:gd name="csY11" fmla="*/ 580015 h 827860"/>
                <a:gd name="csX12" fmla="*/ 1018127 w 1249515"/>
                <a:gd name="csY12" fmla="*/ 711322 h 827860"/>
                <a:gd name="csX13" fmla="*/ 1016496 w 1249515"/>
                <a:gd name="csY13" fmla="*/ 711392 h 827860"/>
                <a:gd name="csX14" fmla="*/ 428097 w 1249515"/>
                <a:gd name="csY14" fmla="*/ 711392 h 827860"/>
                <a:gd name="csX15" fmla="*/ 561803 w 1249515"/>
                <a:gd name="csY15" fmla="*/ 560449 h 827860"/>
                <a:gd name="csX16" fmla="*/ 561803 w 1249515"/>
                <a:gd name="csY16" fmla="*/ 96903 h 827860"/>
                <a:gd name="csX17" fmla="*/ 328865 w 1249515"/>
                <a:gd name="csY17" fmla="*/ 1 h 827860"/>
                <a:gd name="csX18" fmla="*/ 325138 w 1249515"/>
                <a:gd name="csY18" fmla="*/ 1 h 827860"/>
                <a:gd name="csX19" fmla="*/ 92201 w 1249515"/>
                <a:gd name="csY19" fmla="*/ 96903 h 827860"/>
                <a:gd name="csX20" fmla="*/ 92201 w 1249515"/>
                <a:gd name="csY20" fmla="*/ 559983 h 827860"/>
                <a:gd name="csX21" fmla="*/ 92201 w 1249515"/>
                <a:gd name="csY21" fmla="*/ 559983 h 827860"/>
                <a:gd name="csX22" fmla="*/ 325138 w 1249515"/>
                <a:gd name="csY22" fmla="*/ 827861 h 827860"/>
                <a:gd name="csX23" fmla="*/ 1016496 w 1249515"/>
                <a:gd name="csY23" fmla="*/ 827861 h 827860"/>
                <a:gd name="csX24" fmla="*/ 1249434 w 1249515"/>
                <a:gd name="csY24" fmla="*/ 580481 h 827860"/>
                <a:gd name="csX25" fmla="*/ 1016496 w 1249515"/>
                <a:gd name="csY25" fmla="*/ 332636 h 827860"/>
                <a:gd name="csX26" fmla="*/ 177922 w 1249515"/>
                <a:gd name="csY26" fmla="*/ 482648 h 827860"/>
                <a:gd name="csX27" fmla="*/ 177922 w 1249515"/>
                <a:gd name="csY27" fmla="*/ 482648 h 827860"/>
                <a:gd name="csX28" fmla="*/ 175593 w 1249515"/>
                <a:gd name="csY28" fmla="*/ 178431 h 827860"/>
                <a:gd name="csX29" fmla="*/ 324673 w 1249515"/>
                <a:gd name="csY29" fmla="*/ 116004 h 827860"/>
                <a:gd name="csX30" fmla="*/ 327468 w 1249515"/>
                <a:gd name="csY30" fmla="*/ 116004 h 827860"/>
                <a:gd name="csX31" fmla="*/ 476548 w 1249515"/>
                <a:gd name="csY31" fmla="*/ 178431 h 827860"/>
                <a:gd name="csX32" fmla="*/ 473752 w 1249515"/>
                <a:gd name="csY32" fmla="*/ 483113 h 827860"/>
                <a:gd name="csX33" fmla="*/ 325604 w 1249515"/>
                <a:gd name="csY33" fmla="*/ 650828 h 8278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249515" h="827860">
                  <a:moveTo>
                    <a:pt x="1016496" y="332636"/>
                  </a:moveTo>
                  <a:lnTo>
                    <a:pt x="848316" y="332636"/>
                  </a:lnTo>
                  <a:cubicBezTo>
                    <a:pt x="821169" y="328042"/>
                    <a:pt x="802888" y="302312"/>
                    <a:pt x="807482" y="275170"/>
                  </a:cubicBezTo>
                  <a:cubicBezTo>
                    <a:pt x="811022" y="254257"/>
                    <a:pt x="827403" y="237877"/>
                    <a:pt x="848316" y="234336"/>
                  </a:cubicBezTo>
                  <a:lnTo>
                    <a:pt x="910743" y="234336"/>
                  </a:lnTo>
                  <a:lnTo>
                    <a:pt x="910743" y="117868"/>
                  </a:lnTo>
                  <a:lnTo>
                    <a:pt x="848316" y="117868"/>
                  </a:lnTo>
                  <a:cubicBezTo>
                    <a:pt x="756846" y="122722"/>
                    <a:pt x="686629" y="200803"/>
                    <a:pt x="691484" y="292273"/>
                  </a:cubicBezTo>
                  <a:cubicBezTo>
                    <a:pt x="695979" y="376959"/>
                    <a:pt x="763629" y="444614"/>
                    <a:pt x="848316" y="449105"/>
                  </a:cubicBezTo>
                  <a:lnTo>
                    <a:pt x="1016962" y="449105"/>
                  </a:lnTo>
                  <a:cubicBezTo>
                    <a:pt x="1086121" y="451863"/>
                    <a:pt x="1139949" y="510162"/>
                    <a:pt x="1137186" y="579321"/>
                  </a:cubicBezTo>
                  <a:cubicBezTo>
                    <a:pt x="1137177" y="579554"/>
                    <a:pt x="1137167" y="579782"/>
                    <a:pt x="1137158" y="580015"/>
                  </a:cubicBezTo>
                  <a:cubicBezTo>
                    <a:pt x="1140550" y="649147"/>
                    <a:pt x="1087254" y="707935"/>
                    <a:pt x="1018127" y="711322"/>
                  </a:cubicBezTo>
                  <a:cubicBezTo>
                    <a:pt x="1017582" y="711350"/>
                    <a:pt x="1017041" y="711373"/>
                    <a:pt x="1016496" y="711392"/>
                  </a:cubicBezTo>
                  <a:lnTo>
                    <a:pt x="428097" y="711392"/>
                  </a:lnTo>
                  <a:lnTo>
                    <a:pt x="561803" y="560449"/>
                  </a:lnTo>
                  <a:cubicBezTo>
                    <a:pt x="684798" y="430409"/>
                    <a:pt x="684798" y="226943"/>
                    <a:pt x="561803" y="96903"/>
                  </a:cubicBezTo>
                  <a:cubicBezTo>
                    <a:pt x="500303" y="34658"/>
                    <a:pt x="416366" y="-255"/>
                    <a:pt x="328865" y="1"/>
                  </a:cubicBezTo>
                  <a:lnTo>
                    <a:pt x="325138" y="1"/>
                  </a:lnTo>
                  <a:cubicBezTo>
                    <a:pt x="237637" y="-255"/>
                    <a:pt x="153702" y="34658"/>
                    <a:pt x="92201" y="96903"/>
                  </a:cubicBezTo>
                  <a:cubicBezTo>
                    <a:pt x="-30734" y="226785"/>
                    <a:pt x="-30734" y="430102"/>
                    <a:pt x="92201" y="559983"/>
                  </a:cubicBezTo>
                  <a:lnTo>
                    <a:pt x="92201" y="559983"/>
                  </a:lnTo>
                  <a:lnTo>
                    <a:pt x="325138" y="827861"/>
                  </a:lnTo>
                  <a:lnTo>
                    <a:pt x="1016496" y="827861"/>
                  </a:lnTo>
                  <a:cubicBezTo>
                    <a:pt x="1148763" y="823053"/>
                    <a:pt x="1252583" y="712794"/>
                    <a:pt x="1249434" y="580481"/>
                  </a:cubicBezTo>
                  <a:cubicBezTo>
                    <a:pt x="1252839" y="447987"/>
                    <a:pt x="1148949" y="337444"/>
                    <a:pt x="1016496" y="332636"/>
                  </a:cubicBezTo>
                  <a:close/>
                  <a:moveTo>
                    <a:pt x="177922" y="482648"/>
                  </a:moveTo>
                  <a:lnTo>
                    <a:pt x="177922" y="482648"/>
                  </a:lnTo>
                  <a:cubicBezTo>
                    <a:pt x="96744" y="397844"/>
                    <a:pt x="95723" y="264469"/>
                    <a:pt x="175593" y="178431"/>
                  </a:cubicBezTo>
                  <a:cubicBezTo>
                    <a:pt x="215033" y="138664"/>
                    <a:pt x="268664" y="116205"/>
                    <a:pt x="324673" y="116004"/>
                  </a:cubicBezTo>
                  <a:lnTo>
                    <a:pt x="327468" y="116004"/>
                  </a:lnTo>
                  <a:cubicBezTo>
                    <a:pt x="383486" y="116153"/>
                    <a:pt x="437135" y="138622"/>
                    <a:pt x="476548" y="178431"/>
                  </a:cubicBezTo>
                  <a:cubicBezTo>
                    <a:pt x="556580" y="264656"/>
                    <a:pt x="555355" y="398371"/>
                    <a:pt x="473752" y="483113"/>
                  </a:cubicBezTo>
                  <a:lnTo>
                    <a:pt x="325604" y="650828"/>
                  </a:lnTo>
                  <a:close/>
                </a:path>
              </a:pathLst>
            </a:custGeom>
            <a:solidFill>
              <a:schemeClr val="bg1"/>
            </a:solidFill>
            <a:ln w="46355" cap="flat">
              <a:noFill/>
              <a:prstDash val="solid"/>
              <a:miter/>
            </a:ln>
          </p:spPr>
          <p:txBody>
            <a:bodyPr rtlCol="0"/>
            <a:lstStyle/>
            <a:p>
              <a:pPr rtl="0"/>
              <a:endParaRPr lang="en-CA" noProof="0" dirty="0"/>
            </a:p>
          </p:txBody>
        </p:sp>
        <p:sp>
          <p:nvSpPr>
            <p:cNvPr id="27" name="Freeform: Shape 26">
              <a:extLst>
                <a:ext uri="{FF2B5EF4-FFF2-40B4-BE49-F238E27FC236}">
                  <a16:creationId xmlns:a16="http://schemas.microsoft.com/office/drawing/2014/main" id="{1A0DCEA8-1D60-C2D7-3A7E-E859D3AD8173}"/>
                </a:ext>
              </a:extLst>
            </p:cNvPr>
            <p:cNvSpPr/>
            <p:nvPr/>
          </p:nvSpPr>
          <p:spPr>
            <a:xfrm flipH="1">
              <a:off x="2198271" y="4187830"/>
              <a:ext cx="121127" cy="121128"/>
            </a:xfrm>
            <a:custGeom>
              <a:avLst/>
              <a:gdLst>
                <a:gd name="csX0" fmla="*/ 60634 w 121127"/>
                <a:gd name="csY0" fmla="*/ 121127 h 121128"/>
                <a:gd name="csX1" fmla="*/ 60634 w 121127"/>
                <a:gd name="csY1" fmla="*/ 121127 h 121128"/>
                <a:gd name="csX2" fmla="*/ 121127 w 121127"/>
                <a:gd name="csY2" fmla="*/ 60493 h 121128"/>
                <a:gd name="csX3" fmla="*/ 60494 w 121127"/>
                <a:gd name="csY3" fmla="*/ 0 h 121128"/>
                <a:gd name="csX4" fmla="*/ 0 w 121127"/>
                <a:gd name="csY4" fmla="*/ 60635 h 121128"/>
                <a:gd name="csX5" fmla="*/ 17773 w 121127"/>
                <a:gd name="csY5" fmla="*/ 103424 h 121128"/>
                <a:gd name="csX6" fmla="*/ 60634 w 121127"/>
                <a:gd name="csY6" fmla="*/ 121127 h 12112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127" h="121128">
                  <a:moveTo>
                    <a:pt x="60634" y="121127"/>
                  </a:moveTo>
                  <a:lnTo>
                    <a:pt x="60634" y="121127"/>
                  </a:lnTo>
                  <a:cubicBezTo>
                    <a:pt x="94083" y="121088"/>
                    <a:pt x="121165" y="93941"/>
                    <a:pt x="121127" y="60493"/>
                  </a:cubicBezTo>
                  <a:cubicBezTo>
                    <a:pt x="121086" y="27045"/>
                    <a:pt x="93939" y="-39"/>
                    <a:pt x="60494" y="0"/>
                  </a:cubicBezTo>
                  <a:cubicBezTo>
                    <a:pt x="27044" y="39"/>
                    <a:pt x="-42" y="27186"/>
                    <a:pt x="0" y="60635"/>
                  </a:cubicBezTo>
                  <a:cubicBezTo>
                    <a:pt x="19" y="76690"/>
                    <a:pt x="6410" y="92081"/>
                    <a:pt x="17773" y="103424"/>
                  </a:cubicBezTo>
                  <a:cubicBezTo>
                    <a:pt x="29117" y="114822"/>
                    <a:pt x="44552" y="121198"/>
                    <a:pt x="60634" y="121127"/>
                  </a:cubicBezTo>
                  <a:close/>
                </a:path>
              </a:pathLst>
            </a:custGeom>
            <a:solidFill>
              <a:schemeClr val="bg1"/>
            </a:solidFill>
            <a:ln w="46355" cap="flat">
              <a:noFill/>
              <a:prstDash val="solid"/>
              <a:miter/>
            </a:ln>
          </p:spPr>
          <p:txBody>
            <a:bodyPr rtlCol="0"/>
            <a:lstStyle/>
            <a:p>
              <a:pPr rtl="0"/>
              <a:endParaRPr lang="en-CA" noProof="0" dirty="0"/>
            </a:p>
          </p:txBody>
        </p:sp>
        <p:sp>
          <p:nvSpPr>
            <p:cNvPr id="28" name="Freeform: Shape 27">
              <a:extLst>
                <a:ext uri="{FF2B5EF4-FFF2-40B4-BE49-F238E27FC236}">
                  <a16:creationId xmlns:a16="http://schemas.microsoft.com/office/drawing/2014/main" id="{94A90593-A3A0-3625-B861-C8EF8E486050}"/>
                </a:ext>
              </a:extLst>
            </p:cNvPr>
            <p:cNvSpPr/>
            <p:nvPr/>
          </p:nvSpPr>
          <p:spPr>
            <a:xfrm flipH="1">
              <a:off x="2010829" y="4007069"/>
              <a:ext cx="494716" cy="62800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solidFill>
              <a:schemeClr val="bg1"/>
            </a:solidFill>
            <a:ln w="46355" cap="flat">
              <a:noFill/>
              <a:prstDash val="solid"/>
              <a:miter/>
            </a:ln>
          </p:spPr>
          <p:txBody>
            <a:bodyPr rtlCol="0"/>
            <a:lstStyle/>
            <a:p>
              <a:pPr rtl="0"/>
              <a:endParaRPr lang="en-CA" noProof="0" dirty="0"/>
            </a:p>
          </p:txBody>
        </p:sp>
        <p:sp>
          <p:nvSpPr>
            <p:cNvPr id="29" name="Freeform: Shape 28">
              <a:extLst>
                <a:ext uri="{FF2B5EF4-FFF2-40B4-BE49-F238E27FC236}">
                  <a16:creationId xmlns:a16="http://schemas.microsoft.com/office/drawing/2014/main" id="{949056A0-A164-1B06-B598-5852DD38394D}"/>
                </a:ext>
              </a:extLst>
            </p:cNvPr>
            <p:cNvSpPr/>
            <p:nvPr/>
          </p:nvSpPr>
          <p:spPr>
            <a:xfrm flipH="1">
              <a:off x="2888473" y="4631190"/>
              <a:ext cx="170510" cy="170510"/>
            </a:xfrm>
            <a:custGeom>
              <a:avLst/>
              <a:gdLst>
                <a:gd name="csX0" fmla="*/ 85348 w 170510"/>
                <a:gd name="csY0" fmla="*/ 170510 h 170510"/>
                <a:gd name="csX1" fmla="*/ 170510 w 170510"/>
                <a:gd name="csY1" fmla="*/ 85162 h 170510"/>
                <a:gd name="csX2" fmla="*/ 85162 w 170510"/>
                <a:gd name="csY2" fmla="*/ 0 h 170510"/>
                <a:gd name="csX3" fmla="*/ 0 w 170510"/>
                <a:gd name="csY3" fmla="*/ 85348 h 170510"/>
                <a:gd name="csX4" fmla="*/ 24785 w 170510"/>
                <a:gd name="csY4" fmla="*/ 145353 h 170510"/>
                <a:gd name="csX5" fmla="*/ 85348 w 170510"/>
                <a:gd name="csY5" fmla="*/ 170510 h 170510"/>
              </a:gdLst>
              <a:ahLst/>
              <a:cxnLst>
                <a:cxn ang="0">
                  <a:pos x="csX0" y="csY0"/>
                </a:cxn>
                <a:cxn ang="0">
                  <a:pos x="csX1" y="csY1"/>
                </a:cxn>
                <a:cxn ang="0">
                  <a:pos x="csX2" y="csY2"/>
                </a:cxn>
                <a:cxn ang="0">
                  <a:pos x="csX3" y="csY3"/>
                </a:cxn>
                <a:cxn ang="0">
                  <a:pos x="csX4" y="csY4"/>
                </a:cxn>
                <a:cxn ang="0">
                  <a:pos x="csX5" y="csY5"/>
                </a:cxn>
              </a:cxnLst>
              <a:rect l="l" t="t" r="r" b="b"/>
              <a:pathLst>
                <a:path w="170510" h="170510">
                  <a:moveTo>
                    <a:pt x="85348" y="170510"/>
                  </a:moveTo>
                  <a:cubicBezTo>
                    <a:pt x="132433" y="170459"/>
                    <a:pt x="170561" y="132248"/>
                    <a:pt x="170510" y="85162"/>
                  </a:cubicBezTo>
                  <a:cubicBezTo>
                    <a:pt x="170459" y="38076"/>
                    <a:pt x="132247" y="-51"/>
                    <a:pt x="85162" y="0"/>
                  </a:cubicBezTo>
                  <a:cubicBezTo>
                    <a:pt x="38077" y="51"/>
                    <a:pt x="-51" y="38262"/>
                    <a:pt x="0" y="85348"/>
                  </a:cubicBezTo>
                  <a:cubicBezTo>
                    <a:pt x="25" y="107836"/>
                    <a:pt x="8933" y="129401"/>
                    <a:pt x="24785" y="145353"/>
                  </a:cubicBezTo>
                  <a:cubicBezTo>
                    <a:pt x="40811" y="161477"/>
                    <a:pt x="62614" y="170533"/>
                    <a:pt x="85348" y="170510"/>
                  </a:cubicBezTo>
                  <a:close/>
                </a:path>
              </a:pathLst>
            </a:custGeom>
            <a:solidFill>
              <a:schemeClr val="bg1"/>
            </a:solidFill>
            <a:ln w="46355" cap="flat">
              <a:noFill/>
              <a:prstDash val="solid"/>
              <a:miter/>
            </a:ln>
          </p:spPr>
          <p:txBody>
            <a:bodyPr rtlCol="0"/>
            <a:lstStyle/>
            <a:p>
              <a:pPr rtl="0"/>
              <a:endParaRPr lang="en-CA" noProof="0" dirty="0"/>
            </a:p>
          </p:txBody>
        </p:sp>
      </p:grpSp>
      <p:sp>
        <p:nvSpPr>
          <p:cNvPr id="32" name="Rectangle 31">
            <a:extLst>
              <a:ext uri="{FF2B5EF4-FFF2-40B4-BE49-F238E27FC236}">
                <a16:creationId xmlns:a16="http://schemas.microsoft.com/office/drawing/2014/main" id="{FCD591A5-8C52-C972-3FCA-5405736B2E3F}"/>
              </a:ext>
            </a:extLst>
          </p:cNvPr>
          <p:cNvSpPr/>
          <p:nvPr/>
        </p:nvSpPr>
        <p:spPr>
          <a:xfrm>
            <a:off x="4579118" y="1525288"/>
            <a:ext cx="3048572" cy="4174054"/>
          </a:xfrm>
          <a:prstGeom prst="rect">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5760" tIns="182880" rIns="216000" bIns="45720" numCol="1" spcCol="0" rtlCol="0" fromWordArt="0" anchor="t" anchorCtr="0" forceAA="0" compatLnSpc="1">
            <a:prstTxWarp prst="textNoShape">
              <a:avLst/>
            </a:prstTxWarp>
            <a:noAutofit/>
          </a:bodyPr>
          <a:lstStyle/>
          <a:p>
            <a:pPr rtl="0">
              <a:lnSpc>
                <a:spcPct val="95000"/>
              </a:lnSpc>
              <a:spcBef>
                <a:spcPts val="1200"/>
              </a:spcBef>
            </a:pPr>
            <a:r>
              <a:rPr lang="fr-ca" sz="2400" noProof="0" dirty="0"/>
              <a:t>Démystifiez la discussion en vous appuyant sur des histoires et des analogies.</a:t>
            </a:r>
            <a:endParaRPr lang="en-CA" sz="2400" dirty="0"/>
          </a:p>
          <a:p>
            <a:pPr rtl="0">
              <a:lnSpc>
                <a:spcPct val="95000"/>
              </a:lnSpc>
              <a:spcBef>
                <a:spcPts val="1200"/>
              </a:spcBef>
            </a:pPr>
            <a:r>
              <a:rPr lang="fr-ca" sz="1400" noProof="0" dirty="0"/>
              <a:t>Par exemple : une facture </a:t>
            </a:r>
            <a:br>
              <a:rPr lang="fr-CA" sz="1400" noProof="0" dirty="0"/>
            </a:br>
            <a:r>
              <a:rPr lang="fr-ca" sz="1400" noProof="0" dirty="0"/>
              <a:t>de restaurant, l’affichage </a:t>
            </a:r>
            <a:br>
              <a:rPr lang="fr-CA" sz="1400" noProof="0" dirty="0"/>
            </a:br>
            <a:r>
              <a:rPr lang="fr-ca" sz="1400" noProof="0" dirty="0"/>
              <a:t>des calories sur les menus </a:t>
            </a:r>
            <a:br>
              <a:rPr lang="fr-CA" sz="1400" noProof="0" dirty="0"/>
            </a:br>
            <a:r>
              <a:rPr lang="fr-ca" sz="1400" noProof="0" dirty="0"/>
              <a:t>de certains restaurants et la réservation d’un voyage. </a:t>
            </a:r>
            <a:endParaRPr lang="en-CA" sz="2400" noProof="0" dirty="0"/>
          </a:p>
        </p:txBody>
      </p:sp>
      <p:pic>
        <p:nvPicPr>
          <p:cNvPr id="34" name="Graphic 33">
            <a:extLst>
              <a:ext uri="{FF2B5EF4-FFF2-40B4-BE49-F238E27FC236}">
                <a16:creationId xmlns:a16="http://schemas.microsoft.com/office/drawing/2014/main" id="{04A7D8D2-FF9D-4433-064A-6C9CA7C71F9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61669" y="4700158"/>
            <a:ext cx="973587" cy="973587"/>
          </a:xfrm>
          <a:prstGeom prst="rect">
            <a:avLst/>
          </a:prstGeom>
        </p:spPr>
      </p:pic>
      <p:sp>
        <p:nvSpPr>
          <p:cNvPr id="35" name="Rectangle 34">
            <a:extLst>
              <a:ext uri="{FF2B5EF4-FFF2-40B4-BE49-F238E27FC236}">
                <a16:creationId xmlns:a16="http://schemas.microsoft.com/office/drawing/2014/main" id="{F9E97F07-25A3-499F-D742-4EA880C710DF}"/>
              </a:ext>
            </a:extLst>
          </p:cNvPr>
          <p:cNvSpPr/>
          <p:nvPr/>
        </p:nvSpPr>
        <p:spPr>
          <a:xfrm>
            <a:off x="7801061" y="1525288"/>
            <a:ext cx="3048572" cy="4174054"/>
          </a:xfrm>
          <a:prstGeom prst="rect">
            <a:avLst/>
          </a:prstGeom>
          <a:solidFill>
            <a:srgbClr val="D03A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5760" tIns="182880" rIns="182880" bIns="45720" numCol="1" spcCol="0" rtlCol="0" fromWordArt="0" anchor="t" anchorCtr="0" forceAA="0" compatLnSpc="1">
            <a:prstTxWarp prst="textNoShape">
              <a:avLst/>
            </a:prstTxWarp>
            <a:noAutofit/>
          </a:bodyPr>
          <a:lstStyle/>
          <a:p>
            <a:pPr rtl="0">
              <a:lnSpc>
                <a:spcPct val="95000"/>
              </a:lnSpc>
              <a:spcBef>
                <a:spcPts val="1200"/>
              </a:spcBef>
            </a:pPr>
            <a:r>
              <a:rPr lang="fr-ca" sz="2400" noProof="0"/>
              <a:t>Utilisez des représentations visuelles pour renforcer la perception de la valeur.</a:t>
            </a:r>
          </a:p>
        </p:txBody>
      </p:sp>
      <p:pic>
        <p:nvPicPr>
          <p:cNvPr id="37" name="Graphic 36">
            <a:extLst>
              <a:ext uri="{FF2B5EF4-FFF2-40B4-BE49-F238E27FC236}">
                <a16:creationId xmlns:a16="http://schemas.microsoft.com/office/drawing/2014/main" id="{127528A8-6E2D-9335-647B-6325C86353C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99700" y="4759561"/>
            <a:ext cx="824308" cy="824308"/>
          </a:xfrm>
          <a:prstGeom prst="rect">
            <a:avLst/>
          </a:prstGeom>
        </p:spPr>
      </p:pic>
    </p:spTree>
    <p:custDataLst>
      <p:tags r:id="rId1"/>
    </p:custDataLst>
    <p:extLst>
      <p:ext uri="{BB962C8B-B14F-4D97-AF65-F5344CB8AC3E}">
        <p14:creationId xmlns:p14="http://schemas.microsoft.com/office/powerpoint/2010/main" val="1408932040"/>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610F2-A9E2-8600-98E5-396BEEE01E71}"/>
            </a:ext>
          </a:extLst>
        </p:cNvPr>
        <p:cNvGrpSpPr/>
        <p:nvPr/>
      </p:nvGrpSpPr>
      <p:grpSpPr>
        <a:xfrm>
          <a:off x="0" y="0"/>
          <a:ext cx="0" cy="0"/>
          <a:chOff x="0" y="0"/>
          <a:chExt cx="0" cy="0"/>
        </a:xfrm>
      </p:grpSpPr>
      <p:grpSp>
        <p:nvGrpSpPr>
          <p:cNvPr id="72" name="Group 71">
            <a:extLst>
              <a:ext uri="{FF2B5EF4-FFF2-40B4-BE49-F238E27FC236}">
                <a16:creationId xmlns:a16="http://schemas.microsoft.com/office/drawing/2014/main" id="{88DC447D-7647-A9BE-9A05-520AAA4FB703}"/>
              </a:ext>
              <a:ext uri="{C183D7F6-B498-43B3-948B-1728B52AA6E4}">
                <adec:decorative xmlns:adec="http://schemas.microsoft.com/office/drawing/2017/decorative" val="1"/>
              </a:ext>
            </a:extLst>
          </p:cNvPr>
          <p:cNvGrpSpPr/>
          <p:nvPr/>
        </p:nvGrpSpPr>
        <p:grpSpPr>
          <a:xfrm>
            <a:off x="-653078" y="2038562"/>
            <a:ext cx="13465941" cy="2167083"/>
            <a:chOff x="-653078" y="2038562"/>
            <a:chExt cx="13465941" cy="2167083"/>
          </a:xfrm>
        </p:grpSpPr>
        <p:sp>
          <p:nvSpPr>
            <p:cNvPr id="20" name="Arc 19">
              <a:extLst>
                <a:ext uri="{FF2B5EF4-FFF2-40B4-BE49-F238E27FC236}">
                  <a16:creationId xmlns:a16="http://schemas.microsoft.com/office/drawing/2014/main" id="{746FC0C5-2850-62C3-B5BD-18E50B2147A6}"/>
                </a:ext>
              </a:extLst>
            </p:cNvPr>
            <p:cNvSpPr/>
            <p:nvPr/>
          </p:nvSpPr>
          <p:spPr>
            <a:xfrm>
              <a:off x="-653078" y="2060333"/>
              <a:ext cx="1919842" cy="2145312"/>
            </a:xfrm>
            <a:prstGeom prst="arc">
              <a:avLst>
                <a:gd name="adj1" fmla="val 15348116"/>
                <a:gd name="adj2" fmla="val 243444"/>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sp>
          <p:nvSpPr>
            <p:cNvPr id="21" name="Arc 20">
              <a:extLst>
                <a:ext uri="{FF2B5EF4-FFF2-40B4-BE49-F238E27FC236}">
                  <a16:creationId xmlns:a16="http://schemas.microsoft.com/office/drawing/2014/main" id="{E9FDE882-F807-8162-0034-0E20671BF928}"/>
                </a:ext>
              </a:extLst>
            </p:cNvPr>
            <p:cNvSpPr/>
            <p:nvPr/>
          </p:nvSpPr>
          <p:spPr>
            <a:xfrm>
              <a:off x="1271272" y="2038562"/>
              <a:ext cx="1919842" cy="2145312"/>
            </a:xfrm>
            <a:prstGeom prst="arc">
              <a:avLst>
                <a:gd name="adj1" fmla="val 120522"/>
                <a:gd name="adj2" fmla="val 10495929"/>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sp>
          <p:nvSpPr>
            <p:cNvPr id="22" name="Arc 21">
              <a:extLst>
                <a:ext uri="{FF2B5EF4-FFF2-40B4-BE49-F238E27FC236}">
                  <a16:creationId xmlns:a16="http://schemas.microsoft.com/office/drawing/2014/main" id="{43B63C84-4656-08C4-6CBE-A4A066DE4783}"/>
                </a:ext>
              </a:extLst>
            </p:cNvPr>
            <p:cNvSpPr/>
            <p:nvPr/>
          </p:nvSpPr>
          <p:spPr>
            <a:xfrm>
              <a:off x="5119971" y="2038562"/>
              <a:ext cx="1919842" cy="2145312"/>
            </a:xfrm>
            <a:prstGeom prst="arc">
              <a:avLst>
                <a:gd name="adj1" fmla="val 21546431"/>
                <a:gd name="adj2" fmla="val 10812721"/>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sp>
          <p:nvSpPr>
            <p:cNvPr id="23" name="Arc 22">
              <a:extLst>
                <a:ext uri="{FF2B5EF4-FFF2-40B4-BE49-F238E27FC236}">
                  <a16:creationId xmlns:a16="http://schemas.microsoft.com/office/drawing/2014/main" id="{417C1706-61B6-5429-113F-81850FFD6B56}"/>
                </a:ext>
              </a:extLst>
            </p:cNvPr>
            <p:cNvSpPr/>
            <p:nvPr/>
          </p:nvSpPr>
          <p:spPr>
            <a:xfrm>
              <a:off x="3195622" y="2038562"/>
              <a:ext cx="1919842" cy="2145312"/>
            </a:xfrm>
            <a:prstGeom prst="arc">
              <a:avLst>
                <a:gd name="adj1" fmla="val 11009287"/>
                <a:gd name="adj2" fmla="val 0"/>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sp>
          <p:nvSpPr>
            <p:cNvPr id="24" name="Arc 23">
              <a:extLst>
                <a:ext uri="{FF2B5EF4-FFF2-40B4-BE49-F238E27FC236}">
                  <a16:creationId xmlns:a16="http://schemas.microsoft.com/office/drawing/2014/main" id="{41C4B542-435C-1AE7-C439-70E79AB7974A}"/>
                </a:ext>
              </a:extLst>
            </p:cNvPr>
            <p:cNvSpPr/>
            <p:nvPr/>
          </p:nvSpPr>
          <p:spPr>
            <a:xfrm>
              <a:off x="8968671" y="2038562"/>
              <a:ext cx="1919842" cy="2145312"/>
            </a:xfrm>
            <a:prstGeom prst="arc">
              <a:avLst>
                <a:gd name="adj1" fmla="val 30623"/>
                <a:gd name="adj2" fmla="val 10809884"/>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sp>
          <p:nvSpPr>
            <p:cNvPr id="25" name="Arc 24">
              <a:extLst>
                <a:ext uri="{FF2B5EF4-FFF2-40B4-BE49-F238E27FC236}">
                  <a16:creationId xmlns:a16="http://schemas.microsoft.com/office/drawing/2014/main" id="{07EE296F-0385-C0DC-06E3-898C550671DE}"/>
                </a:ext>
              </a:extLst>
            </p:cNvPr>
            <p:cNvSpPr/>
            <p:nvPr/>
          </p:nvSpPr>
          <p:spPr>
            <a:xfrm>
              <a:off x="7044321" y="2038562"/>
              <a:ext cx="1919842" cy="2145312"/>
            </a:xfrm>
            <a:prstGeom prst="arc">
              <a:avLst>
                <a:gd name="adj1" fmla="val 11173072"/>
                <a:gd name="adj2" fmla="val 21580966"/>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sp>
          <p:nvSpPr>
            <p:cNvPr id="26" name="Arc 25">
              <a:extLst>
                <a:ext uri="{FF2B5EF4-FFF2-40B4-BE49-F238E27FC236}">
                  <a16:creationId xmlns:a16="http://schemas.microsoft.com/office/drawing/2014/main" id="{48CFA64B-D93E-A091-8C88-00EA52314DC2}"/>
                </a:ext>
              </a:extLst>
            </p:cNvPr>
            <p:cNvSpPr/>
            <p:nvPr/>
          </p:nvSpPr>
          <p:spPr>
            <a:xfrm>
              <a:off x="10893021" y="2060333"/>
              <a:ext cx="1919842" cy="2145312"/>
            </a:xfrm>
            <a:prstGeom prst="arc">
              <a:avLst>
                <a:gd name="adj1" fmla="val 11080853"/>
                <a:gd name="adj2" fmla="val 17220397"/>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grpSp>
      <p:grpSp>
        <p:nvGrpSpPr>
          <p:cNvPr id="11" name="Group 10">
            <a:extLst>
              <a:ext uri="{FF2B5EF4-FFF2-40B4-BE49-F238E27FC236}">
                <a16:creationId xmlns:a16="http://schemas.microsoft.com/office/drawing/2014/main" id="{4F3C041C-2A17-7E7B-49E4-07C73F2E3691}"/>
              </a:ext>
              <a:ext uri="{C183D7F6-B498-43B3-948B-1728B52AA6E4}">
                <adec:decorative xmlns:adec="http://schemas.microsoft.com/office/drawing/2017/decorative" val="1"/>
              </a:ext>
            </a:extLst>
          </p:cNvPr>
          <p:cNvGrpSpPr/>
          <p:nvPr/>
        </p:nvGrpSpPr>
        <p:grpSpPr>
          <a:xfrm>
            <a:off x="1709868" y="2585024"/>
            <a:ext cx="1042650" cy="1707004"/>
            <a:chOff x="1709868" y="2585024"/>
            <a:chExt cx="1042650" cy="1707004"/>
          </a:xfrm>
        </p:grpSpPr>
        <p:grpSp>
          <p:nvGrpSpPr>
            <p:cNvPr id="34" name="Group 33">
              <a:extLst>
                <a:ext uri="{FF2B5EF4-FFF2-40B4-BE49-F238E27FC236}">
                  <a16:creationId xmlns:a16="http://schemas.microsoft.com/office/drawing/2014/main" id="{1DF3255B-4E99-9B4F-14DA-F3929266E712}"/>
                </a:ext>
                <a:ext uri="{C183D7F6-B498-43B3-948B-1728B52AA6E4}">
                  <adec:decorative xmlns:adec="http://schemas.microsoft.com/office/drawing/2017/decorative" val="1"/>
                </a:ext>
              </a:extLst>
            </p:cNvPr>
            <p:cNvGrpSpPr/>
            <p:nvPr/>
          </p:nvGrpSpPr>
          <p:grpSpPr>
            <a:xfrm>
              <a:off x="1709868" y="2585024"/>
              <a:ext cx="1042650" cy="1323553"/>
              <a:chOff x="1359564" y="2840985"/>
              <a:chExt cx="926436" cy="1176030"/>
            </a:xfrm>
            <a:solidFill>
              <a:srgbClr val="03874D"/>
            </a:solidFill>
          </p:grpSpPr>
          <p:sp>
            <p:nvSpPr>
              <p:cNvPr id="33" name="Teardrop 32">
                <a:extLst>
                  <a:ext uri="{FF2B5EF4-FFF2-40B4-BE49-F238E27FC236}">
                    <a16:creationId xmlns:a16="http://schemas.microsoft.com/office/drawing/2014/main" id="{54CD6B8F-CAED-F8BB-FC11-DDF153F7577D}"/>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32" name="Freeform: Shape 31">
                <a:extLst>
                  <a:ext uri="{FF2B5EF4-FFF2-40B4-BE49-F238E27FC236}">
                    <a16:creationId xmlns:a16="http://schemas.microsoft.com/office/drawing/2014/main" id="{2D1FE9D4-59B3-57FE-438E-72FC4A91097B}"/>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rtlCol="0"/>
              <a:lstStyle/>
              <a:p>
                <a:pPr rtl="0"/>
                <a:endParaRPr lang="en-CA" noProof="0" dirty="0"/>
              </a:p>
            </p:txBody>
          </p:sp>
        </p:grpSp>
        <p:sp>
          <p:nvSpPr>
            <p:cNvPr id="36" name="Oval 35">
              <a:extLst>
                <a:ext uri="{FF2B5EF4-FFF2-40B4-BE49-F238E27FC236}">
                  <a16:creationId xmlns:a16="http://schemas.microsoft.com/office/drawing/2014/main" id="{4B9774E0-E043-F82E-24A5-C6C84334BBF4}"/>
                </a:ext>
              </a:extLst>
            </p:cNvPr>
            <p:cNvSpPr/>
            <p:nvPr/>
          </p:nvSpPr>
          <p:spPr>
            <a:xfrm>
              <a:off x="2130963" y="4092701"/>
              <a:ext cx="199327" cy="199327"/>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grpSp>
        <p:nvGrpSpPr>
          <p:cNvPr id="13" name="Group 12">
            <a:extLst>
              <a:ext uri="{FF2B5EF4-FFF2-40B4-BE49-F238E27FC236}">
                <a16:creationId xmlns:a16="http://schemas.microsoft.com/office/drawing/2014/main" id="{4115034B-8562-DD1C-CDAC-0BA53AE09CA4}"/>
              </a:ext>
              <a:ext uri="{C183D7F6-B498-43B3-948B-1728B52AA6E4}">
                <adec:decorative xmlns:adec="http://schemas.microsoft.com/office/drawing/2017/decorative" val="1"/>
              </a:ext>
            </a:extLst>
          </p:cNvPr>
          <p:cNvGrpSpPr/>
          <p:nvPr/>
        </p:nvGrpSpPr>
        <p:grpSpPr>
          <a:xfrm>
            <a:off x="3634218" y="1948103"/>
            <a:ext cx="1042650" cy="1960474"/>
            <a:chOff x="3634218" y="1948103"/>
            <a:chExt cx="1042650" cy="1960474"/>
          </a:xfrm>
        </p:grpSpPr>
        <p:grpSp>
          <p:nvGrpSpPr>
            <p:cNvPr id="38" name="Group 37">
              <a:extLst>
                <a:ext uri="{FF2B5EF4-FFF2-40B4-BE49-F238E27FC236}">
                  <a16:creationId xmlns:a16="http://schemas.microsoft.com/office/drawing/2014/main" id="{817E9D22-AE5C-72FC-9E2D-521E6A6DD746}"/>
                </a:ext>
              </a:extLst>
            </p:cNvPr>
            <p:cNvGrpSpPr/>
            <p:nvPr/>
          </p:nvGrpSpPr>
          <p:grpSpPr>
            <a:xfrm>
              <a:off x="3634218" y="2585024"/>
              <a:ext cx="1042650" cy="1323553"/>
              <a:chOff x="1359564" y="2840985"/>
              <a:chExt cx="926436" cy="1176030"/>
            </a:xfrm>
            <a:solidFill>
              <a:srgbClr val="00009A"/>
            </a:solidFill>
          </p:grpSpPr>
          <p:sp>
            <p:nvSpPr>
              <p:cNvPr id="39" name="Teardrop 38">
                <a:extLst>
                  <a:ext uri="{FF2B5EF4-FFF2-40B4-BE49-F238E27FC236}">
                    <a16:creationId xmlns:a16="http://schemas.microsoft.com/office/drawing/2014/main" id="{96548DB6-34D5-ED7A-CF34-0DB9C942854E}"/>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40" name="Freeform: Shape 39">
                <a:extLst>
                  <a:ext uri="{FF2B5EF4-FFF2-40B4-BE49-F238E27FC236}">
                    <a16:creationId xmlns:a16="http://schemas.microsoft.com/office/drawing/2014/main" id="{B81C5E2F-769B-FA14-9A18-3F5B1F9AABDA}"/>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rtlCol="0"/>
              <a:lstStyle/>
              <a:p>
                <a:pPr rtl="0"/>
                <a:endParaRPr lang="en-CA" noProof="0" dirty="0"/>
              </a:p>
            </p:txBody>
          </p:sp>
        </p:grpSp>
        <p:sp>
          <p:nvSpPr>
            <p:cNvPr id="42" name="Oval 41">
              <a:extLst>
                <a:ext uri="{FF2B5EF4-FFF2-40B4-BE49-F238E27FC236}">
                  <a16:creationId xmlns:a16="http://schemas.microsoft.com/office/drawing/2014/main" id="{52F409BA-C44A-86A3-87A9-664261C9A323}"/>
                </a:ext>
              </a:extLst>
            </p:cNvPr>
            <p:cNvSpPr/>
            <p:nvPr/>
          </p:nvSpPr>
          <p:spPr>
            <a:xfrm>
              <a:off x="4055880" y="1948103"/>
              <a:ext cx="199327" cy="199327"/>
            </a:xfrm>
            <a:prstGeom prst="ellipse">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grpSp>
        <p:nvGrpSpPr>
          <p:cNvPr id="14" name="Group 13">
            <a:extLst>
              <a:ext uri="{FF2B5EF4-FFF2-40B4-BE49-F238E27FC236}">
                <a16:creationId xmlns:a16="http://schemas.microsoft.com/office/drawing/2014/main" id="{9B374B87-20AD-E300-5261-0B68619500C5}"/>
              </a:ext>
              <a:ext uri="{C183D7F6-B498-43B3-948B-1728B52AA6E4}">
                <adec:decorative xmlns:adec="http://schemas.microsoft.com/office/drawing/2017/decorative" val="1"/>
              </a:ext>
            </a:extLst>
          </p:cNvPr>
          <p:cNvGrpSpPr/>
          <p:nvPr/>
        </p:nvGrpSpPr>
        <p:grpSpPr>
          <a:xfrm>
            <a:off x="5571427" y="2585024"/>
            <a:ext cx="1042650" cy="1707004"/>
            <a:chOff x="5571427" y="2585024"/>
            <a:chExt cx="1042650" cy="1707004"/>
          </a:xfrm>
        </p:grpSpPr>
        <p:grpSp>
          <p:nvGrpSpPr>
            <p:cNvPr id="56" name="Group 55">
              <a:extLst>
                <a:ext uri="{FF2B5EF4-FFF2-40B4-BE49-F238E27FC236}">
                  <a16:creationId xmlns:a16="http://schemas.microsoft.com/office/drawing/2014/main" id="{DF2C5A63-6BE2-71F5-81B1-299E52844ACB}"/>
                </a:ext>
              </a:extLst>
            </p:cNvPr>
            <p:cNvGrpSpPr/>
            <p:nvPr/>
          </p:nvGrpSpPr>
          <p:grpSpPr>
            <a:xfrm>
              <a:off x="5571427" y="2585024"/>
              <a:ext cx="1042650" cy="1323553"/>
              <a:chOff x="1359564" y="2840985"/>
              <a:chExt cx="926436" cy="1176030"/>
            </a:xfrm>
            <a:solidFill>
              <a:srgbClr val="D03A39"/>
            </a:solidFill>
          </p:grpSpPr>
          <p:sp>
            <p:nvSpPr>
              <p:cNvPr id="57" name="Teardrop 56">
                <a:extLst>
                  <a:ext uri="{FF2B5EF4-FFF2-40B4-BE49-F238E27FC236}">
                    <a16:creationId xmlns:a16="http://schemas.microsoft.com/office/drawing/2014/main" id="{9C7D8F02-1D1A-DE74-F021-E37A83E8D68C}"/>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58" name="Freeform: Shape 57">
                <a:extLst>
                  <a:ext uri="{FF2B5EF4-FFF2-40B4-BE49-F238E27FC236}">
                    <a16:creationId xmlns:a16="http://schemas.microsoft.com/office/drawing/2014/main" id="{5B26D5A1-E221-6321-DBA3-73D4DD8E665E}"/>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rtlCol="0"/>
              <a:lstStyle/>
              <a:p>
                <a:pPr rtl="0"/>
                <a:endParaRPr lang="en-CA" noProof="0" dirty="0"/>
              </a:p>
            </p:txBody>
          </p:sp>
        </p:grpSp>
        <p:sp>
          <p:nvSpPr>
            <p:cNvPr id="61" name="Oval 60">
              <a:extLst>
                <a:ext uri="{FF2B5EF4-FFF2-40B4-BE49-F238E27FC236}">
                  <a16:creationId xmlns:a16="http://schemas.microsoft.com/office/drawing/2014/main" id="{8DC055E2-5928-58F7-4E65-F58AA9DA439A}"/>
                </a:ext>
              </a:extLst>
            </p:cNvPr>
            <p:cNvSpPr/>
            <p:nvPr/>
          </p:nvSpPr>
          <p:spPr>
            <a:xfrm>
              <a:off x="6000666" y="4092701"/>
              <a:ext cx="199327" cy="199327"/>
            </a:xfrm>
            <a:prstGeom prst="ellipse">
              <a:avLst/>
            </a:prstGeom>
            <a:solidFill>
              <a:srgbClr val="D03A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grpSp>
        <p:nvGrpSpPr>
          <p:cNvPr id="15" name="Group 14">
            <a:extLst>
              <a:ext uri="{FF2B5EF4-FFF2-40B4-BE49-F238E27FC236}">
                <a16:creationId xmlns:a16="http://schemas.microsoft.com/office/drawing/2014/main" id="{792BA43F-F9ED-6689-6C88-38F4BC8FEB58}"/>
              </a:ext>
              <a:ext uri="{C183D7F6-B498-43B3-948B-1728B52AA6E4}">
                <adec:decorative xmlns:adec="http://schemas.microsoft.com/office/drawing/2017/decorative" val="1"/>
              </a:ext>
            </a:extLst>
          </p:cNvPr>
          <p:cNvGrpSpPr/>
          <p:nvPr/>
        </p:nvGrpSpPr>
        <p:grpSpPr>
          <a:xfrm>
            <a:off x="7482917" y="1948103"/>
            <a:ext cx="1042650" cy="1960474"/>
            <a:chOff x="7482917" y="1948103"/>
            <a:chExt cx="1042650" cy="1960474"/>
          </a:xfrm>
        </p:grpSpPr>
        <p:grpSp>
          <p:nvGrpSpPr>
            <p:cNvPr id="62" name="Group 61">
              <a:extLst>
                <a:ext uri="{FF2B5EF4-FFF2-40B4-BE49-F238E27FC236}">
                  <a16:creationId xmlns:a16="http://schemas.microsoft.com/office/drawing/2014/main" id="{5F68EB70-E6E7-769C-A4C0-C733B3125CD9}"/>
                </a:ext>
              </a:extLst>
            </p:cNvPr>
            <p:cNvGrpSpPr/>
            <p:nvPr/>
          </p:nvGrpSpPr>
          <p:grpSpPr>
            <a:xfrm>
              <a:off x="7482917" y="2585024"/>
              <a:ext cx="1042650" cy="1323553"/>
              <a:chOff x="1359564" y="2840985"/>
              <a:chExt cx="926436" cy="1176030"/>
            </a:xfrm>
            <a:solidFill>
              <a:schemeClr val="accent4">
                <a:lumMod val="75000"/>
              </a:schemeClr>
            </a:solidFill>
          </p:grpSpPr>
          <p:sp>
            <p:nvSpPr>
              <p:cNvPr id="63" name="Teardrop 62">
                <a:extLst>
                  <a:ext uri="{FF2B5EF4-FFF2-40B4-BE49-F238E27FC236}">
                    <a16:creationId xmlns:a16="http://schemas.microsoft.com/office/drawing/2014/main" id="{E16CFB41-EAEB-6550-D9CF-3697C9A193DC}"/>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64" name="Freeform: Shape 63">
                <a:extLst>
                  <a:ext uri="{FF2B5EF4-FFF2-40B4-BE49-F238E27FC236}">
                    <a16:creationId xmlns:a16="http://schemas.microsoft.com/office/drawing/2014/main" id="{8CC6E5BF-DD90-FFC1-43E4-8B6269486F1B}"/>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rtlCol="0"/>
              <a:lstStyle/>
              <a:p>
                <a:pPr rtl="0"/>
                <a:endParaRPr lang="en-CA" noProof="0" dirty="0"/>
              </a:p>
            </p:txBody>
          </p:sp>
        </p:grpSp>
        <p:sp>
          <p:nvSpPr>
            <p:cNvPr id="66" name="Oval 65">
              <a:extLst>
                <a:ext uri="{FF2B5EF4-FFF2-40B4-BE49-F238E27FC236}">
                  <a16:creationId xmlns:a16="http://schemas.microsoft.com/office/drawing/2014/main" id="{7AC074CD-E2C4-6365-4F83-7AEF89A62A3A}"/>
                </a:ext>
              </a:extLst>
            </p:cNvPr>
            <p:cNvSpPr/>
            <p:nvPr/>
          </p:nvSpPr>
          <p:spPr>
            <a:xfrm>
              <a:off x="7904579" y="1948103"/>
              <a:ext cx="199327" cy="19932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grpSp>
        <p:nvGrpSpPr>
          <p:cNvPr id="16" name="Group 15">
            <a:extLst>
              <a:ext uri="{FF2B5EF4-FFF2-40B4-BE49-F238E27FC236}">
                <a16:creationId xmlns:a16="http://schemas.microsoft.com/office/drawing/2014/main" id="{D63CA9E1-C5C5-F612-2A9A-35117976A3B7}"/>
              </a:ext>
              <a:ext uri="{C183D7F6-B498-43B3-948B-1728B52AA6E4}">
                <adec:decorative xmlns:adec="http://schemas.microsoft.com/office/drawing/2017/decorative" val="1"/>
              </a:ext>
            </a:extLst>
          </p:cNvPr>
          <p:cNvGrpSpPr/>
          <p:nvPr/>
        </p:nvGrpSpPr>
        <p:grpSpPr>
          <a:xfrm>
            <a:off x="9407267" y="2585024"/>
            <a:ext cx="1042650" cy="1707004"/>
            <a:chOff x="9407267" y="2585024"/>
            <a:chExt cx="1042650" cy="1707004"/>
          </a:xfrm>
        </p:grpSpPr>
        <p:grpSp>
          <p:nvGrpSpPr>
            <p:cNvPr id="67" name="Group 66">
              <a:extLst>
                <a:ext uri="{FF2B5EF4-FFF2-40B4-BE49-F238E27FC236}">
                  <a16:creationId xmlns:a16="http://schemas.microsoft.com/office/drawing/2014/main" id="{AAC1EF4C-F9FD-8146-78F5-408A271B9E43}"/>
                </a:ext>
              </a:extLst>
            </p:cNvPr>
            <p:cNvGrpSpPr/>
            <p:nvPr/>
          </p:nvGrpSpPr>
          <p:grpSpPr>
            <a:xfrm>
              <a:off x="9407267" y="2585024"/>
              <a:ext cx="1042650" cy="1323553"/>
              <a:chOff x="1359564" y="2840985"/>
              <a:chExt cx="926436" cy="1176030"/>
            </a:xfrm>
            <a:solidFill>
              <a:schemeClr val="accent5">
                <a:lumMod val="75000"/>
              </a:schemeClr>
            </a:solidFill>
          </p:grpSpPr>
          <p:sp>
            <p:nvSpPr>
              <p:cNvPr id="68" name="Teardrop 67">
                <a:extLst>
                  <a:ext uri="{FF2B5EF4-FFF2-40B4-BE49-F238E27FC236}">
                    <a16:creationId xmlns:a16="http://schemas.microsoft.com/office/drawing/2014/main" id="{608FABB6-EBB0-5BA0-D5A5-17A7BA39E144}"/>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69" name="Freeform: Shape 68">
                <a:extLst>
                  <a:ext uri="{FF2B5EF4-FFF2-40B4-BE49-F238E27FC236}">
                    <a16:creationId xmlns:a16="http://schemas.microsoft.com/office/drawing/2014/main" id="{6BE37277-4F11-4324-FAC9-0664C751C331}"/>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rtlCol="0"/>
              <a:lstStyle/>
              <a:p>
                <a:pPr rtl="0"/>
                <a:endParaRPr lang="en-CA" noProof="0" dirty="0"/>
              </a:p>
            </p:txBody>
          </p:sp>
        </p:grpSp>
        <p:sp>
          <p:nvSpPr>
            <p:cNvPr id="71" name="Oval 70">
              <a:extLst>
                <a:ext uri="{FF2B5EF4-FFF2-40B4-BE49-F238E27FC236}">
                  <a16:creationId xmlns:a16="http://schemas.microsoft.com/office/drawing/2014/main" id="{AD8459AE-05F4-BBEE-D3EC-7CB2A08591D8}"/>
                </a:ext>
              </a:extLst>
            </p:cNvPr>
            <p:cNvSpPr/>
            <p:nvPr/>
          </p:nvSpPr>
          <p:spPr>
            <a:xfrm>
              <a:off x="9828929" y="4092701"/>
              <a:ext cx="199327" cy="19932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grpSp>
        <p:nvGrpSpPr>
          <p:cNvPr id="3" name="Group 2">
            <a:extLst>
              <a:ext uri="{FF2B5EF4-FFF2-40B4-BE49-F238E27FC236}">
                <a16:creationId xmlns:a16="http://schemas.microsoft.com/office/drawing/2014/main" id="{5E3D2AF3-9799-BBD4-7D84-AC0171EC020C}"/>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6" name="Arrow: Right 6">
              <a:extLst>
                <a:ext uri="{FF2B5EF4-FFF2-40B4-BE49-F238E27FC236}">
                  <a16:creationId xmlns:a16="http://schemas.microsoft.com/office/drawing/2014/main" id="{D9E7404C-90E7-980D-7AF0-378D2881E43F}"/>
                </a:ext>
              </a:extLst>
            </p:cNvPr>
            <p:cNvSpPr/>
            <p:nvPr/>
          </p:nvSpPr>
          <p:spPr>
            <a:xfrm>
              <a:off x="7353237" y="2277239"/>
              <a:ext cx="4379976" cy="1777043"/>
            </a:xfrm>
            <a:prstGeom prst="righ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Après</a:t>
              </a:r>
            </a:p>
          </p:txBody>
        </p:sp>
        <p:sp>
          <p:nvSpPr>
            <p:cNvPr id="7" name="Arrow: Left 7">
              <a:extLst>
                <a:ext uri="{FF2B5EF4-FFF2-40B4-BE49-F238E27FC236}">
                  <a16:creationId xmlns:a16="http://schemas.microsoft.com/office/drawing/2014/main" id="{034E4890-685A-43FE-3AB2-BC3BCA109D62}"/>
                </a:ext>
              </a:extLst>
            </p:cNvPr>
            <p:cNvSpPr/>
            <p:nvPr/>
          </p:nvSpPr>
          <p:spPr>
            <a:xfrm>
              <a:off x="476634" y="2277239"/>
              <a:ext cx="4382884" cy="1777043"/>
            </a:xfrm>
            <a:prstGeom prst="lef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Avant</a:t>
              </a:r>
            </a:p>
          </p:txBody>
        </p:sp>
        <p:sp>
          <p:nvSpPr>
            <p:cNvPr id="9" name="Oval 8">
              <a:extLst>
                <a:ext uri="{FF2B5EF4-FFF2-40B4-BE49-F238E27FC236}">
                  <a16:creationId xmlns:a16="http://schemas.microsoft.com/office/drawing/2014/main" id="{A8CBFD9E-94AA-1B6C-2C97-C149CAEDD286}"/>
                </a:ext>
              </a:extLst>
            </p:cNvPr>
            <p:cNvSpPr/>
            <p:nvPr/>
          </p:nvSpPr>
          <p:spPr>
            <a:xfrm>
              <a:off x="4613543" y="1687398"/>
              <a:ext cx="2961738" cy="2956726"/>
            </a:xfrm>
            <a:prstGeom prst="ellipse">
              <a:avLst/>
            </a:prstGeom>
            <a:solidFill>
              <a:srgbClr val="00009A"/>
            </a:solidFill>
            <a:ln w="101600" cmpd="dbl">
              <a:solidFill>
                <a:srgbClr val="00009A"/>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bg1"/>
                  </a:solidFill>
                </a:rPr>
                <a:t>Pendant</a:t>
              </a:r>
            </a:p>
          </p:txBody>
        </p:sp>
      </p:grpSp>
      <p:sp>
        <p:nvSpPr>
          <p:cNvPr id="4" name="Slide Number Placeholder 3">
            <a:extLst>
              <a:ext uri="{FF2B5EF4-FFF2-40B4-BE49-F238E27FC236}">
                <a16:creationId xmlns:a16="http://schemas.microsoft.com/office/drawing/2014/main" id="{D4722F68-32CC-CB56-D6AE-B0DDE7D2CB22}"/>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42</a:t>
            </a:fld>
            <a:endParaRPr lang="en-CA" noProof="0" dirty="0"/>
          </a:p>
        </p:txBody>
      </p:sp>
      <p:sp>
        <p:nvSpPr>
          <p:cNvPr id="2" name="Title 1">
            <a:extLst>
              <a:ext uri="{FF2B5EF4-FFF2-40B4-BE49-F238E27FC236}">
                <a16:creationId xmlns:a16="http://schemas.microsoft.com/office/drawing/2014/main" id="{BA8E6674-2500-8143-53F9-A6C814E61784}"/>
              </a:ext>
            </a:extLst>
          </p:cNvPr>
          <p:cNvSpPr>
            <a:spLocks noGrp="1"/>
          </p:cNvSpPr>
          <p:nvPr>
            <p:ph type="title"/>
          </p:nvPr>
        </p:nvSpPr>
        <p:spPr>
          <a:xfrm>
            <a:off x="466342" y="472437"/>
            <a:ext cx="11274553" cy="792167"/>
          </a:xfrm>
        </p:spPr>
        <p:txBody>
          <a:bodyPr rtlCol="0"/>
          <a:lstStyle/>
          <a:p>
            <a:r>
              <a:rPr lang="fr-ca" noProof="0"/>
              <a:t>Soyez CLAIR</a:t>
            </a:r>
            <a:br>
              <a:rPr lang="en-CA" noProof="0"/>
            </a:br>
            <a:endParaRPr lang="en-CA" noProof="0" dirty="0"/>
          </a:p>
        </p:txBody>
      </p:sp>
      <p:sp>
        <p:nvSpPr>
          <p:cNvPr id="35" name="TextBox 34">
            <a:extLst>
              <a:ext uri="{FF2B5EF4-FFF2-40B4-BE49-F238E27FC236}">
                <a16:creationId xmlns:a16="http://schemas.microsoft.com/office/drawing/2014/main" id="{D44D876B-A133-4341-7841-C7E48AED662A}"/>
              </a:ext>
            </a:extLst>
          </p:cNvPr>
          <p:cNvSpPr txBox="1"/>
          <p:nvPr/>
        </p:nvSpPr>
        <p:spPr>
          <a:xfrm>
            <a:off x="2027611" y="2818635"/>
            <a:ext cx="407163" cy="677108"/>
          </a:xfrm>
          <a:prstGeom prst="rect">
            <a:avLst/>
          </a:prstGeom>
          <a:noFill/>
        </p:spPr>
        <p:txBody>
          <a:bodyPr wrap="none" lIns="0" tIns="0" rIns="0" bIns="0" rtlCol="0">
            <a:spAutoFit/>
          </a:bodyPr>
          <a:lstStyle/>
          <a:p>
            <a:pPr algn="ctr" rtl="0">
              <a:spcBef>
                <a:spcPts val="600"/>
              </a:spcBef>
            </a:pPr>
            <a:r>
              <a:rPr lang="fr-ca" sz="4400" b="1" noProof="0">
                <a:solidFill>
                  <a:schemeClr val="bg1"/>
                </a:solidFill>
              </a:rPr>
              <a:t>C</a:t>
            </a:r>
          </a:p>
        </p:txBody>
      </p:sp>
      <p:sp>
        <p:nvSpPr>
          <p:cNvPr id="28" name="Content Placeholder 30">
            <a:extLst>
              <a:ext uri="{FF2B5EF4-FFF2-40B4-BE49-F238E27FC236}">
                <a16:creationId xmlns:a16="http://schemas.microsoft.com/office/drawing/2014/main" id="{4EC09B2F-F34E-23DE-4390-8F603E31E49E}"/>
              </a:ext>
            </a:extLst>
          </p:cNvPr>
          <p:cNvSpPr txBox="1">
            <a:spLocks/>
          </p:cNvSpPr>
          <p:nvPr/>
        </p:nvSpPr>
        <p:spPr>
          <a:xfrm>
            <a:off x="1313543" y="4372203"/>
            <a:ext cx="1828800" cy="608012"/>
          </a:xfrm>
          <a:prstGeom prst="rect">
            <a:avLst/>
          </a:prstGeom>
        </p:spPr>
        <p:txBody>
          <a:bodyPr vert="horz" wrap="square" lIns="91440" tIns="91440" rIns="91440" bIns="9144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r>
              <a:rPr lang="fr-ca" sz="2400" b="1" dirty="0"/>
              <a:t>C</a:t>
            </a:r>
            <a:r>
              <a:rPr lang="fr-ca" sz="1800" dirty="0"/>
              <a:t>ommuniquez clairement le changement qui est apporté</a:t>
            </a:r>
          </a:p>
        </p:txBody>
      </p:sp>
      <p:sp>
        <p:nvSpPr>
          <p:cNvPr id="41" name="TextBox 40">
            <a:extLst>
              <a:ext uri="{FF2B5EF4-FFF2-40B4-BE49-F238E27FC236}">
                <a16:creationId xmlns:a16="http://schemas.microsoft.com/office/drawing/2014/main" id="{202AC1F6-EC5F-5776-EE3C-D57ED4ED9204}"/>
              </a:ext>
            </a:extLst>
          </p:cNvPr>
          <p:cNvSpPr txBox="1"/>
          <p:nvPr/>
        </p:nvSpPr>
        <p:spPr>
          <a:xfrm>
            <a:off x="3983220" y="2818635"/>
            <a:ext cx="344646" cy="677108"/>
          </a:xfrm>
          <a:prstGeom prst="rect">
            <a:avLst/>
          </a:prstGeom>
          <a:noFill/>
        </p:spPr>
        <p:txBody>
          <a:bodyPr wrap="none" lIns="0" tIns="0" rIns="0" bIns="0" rtlCol="0">
            <a:spAutoFit/>
          </a:bodyPr>
          <a:lstStyle/>
          <a:p>
            <a:pPr algn="ctr" rtl="0">
              <a:spcBef>
                <a:spcPts val="600"/>
              </a:spcBef>
            </a:pPr>
            <a:r>
              <a:rPr lang="fr-ca" sz="4400" b="1" noProof="0">
                <a:solidFill>
                  <a:schemeClr val="bg1"/>
                </a:solidFill>
              </a:rPr>
              <a:t>L</a:t>
            </a:r>
          </a:p>
        </p:txBody>
      </p:sp>
      <p:sp>
        <p:nvSpPr>
          <p:cNvPr id="29" name="TextBox 28">
            <a:extLst>
              <a:ext uri="{FF2B5EF4-FFF2-40B4-BE49-F238E27FC236}">
                <a16:creationId xmlns:a16="http://schemas.microsoft.com/office/drawing/2014/main" id="{5EAE7837-6939-6B77-9F80-0FE9B6A5A5A6}"/>
              </a:ext>
            </a:extLst>
          </p:cNvPr>
          <p:cNvSpPr txBox="1"/>
          <p:nvPr/>
        </p:nvSpPr>
        <p:spPr>
          <a:xfrm>
            <a:off x="3147663" y="4388691"/>
            <a:ext cx="1919841" cy="594009"/>
          </a:xfrm>
          <a:prstGeom prst="rect">
            <a:avLst/>
          </a:prstGeom>
          <a:noFill/>
        </p:spPr>
        <p:txBody>
          <a:bodyPr wrap="square" lIns="91440" tIns="91440" rIns="91440" bIns="91440" rtlCol="0">
            <a:noAutofit/>
          </a:bodyPr>
          <a:lstStyle/>
          <a:p>
            <a:pPr marL="0" marR="0" lvl="0" indent="0" algn="ctr"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400" b="1" i="0" u="none" strike="noStrike" kern="1200" cap="none" spc="0" normalizeH="0" noProof="0" dirty="0">
                <a:ln>
                  <a:noFill/>
                </a:ln>
                <a:solidFill>
                  <a:prstClr val="black"/>
                </a:solidFill>
                <a:effectLst/>
                <a:uLnTx/>
                <a:uFillTx/>
                <a:ea typeface="+mn-ea"/>
                <a:cs typeface="+mn-cs"/>
              </a:rPr>
              <a:t>L</a:t>
            </a:r>
            <a:r>
              <a:rPr lang="fr-ca" b="0" i="0" u="none" strike="noStrike" kern="1200" cap="none" spc="0" normalizeH="0" noProof="0" dirty="0">
                <a:ln>
                  <a:noFill/>
                </a:ln>
                <a:solidFill>
                  <a:prstClr val="black"/>
                </a:solidFill>
                <a:effectLst/>
                <a:uLnTx/>
                <a:uFillTx/>
                <a:ea typeface="+mn-ea"/>
                <a:cs typeface="+mn-cs"/>
              </a:rPr>
              <a:t>aissez le client poser ses questions et écoutez ses préoccupations </a:t>
            </a:r>
          </a:p>
        </p:txBody>
      </p:sp>
      <p:sp>
        <p:nvSpPr>
          <p:cNvPr id="59" name="TextBox 58">
            <a:extLst>
              <a:ext uri="{FF2B5EF4-FFF2-40B4-BE49-F238E27FC236}">
                <a16:creationId xmlns:a16="http://schemas.microsoft.com/office/drawing/2014/main" id="{83C4071A-8E61-74B7-1053-4EB8BB1BA36A}"/>
              </a:ext>
            </a:extLst>
          </p:cNvPr>
          <p:cNvSpPr txBox="1"/>
          <p:nvPr/>
        </p:nvSpPr>
        <p:spPr>
          <a:xfrm>
            <a:off x="5904399" y="2818635"/>
            <a:ext cx="376706" cy="677108"/>
          </a:xfrm>
          <a:prstGeom prst="rect">
            <a:avLst/>
          </a:prstGeom>
          <a:noFill/>
        </p:spPr>
        <p:txBody>
          <a:bodyPr wrap="none" lIns="0" tIns="0" rIns="0" bIns="0" rtlCol="0">
            <a:spAutoFit/>
          </a:bodyPr>
          <a:lstStyle/>
          <a:p>
            <a:pPr algn="ctr" rtl="0">
              <a:spcBef>
                <a:spcPts val="600"/>
              </a:spcBef>
            </a:pPr>
            <a:r>
              <a:rPr lang="fr-ca" sz="4400" b="1" noProof="0">
                <a:solidFill>
                  <a:schemeClr val="bg1"/>
                </a:solidFill>
              </a:rPr>
              <a:t>A</a:t>
            </a:r>
          </a:p>
        </p:txBody>
      </p:sp>
      <p:sp>
        <p:nvSpPr>
          <p:cNvPr id="30" name="TextBox 29">
            <a:extLst>
              <a:ext uri="{FF2B5EF4-FFF2-40B4-BE49-F238E27FC236}">
                <a16:creationId xmlns:a16="http://schemas.microsoft.com/office/drawing/2014/main" id="{102F17F2-CAD9-A9B8-AEDA-7E92B15FDF2C}"/>
              </a:ext>
            </a:extLst>
          </p:cNvPr>
          <p:cNvSpPr txBox="1"/>
          <p:nvPr/>
        </p:nvSpPr>
        <p:spPr>
          <a:xfrm>
            <a:off x="5163867" y="4368268"/>
            <a:ext cx="1828800" cy="615553"/>
          </a:xfrm>
          <a:prstGeom prst="rect">
            <a:avLst/>
          </a:prstGeom>
          <a:noFill/>
        </p:spPr>
        <p:txBody>
          <a:bodyPr wrap="square" lIns="91440" tIns="91440" rIns="91440" bIns="91440" rtlCol="0">
            <a:noAutofit/>
          </a:bodyPr>
          <a:lstStyle/>
          <a:p>
            <a:pPr algn="ctr" rtl="0"/>
            <a:r>
              <a:rPr lang="fr-ca" sz="2400" b="1" i="0" u="none" strike="noStrike" kern="1200" cap="none" spc="0" normalizeH="0" noProof="0" dirty="0">
                <a:ln>
                  <a:noFill/>
                </a:ln>
                <a:solidFill>
                  <a:prstClr val="black"/>
                </a:solidFill>
                <a:effectLst/>
                <a:uLnTx/>
                <a:uFillTx/>
                <a:ea typeface="+mn-ea"/>
                <a:cs typeface="+mn-cs"/>
              </a:rPr>
              <a:t>A</a:t>
            </a:r>
            <a:r>
              <a:rPr lang="fr-ca" b="0" i="0" u="none" strike="noStrike" kern="1200" cap="none" spc="0" normalizeH="0" noProof="0" dirty="0">
                <a:ln>
                  <a:noFill/>
                </a:ln>
                <a:solidFill>
                  <a:prstClr val="black"/>
                </a:solidFill>
                <a:effectLst/>
                <a:uLnTx/>
                <a:uFillTx/>
              </a:rPr>
              <a:t>pprofondissez votre explication</a:t>
            </a:r>
            <a:endParaRPr lang="en-CA" noProof="0" dirty="0"/>
          </a:p>
        </p:txBody>
      </p:sp>
      <p:sp>
        <p:nvSpPr>
          <p:cNvPr id="65" name="TextBox 64">
            <a:extLst>
              <a:ext uri="{FF2B5EF4-FFF2-40B4-BE49-F238E27FC236}">
                <a16:creationId xmlns:a16="http://schemas.microsoft.com/office/drawing/2014/main" id="{F5277832-3392-68B8-8381-ED92C9232FCC}"/>
              </a:ext>
            </a:extLst>
          </p:cNvPr>
          <p:cNvSpPr txBox="1"/>
          <p:nvPr/>
        </p:nvSpPr>
        <p:spPr>
          <a:xfrm>
            <a:off x="7800661" y="2818635"/>
            <a:ext cx="407163" cy="677108"/>
          </a:xfrm>
          <a:prstGeom prst="rect">
            <a:avLst/>
          </a:prstGeom>
          <a:noFill/>
        </p:spPr>
        <p:txBody>
          <a:bodyPr wrap="none" lIns="0" tIns="0" rIns="0" bIns="0" rtlCol="0">
            <a:spAutoFit/>
          </a:bodyPr>
          <a:lstStyle/>
          <a:p>
            <a:pPr algn="ctr" rtl="0">
              <a:spcBef>
                <a:spcPts val="600"/>
              </a:spcBef>
            </a:pPr>
            <a:r>
              <a:rPr lang="fr-ca" sz="4400" b="1" noProof="0">
                <a:solidFill>
                  <a:schemeClr val="bg1"/>
                </a:solidFill>
              </a:rPr>
              <a:t>I</a:t>
            </a:r>
          </a:p>
        </p:txBody>
      </p:sp>
      <p:sp>
        <p:nvSpPr>
          <p:cNvPr id="37" name="TextBox 36">
            <a:extLst>
              <a:ext uri="{FF2B5EF4-FFF2-40B4-BE49-F238E27FC236}">
                <a16:creationId xmlns:a16="http://schemas.microsoft.com/office/drawing/2014/main" id="{4F97AE2A-5B39-4F32-C5B0-2D30B04328F7}"/>
              </a:ext>
            </a:extLst>
          </p:cNvPr>
          <p:cNvSpPr txBox="1"/>
          <p:nvPr/>
        </p:nvSpPr>
        <p:spPr>
          <a:xfrm>
            <a:off x="7089029" y="4379040"/>
            <a:ext cx="1828800" cy="594009"/>
          </a:xfrm>
          <a:prstGeom prst="rect">
            <a:avLst/>
          </a:prstGeom>
          <a:noFill/>
        </p:spPr>
        <p:txBody>
          <a:bodyPr wrap="square" lIns="91440" tIns="91440" rIns="91440" bIns="91440" rtlCol="0">
            <a:noAutofit/>
          </a:bodyPr>
          <a:lstStyle/>
          <a:p>
            <a:pPr marL="0" marR="0" lvl="0" indent="0" algn="ctr"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400" b="1" i="0" u="none" strike="noStrike" kern="1200" cap="none" spc="0" normalizeH="0" noProof="0" dirty="0">
                <a:ln>
                  <a:noFill/>
                </a:ln>
                <a:solidFill>
                  <a:prstClr val="black"/>
                </a:solidFill>
                <a:effectLst/>
                <a:uLnTx/>
                <a:uFillTx/>
                <a:ea typeface="+mn-ea"/>
                <a:cs typeface="+mn-cs"/>
              </a:rPr>
              <a:t>I</a:t>
            </a:r>
            <a:r>
              <a:rPr lang="fr-ca" b="0" i="0" u="none" strike="noStrike" kern="1200" cap="none" spc="0" normalizeH="0" noProof="0" dirty="0">
                <a:ln>
                  <a:noFill/>
                </a:ln>
                <a:solidFill>
                  <a:prstClr val="black"/>
                </a:solidFill>
                <a:effectLst/>
                <a:uLnTx/>
                <a:uFillTx/>
                <a:ea typeface="+mn-ea"/>
                <a:cs typeface="+mn-cs"/>
              </a:rPr>
              <a:t>llustrez la valeur </a:t>
            </a:r>
          </a:p>
        </p:txBody>
      </p:sp>
      <p:sp>
        <p:nvSpPr>
          <p:cNvPr id="70" name="TextBox 69">
            <a:extLst>
              <a:ext uri="{FF2B5EF4-FFF2-40B4-BE49-F238E27FC236}">
                <a16:creationId xmlns:a16="http://schemas.microsoft.com/office/drawing/2014/main" id="{83ED692A-76F5-F5B3-AAB1-5F9E73B131A6}"/>
              </a:ext>
            </a:extLst>
          </p:cNvPr>
          <p:cNvSpPr txBox="1"/>
          <p:nvPr/>
        </p:nvSpPr>
        <p:spPr>
          <a:xfrm>
            <a:off x="9725011" y="2818635"/>
            <a:ext cx="407163" cy="677108"/>
          </a:xfrm>
          <a:prstGeom prst="rect">
            <a:avLst/>
          </a:prstGeom>
          <a:noFill/>
        </p:spPr>
        <p:txBody>
          <a:bodyPr wrap="none" lIns="0" tIns="0" rIns="0" bIns="0" rtlCol="0">
            <a:spAutoFit/>
          </a:bodyPr>
          <a:lstStyle/>
          <a:p>
            <a:pPr algn="ctr" rtl="0">
              <a:spcBef>
                <a:spcPts val="600"/>
              </a:spcBef>
            </a:pPr>
            <a:r>
              <a:rPr lang="fr-ca" sz="4400" b="1" noProof="0">
                <a:solidFill>
                  <a:schemeClr val="bg1"/>
                </a:solidFill>
              </a:rPr>
              <a:t>R</a:t>
            </a:r>
          </a:p>
        </p:txBody>
      </p:sp>
      <p:sp>
        <p:nvSpPr>
          <p:cNvPr id="43" name="TextBox 42">
            <a:extLst>
              <a:ext uri="{FF2B5EF4-FFF2-40B4-BE49-F238E27FC236}">
                <a16:creationId xmlns:a16="http://schemas.microsoft.com/office/drawing/2014/main" id="{3A617556-862E-1075-922A-269DD6C61362}"/>
              </a:ext>
            </a:extLst>
          </p:cNvPr>
          <p:cNvSpPr txBox="1"/>
          <p:nvPr/>
        </p:nvSpPr>
        <p:spPr>
          <a:xfrm>
            <a:off x="9014192" y="4379040"/>
            <a:ext cx="1828800" cy="594009"/>
          </a:xfrm>
          <a:prstGeom prst="rect">
            <a:avLst/>
          </a:prstGeom>
          <a:noFill/>
        </p:spPr>
        <p:txBody>
          <a:bodyPr wrap="square" lIns="91440" tIns="91440" rIns="91440" bIns="91440" rtlCol="0">
            <a:noAutofit/>
          </a:bodyPr>
          <a:lstStyle/>
          <a:p>
            <a:pPr marL="0" marR="0" lvl="0" indent="0" algn="ctr"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400" b="1" i="0" u="none" strike="noStrike" kern="1200" cap="none" spc="0" normalizeH="0" noProof="0" dirty="0">
                <a:ln>
                  <a:noFill/>
                </a:ln>
                <a:solidFill>
                  <a:prstClr val="black"/>
                </a:solidFill>
                <a:effectLst/>
                <a:uLnTx/>
                <a:uFillTx/>
                <a:ea typeface="+mn-ea"/>
                <a:cs typeface="+mn-cs"/>
              </a:rPr>
              <a:t>R</a:t>
            </a:r>
            <a:r>
              <a:rPr lang="fr-ca" b="0" i="0" u="none" strike="noStrike" kern="1200" cap="none" spc="0" normalizeH="0" noProof="0" dirty="0">
                <a:ln>
                  <a:noFill/>
                </a:ln>
                <a:solidFill>
                  <a:prstClr val="black"/>
                </a:solidFill>
                <a:effectLst/>
                <a:uLnTx/>
                <a:uFillTx/>
                <a:ea typeface="+mn-ea"/>
                <a:cs typeface="+mn-cs"/>
              </a:rPr>
              <a:t>écapitulez les éléments clés</a:t>
            </a:r>
          </a:p>
        </p:txBody>
      </p:sp>
    </p:spTree>
    <p:custDataLst>
      <p:tags r:id="rId1"/>
    </p:custDataLst>
    <p:extLst>
      <p:ext uri="{BB962C8B-B14F-4D97-AF65-F5344CB8AC3E}">
        <p14:creationId xmlns:p14="http://schemas.microsoft.com/office/powerpoint/2010/main" val="132389324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29" grpId="0"/>
      <p:bldP spid="30" grpId="0"/>
      <p:bldP spid="37" grpId="0"/>
      <p:bldP spid="4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FB553-9BCD-3AF6-5EB8-B1A762BF942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4BDCFBD-1F27-9482-1E41-DEA4704652C3}"/>
              </a:ext>
              <a:ext uri="{C183D7F6-B498-43B3-948B-1728B52AA6E4}">
                <adec:decorative xmlns:adec="http://schemas.microsoft.com/office/drawing/2017/decorative" val="1"/>
              </a:ext>
            </a:extLst>
          </p:cNvPr>
          <p:cNvGrpSpPr/>
          <p:nvPr/>
        </p:nvGrpSpPr>
        <p:grpSpPr>
          <a:xfrm>
            <a:off x="-653078" y="2038562"/>
            <a:ext cx="13465941" cy="2167083"/>
            <a:chOff x="-653078" y="2038562"/>
            <a:chExt cx="13465941" cy="2167083"/>
          </a:xfrm>
        </p:grpSpPr>
        <p:sp>
          <p:nvSpPr>
            <p:cNvPr id="3" name="Arc 2">
              <a:extLst>
                <a:ext uri="{FF2B5EF4-FFF2-40B4-BE49-F238E27FC236}">
                  <a16:creationId xmlns:a16="http://schemas.microsoft.com/office/drawing/2014/main" id="{E9E1081A-8D8E-5E95-F661-026F0FAE76F9}"/>
                </a:ext>
              </a:extLst>
            </p:cNvPr>
            <p:cNvSpPr/>
            <p:nvPr/>
          </p:nvSpPr>
          <p:spPr>
            <a:xfrm>
              <a:off x="-653078" y="2060333"/>
              <a:ext cx="1919842" cy="2145312"/>
            </a:xfrm>
            <a:prstGeom prst="arc">
              <a:avLst>
                <a:gd name="adj1" fmla="val 15348116"/>
                <a:gd name="adj2" fmla="val 243444"/>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sp>
          <p:nvSpPr>
            <p:cNvPr id="5" name="Arc 4">
              <a:extLst>
                <a:ext uri="{FF2B5EF4-FFF2-40B4-BE49-F238E27FC236}">
                  <a16:creationId xmlns:a16="http://schemas.microsoft.com/office/drawing/2014/main" id="{15621824-2F04-E27F-BE6B-F987E6DC8C72}"/>
                </a:ext>
              </a:extLst>
            </p:cNvPr>
            <p:cNvSpPr/>
            <p:nvPr/>
          </p:nvSpPr>
          <p:spPr>
            <a:xfrm>
              <a:off x="1271272" y="2038562"/>
              <a:ext cx="1919842" cy="2145312"/>
            </a:xfrm>
            <a:prstGeom prst="arc">
              <a:avLst>
                <a:gd name="adj1" fmla="val 120522"/>
                <a:gd name="adj2" fmla="val 10495929"/>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sp>
          <p:nvSpPr>
            <p:cNvPr id="6" name="Arc 5">
              <a:extLst>
                <a:ext uri="{FF2B5EF4-FFF2-40B4-BE49-F238E27FC236}">
                  <a16:creationId xmlns:a16="http://schemas.microsoft.com/office/drawing/2014/main" id="{23EF20AF-7B3C-3ECF-123D-EF6430B93CF4}"/>
                </a:ext>
              </a:extLst>
            </p:cNvPr>
            <p:cNvSpPr/>
            <p:nvPr/>
          </p:nvSpPr>
          <p:spPr>
            <a:xfrm>
              <a:off x="5119971" y="2038562"/>
              <a:ext cx="1919842" cy="2145312"/>
            </a:xfrm>
            <a:prstGeom prst="arc">
              <a:avLst>
                <a:gd name="adj1" fmla="val 21546431"/>
                <a:gd name="adj2" fmla="val 10812721"/>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sp>
          <p:nvSpPr>
            <p:cNvPr id="8" name="Arc 7">
              <a:extLst>
                <a:ext uri="{FF2B5EF4-FFF2-40B4-BE49-F238E27FC236}">
                  <a16:creationId xmlns:a16="http://schemas.microsoft.com/office/drawing/2014/main" id="{77C38486-8156-B809-EFA2-DD628F175274}"/>
                </a:ext>
              </a:extLst>
            </p:cNvPr>
            <p:cNvSpPr/>
            <p:nvPr/>
          </p:nvSpPr>
          <p:spPr>
            <a:xfrm>
              <a:off x="3195622" y="2038562"/>
              <a:ext cx="1919842" cy="2145312"/>
            </a:xfrm>
            <a:prstGeom prst="arc">
              <a:avLst>
                <a:gd name="adj1" fmla="val 11009287"/>
                <a:gd name="adj2" fmla="val 0"/>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sp>
          <p:nvSpPr>
            <p:cNvPr id="9" name="Arc 8">
              <a:extLst>
                <a:ext uri="{FF2B5EF4-FFF2-40B4-BE49-F238E27FC236}">
                  <a16:creationId xmlns:a16="http://schemas.microsoft.com/office/drawing/2014/main" id="{86967DAA-9E88-7170-8405-5CF3822CD829}"/>
                </a:ext>
              </a:extLst>
            </p:cNvPr>
            <p:cNvSpPr/>
            <p:nvPr/>
          </p:nvSpPr>
          <p:spPr>
            <a:xfrm>
              <a:off x="8968671" y="2038562"/>
              <a:ext cx="1919842" cy="2145312"/>
            </a:xfrm>
            <a:prstGeom prst="arc">
              <a:avLst>
                <a:gd name="adj1" fmla="val 30623"/>
                <a:gd name="adj2" fmla="val 10809884"/>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sp>
          <p:nvSpPr>
            <p:cNvPr id="10" name="Arc 9">
              <a:extLst>
                <a:ext uri="{FF2B5EF4-FFF2-40B4-BE49-F238E27FC236}">
                  <a16:creationId xmlns:a16="http://schemas.microsoft.com/office/drawing/2014/main" id="{FD755A32-661C-89E6-1D8C-87578E7DBCC3}"/>
                </a:ext>
              </a:extLst>
            </p:cNvPr>
            <p:cNvSpPr/>
            <p:nvPr/>
          </p:nvSpPr>
          <p:spPr>
            <a:xfrm>
              <a:off x="7044321" y="2038562"/>
              <a:ext cx="1919842" cy="2145312"/>
            </a:xfrm>
            <a:prstGeom prst="arc">
              <a:avLst>
                <a:gd name="adj1" fmla="val 11173072"/>
                <a:gd name="adj2" fmla="val 21580966"/>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sp>
          <p:nvSpPr>
            <p:cNvPr id="14" name="Arc 13">
              <a:extLst>
                <a:ext uri="{FF2B5EF4-FFF2-40B4-BE49-F238E27FC236}">
                  <a16:creationId xmlns:a16="http://schemas.microsoft.com/office/drawing/2014/main" id="{4AE8A8F8-CCD4-40ED-8C4E-4A68C4DF1A35}"/>
                </a:ext>
              </a:extLst>
            </p:cNvPr>
            <p:cNvSpPr/>
            <p:nvPr/>
          </p:nvSpPr>
          <p:spPr>
            <a:xfrm>
              <a:off x="10893021" y="2060333"/>
              <a:ext cx="1919842" cy="2145312"/>
            </a:xfrm>
            <a:prstGeom prst="arc">
              <a:avLst>
                <a:gd name="adj1" fmla="val 11080853"/>
                <a:gd name="adj2" fmla="val 17220397"/>
              </a:avLst>
            </a:prstGeom>
            <a:ln w="41275" cap="rnd">
              <a:solidFill>
                <a:schemeClr val="bg2"/>
              </a:solidFill>
              <a:prstDash val="sysDot"/>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rtl="0"/>
              <a:endParaRPr lang="en-CA" noProof="0" dirty="0"/>
            </a:p>
          </p:txBody>
        </p:sp>
      </p:grpSp>
      <p:grpSp>
        <p:nvGrpSpPr>
          <p:cNvPr id="19" name="Group 18">
            <a:extLst>
              <a:ext uri="{FF2B5EF4-FFF2-40B4-BE49-F238E27FC236}">
                <a16:creationId xmlns:a16="http://schemas.microsoft.com/office/drawing/2014/main" id="{2D6A9DA7-EA7D-80E2-837B-8438F9E5038F}"/>
              </a:ext>
              <a:ext uri="{C183D7F6-B498-43B3-948B-1728B52AA6E4}">
                <adec:decorative xmlns:adec="http://schemas.microsoft.com/office/drawing/2017/decorative" val="1"/>
              </a:ext>
            </a:extLst>
          </p:cNvPr>
          <p:cNvGrpSpPr/>
          <p:nvPr/>
        </p:nvGrpSpPr>
        <p:grpSpPr>
          <a:xfrm>
            <a:off x="1709868" y="2585024"/>
            <a:ext cx="1042650" cy="1707004"/>
            <a:chOff x="1709868" y="2585024"/>
            <a:chExt cx="1042650" cy="1707004"/>
          </a:xfrm>
        </p:grpSpPr>
        <p:grpSp>
          <p:nvGrpSpPr>
            <p:cNvPr id="15" name="Group 14">
              <a:extLst>
                <a:ext uri="{FF2B5EF4-FFF2-40B4-BE49-F238E27FC236}">
                  <a16:creationId xmlns:a16="http://schemas.microsoft.com/office/drawing/2014/main" id="{78AA5191-1167-AD65-8B92-8DEEA32873C8}"/>
                </a:ext>
              </a:extLst>
            </p:cNvPr>
            <p:cNvGrpSpPr/>
            <p:nvPr/>
          </p:nvGrpSpPr>
          <p:grpSpPr>
            <a:xfrm>
              <a:off x="1709868" y="2585024"/>
              <a:ext cx="1042650" cy="1323553"/>
              <a:chOff x="1359564" y="2840985"/>
              <a:chExt cx="926436" cy="1176030"/>
            </a:xfrm>
            <a:solidFill>
              <a:srgbClr val="03874D"/>
            </a:solidFill>
          </p:grpSpPr>
          <p:sp>
            <p:nvSpPr>
              <p:cNvPr id="16" name="Teardrop 15">
                <a:extLst>
                  <a:ext uri="{FF2B5EF4-FFF2-40B4-BE49-F238E27FC236}">
                    <a16:creationId xmlns:a16="http://schemas.microsoft.com/office/drawing/2014/main" id="{84282C9A-CC00-ACA3-B530-3CD3D1A3261A}"/>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17" name="Freeform: Shape 31">
                <a:extLst>
                  <a:ext uri="{FF2B5EF4-FFF2-40B4-BE49-F238E27FC236}">
                    <a16:creationId xmlns:a16="http://schemas.microsoft.com/office/drawing/2014/main" id="{A3BB7BE6-6A54-9904-BA13-6105C2C2F402}"/>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rtlCol="0"/>
              <a:lstStyle/>
              <a:p>
                <a:pPr rtl="0"/>
                <a:endParaRPr lang="en-CA" noProof="0" dirty="0"/>
              </a:p>
            </p:txBody>
          </p:sp>
        </p:grpSp>
        <p:sp>
          <p:nvSpPr>
            <p:cNvPr id="58" name="Oval 57">
              <a:extLst>
                <a:ext uri="{FF2B5EF4-FFF2-40B4-BE49-F238E27FC236}">
                  <a16:creationId xmlns:a16="http://schemas.microsoft.com/office/drawing/2014/main" id="{6FDBAA77-CDFD-3134-AD9D-8513715B1A29}"/>
                </a:ext>
              </a:extLst>
            </p:cNvPr>
            <p:cNvSpPr/>
            <p:nvPr/>
          </p:nvSpPr>
          <p:spPr>
            <a:xfrm>
              <a:off x="2130963" y="4092701"/>
              <a:ext cx="199327" cy="199327"/>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grpSp>
        <p:nvGrpSpPr>
          <p:cNvPr id="20" name="Group 19">
            <a:extLst>
              <a:ext uri="{FF2B5EF4-FFF2-40B4-BE49-F238E27FC236}">
                <a16:creationId xmlns:a16="http://schemas.microsoft.com/office/drawing/2014/main" id="{60B66B55-9251-EA10-B48C-C8F22E3DD2A1}"/>
              </a:ext>
              <a:ext uri="{C183D7F6-B498-43B3-948B-1728B52AA6E4}">
                <adec:decorative xmlns:adec="http://schemas.microsoft.com/office/drawing/2017/decorative" val="1"/>
              </a:ext>
            </a:extLst>
          </p:cNvPr>
          <p:cNvGrpSpPr/>
          <p:nvPr/>
        </p:nvGrpSpPr>
        <p:grpSpPr>
          <a:xfrm>
            <a:off x="3634218" y="1948103"/>
            <a:ext cx="1042650" cy="1960474"/>
            <a:chOff x="3634218" y="1948103"/>
            <a:chExt cx="1042650" cy="1960474"/>
          </a:xfrm>
        </p:grpSpPr>
        <p:grpSp>
          <p:nvGrpSpPr>
            <p:cNvPr id="59" name="Group 58">
              <a:extLst>
                <a:ext uri="{FF2B5EF4-FFF2-40B4-BE49-F238E27FC236}">
                  <a16:creationId xmlns:a16="http://schemas.microsoft.com/office/drawing/2014/main" id="{CB72A91A-841A-F88D-017D-015F1530476D}"/>
                </a:ext>
              </a:extLst>
            </p:cNvPr>
            <p:cNvGrpSpPr/>
            <p:nvPr/>
          </p:nvGrpSpPr>
          <p:grpSpPr>
            <a:xfrm>
              <a:off x="3634218" y="2585024"/>
              <a:ext cx="1042650" cy="1323553"/>
              <a:chOff x="1359564" y="2840985"/>
              <a:chExt cx="926436" cy="1176030"/>
            </a:xfrm>
            <a:solidFill>
              <a:srgbClr val="00009A"/>
            </a:solidFill>
          </p:grpSpPr>
          <p:sp>
            <p:nvSpPr>
              <p:cNvPr id="60" name="Teardrop 59">
                <a:extLst>
                  <a:ext uri="{FF2B5EF4-FFF2-40B4-BE49-F238E27FC236}">
                    <a16:creationId xmlns:a16="http://schemas.microsoft.com/office/drawing/2014/main" id="{0E0276BE-239F-B6D6-7C0C-D486C268BA39}"/>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61" name="Freeform: Shape 39">
                <a:extLst>
                  <a:ext uri="{FF2B5EF4-FFF2-40B4-BE49-F238E27FC236}">
                    <a16:creationId xmlns:a16="http://schemas.microsoft.com/office/drawing/2014/main" id="{5B2281EA-A9EE-0F2F-598A-57E6A9904EC9}"/>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rtlCol="0"/>
              <a:lstStyle/>
              <a:p>
                <a:pPr rtl="0"/>
                <a:endParaRPr lang="en-CA" noProof="0" dirty="0"/>
              </a:p>
            </p:txBody>
          </p:sp>
        </p:grpSp>
        <p:sp>
          <p:nvSpPr>
            <p:cNvPr id="63" name="Oval 62">
              <a:extLst>
                <a:ext uri="{FF2B5EF4-FFF2-40B4-BE49-F238E27FC236}">
                  <a16:creationId xmlns:a16="http://schemas.microsoft.com/office/drawing/2014/main" id="{80448521-555A-523B-B6C0-EEE2050C0998}"/>
                </a:ext>
              </a:extLst>
            </p:cNvPr>
            <p:cNvSpPr/>
            <p:nvPr/>
          </p:nvSpPr>
          <p:spPr>
            <a:xfrm>
              <a:off x="4055880" y="1948103"/>
              <a:ext cx="199327" cy="199327"/>
            </a:xfrm>
            <a:prstGeom prst="ellipse">
              <a:avLst/>
            </a:prstGeom>
            <a:solidFill>
              <a:srgbClr val="0000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grpSp>
        <p:nvGrpSpPr>
          <p:cNvPr id="21" name="Group 20">
            <a:extLst>
              <a:ext uri="{FF2B5EF4-FFF2-40B4-BE49-F238E27FC236}">
                <a16:creationId xmlns:a16="http://schemas.microsoft.com/office/drawing/2014/main" id="{CE9935A7-65A6-6EED-EA6E-6A75005AF613}"/>
              </a:ext>
              <a:ext uri="{C183D7F6-B498-43B3-948B-1728B52AA6E4}">
                <adec:decorative xmlns:adec="http://schemas.microsoft.com/office/drawing/2017/decorative" val="1"/>
              </a:ext>
            </a:extLst>
          </p:cNvPr>
          <p:cNvGrpSpPr/>
          <p:nvPr/>
        </p:nvGrpSpPr>
        <p:grpSpPr>
          <a:xfrm>
            <a:off x="5571427" y="2585024"/>
            <a:ext cx="1042650" cy="1707004"/>
            <a:chOff x="5571427" y="2585024"/>
            <a:chExt cx="1042650" cy="1707004"/>
          </a:xfrm>
        </p:grpSpPr>
        <p:grpSp>
          <p:nvGrpSpPr>
            <p:cNvPr id="64" name="Group 63">
              <a:extLst>
                <a:ext uri="{FF2B5EF4-FFF2-40B4-BE49-F238E27FC236}">
                  <a16:creationId xmlns:a16="http://schemas.microsoft.com/office/drawing/2014/main" id="{47224AF2-251E-F70B-8530-D02AF33EFCCE}"/>
                </a:ext>
              </a:extLst>
            </p:cNvPr>
            <p:cNvGrpSpPr/>
            <p:nvPr/>
          </p:nvGrpSpPr>
          <p:grpSpPr>
            <a:xfrm>
              <a:off x="5571427" y="2585024"/>
              <a:ext cx="1042650" cy="1323553"/>
              <a:chOff x="1359564" y="2840985"/>
              <a:chExt cx="926436" cy="1176030"/>
            </a:xfrm>
            <a:solidFill>
              <a:srgbClr val="D03A39"/>
            </a:solidFill>
          </p:grpSpPr>
          <p:sp>
            <p:nvSpPr>
              <p:cNvPr id="65" name="Teardrop 64">
                <a:extLst>
                  <a:ext uri="{FF2B5EF4-FFF2-40B4-BE49-F238E27FC236}">
                    <a16:creationId xmlns:a16="http://schemas.microsoft.com/office/drawing/2014/main" id="{6C47E127-58A8-083C-3DB4-42230AFDBD4B}"/>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66" name="Freeform: Shape 57">
                <a:extLst>
                  <a:ext uri="{FF2B5EF4-FFF2-40B4-BE49-F238E27FC236}">
                    <a16:creationId xmlns:a16="http://schemas.microsoft.com/office/drawing/2014/main" id="{549E14B6-6C37-779A-ACA4-EF5CACFE951C}"/>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rtlCol="0"/>
              <a:lstStyle/>
              <a:p>
                <a:pPr rtl="0"/>
                <a:endParaRPr lang="en-CA" noProof="0" dirty="0"/>
              </a:p>
            </p:txBody>
          </p:sp>
        </p:grpSp>
        <p:sp>
          <p:nvSpPr>
            <p:cNvPr id="68" name="Oval 67">
              <a:extLst>
                <a:ext uri="{FF2B5EF4-FFF2-40B4-BE49-F238E27FC236}">
                  <a16:creationId xmlns:a16="http://schemas.microsoft.com/office/drawing/2014/main" id="{48016FBB-5851-1C37-7101-6FA4007A4B3D}"/>
                </a:ext>
              </a:extLst>
            </p:cNvPr>
            <p:cNvSpPr/>
            <p:nvPr/>
          </p:nvSpPr>
          <p:spPr>
            <a:xfrm>
              <a:off x="6000666" y="4092701"/>
              <a:ext cx="199327" cy="199327"/>
            </a:xfrm>
            <a:prstGeom prst="ellipse">
              <a:avLst/>
            </a:prstGeom>
            <a:solidFill>
              <a:srgbClr val="D03A3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grpSp>
        <p:nvGrpSpPr>
          <p:cNvPr id="22" name="Group 21">
            <a:extLst>
              <a:ext uri="{FF2B5EF4-FFF2-40B4-BE49-F238E27FC236}">
                <a16:creationId xmlns:a16="http://schemas.microsoft.com/office/drawing/2014/main" id="{DB59BDA1-4189-810B-992E-B9F06927EF60}"/>
              </a:ext>
              <a:ext uri="{C183D7F6-B498-43B3-948B-1728B52AA6E4}">
                <adec:decorative xmlns:adec="http://schemas.microsoft.com/office/drawing/2017/decorative" val="1"/>
              </a:ext>
            </a:extLst>
          </p:cNvPr>
          <p:cNvGrpSpPr/>
          <p:nvPr/>
        </p:nvGrpSpPr>
        <p:grpSpPr>
          <a:xfrm>
            <a:off x="7482917" y="1948103"/>
            <a:ext cx="1042650" cy="1960474"/>
            <a:chOff x="7482917" y="1948103"/>
            <a:chExt cx="1042650" cy="1960474"/>
          </a:xfrm>
        </p:grpSpPr>
        <p:grpSp>
          <p:nvGrpSpPr>
            <p:cNvPr id="69" name="Group 68">
              <a:extLst>
                <a:ext uri="{FF2B5EF4-FFF2-40B4-BE49-F238E27FC236}">
                  <a16:creationId xmlns:a16="http://schemas.microsoft.com/office/drawing/2014/main" id="{5780EBD1-B218-32A7-3C7F-51994C96EFB8}"/>
                </a:ext>
              </a:extLst>
            </p:cNvPr>
            <p:cNvGrpSpPr/>
            <p:nvPr/>
          </p:nvGrpSpPr>
          <p:grpSpPr>
            <a:xfrm>
              <a:off x="7482917" y="2585024"/>
              <a:ext cx="1042650" cy="1323553"/>
              <a:chOff x="1359564" y="2840985"/>
              <a:chExt cx="926436" cy="1176030"/>
            </a:xfrm>
            <a:solidFill>
              <a:schemeClr val="accent4">
                <a:lumMod val="75000"/>
              </a:schemeClr>
            </a:solidFill>
          </p:grpSpPr>
          <p:sp>
            <p:nvSpPr>
              <p:cNvPr id="70" name="Teardrop 69">
                <a:extLst>
                  <a:ext uri="{FF2B5EF4-FFF2-40B4-BE49-F238E27FC236}">
                    <a16:creationId xmlns:a16="http://schemas.microsoft.com/office/drawing/2014/main" id="{E30208EE-653E-5C98-76F9-1349115AA765}"/>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71" name="Freeform: Shape 63">
                <a:extLst>
                  <a:ext uri="{FF2B5EF4-FFF2-40B4-BE49-F238E27FC236}">
                    <a16:creationId xmlns:a16="http://schemas.microsoft.com/office/drawing/2014/main" id="{6F5545C2-D312-4F36-F7AE-E1A7F8F54327}"/>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rtlCol="0"/>
              <a:lstStyle/>
              <a:p>
                <a:pPr rtl="0"/>
                <a:endParaRPr lang="en-CA" noProof="0" dirty="0"/>
              </a:p>
            </p:txBody>
          </p:sp>
        </p:grpSp>
        <p:sp>
          <p:nvSpPr>
            <p:cNvPr id="73" name="Oval 72">
              <a:extLst>
                <a:ext uri="{FF2B5EF4-FFF2-40B4-BE49-F238E27FC236}">
                  <a16:creationId xmlns:a16="http://schemas.microsoft.com/office/drawing/2014/main" id="{10962872-520C-4303-6347-7BE42FFE787D}"/>
                </a:ext>
              </a:extLst>
            </p:cNvPr>
            <p:cNvSpPr/>
            <p:nvPr/>
          </p:nvSpPr>
          <p:spPr>
            <a:xfrm>
              <a:off x="7904579" y="1948103"/>
              <a:ext cx="199327" cy="19932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grpSp>
        <p:nvGrpSpPr>
          <p:cNvPr id="23" name="Group 22">
            <a:extLst>
              <a:ext uri="{FF2B5EF4-FFF2-40B4-BE49-F238E27FC236}">
                <a16:creationId xmlns:a16="http://schemas.microsoft.com/office/drawing/2014/main" id="{DCB0964D-D99B-8283-F020-835B5A0FD8F6}"/>
              </a:ext>
              <a:ext uri="{C183D7F6-B498-43B3-948B-1728B52AA6E4}">
                <adec:decorative xmlns:adec="http://schemas.microsoft.com/office/drawing/2017/decorative" val="1"/>
              </a:ext>
            </a:extLst>
          </p:cNvPr>
          <p:cNvGrpSpPr/>
          <p:nvPr/>
        </p:nvGrpSpPr>
        <p:grpSpPr>
          <a:xfrm>
            <a:off x="9407267" y="2585024"/>
            <a:ext cx="1042650" cy="1707004"/>
            <a:chOff x="9407267" y="2585024"/>
            <a:chExt cx="1042650" cy="1707004"/>
          </a:xfrm>
        </p:grpSpPr>
        <p:grpSp>
          <p:nvGrpSpPr>
            <p:cNvPr id="74" name="Group 73">
              <a:extLst>
                <a:ext uri="{FF2B5EF4-FFF2-40B4-BE49-F238E27FC236}">
                  <a16:creationId xmlns:a16="http://schemas.microsoft.com/office/drawing/2014/main" id="{8C6310E6-EFFC-BE88-55CC-819DA1B9155B}"/>
                </a:ext>
              </a:extLst>
            </p:cNvPr>
            <p:cNvGrpSpPr/>
            <p:nvPr/>
          </p:nvGrpSpPr>
          <p:grpSpPr>
            <a:xfrm>
              <a:off x="9407267" y="2585024"/>
              <a:ext cx="1042650" cy="1323553"/>
              <a:chOff x="1359564" y="2840985"/>
              <a:chExt cx="926436" cy="1176030"/>
            </a:xfrm>
            <a:solidFill>
              <a:schemeClr val="accent5">
                <a:lumMod val="75000"/>
              </a:schemeClr>
            </a:solidFill>
          </p:grpSpPr>
          <p:sp>
            <p:nvSpPr>
              <p:cNvPr id="75" name="Teardrop 74">
                <a:extLst>
                  <a:ext uri="{FF2B5EF4-FFF2-40B4-BE49-F238E27FC236}">
                    <a16:creationId xmlns:a16="http://schemas.microsoft.com/office/drawing/2014/main" id="{0352EEB2-DFC5-A913-7BDA-2C3C42772B55}"/>
                  </a:ext>
                </a:extLst>
              </p:cNvPr>
              <p:cNvSpPr/>
              <p:nvPr/>
            </p:nvSpPr>
            <p:spPr>
              <a:xfrm rot="8125049">
                <a:off x="1536638" y="3046522"/>
                <a:ext cx="572288" cy="5722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sp>
            <p:nvSpPr>
              <p:cNvPr id="76" name="Freeform: Shape 68">
                <a:extLst>
                  <a:ext uri="{FF2B5EF4-FFF2-40B4-BE49-F238E27FC236}">
                    <a16:creationId xmlns:a16="http://schemas.microsoft.com/office/drawing/2014/main" id="{72FF0AC9-4840-ECDD-DC8C-6AE41EB071DE}"/>
                  </a:ext>
                </a:extLst>
              </p:cNvPr>
              <p:cNvSpPr/>
              <p:nvPr/>
            </p:nvSpPr>
            <p:spPr>
              <a:xfrm flipH="1">
                <a:off x="1359564" y="2840985"/>
                <a:ext cx="926436" cy="1176030"/>
              </a:xfrm>
              <a:custGeom>
                <a:avLst/>
                <a:gdLst>
                  <a:gd name="csX0" fmla="*/ 245849 w 494716"/>
                  <a:gd name="csY0" fmla="*/ 628001 h 628000"/>
                  <a:gd name="csX1" fmla="*/ 424745 w 494716"/>
                  <a:gd name="csY1" fmla="*/ 424414 h 628000"/>
                  <a:gd name="csX2" fmla="*/ 424745 w 494716"/>
                  <a:gd name="csY2" fmla="*/ 73610 h 628000"/>
                  <a:gd name="csX3" fmla="*/ 246781 w 494716"/>
                  <a:gd name="csY3" fmla="*/ 2 h 628000"/>
                  <a:gd name="csX4" fmla="*/ 246781 w 494716"/>
                  <a:gd name="csY4" fmla="*/ 2 h 628000"/>
                  <a:gd name="csX5" fmla="*/ 69748 w 494716"/>
                  <a:gd name="csY5" fmla="*/ 73610 h 628000"/>
                  <a:gd name="csX6" fmla="*/ 69748 w 494716"/>
                  <a:gd name="csY6" fmla="*/ 423948 h 628000"/>
                  <a:gd name="csX7" fmla="*/ 152674 w 494716"/>
                  <a:gd name="csY7" fmla="*/ 155604 h 628000"/>
                  <a:gd name="csX8" fmla="*/ 339024 w 494716"/>
                  <a:gd name="csY8" fmla="*/ 155604 h 628000"/>
                  <a:gd name="csX9" fmla="*/ 338092 w 494716"/>
                  <a:gd name="csY9" fmla="*/ 348476 h 628000"/>
                  <a:gd name="csX10" fmla="*/ 244917 w 494716"/>
                  <a:gd name="csY10" fmla="*/ 452366 h 628000"/>
                  <a:gd name="csX11" fmla="*/ 155003 w 494716"/>
                  <a:gd name="csY11" fmla="*/ 348476 h 628000"/>
                  <a:gd name="csX12" fmla="*/ 155003 w 494716"/>
                  <a:gd name="csY12" fmla="*/ 348476 h 628000"/>
                  <a:gd name="csX13" fmla="*/ 152674 w 494716"/>
                  <a:gd name="csY13" fmla="*/ 155604 h 62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16" h="628000">
                    <a:moveTo>
                      <a:pt x="245849" y="628001"/>
                    </a:moveTo>
                    <a:lnTo>
                      <a:pt x="424745" y="424414"/>
                    </a:lnTo>
                    <a:cubicBezTo>
                      <a:pt x="518041" y="326087"/>
                      <a:pt x="518041" y="171936"/>
                      <a:pt x="424745" y="73610"/>
                    </a:cubicBezTo>
                    <a:cubicBezTo>
                      <a:pt x="377654" y="26265"/>
                      <a:pt x="313559" y="-245"/>
                      <a:pt x="246781" y="2"/>
                    </a:cubicBezTo>
                    <a:lnTo>
                      <a:pt x="246781" y="2"/>
                    </a:lnTo>
                    <a:cubicBezTo>
                      <a:pt x="180305" y="-100"/>
                      <a:pt x="116555" y="26407"/>
                      <a:pt x="69748" y="73610"/>
                    </a:cubicBezTo>
                    <a:cubicBezTo>
                      <a:pt x="-23249" y="171874"/>
                      <a:pt x="-23249" y="325684"/>
                      <a:pt x="69748" y="423948"/>
                    </a:cubicBezTo>
                    <a:close/>
                    <a:moveTo>
                      <a:pt x="152674" y="155604"/>
                    </a:moveTo>
                    <a:cubicBezTo>
                      <a:pt x="204461" y="104942"/>
                      <a:pt x="287237" y="104942"/>
                      <a:pt x="339024" y="155604"/>
                    </a:cubicBezTo>
                    <a:cubicBezTo>
                      <a:pt x="390233" y="209842"/>
                      <a:pt x="389823" y="294735"/>
                      <a:pt x="338092" y="348476"/>
                    </a:cubicBezTo>
                    <a:lnTo>
                      <a:pt x="244917" y="452366"/>
                    </a:lnTo>
                    <a:lnTo>
                      <a:pt x="155003" y="348476"/>
                    </a:lnTo>
                    <a:lnTo>
                      <a:pt x="155003" y="348476"/>
                    </a:lnTo>
                    <a:cubicBezTo>
                      <a:pt x="102877" y="295110"/>
                      <a:pt x="101852" y="210213"/>
                      <a:pt x="152674" y="155604"/>
                    </a:cubicBezTo>
                    <a:close/>
                  </a:path>
                </a:pathLst>
              </a:custGeom>
              <a:grpFill/>
              <a:ln w="46355" cap="flat">
                <a:noFill/>
                <a:prstDash val="solid"/>
                <a:miter/>
              </a:ln>
            </p:spPr>
            <p:txBody>
              <a:bodyPr rtlCol="0"/>
              <a:lstStyle/>
              <a:p>
                <a:pPr rtl="0"/>
                <a:endParaRPr lang="en-CA" noProof="0" dirty="0"/>
              </a:p>
            </p:txBody>
          </p:sp>
        </p:grpSp>
        <p:sp>
          <p:nvSpPr>
            <p:cNvPr id="78" name="Oval 77">
              <a:extLst>
                <a:ext uri="{FF2B5EF4-FFF2-40B4-BE49-F238E27FC236}">
                  <a16:creationId xmlns:a16="http://schemas.microsoft.com/office/drawing/2014/main" id="{D7A714FE-88F5-792B-01CD-457394CF2DC0}"/>
                </a:ext>
              </a:extLst>
            </p:cNvPr>
            <p:cNvSpPr/>
            <p:nvPr/>
          </p:nvSpPr>
          <p:spPr>
            <a:xfrm>
              <a:off x="9828929" y="4092701"/>
              <a:ext cx="199327" cy="19932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grpSp>
      <p:grpSp>
        <p:nvGrpSpPr>
          <p:cNvPr id="7" name="Group 6">
            <a:extLst>
              <a:ext uri="{FF2B5EF4-FFF2-40B4-BE49-F238E27FC236}">
                <a16:creationId xmlns:a16="http://schemas.microsoft.com/office/drawing/2014/main" id="{3A86FD0C-D8D3-0CEF-158C-5E9BC113D139}"/>
              </a:ext>
              <a:ext uri="{C183D7F6-B498-43B3-948B-1728B52AA6E4}">
                <adec:decorative xmlns:adec="http://schemas.microsoft.com/office/drawing/2017/decorative" val="1"/>
              </a:ext>
            </a:extLst>
          </p:cNvPr>
          <p:cNvGrpSpPr/>
          <p:nvPr/>
        </p:nvGrpSpPr>
        <p:grpSpPr>
          <a:xfrm>
            <a:off x="8981417" y="171997"/>
            <a:ext cx="2751796" cy="722805"/>
            <a:chOff x="476634" y="1687398"/>
            <a:chExt cx="11256579" cy="2956726"/>
          </a:xfrm>
        </p:grpSpPr>
        <p:sp>
          <p:nvSpPr>
            <p:cNvPr id="11" name="Arrow: Right 10">
              <a:extLst>
                <a:ext uri="{FF2B5EF4-FFF2-40B4-BE49-F238E27FC236}">
                  <a16:creationId xmlns:a16="http://schemas.microsoft.com/office/drawing/2014/main" id="{5D60178F-9776-54D5-3047-00CF6C649B55}"/>
                </a:ext>
              </a:extLst>
            </p:cNvPr>
            <p:cNvSpPr/>
            <p:nvPr/>
          </p:nvSpPr>
          <p:spPr>
            <a:xfrm>
              <a:off x="7353237" y="2277239"/>
              <a:ext cx="4379976" cy="1777043"/>
            </a:xfrm>
            <a:prstGeom prst="rightArrow">
              <a:avLst>
                <a:gd name="adj1" fmla="val 78115"/>
                <a:gd name="adj2" fmla="val 50000"/>
              </a:avLst>
            </a:prstGeom>
            <a:solidFill>
              <a:srgbClr val="03874D"/>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182880"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bg1"/>
                  </a:solidFill>
                </a:rPr>
                <a:t>Après</a:t>
              </a:r>
            </a:p>
          </p:txBody>
        </p:sp>
        <p:sp>
          <p:nvSpPr>
            <p:cNvPr id="12" name="Arrow: Left 11">
              <a:extLst>
                <a:ext uri="{FF2B5EF4-FFF2-40B4-BE49-F238E27FC236}">
                  <a16:creationId xmlns:a16="http://schemas.microsoft.com/office/drawing/2014/main" id="{DD35B65F-DF2E-9D6C-48BF-5A86E69F4397}"/>
                </a:ext>
              </a:extLst>
            </p:cNvPr>
            <p:cNvSpPr/>
            <p:nvPr/>
          </p:nvSpPr>
          <p:spPr>
            <a:xfrm>
              <a:off x="476634" y="2277239"/>
              <a:ext cx="4382884" cy="1777043"/>
            </a:xfrm>
            <a:prstGeom prst="leftArrow">
              <a:avLst>
                <a:gd name="adj1" fmla="val 78115"/>
                <a:gd name="adj2" fmla="val 50000"/>
              </a:avLst>
            </a:prstGeom>
            <a:solidFill>
              <a:schemeClr val="bg2">
                <a:lumMod val="40000"/>
                <a:lumOff val="60000"/>
              </a:schemeClr>
            </a:solidFill>
            <a:ln>
              <a:no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182880"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Avant</a:t>
              </a:r>
            </a:p>
          </p:txBody>
        </p:sp>
        <p:sp>
          <p:nvSpPr>
            <p:cNvPr id="13" name="Oval 12">
              <a:extLst>
                <a:ext uri="{FF2B5EF4-FFF2-40B4-BE49-F238E27FC236}">
                  <a16:creationId xmlns:a16="http://schemas.microsoft.com/office/drawing/2014/main" id="{C4590D7E-C9FD-96E3-D49C-3130B6A2D7FF}"/>
                </a:ext>
              </a:extLst>
            </p:cNvPr>
            <p:cNvSpPr/>
            <p:nvPr/>
          </p:nvSpPr>
          <p:spPr>
            <a:xfrm>
              <a:off x="4613543" y="1687398"/>
              <a:ext cx="2961738" cy="2956726"/>
            </a:xfrm>
            <a:prstGeom prst="ellipse">
              <a:avLst/>
            </a:prstGeom>
            <a:solidFill>
              <a:schemeClr val="bg2">
                <a:lumMod val="20000"/>
                <a:lumOff val="80000"/>
              </a:schemeClr>
            </a:solidFill>
            <a:ln w="101600" cmpd="dbl">
              <a:solidFill>
                <a:schemeClr val="bg2">
                  <a:lumMod val="20000"/>
                  <a:lumOff val="8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none" lIns="292078" tIns="292078" rIns="292078" bIns="292078" numCol="1" spcCol="1270" rtlCol="0" anchor="ctr" anchorCtr="0">
              <a:noAutofit/>
            </a:bodyPr>
            <a:lstStyle/>
            <a:p>
              <a:pPr marL="0" lvl="0" indent="0" algn="ctr" defTabSz="2800350" rtl="0">
                <a:lnSpc>
                  <a:spcPct val="90000"/>
                </a:lnSpc>
                <a:spcBef>
                  <a:spcPct val="0"/>
                </a:spcBef>
                <a:spcAft>
                  <a:spcPct val="35000"/>
                </a:spcAft>
                <a:buNone/>
              </a:pPr>
              <a:r>
                <a:rPr lang="fr-ca" sz="1400" kern="1200" noProof="0">
                  <a:solidFill>
                    <a:schemeClr val="tx1"/>
                  </a:solidFill>
                </a:rPr>
                <a:t>Pendant</a:t>
              </a:r>
            </a:p>
          </p:txBody>
        </p:sp>
      </p:grpSp>
      <p:sp>
        <p:nvSpPr>
          <p:cNvPr id="4" name="Slide Number Placeholder 3">
            <a:extLst>
              <a:ext uri="{FF2B5EF4-FFF2-40B4-BE49-F238E27FC236}">
                <a16:creationId xmlns:a16="http://schemas.microsoft.com/office/drawing/2014/main" id="{083C20BB-6C65-199D-7DAA-579470CF3555}"/>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43</a:t>
            </a:fld>
            <a:endParaRPr lang="en-CA" noProof="0" dirty="0"/>
          </a:p>
        </p:txBody>
      </p:sp>
      <p:sp>
        <p:nvSpPr>
          <p:cNvPr id="18" name="Title 17">
            <a:extLst>
              <a:ext uri="{FF2B5EF4-FFF2-40B4-BE49-F238E27FC236}">
                <a16:creationId xmlns:a16="http://schemas.microsoft.com/office/drawing/2014/main" id="{CB3A7102-5222-39AA-468E-81F9DC962186}"/>
              </a:ext>
            </a:extLst>
          </p:cNvPr>
          <p:cNvSpPr>
            <a:spLocks noGrp="1"/>
          </p:cNvSpPr>
          <p:nvPr>
            <p:ph type="title"/>
          </p:nvPr>
        </p:nvSpPr>
        <p:spPr>
          <a:xfrm>
            <a:off x="466342" y="472437"/>
            <a:ext cx="11274553" cy="792167"/>
          </a:xfrm>
        </p:spPr>
        <p:txBody>
          <a:bodyPr rtlCol="0"/>
          <a:lstStyle/>
          <a:p>
            <a:r>
              <a:rPr lang="fr-ca" noProof="0" dirty="0"/>
              <a:t>APRÈS la conversation</a:t>
            </a:r>
          </a:p>
        </p:txBody>
      </p:sp>
      <p:sp>
        <p:nvSpPr>
          <p:cNvPr id="55" name="TextBox 54">
            <a:extLst>
              <a:ext uri="{FF2B5EF4-FFF2-40B4-BE49-F238E27FC236}">
                <a16:creationId xmlns:a16="http://schemas.microsoft.com/office/drawing/2014/main" id="{0E2424FC-8224-9C65-D7BF-D7148CB47E77}"/>
              </a:ext>
            </a:extLst>
          </p:cNvPr>
          <p:cNvSpPr txBox="1"/>
          <p:nvPr/>
        </p:nvSpPr>
        <p:spPr>
          <a:xfrm>
            <a:off x="2027611" y="2818635"/>
            <a:ext cx="407163" cy="677108"/>
          </a:xfrm>
          <a:prstGeom prst="rect">
            <a:avLst/>
          </a:prstGeom>
          <a:noFill/>
        </p:spPr>
        <p:txBody>
          <a:bodyPr wrap="none" lIns="0" tIns="0" rIns="0" bIns="0" rtlCol="0">
            <a:spAutoFit/>
          </a:bodyPr>
          <a:lstStyle/>
          <a:p>
            <a:pPr algn="ctr" rtl="0">
              <a:spcBef>
                <a:spcPts val="600"/>
              </a:spcBef>
            </a:pPr>
            <a:r>
              <a:rPr lang="fr-ca" sz="4400" b="1" noProof="0">
                <a:solidFill>
                  <a:schemeClr val="bg1"/>
                </a:solidFill>
              </a:rPr>
              <a:t>A</a:t>
            </a:r>
          </a:p>
        </p:txBody>
      </p:sp>
      <p:sp>
        <p:nvSpPr>
          <p:cNvPr id="26" name="Content Placeholder 30">
            <a:extLst>
              <a:ext uri="{FF2B5EF4-FFF2-40B4-BE49-F238E27FC236}">
                <a16:creationId xmlns:a16="http://schemas.microsoft.com/office/drawing/2014/main" id="{2EC78894-80C2-1DD3-8F1B-1BB139F114E7}"/>
              </a:ext>
            </a:extLst>
          </p:cNvPr>
          <p:cNvSpPr txBox="1">
            <a:spLocks/>
          </p:cNvSpPr>
          <p:nvPr/>
        </p:nvSpPr>
        <p:spPr>
          <a:xfrm>
            <a:off x="1313543" y="4361010"/>
            <a:ext cx="1828800" cy="608012"/>
          </a:xfrm>
          <a:prstGeom prst="rect">
            <a:avLst/>
          </a:prstGeom>
        </p:spPr>
        <p:txBody>
          <a:bodyPr vert="horz" wrap="square" lIns="91440" tIns="91440" rIns="91440" bIns="91440" rtlCol="0">
            <a:noAutofit/>
          </a:bodyPr>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algn="ctr" rtl="0">
              <a:buFont typeface="Arial" panose="020B0604020202020204" pitchFamily="34" charset="0"/>
              <a:buNone/>
            </a:pPr>
            <a:r>
              <a:rPr lang="fr-ca" sz="2400" b="1" noProof="0" dirty="0"/>
              <a:t>A</a:t>
            </a:r>
            <a:r>
              <a:rPr lang="fr-ca" sz="1800" noProof="0" dirty="0"/>
              <a:t>nalysez la réaction du client</a:t>
            </a:r>
          </a:p>
        </p:txBody>
      </p:sp>
      <p:sp>
        <p:nvSpPr>
          <p:cNvPr id="62" name="TextBox 61">
            <a:extLst>
              <a:ext uri="{FF2B5EF4-FFF2-40B4-BE49-F238E27FC236}">
                <a16:creationId xmlns:a16="http://schemas.microsoft.com/office/drawing/2014/main" id="{33AB0F9E-A389-3695-E493-08002008F0B9}"/>
              </a:ext>
            </a:extLst>
          </p:cNvPr>
          <p:cNvSpPr txBox="1"/>
          <p:nvPr/>
        </p:nvSpPr>
        <p:spPr>
          <a:xfrm>
            <a:off x="3983220" y="2818635"/>
            <a:ext cx="344646" cy="677108"/>
          </a:xfrm>
          <a:prstGeom prst="rect">
            <a:avLst/>
          </a:prstGeom>
          <a:noFill/>
        </p:spPr>
        <p:txBody>
          <a:bodyPr wrap="none" lIns="0" tIns="0" rIns="0" bIns="0" rtlCol="0">
            <a:spAutoFit/>
          </a:bodyPr>
          <a:lstStyle/>
          <a:p>
            <a:pPr algn="ctr" rtl="0">
              <a:spcBef>
                <a:spcPts val="600"/>
              </a:spcBef>
            </a:pPr>
            <a:r>
              <a:rPr lang="fr-ca" sz="4400" b="1" noProof="0">
                <a:solidFill>
                  <a:schemeClr val="bg1"/>
                </a:solidFill>
              </a:rPr>
              <a:t>P</a:t>
            </a:r>
          </a:p>
        </p:txBody>
      </p:sp>
      <p:sp>
        <p:nvSpPr>
          <p:cNvPr id="27" name="TextBox 26">
            <a:extLst>
              <a:ext uri="{FF2B5EF4-FFF2-40B4-BE49-F238E27FC236}">
                <a16:creationId xmlns:a16="http://schemas.microsoft.com/office/drawing/2014/main" id="{0442290A-23C4-E548-F29B-0B2EF8A96030}"/>
              </a:ext>
            </a:extLst>
          </p:cNvPr>
          <p:cNvSpPr txBox="1"/>
          <p:nvPr/>
        </p:nvSpPr>
        <p:spPr>
          <a:xfrm>
            <a:off x="3113444" y="4361010"/>
            <a:ext cx="2047279" cy="594009"/>
          </a:xfrm>
          <a:prstGeom prst="rect">
            <a:avLst/>
          </a:prstGeom>
          <a:noFill/>
        </p:spPr>
        <p:txBody>
          <a:bodyPr wrap="square" lIns="91440" tIns="91440" rIns="91440" bIns="91440" rtlCol="0">
            <a:noAutofit/>
          </a:bodyPr>
          <a:lstStyle/>
          <a:p>
            <a:pPr marL="0" marR="0" lvl="0" indent="0" algn="ctr"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400" b="1" i="0" u="none" strike="noStrike" kern="1200" cap="none" spc="0" normalizeH="0" noProof="0" dirty="0">
                <a:ln>
                  <a:noFill/>
                </a:ln>
                <a:solidFill>
                  <a:prstClr val="black"/>
                </a:solidFill>
                <a:effectLst/>
                <a:uLnTx/>
                <a:uFillTx/>
                <a:ea typeface="+mn-ea"/>
                <a:cs typeface="+mn-cs"/>
              </a:rPr>
              <a:t>P</a:t>
            </a:r>
            <a:r>
              <a:rPr lang="fr-ca" b="0" i="0" u="none" strike="noStrike" kern="1200" cap="none" spc="0" normalizeH="0" noProof="0" dirty="0">
                <a:ln>
                  <a:noFill/>
                </a:ln>
                <a:solidFill>
                  <a:prstClr val="black"/>
                </a:solidFill>
                <a:effectLst/>
                <a:uLnTx/>
                <a:uFillTx/>
                <a:ea typeface="+mn-ea"/>
                <a:cs typeface="+mn-cs"/>
              </a:rPr>
              <a:t>renez contact avec le </a:t>
            </a:r>
            <a:br>
              <a:rPr lang="fr-CA" b="0" i="0" u="none" strike="noStrike" kern="1200" cap="none" spc="0" normalizeH="0" noProof="0" dirty="0">
                <a:ln>
                  <a:noFill/>
                </a:ln>
                <a:solidFill>
                  <a:prstClr val="black"/>
                </a:solidFill>
                <a:effectLst/>
                <a:uLnTx/>
                <a:uFillTx/>
                <a:ea typeface="+mn-ea"/>
                <a:cs typeface="+mn-cs"/>
              </a:rPr>
            </a:br>
            <a:r>
              <a:rPr lang="fr-ca" b="0" i="0" u="none" strike="noStrike" kern="1200" cap="none" spc="0" normalizeH="0" noProof="0" dirty="0">
                <a:ln>
                  <a:noFill/>
                </a:ln>
                <a:solidFill>
                  <a:prstClr val="black"/>
                </a:solidFill>
                <a:effectLst/>
                <a:uLnTx/>
                <a:uFillTx/>
                <a:ea typeface="+mn-ea"/>
                <a:cs typeface="+mn-cs"/>
              </a:rPr>
              <a:t>client après la </a:t>
            </a:r>
            <a:br>
              <a:rPr lang="fr-CA" b="0" i="0" u="none" strike="noStrike" kern="1200" cap="none" spc="0" normalizeH="0" noProof="0" dirty="0">
                <a:ln>
                  <a:noFill/>
                </a:ln>
                <a:solidFill>
                  <a:prstClr val="black"/>
                </a:solidFill>
                <a:effectLst/>
                <a:uLnTx/>
                <a:uFillTx/>
                <a:ea typeface="+mn-ea"/>
                <a:cs typeface="+mn-cs"/>
              </a:rPr>
            </a:br>
            <a:r>
              <a:rPr lang="fr-ca" b="0" i="0" u="none" strike="noStrike" kern="1200" cap="none" spc="0" normalizeH="0" noProof="0" dirty="0">
                <a:ln>
                  <a:noFill/>
                </a:ln>
                <a:solidFill>
                  <a:prstClr val="black"/>
                </a:solidFill>
                <a:effectLst/>
                <a:uLnTx/>
                <a:uFillTx/>
                <a:ea typeface="+mn-ea"/>
                <a:cs typeface="+mn-cs"/>
              </a:rPr>
              <a:t>rencontre</a:t>
            </a:r>
          </a:p>
        </p:txBody>
      </p:sp>
      <p:sp>
        <p:nvSpPr>
          <p:cNvPr id="67" name="TextBox 66">
            <a:extLst>
              <a:ext uri="{FF2B5EF4-FFF2-40B4-BE49-F238E27FC236}">
                <a16:creationId xmlns:a16="http://schemas.microsoft.com/office/drawing/2014/main" id="{6D8B657A-8179-898F-1D8A-0A3E82276ADF}"/>
              </a:ext>
            </a:extLst>
          </p:cNvPr>
          <p:cNvSpPr txBox="1"/>
          <p:nvPr/>
        </p:nvSpPr>
        <p:spPr>
          <a:xfrm>
            <a:off x="5920429" y="2818635"/>
            <a:ext cx="344645" cy="677108"/>
          </a:xfrm>
          <a:prstGeom prst="rect">
            <a:avLst/>
          </a:prstGeom>
          <a:noFill/>
        </p:spPr>
        <p:txBody>
          <a:bodyPr wrap="none" lIns="0" tIns="0" rIns="0" bIns="0" rtlCol="0">
            <a:spAutoFit/>
          </a:bodyPr>
          <a:lstStyle/>
          <a:p>
            <a:pPr algn="ctr" rtl="0">
              <a:spcBef>
                <a:spcPts val="600"/>
              </a:spcBef>
            </a:pPr>
            <a:r>
              <a:rPr lang="fr-ca" sz="4400" b="1" noProof="0">
                <a:solidFill>
                  <a:schemeClr val="bg1"/>
                </a:solidFill>
              </a:rPr>
              <a:t>R</a:t>
            </a:r>
          </a:p>
        </p:txBody>
      </p:sp>
      <p:sp>
        <p:nvSpPr>
          <p:cNvPr id="28" name="TextBox 27">
            <a:extLst>
              <a:ext uri="{FF2B5EF4-FFF2-40B4-BE49-F238E27FC236}">
                <a16:creationId xmlns:a16="http://schemas.microsoft.com/office/drawing/2014/main" id="{06714FAE-8A8B-8AFD-92B1-AB0FA09FF1F1}"/>
              </a:ext>
            </a:extLst>
          </p:cNvPr>
          <p:cNvSpPr txBox="1"/>
          <p:nvPr/>
        </p:nvSpPr>
        <p:spPr>
          <a:xfrm>
            <a:off x="5163867" y="4361010"/>
            <a:ext cx="1900812" cy="615553"/>
          </a:xfrm>
          <a:prstGeom prst="rect">
            <a:avLst/>
          </a:prstGeom>
          <a:noFill/>
        </p:spPr>
        <p:txBody>
          <a:bodyPr wrap="square" lIns="91440" tIns="91440" rIns="91440" bIns="91440" rtlCol="0">
            <a:noAutofit/>
          </a:bodyPr>
          <a:lstStyle/>
          <a:p>
            <a:pPr algn="ctr" rtl="0"/>
            <a:r>
              <a:rPr lang="fr-ca" sz="2400" b="1" i="0" u="none" strike="noStrike" kern="1200" cap="none" spc="0" normalizeH="0" noProof="0" dirty="0">
                <a:ln>
                  <a:noFill/>
                </a:ln>
                <a:solidFill>
                  <a:prstClr val="black"/>
                </a:solidFill>
                <a:effectLst/>
                <a:uLnTx/>
                <a:uFillTx/>
                <a:ea typeface="+mn-ea"/>
                <a:cs typeface="+mn-cs"/>
              </a:rPr>
              <a:t>R</a:t>
            </a:r>
            <a:r>
              <a:rPr lang="fr-ca" b="0" i="0" u="none" strike="noStrike" kern="1200" cap="none" spc="0" normalizeH="0" noProof="0" dirty="0">
                <a:ln>
                  <a:noFill/>
                </a:ln>
                <a:solidFill>
                  <a:prstClr val="black"/>
                </a:solidFill>
                <a:effectLst/>
                <a:uLnTx/>
                <a:uFillTx/>
              </a:rPr>
              <a:t>épondez </a:t>
            </a:r>
            <a:br>
              <a:rPr lang="fr-CA" b="0" i="0" u="none" strike="noStrike" kern="1200" cap="none" spc="0" normalizeH="0" noProof="0" dirty="0">
                <a:ln>
                  <a:noFill/>
                </a:ln>
                <a:solidFill>
                  <a:prstClr val="black"/>
                </a:solidFill>
                <a:effectLst/>
                <a:uLnTx/>
                <a:uFillTx/>
              </a:rPr>
            </a:br>
            <a:r>
              <a:rPr lang="fr-ca" b="0" i="0" u="none" strike="noStrike" kern="1200" cap="none" spc="0" normalizeH="0" noProof="0" dirty="0">
                <a:ln>
                  <a:noFill/>
                </a:ln>
                <a:solidFill>
                  <a:prstClr val="black"/>
                </a:solidFill>
                <a:effectLst/>
                <a:uLnTx/>
                <a:uFillTx/>
              </a:rPr>
              <a:t>aux besoins particuliers </a:t>
            </a:r>
            <a:br>
              <a:rPr lang="fr-CA" b="0" i="0" u="none" strike="noStrike" kern="1200" cap="none" spc="0" normalizeH="0" noProof="0" dirty="0">
                <a:ln>
                  <a:noFill/>
                </a:ln>
                <a:solidFill>
                  <a:prstClr val="black"/>
                </a:solidFill>
                <a:effectLst/>
                <a:uLnTx/>
                <a:uFillTx/>
              </a:rPr>
            </a:br>
            <a:r>
              <a:rPr lang="fr-ca" b="0" i="0" u="none" strike="noStrike" kern="1200" cap="none" spc="0" normalizeH="0" noProof="0" dirty="0">
                <a:ln>
                  <a:noFill/>
                </a:ln>
                <a:solidFill>
                  <a:prstClr val="black"/>
                </a:solidFill>
                <a:effectLst/>
                <a:uLnTx/>
                <a:uFillTx/>
              </a:rPr>
              <a:t>du client</a:t>
            </a:r>
            <a:endParaRPr lang="en-CA" noProof="0" dirty="0"/>
          </a:p>
        </p:txBody>
      </p:sp>
      <p:sp>
        <p:nvSpPr>
          <p:cNvPr id="72" name="TextBox 71">
            <a:extLst>
              <a:ext uri="{FF2B5EF4-FFF2-40B4-BE49-F238E27FC236}">
                <a16:creationId xmlns:a16="http://schemas.microsoft.com/office/drawing/2014/main" id="{AEA7EFD0-E16F-C929-4DA1-8016F6FE733C}"/>
              </a:ext>
            </a:extLst>
          </p:cNvPr>
          <p:cNvSpPr txBox="1"/>
          <p:nvPr/>
        </p:nvSpPr>
        <p:spPr>
          <a:xfrm>
            <a:off x="7815889" y="2818635"/>
            <a:ext cx="376706" cy="677108"/>
          </a:xfrm>
          <a:prstGeom prst="rect">
            <a:avLst/>
          </a:prstGeom>
          <a:noFill/>
        </p:spPr>
        <p:txBody>
          <a:bodyPr wrap="none" lIns="0" tIns="0" rIns="0" bIns="0" rtlCol="0">
            <a:spAutoFit/>
          </a:bodyPr>
          <a:lstStyle/>
          <a:p>
            <a:pPr algn="ctr" rtl="0">
              <a:spcBef>
                <a:spcPts val="600"/>
              </a:spcBef>
            </a:pPr>
            <a:r>
              <a:rPr lang="fr-ca" sz="4400" b="1" noProof="0">
                <a:solidFill>
                  <a:schemeClr val="bg1"/>
                </a:solidFill>
              </a:rPr>
              <a:t>È</a:t>
            </a:r>
          </a:p>
        </p:txBody>
      </p:sp>
      <p:sp>
        <p:nvSpPr>
          <p:cNvPr id="29" name="TextBox 28">
            <a:extLst>
              <a:ext uri="{FF2B5EF4-FFF2-40B4-BE49-F238E27FC236}">
                <a16:creationId xmlns:a16="http://schemas.microsoft.com/office/drawing/2014/main" id="{9E6206F6-37C9-CE20-7C9C-D6E272053FCD}"/>
              </a:ext>
            </a:extLst>
          </p:cNvPr>
          <p:cNvSpPr txBox="1"/>
          <p:nvPr/>
        </p:nvSpPr>
        <p:spPr>
          <a:xfrm>
            <a:off x="7089029" y="4361010"/>
            <a:ext cx="1828800" cy="594009"/>
          </a:xfrm>
          <a:prstGeom prst="rect">
            <a:avLst/>
          </a:prstGeom>
          <a:noFill/>
        </p:spPr>
        <p:txBody>
          <a:bodyPr wrap="square" lIns="91440" tIns="91440" rIns="91440" bIns="91440" rtlCol="0">
            <a:noAutofit/>
          </a:bodyPr>
          <a:lstStyle/>
          <a:p>
            <a:pPr marL="0" marR="0" lvl="0" indent="0" algn="ctr"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400" b="1" i="0" u="none" strike="noStrike" kern="1200" cap="none" spc="0" normalizeH="0" noProof="0" dirty="0">
                <a:ln>
                  <a:noFill/>
                </a:ln>
                <a:solidFill>
                  <a:prstClr val="black"/>
                </a:solidFill>
                <a:effectLst/>
                <a:uLnTx/>
                <a:uFillTx/>
                <a:ea typeface="+mn-ea"/>
                <a:cs typeface="+mn-cs"/>
              </a:rPr>
              <a:t>É</a:t>
            </a:r>
            <a:r>
              <a:rPr lang="fr-ca" b="0" i="0" u="none" strike="noStrike" kern="1200" cap="none" spc="0" normalizeH="0" noProof="0" dirty="0">
                <a:ln>
                  <a:noFill/>
                </a:ln>
                <a:solidFill>
                  <a:prstClr val="black"/>
                </a:solidFill>
                <a:effectLst/>
                <a:uLnTx/>
                <a:uFillTx/>
                <a:ea typeface="+mn-ea"/>
                <a:cs typeface="+mn-cs"/>
              </a:rPr>
              <a:t>valuez les occasions et </a:t>
            </a:r>
            <a:br>
              <a:rPr lang="fr-CA" b="0" i="0" u="none" strike="noStrike" kern="1200" cap="none" spc="0" normalizeH="0" noProof="0" dirty="0">
                <a:ln>
                  <a:noFill/>
                </a:ln>
                <a:solidFill>
                  <a:prstClr val="black"/>
                </a:solidFill>
                <a:effectLst/>
                <a:uLnTx/>
                <a:uFillTx/>
                <a:ea typeface="+mn-ea"/>
                <a:cs typeface="+mn-cs"/>
              </a:rPr>
            </a:br>
            <a:r>
              <a:rPr lang="fr-ca" b="0" i="0" u="none" strike="noStrike" kern="1200" cap="none" spc="0" normalizeH="0" noProof="0" dirty="0">
                <a:ln>
                  <a:noFill/>
                </a:ln>
                <a:solidFill>
                  <a:prstClr val="black"/>
                </a:solidFill>
                <a:effectLst/>
                <a:uLnTx/>
                <a:uFillTx/>
                <a:ea typeface="+mn-ea"/>
                <a:cs typeface="+mn-cs"/>
              </a:rPr>
              <a:t>les risques </a:t>
            </a:r>
          </a:p>
        </p:txBody>
      </p:sp>
      <p:sp>
        <p:nvSpPr>
          <p:cNvPr id="77" name="TextBox 76">
            <a:extLst>
              <a:ext uri="{FF2B5EF4-FFF2-40B4-BE49-F238E27FC236}">
                <a16:creationId xmlns:a16="http://schemas.microsoft.com/office/drawing/2014/main" id="{2F73507C-581F-FB02-680E-9D9419885E48}"/>
              </a:ext>
            </a:extLst>
          </p:cNvPr>
          <p:cNvSpPr txBox="1"/>
          <p:nvPr/>
        </p:nvSpPr>
        <p:spPr>
          <a:xfrm>
            <a:off x="9725011" y="2818635"/>
            <a:ext cx="407163" cy="677108"/>
          </a:xfrm>
          <a:prstGeom prst="rect">
            <a:avLst/>
          </a:prstGeom>
          <a:noFill/>
        </p:spPr>
        <p:txBody>
          <a:bodyPr wrap="none" lIns="0" tIns="0" rIns="0" bIns="0" rtlCol="0">
            <a:spAutoFit/>
          </a:bodyPr>
          <a:lstStyle/>
          <a:p>
            <a:pPr algn="ctr" rtl="0">
              <a:spcBef>
                <a:spcPts val="600"/>
              </a:spcBef>
            </a:pPr>
            <a:r>
              <a:rPr lang="fr-ca" sz="4400" b="1" noProof="0">
                <a:solidFill>
                  <a:schemeClr val="bg1"/>
                </a:solidFill>
              </a:rPr>
              <a:t>S</a:t>
            </a:r>
          </a:p>
        </p:txBody>
      </p:sp>
      <p:sp>
        <p:nvSpPr>
          <p:cNvPr id="30" name="TextBox 29">
            <a:extLst>
              <a:ext uri="{FF2B5EF4-FFF2-40B4-BE49-F238E27FC236}">
                <a16:creationId xmlns:a16="http://schemas.microsoft.com/office/drawing/2014/main" id="{F1AFCB98-5E38-CE96-B522-169A0E58FFC0}"/>
              </a:ext>
            </a:extLst>
          </p:cNvPr>
          <p:cNvSpPr txBox="1"/>
          <p:nvPr/>
        </p:nvSpPr>
        <p:spPr>
          <a:xfrm>
            <a:off x="9039244" y="4361010"/>
            <a:ext cx="1776981" cy="594009"/>
          </a:xfrm>
          <a:prstGeom prst="rect">
            <a:avLst/>
          </a:prstGeom>
          <a:noFill/>
        </p:spPr>
        <p:txBody>
          <a:bodyPr wrap="square" lIns="91440" tIns="91440" rIns="91440" bIns="91440" rtlCol="0">
            <a:noAutofit/>
          </a:bodyPr>
          <a:lstStyle/>
          <a:p>
            <a:pPr marL="0" marR="0" lvl="0" indent="0" algn="ctr" defTabSz="914400" rtl="0" eaLnBrk="1" fontAlgn="auto" latinLnBrk="0" hangingPunct="1">
              <a:lnSpc>
                <a:spcPct val="95000"/>
              </a:lnSpc>
              <a:spcBef>
                <a:spcPts val="1200"/>
              </a:spcBef>
              <a:spcAft>
                <a:spcPts val="0"/>
              </a:spcAft>
              <a:buClr>
                <a:prstClr val="black"/>
              </a:buClr>
              <a:buSzPct val="115000"/>
              <a:buFont typeface="Arial" panose="020B0604020202020204" pitchFamily="34" charset="0"/>
              <a:buNone/>
              <a:tabLst/>
              <a:defRPr/>
            </a:pPr>
            <a:r>
              <a:rPr lang="fr-ca" sz="2400" b="1" i="0" u="none" strike="noStrike" kern="1200" cap="none" spc="0" normalizeH="0" noProof="0" dirty="0">
                <a:ln>
                  <a:noFill/>
                </a:ln>
                <a:solidFill>
                  <a:prstClr val="black"/>
                </a:solidFill>
                <a:effectLst/>
                <a:uLnTx/>
                <a:uFillTx/>
                <a:ea typeface="+mn-ea"/>
                <a:cs typeface="+mn-cs"/>
              </a:rPr>
              <a:t>S</a:t>
            </a:r>
            <a:r>
              <a:rPr lang="fr-ca" b="0" i="0" u="none" strike="noStrike" kern="1200" cap="none" spc="0" normalizeH="0" noProof="0" dirty="0">
                <a:ln>
                  <a:noFill/>
                </a:ln>
                <a:solidFill>
                  <a:prstClr val="black"/>
                </a:solidFill>
                <a:effectLst/>
                <a:uLnTx/>
                <a:uFillTx/>
                <a:ea typeface="+mn-ea"/>
                <a:cs typeface="+mn-cs"/>
              </a:rPr>
              <a:t>uivi auprès du client</a:t>
            </a:r>
          </a:p>
        </p:txBody>
      </p:sp>
    </p:spTree>
    <p:custDataLst>
      <p:tags r:id="rId1"/>
    </p:custDataLst>
    <p:extLst>
      <p:ext uri="{BB962C8B-B14F-4D97-AF65-F5344CB8AC3E}">
        <p14:creationId xmlns:p14="http://schemas.microsoft.com/office/powerpoint/2010/main" val="9575524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7" grpId="0"/>
      <p:bldP spid="28" grpId="0"/>
      <p:bldP spid="29" grpId="0"/>
      <p:bldP spid="3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7501B3A-016B-595C-2B72-8DF8322100F3}"/>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pPr lvl="0"/>
            <a:fld id="{BB333B34-C87C-402E-ABB0-13B7C9DEBBC4}" type="slidenum">
              <a:rPr lang="en-CA" noProof="0" smtClean="0"/>
              <a:pPr lvl="0"/>
              <a:t>44</a:t>
            </a:fld>
            <a:endParaRPr lang="en-CA" noProof="0" dirty="0"/>
          </a:p>
        </p:txBody>
      </p:sp>
      <p:sp>
        <p:nvSpPr>
          <p:cNvPr id="9" name="Title 8">
            <a:extLst>
              <a:ext uri="{FF2B5EF4-FFF2-40B4-BE49-F238E27FC236}">
                <a16:creationId xmlns:a16="http://schemas.microsoft.com/office/drawing/2014/main" id="{772DAF7F-2159-8E6B-0B59-189020F8A021}"/>
              </a:ext>
            </a:extLst>
          </p:cNvPr>
          <p:cNvSpPr>
            <a:spLocks noGrp="1"/>
          </p:cNvSpPr>
          <p:nvPr>
            <p:ph type="title"/>
          </p:nvPr>
        </p:nvSpPr>
        <p:spPr>
          <a:xfrm>
            <a:off x="466342" y="472437"/>
            <a:ext cx="9022829" cy="792167"/>
          </a:xfrm>
        </p:spPr>
        <p:txBody>
          <a:bodyPr/>
          <a:lstStyle/>
          <a:p>
            <a:r>
              <a:rPr lang="fr-ca" dirty="0"/>
              <a:t>Information sur le coût total – Ressources et liste de contrôle de préparation à l’intention des conseillers</a:t>
            </a:r>
            <a:endParaRPr lang="en-US" dirty="0"/>
          </a:p>
        </p:txBody>
      </p:sp>
      <p:grpSp>
        <p:nvGrpSpPr>
          <p:cNvPr id="2" name="Group 1" descr="Vignettes de la brochure Information sur le coût total – Ressources et liste de contrôle de préparation à l’intention des conseillers d’Investissements Manuvie.">
            <a:extLst>
              <a:ext uri="{FF2B5EF4-FFF2-40B4-BE49-F238E27FC236}">
                <a16:creationId xmlns:a16="http://schemas.microsoft.com/office/drawing/2014/main" id="{0A62D994-5C34-9051-F167-6086B6BFE8C2}"/>
              </a:ext>
            </a:extLst>
          </p:cNvPr>
          <p:cNvGrpSpPr>
            <a:grpSpLocks noChangeAspect="1"/>
          </p:cNvGrpSpPr>
          <p:nvPr/>
        </p:nvGrpSpPr>
        <p:grpSpPr>
          <a:xfrm>
            <a:off x="236495" y="1652582"/>
            <a:ext cx="11715834" cy="3552834"/>
            <a:chOff x="226860" y="1089309"/>
            <a:chExt cx="14547401" cy="4411509"/>
          </a:xfrm>
        </p:grpSpPr>
        <p:pic>
          <p:nvPicPr>
            <p:cNvPr id="5" name="Picture 4">
              <a:extLst>
                <a:ext uri="{FF2B5EF4-FFF2-40B4-BE49-F238E27FC236}">
                  <a16:creationId xmlns:a16="http://schemas.microsoft.com/office/drawing/2014/main" id="{AB448E92-550B-1F9F-D640-9E2311A6BF2B}"/>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11365369" y="1089309"/>
              <a:ext cx="3408892" cy="4411508"/>
            </a:xfrm>
            <a:prstGeom prst="rect">
              <a:avLst/>
            </a:prstGeom>
            <a:effectLst>
              <a:outerShdw blurRad="63500" algn="ctr" rotWithShape="0">
                <a:prstClr val="black">
                  <a:alpha val="40000"/>
                </a:prstClr>
              </a:outerShdw>
            </a:effectLst>
          </p:spPr>
        </p:pic>
        <p:pic>
          <p:nvPicPr>
            <p:cNvPr id="4" name="Picture 3">
              <a:extLst>
                <a:ext uri="{FF2B5EF4-FFF2-40B4-BE49-F238E27FC236}">
                  <a16:creationId xmlns:a16="http://schemas.microsoft.com/office/drawing/2014/main" id="{4C3F1030-3179-0760-9685-2615F34EFE3B}"/>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7652531" y="1089309"/>
              <a:ext cx="3408893" cy="4411509"/>
            </a:xfrm>
            <a:prstGeom prst="rect">
              <a:avLst/>
            </a:prstGeom>
            <a:effectLst>
              <a:outerShdw blurRad="63500" algn="ctr" rotWithShape="0">
                <a:prstClr val="black">
                  <a:alpha val="40000"/>
                </a:prstClr>
              </a:outerShdw>
            </a:effectLst>
          </p:spPr>
        </p:pic>
        <p:pic>
          <p:nvPicPr>
            <p:cNvPr id="10" name="Picture 9">
              <a:extLst>
                <a:ext uri="{FF2B5EF4-FFF2-40B4-BE49-F238E27FC236}">
                  <a16:creationId xmlns:a16="http://schemas.microsoft.com/office/drawing/2014/main" id="{DAC09CE7-1EBD-4397-0C21-B9DD3599023C}"/>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p:blipFill>
          <p:spPr>
            <a:xfrm>
              <a:off x="3939695" y="1089309"/>
              <a:ext cx="3408893" cy="4411509"/>
            </a:xfrm>
            <a:prstGeom prst="rect">
              <a:avLst/>
            </a:prstGeom>
            <a:effectLst>
              <a:outerShdw blurRad="63500" algn="ctr" rotWithShape="0">
                <a:prstClr val="black">
                  <a:alpha val="40000"/>
                </a:prstClr>
              </a:outerShdw>
            </a:effectLst>
          </p:spPr>
        </p:pic>
        <p:pic>
          <p:nvPicPr>
            <p:cNvPr id="7" name="Picture 6">
              <a:extLst>
                <a:ext uri="{FF2B5EF4-FFF2-40B4-BE49-F238E27FC236}">
                  <a16:creationId xmlns:a16="http://schemas.microsoft.com/office/drawing/2014/main" id="{B2032A7A-BB11-11AF-FAA3-8675655B824D}"/>
                </a:ext>
              </a:extLst>
            </p:cNvPr>
            <p:cNvPicPr>
              <a:picLocks noChangeAspect="1"/>
            </p:cNvPicPr>
            <p:nvPr/>
          </p:nvPicPr>
          <p:blipFill>
            <a:blip r:embed="rId6" cstate="screen">
              <a:extLst>
                <a:ext uri="{28A0092B-C50C-407E-A947-70E740481C1C}">
                  <a14:useLocalDpi xmlns:a14="http://schemas.microsoft.com/office/drawing/2010/main" val="0"/>
                </a:ext>
              </a:extLst>
            </a:blip>
            <a:srcRect/>
            <a:stretch/>
          </p:blipFill>
          <p:spPr>
            <a:xfrm>
              <a:off x="226860" y="1089309"/>
              <a:ext cx="3408893" cy="4411509"/>
            </a:xfrm>
            <a:prstGeom prst="rect">
              <a:avLst/>
            </a:prstGeom>
            <a:effectLst>
              <a:outerShdw blurRad="63500" algn="ctr" rotWithShape="0">
                <a:prstClr val="black">
                  <a:alpha val="40000"/>
                </a:prstClr>
              </a:outerShdw>
            </a:effectLst>
          </p:spPr>
        </p:pic>
      </p:grpSp>
    </p:spTree>
    <p:extLst>
      <p:ext uri="{BB962C8B-B14F-4D97-AF65-F5344CB8AC3E}">
        <p14:creationId xmlns:p14="http://schemas.microsoft.com/office/powerpoint/2010/main" val="2717374528"/>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7C9E9-001F-6245-F94A-51C0F644BC4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AD59383-7133-E8ED-3246-9385CBDC877A}"/>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pPr lvl="0"/>
            <a:fld id="{BB333B34-C87C-402E-ABB0-13B7C9DEBBC4}" type="slidenum">
              <a:rPr lang="en-CA" noProof="0" smtClean="0"/>
              <a:pPr lvl="0"/>
              <a:t>45</a:t>
            </a:fld>
            <a:endParaRPr lang="en-CA" noProof="0" dirty="0"/>
          </a:p>
        </p:txBody>
      </p:sp>
      <p:sp>
        <p:nvSpPr>
          <p:cNvPr id="4" name="Title 3">
            <a:extLst>
              <a:ext uri="{FF2B5EF4-FFF2-40B4-BE49-F238E27FC236}">
                <a16:creationId xmlns:a16="http://schemas.microsoft.com/office/drawing/2014/main" id="{5132D68A-F04F-AB11-0613-8F0EFC08C2D6}"/>
              </a:ext>
            </a:extLst>
          </p:cNvPr>
          <p:cNvSpPr>
            <a:spLocks noGrp="1"/>
          </p:cNvSpPr>
          <p:nvPr>
            <p:ph type="title"/>
          </p:nvPr>
        </p:nvSpPr>
        <p:spPr>
          <a:xfrm>
            <a:off x="466342" y="472437"/>
            <a:ext cx="11274553" cy="792167"/>
          </a:xfrm>
        </p:spPr>
        <p:txBody>
          <a:bodyPr/>
          <a:lstStyle/>
          <a:p>
            <a:r>
              <a:rPr lang="fr-ca" dirty="0"/>
              <a:t>Sections 1 et 2</a:t>
            </a:r>
            <a:endParaRPr lang="en-US" dirty="0"/>
          </a:p>
        </p:txBody>
      </p:sp>
      <p:pic>
        <p:nvPicPr>
          <p:cNvPr id="6" name="Picture 5" descr="Section 1 de la brochure Information sur le coût total – Ressources et liste de contrôle de préparation à l’intention des conseillers d’Investissements Manuvie.">
            <a:extLst>
              <a:ext uri="{FF2B5EF4-FFF2-40B4-BE49-F238E27FC236}">
                <a16:creationId xmlns:a16="http://schemas.microsoft.com/office/drawing/2014/main" id="{CC1A490B-1A58-F14F-6ECC-ACEDA0476B82}"/>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527544" y="1264604"/>
            <a:ext cx="5760000" cy="3383570"/>
          </a:xfrm>
          <a:prstGeom prst="rect">
            <a:avLst/>
          </a:prstGeom>
          <a:effectLst>
            <a:outerShdw blurRad="63500" sx="102000" sy="102000" algn="ctr" rotWithShape="0">
              <a:prstClr val="black">
                <a:alpha val="40000"/>
              </a:prstClr>
            </a:outerShdw>
          </a:effectLst>
        </p:spPr>
      </p:pic>
      <p:pic>
        <p:nvPicPr>
          <p:cNvPr id="8" name="Picture 7" descr="Section 2 de la brochure Information sur le coût total – Ressources et liste de contrôle de préparation à l’intention des conseillers d’Investissements Manuvie.">
            <a:extLst>
              <a:ext uri="{FF2B5EF4-FFF2-40B4-BE49-F238E27FC236}">
                <a16:creationId xmlns:a16="http://schemas.microsoft.com/office/drawing/2014/main" id="{F88D3856-6E77-7887-A9E4-9B9A6DEB927D}"/>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5831602" y="2280505"/>
            <a:ext cx="5760000" cy="371274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809570137"/>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C6D3F-0C44-6433-26C3-C7555FC466E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3BA85DF-4958-2173-5168-ED769F5B3991}"/>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pPr lvl="0"/>
            <a:fld id="{BB333B34-C87C-402E-ABB0-13B7C9DEBBC4}" type="slidenum">
              <a:rPr lang="en-CA" noProof="0" smtClean="0"/>
              <a:pPr lvl="0"/>
              <a:t>46</a:t>
            </a:fld>
            <a:endParaRPr lang="en-CA" noProof="0" dirty="0"/>
          </a:p>
        </p:txBody>
      </p:sp>
      <p:sp>
        <p:nvSpPr>
          <p:cNvPr id="5" name="Title 4">
            <a:extLst>
              <a:ext uri="{FF2B5EF4-FFF2-40B4-BE49-F238E27FC236}">
                <a16:creationId xmlns:a16="http://schemas.microsoft.com/office/drawing/2014/main" id="{0C58A9E4-C5E9-61A8-B499-76D1A744A1C1}"/>
              </a:ext>
            </a:extLst>
          </p:cNvPr>
          <p:cNvSpPr>
            <a:spLocks noGrp="1"/>
          </p:cNvSpPr>
          <p:nvPr>
            <p:ph type="title"/>
          </p:nvPr>
        </p:nvSpPr>
        <p:spPr>
          <a:xfrm>
            <a:off x="466342" y="472437"/>
            <a:ext cx="11274553" cy="792167"/>
          </a:xfrm>
        </p:spPr>
        <p:txBody>
          <a:bodyPr/>
          <a:lstStyle/>
          <a:p>
            <a:r>
              <a:rPr lang="fr-ca" dirty="0"/>
              <a:t>Section 3</a:t>
            </a:r>
            <a:endParaRPr lang="en-US" dirty="0"/>
          </a:p>
        </p:txBody>
      </p:sp>
      <p:pic>
        <p:nvPicPr>
          <p:cNvPr id="7" name="Picture 6" descr="Sections 3a et 3b de la brochure Information sur le coût total – Ressources et liste de contrôle de préparation à l’intention des conseillers d’Investissements Manuvie.">
            <a:extLst>
              <a:ext uri="{FF2B5EF4-FFF2-40B4-BE49-F238E27FC236}">
                <a16:creationId xmlns:a16="http://schemas.microsoft.com/office/drawing/2014/main" id="{DF54CACA-89E1-FDE6-B7FF-418C53AB0B6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66340" y="1236604"/>
            <a:ext cx="6057194" cy="3470416"/>
          </a:xfrm>
          <a:prstGeom prst="rect">
            <a:avLst/>
          </a:prstGeom>
          <a:effectLst>
            <a:outerShdw blurRad="63500" sx="102000" sy="102000" algn="ctr" rotWithShape="0">
              <a:prstClr val="black">
                <a:alpha val="40000"/>
              </a:prstClr>
            </a:outerShdw>
          </a:effectLst>
        </p:spPr>
      </p:pic>
      <p:pic>
        <p:nvPicPr>
          <p:cNvPr id="9" name="Picture 8" descr="Sections 3c et 3d de la brochure Information sur le coût total – Ressources et liste de contrôle de préparation à l’intention des conseillers d’Investissements Manuvie.">
            <a:extLst>
              <a:ext uri="{FF2B5EF4-FFF2-40B4-BE49-F238E27FC236}">
                <a16:creationId xmlns:a16="http://schemas.microsoft.com/office/drawing/2014/main" id="{CF7D18FD-695A-F049-7B5B-07B3453EB61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392799" y="2486764"/>
            <a:ext cx="6057194" cy="349179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285399185"/>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49339-DFD5-C50F-0185-E9059520B7D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6F2D84-435C-12CA-9737-08E077BBDD9F}"/>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pPr lvl="0"/>
            <a:fld id="{BB333B34-C87C-402E-ABB0-13B7C9DEBBC4}" type="slidenum">
              <a:rPr lang="en-CA" noProof="0" smtClean="0"/>
              <a:pPr lvl="0"/>
              <a:t>47</a:t>
            </a:fld>
            <a:endParaRPr lang="en-CA" noProof="0" dirty="0"/>
          </a:p>
        </p:txBody>
      </p:sp>
      <p:sp>
        <p:nvSpPr>
          <p:cNvPr id="4" name="Title 3">
            <a:extLst>
              <a:ext uri="{FF2B5EF4-FFF2-40B4-BE49-F238E27FC236}">
                <a16:creationId xmlns:a16="http://schemas.microsoft.com/office/drawing/2014/main" id="{3E4C63C7-F083-3C70-27AA-C9B890FACA38}"/>
              </a:ext>
            </a:extLst>
          </p:cNvPr>
          <p:cNvSpPr>
            <a:spLocks noGrp="1"/>
          </p:cNvSpPr>
          <p:nvPr>
            <p:ph type="title"/>
          </p:nvPr>
        </p:nvSpPr>
        <p:spPr/>
        <p:txBody>
          <a:bodyPr/>
          <a:lstStyle/>
          <a:p>
            <a:r>
              <a:rPr lang="fr-ca" dirty="0"/>
              <a:t>Section 4</a:t>
            </a:r>
            <a:endParaRPr lang="en-US" dirty="0"/>
          </a:p>
        </p:txBody>
      </p:sp>
      <p:pic>
        <p:nvPicPr>
          <p:cNvPr id="2" name="Picture 1" descr="Section 4 de la brochure Information sur le coût total – Ressources et liste de contrôle de préparation à l’intention des conseillers d’Investissements Manuvie.">
            <a:extLst>
              <a:ext uri="{FF2B5EF4-FFF2-40B4-BE49-F238E27FC236}">
                <a16:creationId xmlns:a16="http://schemas.microsoft.com/office/drawing/2014/main" id="{7D030EB6-1C56-3F51-ACE9-2DFB1A558ABF}"/>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943783" y="966359"/>
            <a:ext cx="6301257" cy="492528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61870638"/>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D9DE58F-E101-02E4-F9DD-83DDAC082D06}"/>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48</a:t>
            </a:fld>
            <a:endParaRPr lang="en-CA" noProof="0" dirty="0"/>
          </a:p>
        </p:txBody>
      </p:sp>
      <p:pic>
        <p:nvPicPr>
          <p:cNvPr id="8" name="Graphic 7">
            <a:extLst>
              <a:ext uri="{FF2B5EF4-FFF2-40B4-BE49-F238E27FC236}">
                <a16:creationId xmlns:a16="http://schemas.microsoft.com/office/drawing/2014/main" id="{857A2335-83A0-C162-B94A-938B608FD38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59178" y="4123394"/>
            <a:ext cx="444785" cy="444785"/>
          </a:xfrm>
          <a:prstGeom prst="rect">
            <a:avLst/>
          </a:prstGeom>
        </p:spPr>
      </p:pic>
      <p:pic>
        <p:nvPicPr>
          <p:cNvPr id="9" name="Graphic 8">
            <a:extLst>
              <a:ext uri="{FF2B5EF4-FFF2-40B4-BE49-F238E27FC236}">
                <a16:creationId xmlns:a16="http://schemas.microsoft.com/office/drawing/2014/main" id="{F1F3FC70-B616-A6E5-6EC1-E896BBACFD8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59178" y="2774885"/>
            <a:ext cx="444785" cy="444785"/>
          </a:xfrm>
          <a:prstGeom prst="rect">
            <a:avLst/>
          </a:prstGeom>
        </p:spPr>
      </p:pic>
      <p:grpSp>
        <p:nvGrpSpPr>
          <p:cNvPr id="10" name="Group 9">
            <a:extLst>
              <a:ext uri="{FF2B5EF4-FFF2-40B4-BE49-F238E27FC236}">
                <a16:creationId xmlns:a16="http://schemas.microsoft.com/office/drawing/2014/main" id="{16EC3420-F33D-B157-4713-36558881BA1C}"/>
              </a:ext>
              <a:ext uri="{C183D7F6-B498-43B3-948B-1728B52AA6E4}">
                <adec:decorative xmlns:adec="http://schemas.microsoft.com/office/drawing/2017/decorative" val="1"/>
              </a:ext>
            </a:extLst>
          </p:cNvPr>
          <p:cNvGrpSpPr/>
          <p:nvPr/>
        </p:nvGrpSpPr>
        <p:grpSpPr>
          <a:xfrm>
            <a:off x="3537869" y="1375461"/>
            <a:ext cx="457624" cy="472391"/>
            <a:chOff x="3537869" y="1375461"/>
            <a:chExt cx="457624" cy="472391"/>
          </a:xfrm>
          <a:solidFill>
            <a:srgbClr val="03874D"/>
          </a:solidFill>
        </p:grpSpPr>
        <p:sp>
          <p:nvSpPr>
            <p:cNvPr id="11" name="Freeform: Shape 10">
              <a:extLst>
                <a:ext uri="{FF2B5EF4-FFF2-40B4-BE49-F238E27FC236}">
                  <a16:creationId xmlns:a16="http://schemas.microsoft.com/office/drawing/2014/main" id="{4AC61353-57D4-1639-0000-086680DAF7C7}"/>
                </a:ext>
              </a:extLst>
            </p:cNvPr>
            <p:cNvSpPr/>
            <p:nvPr/>
          </p:nvSpPr>
          <p:spPr>
            <a:xfrm>
              <a:off x="3574777" y="1375461"/>
              <a:ext cx="420716" cy="472391"/>
            </a:xfrm>
            <a:custGeom>
              <a:avLst/>
              <a:gdLst>
                <a:gd name="csX0" fmla="*/ 420037 w 420716"/>
                <a:gd name="csY0" fmla="*/ 53435 h 472391"/>
                <a:gd name="csX1" fmla="*/ 413240 w 420716"/>
                <a:gd name="csY1" fmla="*/ 79225 h 472391"/>
                <a:gd name="csX2" fmla="*/ 353785 w 420716"/>
                <a:gd name="csY2" fmla="*/ 192110 h 472391"/>
                <a:gd name="csX3" fmla="*/ 353859 w 420716"/>
                <a:gd name="csY3" fmla="*/ 198798 h 472391"/>
                <a:gd name="csX4" fmla="*/ 361403 w 420716"/>
                <a:gd name="csY4" fmla="*/ 269471 h 472391"/>
                <a:gd name="csX5" fmla="*/ 339547 w 420716"/>
                <a:gd name="csY5" fmla="*/ 328461 h 472391"/>
                <a:gd name="csX6" fmla="*/ 318902 w 420716"/>
                <a:gd name="csY6" fmla="*/ 376659 h 472391"/>
                <a:gd name="csX7" fmla="*/ 273988 w 420716"/>
                <a:gd name="csY7" fmla="*/ 455371 h 472391"/>
                <a:gd name="csX8" fmla="*/ 238471 w 420716"/>
                <a:gd name="csY8" fmla="*/ 472133 h 472391"/>
                <a:gd name="csX9" fmla="*/ 223686 w 420716"/>
                <a:gd name="csY9" fmla="*/ 468066 h 472391"/>
                <a:gd name="csX10" fmla="*/ 146052 w 420716"/>
                <a:gd name="csY10" fmla="*/ 432534 h 472391"/>
                <a:gd name="csX11" fmla="*/ 86473 w 420716"/>
                <a:gd name="csY11" fmla="*/ 394551 h 472391"/>
                <a:gd name="csX12" fmla="*/ 37403 w 420716"/>
                <a:gd name="csY12" fmla="*/ 356693 h 472391"/>
                <a:gd name="csX13" fmla="*/ 7296 w 420716"/>
                <a:gd name="csY13" fmla="*/ 328151 h 472391"/>
                <a:gd name="csX14" fmla="*/ 12308 w 420716"/>
                <a:gd name="csY14" fmla="*/ 285437 h 472391"/>
                <a:gd name="csX15" fmla="*/ 26944 w 420716"/>
                <a:gd name="csY15" fmla="*/ 280137 h 472391"/>
                <a:gd name="csX16" fmla="*/ 62403 w 420716"/>
                <a:gd name="csY16" fmla="*/ 270350 h 472391"/>
                <a:gd name="csX17" fmla="*/ 108844 w 420716"/>
                <a:gd name="csY17" fmla="*/ 246804 h 472391"/>
                <a:gd name="csX18" fmla="*/ 134405 w 420716"/>
                <a:gd name="csY18" fmla="*/ 226632 h 472391"/>
                <a:gd name="csX19" fmla="*/ 177710 w 420716"/>
                <a:gd name="csY19" fmla="*/ 181984 h 472391"/>
                <a:gd name="csX20" fmla="*/ 205079 w 420716"/>
                <a:gd name="csY20" fmla="*/ 158231 h 472391"/>
                <a:gd name="csX21" fmla="*/ 254451 w 420716"/>
                <a:gd name="csY21" fmla="*/ 144377 h 472391"/>
                <a:gd name="csX22" fmla="*/ 259891 w 420716"/>
                <a:gd name="csY22" fmla="*/ 141115 h 472391"/>
                <a:gd name="csX23" fmla="*/ 317943 w 420716"/>
                <a:gd name="csY23" fmla="*/ 30008 h 472391"/>
                <a:gd name="csX24" fmla="*/ 349408 w 420716"/>
                <a:gd name="csY24" fmla="*/ 2668 h 472391"/>
                <a:gd name="csX25" fmla="*/ 413948 w 420716"/>
                <a:gd name="csY25" fmla="*/ 28347 h 472391"/>
                <a:gd name="csX26" fmla="*/ 420037 w 420716"/>
                <a:gd name="csY26" fmla="*/ 53435 h 472391"/>
                <a:gd name="csX27" fmla="*/ 36532 w 420716"/>
                <a:gd name="csY27" fmla="*/ 311101 h 472391"/>
                <a:gd name="csX28" fmla="*/ 36687 w 420716"/>
                <a:gd name="csY28" fmla="*/ 312193 h 472391"/>
                <a:gd name="csX29" fmla="*/ 38828 w 420716"/>
                <a:gd name="csY29" fmla="*/ 314548 h 472391"/>
                <a:gd name="csX30" fmla="*/ 86709 w 420716"/>
                <a:gd name="csY30" fmla="*/ 355313 h 472391"/>
                <a:gd name="csX31" fmla="*/ 91964 w 420716"/>
                <a:gd name="csY31" fmla="*/ 355704 h 472391"/>
                <a:gd name="csX32" fmla="*/ 106113 w 420716"/>
                <a:gd name="csY32" fmla="*/ 346426 h 472391"/>
                <a:gd name="csX33" fmla="*/ 110727 w 420716"/>
                <a:gd name="csY33" fmla="*/ 342994 h 472391"/>
                <a:gd name="csX34" fmla="*/ 134538 w 420716"/>
                <a:gd name="csY34" fmla="*/ 350464 h 472391"/>
                <a:gd name="csX35" fmla="*/ 131083 w 420716"/>
                <a:gd name="csY35" fmla="*/ 366857 h 472391"/>
                <a:gd name="csX36" fmla="*/ 121185 w 420716"/>
                <a:gd name="csY36" fmla="*/ 374910 h 472391"/>
                <a:gd name="csX37" fmla="*/ 118255 w 420716"/>
                <a:gd name="csY37" fmla="*/ 377309 h 472391"/>
                <a:gd name="csX38" fmla="*/ 121311 w 420716"/>
                <a:gd name="csY38" fmla="*/ 379649 h 472391"/>
                <a:gd name="csX39" fmla="*/ 148304 w 420716"/>
                <a:gd name="csY39" fmla="*/ 396810 h 472391"/>
                <a:gd name="csX40" fmla="*/ 168786 w 420716"/>
                <a:gd name="csY40" fmla="*/ 408671 h 472391"/>
                <a:gd name="csX41" fmla="*/ 173045 w 420716"/>
                <a:gd name="csY41" fmla="*/ 408206 h 472391"/>
                <a:gd name="csX42" fmla="*/ 174920 w 420716"/>
                <a:gd name="csY42" fmla="*/ 406471 h 472391"/>
                <a:gd name="csX43" fmla="*/ 199801 w 420716"/>
                <a:gd name="csY43" fmla="*/ 375072 h 472391"/>
                <a:gd name="csX44" fmla="*/ 203662 w 420716"/>
                <a:gd name="csY44" fmla="*/ 369234 h 472391"/>
                <a:gd name="csX45" fmla="*/ 222151 w 420716"/>
                <a:gd name="csY45" fmla="*/ 364200 h 472391"/>
                <a:gd name="csX46" fmla="*/ 232315 w 420716"/>
                <a:gd name="csY46" fmla="*/ 379885 h 472391"/>
                <a:gd name="csX47" fmla="*/ 229126 w 420716"/>
                <a:gd name="csY47" fmla="*/ 388439 h 472391"/>
                <a:gd name="csX48" fmla="*/ 204193 w 420716"/>
                <a:gd name="csY48" fmla="*/ 421846 h 472391"/>
                <a:gd name="csX49" fmla="*/ 202030 w 420716"/>
                <a:gd name="csY49" fmla="*/ 424680 h 472391"/>
                <a:gd name="csX50" fmla="*/ 204252 w 420716"/>
                <a:gd name="csY50" fmla="*/ 425979 h 472391"/>
                <a:gd name="csX51" fmla="*/ 229481 w 420716"/>
                <a:gd name="csY51" fmla="*/ 436187 h 472391"/>
                <a:gd name="csX52" fmla="*/ 240361 w 420716"/>
                <a:gd name="csY52" fmla="*/ 440011 h 472391"/>
                <a:gd name="csX53" fmla="*/ 247143 w 420716"/>
                <a:gd name="csY53" fmla="*/ 437789 h 472391"/>
                <a:gd name="csX54" fmla="*/ 248435 w 420716"/>
                <a:gd name="csY54" fmla="*/ 435966 h 472391"/>
                <a:gd name="csX55" fmla="*/ 281738 w 420716"/>
                <a:gd name="csY55" fmla="*/ 379516 h 472391"/>
                <a:gd name="csX56" fmla="*/ 310923 w 420716"/>
                <a:gd name="csY56" fmla="*/ 313544 h 472391"/>
                <a:gd name="csX57" fmla="*/ 311883 w 420716"/>
                <a:gd name="csY57" fmla="*/ 310709 h 472391"/>
                <a:gd name="csX58" fmla="*/ 308414 w 420716"/>
                <a:gd name="csY58" fmla="*/ 308753 h 472391"/>
                <a:gd name="csX59" fmla="*/ 274328 w 420716"/>
                <a:gd name="csY59" fmla="*/ 291046 h 472391"/>
                <a:gd name="csX60" fmla="*/ 173510 w 420716"/>
                <a:gd name="csY60" fmla="*/ 238641 h 472391"/>
                <a:gd name="csX61" fmla="*/ 167509 w 420716"/>
                <a:gd name="csY61" fmla="*/ 239512 h 472391"/>
                <a:gd name="csX62" fmla="*/ 138686 w 420716"/>
                <a:gd name="csY62" fmla="*/ 264740 h 472391"/>
                <a:gd name="csX63" fmla="*/ 78486 w 420716"/>
                <a:gd name="csY63" fmla="*/ 298280 h 472391"/>
                <a:gd name="csX64" fmla="*/ 39322 w 420716"/>
                <a:gd name="csY64" fmla="*/ 310230 h 472391"/>
                <a:gd name="csX65" fmla="*/ 36532 w 420716"/>
                <a:gd name="csY65" fmla="*/ 311101 h 472391"/>
                <a:gd name="csX66" fmla="*/ 193756 w 420716"/>
                <a:gd name="csY66" fmla="*/ 213058 h 472391"/>
                <a:gd name="csX67" fmla="*/ 196782 w 420716"/>
                <a:gd name="csY67" fmla="*/ 214785 h 472391"/>
                <a:gd name="csX68" fmla="*/ 245062 w 420716"/>
                <a:gd name="csY68" fmla="*/ 239822 h 472391"/>
                <a:gd name="csX69" fmla="*/ 320305 w 420716"/>
                <a:gd name="csY69" fmla="*/ 278904 h 472391"/>
                <a:gd name="csX70" fmla="*/ 324681 w 420716"/>
                <a:gd name="csY70" fmla="*/ 277236 h 472391"/>
                <a:gd name="csX71" fmla="*/ 330284 w 420716"/>
                <a:gd name="csY71" fmla="*/ 261699 h 472391"/>
                <a:gd name="csX72" fmla="*/ 332609 w 420716"/>
                <a:gd name="csY72" fmla="*/ 231702 h 472391"/>
                <a:gd name="csX73" fmla="*/ 303823 w 420716"/>
                <a:gd name="csY73" fmla="*/ 193542 h 472391"/>
                <a:gd name="csX74" fmla="*/ 280654 w 420716"/>
                <a:gd name="csY74" fmla="*/ 181954 h 472391"/>
                <a:gd name="csX75" fmla="*/ 265781 w 420716"/>
                <a:gd name="csY75" fmla="*/ 177142 h 472391"/>
                <a:gd name="csX76" fmla="*/ 211537 w 420716"/>
                <a:gd name="csY76" fmla="*/ 193136 h 472391"/>
                <a:gd name="csX77" fmla="*/ 194627 w 420716"/>
                <a:gd name="csY77" fmla="*/ 211338 h 472391"/>
                <a:gd name="csX78" fmla="*/ 193756 w 420716"/>
                <a:gd name="csY78" fmla="*/ 213058 h 472391"/>
                <a:gd name="csX79" fmla="*/ 366149 w 420716"/>
                <a:gd name="csY79" fmla="*/ 31838 h 472391"/>
                <a:gd name="csX80" fmla="*/ 353409 w 420716"/>
                <a:gd name="csY80" fmla="*/ 36075 h 472391"/>
                <a:gd name="csX81" fmla="*/ 346817 w 420716"/>
                <a:gd name="csY81" fmla="*/ 44150 h 472391"/>
                <a:gd name="csX82" fmla="*/ 292500 w 420716"/>
                <a:gd name="csY82" fmla="*/ 147868 h 472391"/>
                <a:gd name="csX83" fmla="*/ 294301 w 420716"/>
                <a:gd name="csY83" fmla="*/ 153020 h 472391"/>
                <a:gd name="csX84" fmla="*/ 295172 w 420716"/>
                <a:gd name="csY84" fmla="*/ 153434 h 472391"/>
                <a:gd name="csX85" fmla="*/ 325235 w 420716"/>
                <a:gd name="csY85" fmla="*/ 169111 h 472391"/>
                <a:gd name="csX86" fmla="*/ 330439 w 420716"/>
                <a:gd name="csY86" fmla="*/ 167627 h 472391"/>
                <a:gd name="csX87" fmla="*/ 330579 w 420716"/>
                <a:gd name="csY87" fmla="*/ 167347 h 472391"/>
                <a:gd name="csX88" fmla="*/ 374578 w 420716"/>
                <a:gd name="csY88" fmla="*/ 83720 h 472391"/>
                <a:gd name="csX89" fmla="*/ 386100 w 420716"/>
                <a:gd name="csY89" fmla="*/ 61392 h 472391"/>
                <a:gd name="csX90" fmla="*/ 366149 w 420716"/>
                <a:gd name="csY90" fmla="*/ 31838 h 4723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Lst>
              <a:rect l="l" t="t" r="r" b="b"/>
              <a:pathLst>
                <a:path w="420716" h="472391">
                  <a:moveTo>
                    <a:pt x="420037" y="53435"/>
                  </a:moveTo>
                  <a:cubicBezTo>
                    <a:pt x="420251" y="62196"/>
                    <a:pt x="417616" y="70913"/>
                    <a:pt x="413240" y="79225"/>
                  </a:cubicBezTo>
                  <a:cubicBezTo>
                    <a:pt x="393422" y="116846"/>
                    <a:pt x="373648" y="154504"/>
                    <a:pt x="353785" y="192110"/>
                  </a:cubicBezTo>
                  <a:cubicBezTo>
                    <a:pt x="352515" y="194509"/>
                    <a:pt x="352434" y="196325"/>
                    <a:pt x="353859" y="198798"/>
                  </a:cubicBezTo>
                  <a:cubicBezTo>
                    <a:pt x="366746" y="221244"/>
                    <a:pt x="369787" y="244937"/>
                    <a:pt x="361403" y="269471"/>
                  </a:cubicBezTo>
                  <a:cubicBezTo>
                    <a:pt x="354626" y="289304"/>
                    <a:pt x="347245" y="308953"/>
                    <a:pt x="339547" y="328461"/>
                  </a:cubicBezTo>
                  <a:cubicBezTo>
                    <a:pt x="333133" y="344707"/>
                    <a:pt x="326261" y="360805"/>
                    <a:pt x="318902" y="376659"/>
                  </a:cubicBezTo>
                  <a:cubicBezTo>
                    <a:pt x="306148" y="404109"/>
                    <a:pt x="291054" y="430319"/>
                    <a:pt x="273988" y="455371"/>
                  </a:cubicBezTo>
                  <a:cubicBezTo>
                    <a:pt x="265589" y="467697"/>
                    <a:pt x="253528" y="473263"/>
                    <a:pt x="238471" y="472133"/>
                  </a:cubicBezTo>
                  <a:cubicBezTo>
                    <a:pt x="233289" y="471742"/>
                    <a:pt x="228506" y="469786"/>
                    <a:pt x="223686" y="468066"/>
                  </a:cubicBezTo>
                  <a:cubicBezTo>
                    <a:pt x="196753" y="458471"/>
                    <a:pt x="170941" y="446491"/>
                    <a:pt x="146052" y="432534"/>
                  </a:cubicBezTo>
                  <a:cubicBezTo>
                    <a:pt x="125459" y="420990"/>
                    <a:pt x="105811" y="408007"/>
                    <a:pt x="86473" y="394551"/>
                  </a:cubicBezTo>
                  <a:cubicBezTo>
                    <a:pt x="69481" y="382734"/>
                    <a:pt x="53095" y="370149"/>
                    <a:pt x="37403" y="356693"/>
                  </a:cubicBezTo>
                  <a:cubicBezTo>
                    <a:pt x="26878" y="347674"/>
                    <a:pt x="16972" y="338049"/>
                    <a:pt x="7296" y="328151"/>
                  </a:cubicBezTo>
                  <a:cubicBezTo>
                    <a:pt x="-5326" y="315241"/>
                    <a:pt x="-2418" y="295305"/>
                    <a:pt x="12308" y="285437"/>
                  </a:cubicBezTo>
                  <a:cubicBezTo>
                    <a:pt x="16759" y="282455"/>
                    <a:pt x="21733" y="280971"/>
                    <a:pt x="26944" y="280137"/>
                  </a:cubicBezTo>
                  <a:cubicBezTo>
                    <a:pt x="39138" y="278181"/>
                    <a:pt x="50896" y="274705"/>
                    <a:pt x="62403" y="270350"/>
                  </a:cubicBezTo>
                  <a:cubicBezTo>
                    <a:pt x="78730" y="264157"/>
                    <a:pt x="94230" y="256311"/>
                    <a:pt x="108844" y="246804"/>
                  </a:cubicBezTo>
                  <a:cubicBezTo>
                    <a:pt x="117990" y="240855"/>
                    <a:pt x="126345" y="233909"/>
                    <a:pt x="134405" y="226632"/>
                  </a:cubicBezTo>
                  <a:cubicBezTo>
                    <a:pt x="149847" y="212704"/>
                    <a:pt x="164151" y="197691"/>
                    <a:pt x="177710" y="181984"/>
                  </a:cubicBezTo>
                  <a:cubicBezTo>
                    <a:pt x="185681" y="172743"/>
                    <a:pt x="194465" y="164468"/>
                    <a:pt x="205079" y="158231"/>
                  </a:cubicBezTo>
                  <a:cubicBezTo>
                    <a:pt x="220306" y="149300"/>
                    <a:pt x="236662" y="144303"/>
                    <a:pt x="254451" y="144377"/>
                  </a:cubicBezTo>
                  <a:cubicBezTo>
                    <a:pt x="257137" y="144384"/>
                    <a:pt x="258606" y="143573"/>
                    <a:pt x="259891" y="141115"/>
                  </a:cubicBezTo>
                  <a:cubicBezTo>
                    <a:pt x="279177" y="104040"/>
                    <a:pt x="298604" y="67053"/>
                    <a:pt x="317943" y="30008"/>
                  </a:cubicBezTo>
                  <a:cubicBezTo>
                    <a:pt x="324844" y="16803"/>
                    <a:pt x="335118" y="7481"/>
                    <a:pt x="349408" y="2668"/>
                  </a:cubicBezTo>
                  <a:cubicBezTo>
                    <a:pt x="374437" y="-5754"/>
                    <a:pt x="401969" y="5547"/>
                    <a:pt x="413948" y="28347"/>
                  </a:cubicBezTo>
                  <a:cubicBezTo>
                    <a:pt x="417963" y="35994"/>
                    <a:pt x="420082" y="44113"/>
                    <a:pt x="420037" y="53435"/>
                  </a:cubicBezTo>
                  <a:close/>
                  <a:moveTo>
                    <a:pt x="36532" y="311101"/>
                  </a:moveTo>
                  <a:cubicBezTo>
                    <a:pt x="36621" y="311794"/>
                    <a:pt x="36577" y="312060"/>
                    <a:pt x="36687" y="312193"/>
                  </a:cubicBezTo>
                  <a:cubicBezTo>
                    <a:pt x="37381" y="312998"/>
                    <a:pt x="38075" y="313802"/>
                    <a:pt x="38828" y="314548"/>
                  </a:cubicBezTo>
                  <a:cubicBezTo>
                    <a:pt x="53767" y="329310"/>
                    <a:pt x="69924" y="342669"/>
                    <a:pt x="86709" y="355313"/>
                  </a:cubicBezTo>
                  <a:cubicBezTo>
                    <a:pt x="88509" y="356671"/>
                    <a:pt x="90134" y="356893"/>
                    <a:pt x="91964" y="355704"/>
                  </a:cubicBezTo>
                  <a:cubicBezTo>
                    <a:pt x="96695" y="352634"/>
                    <a:pt x="101419" y="349556"/>
                    <a:pt x="106113" y="346426"/>
                  </a:cubicBezTo>
                  <a:cubicBezTo>
                    <a:pt x="107708" y="345363"/>
                    <a:pt x="109103" y="344013"/>
                    <a:pt x="110727" y="342994"/>
                  </a:cubicBezTo>
                  <a:cubicBezTo>
                    <a:pt x="119363" y="337562"/>
                    <a:pt x="130914" y="341119"/>
                    <a:pt x="134538" y="350464"/>
                  </a:cubicBezTo>
                  <a:cubicBezTo>
                    <a:pt x="136900" y="356546"/>
                    <a:pt x="135800" y="362259"/>
                    <a:pt x="131083" y="366857"/>
                  </a:cubicBezTo>
                  <a:cubicBezTo>
                    <a:pt x="128050" y="369810"/>
                    <a:pt x="124507" y="372245"/>
                    <a:pt x="121185" y="374910"/>
                  </a:cubicBezTo>
                  <a:cubicBezTo>
                    <a:pt x="120315" y="375618"/>
                    <a:pt x="119444" y="376334"/>
                    <a:pt x="118255" y="377309"/>
                  </a:cubicBezTo>
                  <a:cubicBezTo>
                    <a:pt x="119503" y="378276"/>
                    <a:pt x="120359" y="379036"/>
                    <a:pt x="121311" y="379649"/>
                  </a:cubicBezTo>
                  <a:cubicBezTo>
                    <a:pt x="130294" y="385398"/>
                    <a:pt x="139218" y="391237"/>
                    <a:pt x="148304" y="396810"/>
                  </a:cubicBezTo>
                  <a:cubicBezTo>
                    <a:pt x="155021" y="400936"/>
                    <a:pt x="161988" y="404670"/>
                    <a:pt x="168786" y="408671"/>
                  </a:cubicBezTo>
                  <a:cubicBezTo>
                    <a:pt x="170469" y="409660"/>
                    <a:pt x="171746" y="409579"/>
                    <a:pt x="173045" y="408206"/>
                  </a:cubicBezTo>
                  <a:cubicBezTo>
                    <a:pt x="173628" y="407593"/>
                    <a:pt x="174300" y="407062"/>
                    <a:pt x="174920" y="406471"/>
                  </a:cubicBezTo>
                  <a:cubicBezTo>
                    <a:pt x="184670" y="397142"/>
                    <a:pt x="192708" y="386476"/>
                    <a:pt x="199801" y="375072"/>
                  </a:cubicBezTo>
                  <a:cubicBezTo>
                    <a:pt x="201034" y="373087"/>
                    <a:pt x="202215" y="371057"/>
                    <a:pt x="203662" y="369234"/>
                  </a:cubicBezTo>
                  <a:cubicBezTo>
                    <a:pt x="208031" y="363698"/>
                    <a:pt x="215612" y="361690"/>
                    <a:pt x="222151" y="364200"/>
                  </a:cubicBezTo>
                  <a:cubicBezTo>
                    <a:pt x="228809" y="366754"/>
                    <a:pt x="232810" y="372902"/>
                    <a:pt x="232315" y="379885"/>
                  </a:cubicBezTo>
                  <a:cubicBezTo>
                    <a:pt x="232086" y="383029"/>
                    <a:pt x="230735" y="385782"/>
                    <a:pt x="229126" y="388439"/>
                  </a:cubicBezTo>
                  <a:cubicBezTo>
                    <a:pt x="221908" y="400375"/>
                    <a:pt x="213597" y="411513"/>
                    <a:pt x="204193" y="421846"/>
                  </a:cubicBezTo>
                  <a:cubicBezTo>
                    <a:pt x="203448" y="422665"/>
                    <a:pt x="202843" y="423610"/>
                    <a:pt x="202030" y="424680"/>
                  </a:cubicBezTo>
                  <a:cubicBezTo>
                    <a:pt x="203020" y="425263"/>
                    <a:pt x="203603" y="425714"/>
                    <a:pt x="204252" y="425979"/>
                  </a:cubicBezTo>
                  <a:cubicBezTo>
                    <a:pt x="212652" y="429404"/>
                    <a:pt x="221044" y="432859"/>
                    <a:pt x="229481" y="436187"/>
                  </a:cubicBezTo>
                  <a:cubicBezTo>
                    <a:pt x="233053" y="437597"/>
                    <a:pt x="236714" y="438793"/>
                    <a:pt x="240361" y="440011"/>
                  </a:cubicBezTo>
                  <a:cubicBezTo>
                    <a:pt x="243136" y="440941"/>
                    <a:pt x="245394" y="440033"/>
                    <a:pt x="247143" y="437789"/>
                  </a:cubicBezTo>
                  <a:cubicBezTo>
                    <a:pt x="247601" y="437206"/>
                    <a:pt x="248022" y="436586"/>
                    <a:pt x="248435" y="435966"/>
                  </a:cubicBezTo>
                  <a:cubicBezTo>
                    <a:pt x="260548" y="417735"/>
                    <a:pt x="271663" y="398928"/>
                    <a:pt x="281738" y="379516"/>
                  </a:cubicBezTo>
                  <a:cubicBezTo>
                    <a:pt x="292840" y="358118"/>
                    <a:pt x="302184" y="335960"/>
                    <a:pt x="310923" y="313544"/>
                  </a:cubicBezTo>
                  <a:cubicBezTo>
                    <a:pt x="311263" y="312680"/>
                    <a:pt x="311521" y="311787"/>
                    <a:pt x="311883" y="310709"/>
                  </a:cubicBezTo>
                  <a:cubicBezTo>
                    <a:pt x="310606" y="309986"/>
                    <a:pt x="309528" y="309329"/>
                    <a:pt x="308414" y="308753"/>
                  </a:cubicBezTo>
                  <a:cubicBezTo>
                    <a:pt x="297054" y="302841"/>
                    <a:pt x="285688" y="296951"/>
                    <a:pt x="274328" y="291046"/>
                  </a:cubicBezTo>
                  <a:cubicBezTo>
                    <a:pt x="240722" y="273583"/>
                    <a:pt x="207116" y="256112"/>
                    <a:pt x="173510" y="238641"/>
                  </a:cubicBezTo>
                  <a:cubicBezTo>
                    <a:pt x="170233" y="236936"/>
                    <a:pt x="170203" y="236914"/>
                    <a:pt x="167509" y="239512"/>
                  </a:cubicBezTo>
                  <a:cubicBezTo>
                    <a:pt x="158312" y="248376"/>
                    <a:pt x="148857" y="256953"/>
                    <a:pt x="138686" y="264740"/>
                  </a:cubicBezTo>
                  <a:cubicBezTo>
                    <a:pt x="120285" y="278838"/>
                    <a:pt x="99921" y="289511"/>
                    <a:pt x="78486" y="298280"/>
                  </a:cubicBezTo>
                  <a:cubicBezTo>
                    <a:pt x="65813" y="303461"/>
                    <a:pt x="52778" y="307528"/>
                    <a:pt x="39322" y="310230"/>
                  </a:cubicBezTo>
                  <a:cubicBezTo>
                    <a:pt x="38407" y="310422"/>
                    <a:pt x="37521" y="310791"/>
                    <a:pt x="36532" y="311101"/>
                  </a:cubicBezTo>
                  <a:close/>
                  <a:moveTo>
                    <a:pt x="193756" y="213058"/>
                  </a:moveTo>
                  <a:cubicBezTo>
                    <a:pt x="194960" y="213744"/>
                    <a:pt x="195852" y="214305"/>
                    <a:pt x="196782" y="214785"/>
                  </a:cubicBezTo>
                  <a:cubicBezTo>
                    <a:pt x="212873" y="223140"/>
                    <a:pt x="228971" y="231474"/>
                    <a:pt x="245062" y="239822"/>
                  </a:cubicBezTo>
                  <a:cubicBezTo>
                    <a:pt x="270143" y="252849"/>
                    <a:pt x="295224" y="265884"/>
                    <a:pt x="320305" y="278904"/>
                  </a:cubicBezTo>
                  <a:cubicBezTo>
                    <a:pt x="323110" y="280366"/>
                    <a:pt x="323626" y="280159"/>
                    <a:pt x="324681" y="277236"/>
                  </a:cubicBezTo>
                  <a:cubicBezTo>
                    <a:pt x="326556" y="272062"/>
                    <a:pt x="328431" y="266888"/>
                    <a:pt x="330284" y="261699"/>
                  </a:cubicBezTo>
                  <a:cubicBezTo>
                    <a:pt x="333783" y="251912"/>
                    <a:pt x="334823" y="241874"/>
                    <a:pt x="332609" y="231702"/>
                  </a:cubicBezTo>
                  <a:cubicBezTo>
                    <a:pt x="328896" y="214697"/>
                    <a:pt x="319227" y="201905"/>
                    <a:pt x="303823" y="193542"/>
                  </a:cubicBezTo>
                  <a:cubicBezTo>
                    <a:pt x="296242" y="189424"/>
                    <a:pt x="288529" y="185490"/>
                    <a:pt x="280654" y="181954"/>
                  </a:cubicBezTo>
                  <a:cubicBezTo>
                    <a:pt x="275922" y="179828"/>
                    <a:pt x="270874" y="177968"/>
                    <a:pt x="265781" y="177142"/>
                  </a:cubicBezTo>
                  <a:cubicBezTo>
                    <a:pt x="245188" y="173805"/>
                    <a:pt x="226919" y="179290"/>
                    <a:pt x="211537" y="193136"/>
                  </a:cubicBezTo>
                  <a:cubicBezTo>
                    <a:pt x="205404" y="198657"/>
                    <a:pt x="200222" y="205227"/>
                    <a:pt x="194627" y="211338"/>
                  </a:cubicBezTo>
                  <a:cubicBezTo>
                    <a:pt x="194295" y="211707"/>
                    <a:pt x="194162" y="212246"/>
                    <a:pt x="193756" y="213058"/>
                  </a:cubicBezTo>
                  <a:close/>
                  <a:moveTo>
                    <a:pt x="366149" y="31838"/>
                  </a:moveTo>
                  <a:cubicBezTo>
                    <a:pt x="361668" y="31676"/>
                    <a:pt x="357313" y="33211"/>
                    <a:pt x="353409" y="36075"/>
                  </a:cubicBezTo>
                  <a:cubicBezTo>
                    <a:pt x="350515" y="38201"/>
                    <a:pt x="348471" y="40998"/>
                    <a:pt x="346817" y="44150"/>
                  </a:cubicBezTo>
                  <a:cubicBezTo>
                    <a:pt x="328727" y="78730"/>
                    <a:pt x="310606" y="113296"/>
                    <a:pt x="292500" y="147868"/>
                  </a:cubicBezTo>
                  <a:cubicBezTo>
                    <a:pt x="290729" y="151249"/>
                    <a:pt x="290781" y="151352"/>
                    <a:pt x="294301" y="153020"/>
                  </a:cubicBezTo>
                  <a:cubicBezTo>
                    <a:pt x="294596" y="153161"/>
                    <a:pt x="294884" y="153286"/>
                    <a:pt x="295172" y="153434"/>
                  </a:cubicBezTo>
                  <a:cubicBezTo>
                    <a:pt x="305203" y="158645"/>
                    <a:pt x="315263" y="163789"/>
                    <a:pt x="325235" y="169111"/>
                  </a:cubicBezTo>
                  <a:cubicBezTo>
                    <a:pt x="328660" y="170934"/>
                    <a:pt x="328608" y="171119"/>
                    <a:pt x="330439" y="167627"/>
                  </a:cubicBezTo>
                  <a:cubicBezTo>
                    <a:pt x="330491" y="167539"/>
                    <a:pt x="330527" y="167436"/>
                    <a:pt x="330579" y="167347"/>
                  </a:cubicBezTo>
                  <a:cubicBezTo>
                    <a:pt x="345245" y="139469"/>
                    <a:pt x="359919" y="111598"/>
                    <a:pt x="374578" y="83720"/>
                  </a:cubicBezTo>
                  <a:cubicBezTo>
                    <a:pt x="378475" y="76302"/>
                    <a:pt x="382652" y="69009"/>
                    <a:pt x="386100" y="61392"/>
                  </a:cubicBezTo>
                  <a:cubicBezTo>
                    <a:pt x="392403" y="47442"/>
                    <a:pt x="381973" y="31904"/>
                    <a:pt x="366149" y="31838"/>
                  </a:cubicBezTo>
                  <a:close/>
                </a:path>
              </a:pathLst>
            </a:custGeom>
            <a:grpFill/>
            <a:ln w="7374" cap="flat">
              <a:noFill/>
              <a:prstDash val="solid"/>
              <a:miter/>
            </a:ln>
          </p:spPr>
          <p:txBody>
            <a:bodyPr rtlCol="0"/>
            <a:lstStyle/>
            <a:p>
              <a:pPr rtl="0"/>
              <a:endParaRPr lang="en-CA" noProof="0" dirty="0"/>
            </a:p>
          </p:txBody>
        </p:sp>
        <p:sp>
          <p:nvSpPr>
            <p:cNvPr id="12" name="Freeform: Shape 11">
              <a:extLst>
                <a:ext uri="{FF2B5EF4-FFF2-40B4-BE49-F238E27FC236}">
                  <a16:creationId xmlns:a16="http://schemas.microsoft.com/office/drawing/2014/main" id="{43598876-40B5-86F8-6E86-783DE48540FD}"/>
                </a:ext>
              </a:extLst>
            </p:cNvPr>
            <p:cNvSpPr/>
            <p:nvPr/>
          </p:nvSpPr>
          <p:spPr>
            <a:xfrm>
              <a:off x="3604300" y="1508320"/>
              <a:ext cx="45720" cy="45720"/>
            </a:xfrm>
            <a:custGeom>
              <a:avLst/>
              <a:gdLst>
                <a:gd name="csX0" fmla="*/ -667 w 44286"/>
                <a:gd name="csY0" fmla="*/ 25845 h 51668"/>
                <a:gd name="csX1" fmla="*/ 21292 w 44286"/>
                <a:gd name="csY1" fmla="*/ -114 h 51668"/>
                <a:gd name="csX2" fmla="*/ 43620 w 44286"/>
                <a:gd name="csY2" fmla="*/ 25860 h 51668"/>
                <a:gd name="csX3" fmla="*/ 21580 w 44286"/>
                <a:gd name="csY3" fmla="*/ 51553 h 51668"/>
                <a:gd name="csX4" fmla="*/ -667 w 44286"/>
                <a:gd name="csY4" fmla="*/ 25845 h 51668"/>
              </a:gdLst>
              <a:ahLst/>
              <a:cxnLst>
                <a:cxn ang="0">
                  <a:pos x="csX0" y="csY0"/>
                </a:cxn>
                <a:cxn ang="0">
                  <a:pos x="csX1" y="csY1"/>
                </a:cxn>
                <a:cxn ang="0">
                  <a:pos x="csX2" y="csY2"/>
                </a:cxn>
                <a:cxn ang="0">
                  <a:pos x="csX3" y="csY3"/>
                </a:cxn>
                <a:cxn ang="0">
                  <a:pos x="csX4" y="csY4"/>
                </a:cxn>
              </a:cxnLst>
              <a:rect l="l" t="t" r="r" b="b"/>
              <a:pathLst>
                <a:path w="44286" h="51668">
                  <a:moveTo>
                    <a:pt x="-667" y="25845"/>
                  </a:moveTo>
                  <a:cubicBezTo>
                    <a:pt x="-711" y="11504"/>
                    <a:pt x="9024" y="-4"/>
                    <a:pt x="21292" y="-114"/>
                  </a:cubicBezTo>
                  <a:cubicBezTo>
                    <a:pt x="33603" y="-225"/>
                    <a:pt x="43679" y="11489"/>
                    <a:pt x="43620" y="25860"/>
                  </a:cubicBezTo>
                  <a:cubicBezTo>
                    <a:pt x="43568" y="39795"/>
                    <a:pt x="33530" y="51494"/>
                    <a:pt x="21580" y="51553"/>
                  </a:cubicBezTo>
                  <a:cubicBezTo>
                    <a:pt x="9401" y="51612"/>
                    <a:pt x="-623" y="40031"/>
                    <a:pt x="-667" y="25845"/>
                  </a:cubicBezTo>
                  <a:close/>
                </a:path>
              </a:pathLst>
            </a:custGeom>
            <a:grpFill/>
            <a:ln w="7374" cap="flat">
              <a:noFill/>
              <a:prstDash val="solid"/>
              <a:miter/>
            </a:ln>
          </p:spPr>
          <p:txBody>
            <a:bodyPr rtlCol="0"/>
            <a:lstStyle/>
            <a:p>
              <a:pPr rtl="0"/>
              <a:endParaRPr lang="en-CA" noProof="0" dirty="0"/>
            </a:p>
          </p:txBody>
        </p:sp>
        <p:sp>
          <p:nvSpPr>
            <p:cNvPr id="13" name="Freeform: Shape 12">
              <a:extLst>
                <a:ext uri="{FF2B5EF4-FFF2-40B4-BE49-F238E27FC236}">
                  <a16:creationId xmlns:a16="http://schemas.microsoft.com/office/drawing/2014/main" id="{FAC17825-E61A-2770-AC69-AE1D4FE5DF93}"/>
                </a:ext>
              </a:extLst>
            </p:cNvPr>
            <p:cNvSpPr/>
            <p:nvPr/>
          </p:nvSpPr>
          <p:spPr>
            <a:xfrm>
              <a:off x="3537869" y="1582129"/>
              <a:ext cx="45720" cy="45720"/>
            </a:xfrm>
            <a:custGeom>
              <a:avLst/>
              <a:gdLst>
                <a:gd name="csX0" fmla="*/ 25448 w 51665"/>
                <a:gd name="csY0" fmla="*/ -114 h 44289"/>
                <a:gd name="csX1" fmla="*/ 50994 w 51665"/>
                <a:gd name="csY1" fmla="*/ 22287 h 44289"/>
                <a:gd name="csX2" fmla="*/ 24791 w 51665"/>
                <a:gd name="csY2" fmla="*/ 44172 h 44289"/>
                <a:gd name="csX3" fmla="*/ -666 w 51665"/>
                <a:gd name="csY3" fmla="*/ 21719 h 44289"/>
                <a:gd name="csX4" fmla="*/ 25448 w 51665"/>
                <a:gd name="csY4" fmla="*/ -114 h 44289"/>
              </a:gdLst>
              <a:ahLst/>
              <a:cxnLst>
                <a:cxn ang="0">
                  <a:pos x="csX0" y="csY0"/>
                </a:cxn>
                <a:cxn ang="0">
                  <a:pos x="csX1" y="csY1"/>
                </a:cxn>
                <a:cxn ang="0">
                  <a:pos x="csX2" y="csY2"/>
                </a:cxn>
                <a:cxn ang="0">
                  <a:pos x="csX3" y="csY3"/>
                </a:cxn>
                <a:cxn ang="0">
                  <a:pos x="csX4" y="csY4"/>
                </a:cxn>
              </a:cxnLst>
              <a:rect l="l" t="t" r="r" b="b"/>
              <a:pathLst>
                <a:path w="51665" h="44289">
                  <a:moveTo>
                    <a:pt x="25448" y="-114"/>
                  </a:moveTo>
                  <a:cubicBezTo>
                    <a:pt x="39620" y="-3"/>
                    <a:pt x="51252" y="10197"/>
                    <a:pt x="50994" y="22287"/>
                  </a:cubicBezTo>
                  <a:cubicBezTo>
                    <a:pt x="50735" y="34488"/>
                    <a:pt x="38948" y="44335"/>
                    <a:pt x="24791" y="44172"/>
                  </a:cubicBezTo>
                  <a:cubicBezTo>
                    <a:pt x="10575" y="44003"/>
                    <a:pt x="-777" y="33986"/>
                    <a:pt x="-666" y="21719"/>
                  </a:cubicBezTo>
                  <a:cubicBezTo>
                    <a:pt x="-555" y="9511"/>
                    <a:pt x="11092" y="-225"/>
                    <a:pt x="25448" y="-114"/>
                  </a:cubicBezTo>
                  <a:close/>
                </a:path>
              </a:pathLst>
            </a:custGeom>
            <a:grpFill/>
            <a:ln w="7374" cap="flat">
              <a:noFill/>
              <a:prstDash val="solid"/>
              <a:miter/>
            </a:ln>
          </p:spPr>
          <p:txBody>
            <a:bodyPr rtlCol="0"/>
            <a:lstStyle/>
            <a:p>
              <a:pPr rtl="0"/>
              <a:endParaRPr lang="en-CA" noProof="0" dirty="0"/>
            </a:p>
          </p:txBody>
        </p:sp>
      </p:grpSp>
      <p:sp>
        <p:nvSpPr>
          <p:cNvPr id="3" name="Title 2">
            <a:extLst>
              <a:ext uri="{FF2B5EF4-FFF2-40B4-BE49-F238E27FC236}">
                <a16:creationId xmlns:a16="http://schemas.microsoft.com/office/drawing/2014/main" id="{5E543CF7-0A18-48E0-8F90-05311DA76081}"/>
              </a:ext>
            </a:extLst>
          </p:cNvPr>
          <p:cNvSpPr>
            <a:spLocks noGrp="1"/>
          </p:cNvSpPr>
          <p:nvPr>
            <p:ph type="title"/>
          </p:nvPr>
        </p:nvSpPr>
        <p:spPr>
          <a:xfrm>
            <a:off x="466725" y="463550"/>
            <a:ext cx="2494478" cy="3402013"/>
          </a:xfrm>
        </p:spPr>
        <p:txBody>
          <a:bodyPr rtlCol="0"/>
          <a:lstStyle/>
          <a:p>
            <a:r>
              <a:rPr lang="fr-ca" noProof="0" dirty="0"/>
              <a:t>Récapitulatif</a:t>
            </a:r>
          </a:p>
        </p:txBody>
      </p:sp>
      <p:sp>
        <p:nvSpPr>
          <p:cNvPr id="23" name="Content Placeholder 18">
            <a:extLst>
              <a:ext uri="{FF2B5EF4-FFF2-40B4-BE49-F238E27FC236}">
                <a16:creationId xmlns:a16="http://schemas.microsoft.com/office/drawing/2014/main" id="{667D4110-176F-9953-3735-F736DDF68D75}"/>
              </a:ext>
            </a:extLst>
          </p:cNvPr>
          <p:cNvSpPr>
            <a:spLocks noGrp="1"/>
          </p:cNvSpPr>
          <p:nvPr>
            <p:ph idx="1"/>
          </p:nvPr>
        </p:nvSpPr>
        <p:spPr>
          <a:xfrm>
            <a:off x="4193308" y="1434190"/>
            <a:ext cx="7529173" cy="3432598"/>
          </a:xfrm>
        </p:spPr>
        <p:txBody>
          <a:bodyPr rtlCol="0"/>
          <a:lstStyle/>
          <a:p>
            <a:pPr marL="0" indent="0" rtl="0">
              <a:buNone/>
            </a:pPr>
            <a:r>
              <a:rPr lang="fr-ca" sz="3600" noProof="0" dirty="0"/>
              <a:t>Éliminer le superflu </a:t>
            </a:r>
          </a:p>
          <a:p>
            <a:pPr marL="0" indent="0" rtl="0">
              <a:buNone/>
            </a:pPr>
            <a:endParaRPr lang="en-CA" sz="3600" noProof="0" dirty="0"/>
          </a:p>
          <a:p>
            <a:pPr marL="0" indent="0" rtl="0">
              <a:buNone/>
            </a:pPr>
            <a:r>
              <a:rPr lang="fr-ca" sz="3600" noProof="0" dirty="0"/>
              <a:t>Réorienter la conversation  </a:t>
            </a:r>
          </a:p>
          <a:p>
            <a:pPr marL="0" indent="0" rtl="0">
              <a:buNone/>
            </a:pPr>
            <a:r>
              <a:rPr lang="fr-ca" sz="3600" noProof="0" dirty="0"/>
              <a:t> </a:t>
            </a:r>
          </a:p>
          <a:p>
            <a:pPr marL="0" indent="0" rtl="0">
              <a:buNone/>
            </a:pPr>
            <a:r>
              <a:rPr lang="fr-ca" sz="3600" noProof="0" dirty="0"/>
              <a:t>Prendre les devants grâce à une démarche structurée</a:t>
            </a:r>
          </a:p>
          <a:p>
            <a:pPr rtl="0"/>
            <a:endParaRPr lang="en-CA" sz="3600" noProof="0" dirty="0"/>
          </a:p>
          <a:p>
            <a:pPr rtl="0"/>
            <a:endParaRPr lang="en-CA" sz="3600" noProof="0" dirty="0"/>
          </a:p>
          <a:p>
            <a:pPr rtl="0"/>
            <a:endParaRPr lang="en-CA" sz="3600" noProof="0" dirty="0"/>
          </a:p>
        </p:txBody>
      </p:sp>
    </p:spTree>
    <p:extLst>
      <p:ext uri="{BB962C8B-B14F-4D97-AF65-F5344CB8AC3E}">
        <p14:creationId xmlns:p14="http://schemas.microsoft.com/office/powerpoint/2010/main" val="1816350746"/>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1ACC5-6979-0186-5C26-FEE0DABEA7C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71A44DC-D9FD-8B88-1788-CD2B86CA3391}"/>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49</a:t>
            </a:fld>
            <a:endParaRPr lang="en-CA" noProof="0" dirty="0"/>
          </a:p>
        </p:txBody>
      </p:sp>
      <p:sp>
        <p:nvSpPr>
          <p:cNvPr id="4" name="TextBox 3">
            <a:extLst>
              <a:ext uri="{FF2B5EF4-FFF2-40B4-BE49-F238E27FC236}">
                <a16:creationId xmlns:a16="http://schemas.microsoft.com/office/drawing/2014/main" id="{ED858413-5C7C-16D2-5289-63090991B364}"/>
              </a:ext>
              <a:ext uri="{C183D7F6-B498-43B3-948B-1728B52AA6E4}">
                <adec:decorative xmlns:adec="http://schemas.microsoft.com/office/drawing/2017/decorative" val="1"/>
              </a:ext>
            </a:extLst>
          </p:cNvPr>
          <p:cNvSpPr txBox="1"/>
          <p:nvPr/>
        </p:nvSpPr>
        <p:spPr>
          <a:xfrm>
            <a:off x="1239605" y="1599258"/>
            <a:ext cx="4826524" cy="461665"/>
          </a:xfrm>
          <a:prstGeom prst="rect">
            <a:avLst/>
          </a:prstGeom>
          <a:noFill/>
        </p:spPr>
        <p:txBody>
          <a:bodyPr wrap="square" lIns="0" tIns="0" rIns="0" bIns="0" rtlCol="0">
            <a:spAutoFit/>
          </a:bodyPr>
          <a:lstStyle/>
          <a:p>
            <a:pPr algn="ctr" rtl="0">
              <a:spcBef>
                <a:spcPts val="600"/>
              </a:spcBef>
            </a:pPr>
            <a:r>
              <a:rPr lang="fr-ca" sz="3000" b="1" noProof="0"/>
              <a:t>Perception du conseiller</a:t>
            </a:r>
          </a:p>
        </p:txBody>
      </p:sp>
      <p:sp>
        <p:nvSpPr>
          <p:cNvPr id="5" name="TextBox 4">
            <a:extLst>
              <a:ext uri="{FF2B5EF4-FFF2-40B4-BE49-F238E27FC236}">
                <a16:creationId xmlns:a16="http://schemas.microsoft.com/office/drawing/2014/main" id="{13B66EB4-C143-BCB4-D774-7A27F484653E}"/>
              </a:ext>
              <a:ext uri="{C183D7F6-B498-43B3-948B-1728B52AA6E4}">
                <adec:decorative xmlns:adec="http://schemas.microsoft.com/office/drawing/2017/decorative" val="1"/>
              </a:ext>
            </a:extLst>
          </p:cNvPr>
          <p:cNvSpPr txBox="1"/>
          <p:nvPr/>
        </p:nvSpPr>
        <p:spPr>
          <a:xfrm>
            <a:off x="5915300" y="1599258"/>
            <a:ext cx="4826524" cy="461665"/>
          </a:xfrm>
          <a:prstGeom prst="rect">
            <a:avLst/>
          </a:prstGeom>
          <a:noFill/>
        </p:spPr>
        <p:txBody>
          <a:bodyPr wrap="square" lIns="0" tIns="0" rIns="0" bIns="0" rtlCol="0">
            <a:spAutoFit/>
          </a:bodyPr>
          <a:lstStyle/>
          <a:p>
            <a:pPr algn="ctr" rtl="0">
              <a:spcBef>
                <a:spcPts val="600"/>
              </a:spcBef>
            </a:pPr>
            <a:r>
              <a:rPr lang="fr-ca" sz="3000" b="1" noProof="0"/>
              <a:t>Perspective du client</a:t>
            </a:r>
          </a:p>
        </p:txBody>
      </p:sp>
      <p:pic>
        <p:nvPicPr>
          <p:cNvPr id="6" name="Content Placeholder 5" descr="Deux tasses de café placées côte à côte. À gauche, sous la mention « Perception du conseiller », un cappuccino élaboré, orné d’une mousse tourbillonnante, accompagné d’un bâton de cannelle et de grains de café. À droite, sous la mention « Perspective du client », un latte tout simple, avec une mousse légère. Le contraste illustre l’écart entre la façon dont le conseiller et le client perçoivent la même relation.">
            <a:extLst>
              <a:ext uri="{FF2B5EF4-FFF2-40B4-BE49-F238E27FC236}">
                <a16:creationId xmlns:a16="http://schemas.microsoft.com/office/drawing/2014/main" id="{73D22C9A-4C91-3128-437F-52D4B995E476}"/>
              </a:ext>
            </a:extLst>
          </p:cNvPr>
          <p:cNvPicPr>
            <a:picLocks noGrp="1" noChangeAspect="1"/>
          </p:cNvPicPr>
          <p:nvPr>
            <p:ph idx="4294967295"/>
          </p:nvPr>
        </p:nvPicPr>
        <p:blipFill rotWithShape="1">
          <a:blip r:embed="rId4"/>
          <a:srcRect t="36117"/>
          <a:stretch>
            <a:fillRect/>
          </a:stretch>
        </p:blipFill>
        <p:spPr>
          <a:xfrm>
            <a:off x="1595437" y="2393950"/>
            <a:ext cx="8997950" cy="2778125"/>
          </a:xfrm>
          <a:prstGeom prst="rect">
            <a:avLst/>
          </a:prstGeom>
        </p:spPr>
      </p:pic>
    </p:spTree>
    <p:custDataLst>
      <p:tags r:id="rId1"/>
    </p:custDataLst>
    <p:extLst>
      <p:ext uri="{BB962C8B-B14F-4D97-AF65-F5344CB8AC3E}">
        <p14:creationId xmlns:p14="http://schemas.microsoft.com/office/powerpoint/2010/main" val="17339754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27677-1065-5039-FFD5-82FCDE1EBE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74DB83-195A-3BFD-229E-4AEFAA694E26}"/>
              </a:ext>
            </a:extLst>
          </p:cNvPr>
          <p:cNvSpPr>
            <a:spLocks noGrp="1"/>
          </p:cNvSpPr>
          <p:nvPr>
            <p:ph type="title"/>
          </p:nvPr>
        </p:nvSpPr>
        <p:spPr>
          <a:xfrm>
            <a:off x="466342" y="472437"/>
            <a:ext cx="11274553" cy="792167"/>
          </a:xfrm>
        </p:spPr>
        <p:txBody>
          <a:bodyPr rtlCol="0"/>
          <a:lstStyle/>
          <a:p>
            <a:pPr rtl="0"/>
            <a:r>
              <a:rPr lang="fr-ca" noProof="0"/>
              <a:t> Un moment clé dans la relation</a:t>
            </a:r>
            <a:br>
              <a:rPr lang="en-CA" noProof="0"/>
            </a:br>
            <a:endParaRPr lang="en-CA" noProof="0" dirty="0"/>
          </a:p>
        </p:txBody>
      </p:sp>
      <p:sp>
        <p:nvSpPr>
          <p:cNvPr id="7" name="Rectangle 6">
            <a:extLst>
              <a:ext uri="{FF2B5EF4-FFF2-40B4-BE49-F238E27FC236}">
                <a16:creationId xmlns:a16="http://schemas.microsoft.com/office/drawing/2014/main" id="{B920DFEC-111B-9AAB-0B89-BC5D97F29989}"/>
              </a:ext>
            </a:extLst>
          </p:cNvPr>
          <p:cNvSpPr/>
          <p:nvPr/>
        </p:nvSpPr>
        <p:spPr>
          <a:xfrm>
            <a:off x="455614" y="1937714"/>
            <a:ext cx="2011680" cy="2982571"/>
          </a:xfrm>
          <a:prstGeom prst="rect">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r>
              <a:rPr lang="fr-ca" sz="2000" b="1" noProof="0">
                <a:solidFill>
                  <a:schemeClr val="bg1"/>
                </a:solidFill>
              </a:rPr>
              <a:t>La transparence renforce la confiance.</a:t>
            </a:r>
          </a:p>
        </p:txBody>
      </p:sp>
      <p:sp>
        <p:nvSpPr>
          <p:cNvPr id="8" name="Rectangle 7">
            <a:extLst>
              <a:ext uri="{FF2B5EF4-FFF2-40B4-BE49-F238E27FC236}">
                <a16:creationId xmlns:a16="http://schemas.microsoft.com/office/drawing/2014/main" id="{C39F45C6-6A1D-D18D-7190-773E1844E0B6}"/>
              </a:ext>
            </a:extLst>
          </p:cNvPr>
          <p:cNvSpPr/>
          <p:nvPr/>
        </p:nvSpPr>
        <p:spPr>
          <a:xfrm>
            <a:off x="2594872" y="1937714"/>
            <a:ext cx="2011680" cy="29825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rtl="0"/>
            <a:endParaRPr lang="fr-ca" sz="2000" b="1" noProof="0" dirty="0">
              <a:solidFill>
                <a:schemeClr val="bg1"/>
              </a:solidFill>
            </a:endParaRPr>
          </a:p>
          <a:p>
            <a:pPr algn="ctr" rtl="0"/>
            <a:r>
              <a:rPr lang="fr-ca" sz="2000" b="1" noProof="0" dirty="0">
                <a:solidFill>
                  <a:schemeClr val="bg1"/>
                </a:solidFill>
              </a:rPr>
              <a:t>Expliquer </a:t>
            </a:r>
            <a:br>
              <a:rPr lang="fr-CA" sz="2000" b="1" noProof="0" dirty="0">
                <a:solidFill>
                  <a:schemeClr val="bg1"/>
                </a:solidFill>
              </a:rPr>
            </a:br>
            <a:r>
              <a:rPr lang="fr-ca" sz="2000" b="1" noProof="0" dirty="0">
                <a:solidFill>
                  <a:schemeClr val="bg1"/>
                </a:solidFill>
              </a:rPr>
              <a:t>la valeur clairement </a:t>
            </a:r>
          </a:p>
          <a:p>
            <a:pPr algn="ctr" rtl="0"/>
            <a:r>
              <a:rPr lang="fr-ca" sz="2000" b="1" noProof="0" dirty="0">
                <a:solidFill>
                  <a:schemeClr val="bg1"/>
                </a:solidFill>
              </a:rPr>
              <a:t>= </a:t>
            </a:r>
          </a:p>
          <a:p>
            <a:pPr algn="ctr" rtl="0"/>
            <a:r>
              <a:rPr lang="fr-ca" sz="2000" b="1" noProof="0" dirty="0">
                <a:solidFill>
                  <a:schemeClr val="bg1"/>
                </a:solidFill>
              </a:rPr>
              <a:t>renforcer la confiance </a:t>
            </a:r>
            <a:br>
              <a:rPr lang="fr-CA" sz="2000" b="1" noProof="0" dirty="0">
                <a:solidFill>
                  <a:schemeClr val="bg1"/>
                </a:solidFill>
              </a:rPr>
            </a:br>
            <a:r>
              <a:rPr lang="fr-ca" sz="2000" b="1" noProof="0" dirty="0">
                <a:solidFill>
                  <a:schemeClr val="bg1"/>
                </a:solidFill>
              </a:rPr>
              <a:t>et la satisfaction.</a:t>
            </a:r>
            <a:br>
              <a:rPr lang="en-CA" sz="2000" noProof="0" dirty="0">
                <a:solidFill>
                  <a:schemeClr val="bg1"/>
                </a:solidFill>
              </a:rPr>
            </a:br>
            <a:endParaRPr lang="en-CA" sz="2000" b="1" noProof="0" dirty="0">
              <a:solidFill>
                <a:schemeClr val="bg1"/>
              </a:solidFill>
            </a:endParaRPr>
          </a:p>
        </p:txBody>
      </p:sp>
      <p:sp>
        <p:nvSpPr>
          <p:cNvPr id="9" name="Rectangle 8">
            <a:extLst>
              <a:ext uri="{FF2B5EF4-FFF2-40B4-BE49-F238E27FC236}">
                <a16:creationId xmlns:a16="http://schemas.microsoft.com/office/drawing/2014/main" id="{5DA46F67-94D2-8F2C-9E88-A967B2DF2FBD}"/>
              </a:ext>
            </a:extLst>
          </p:cNvPr>
          <p:cNvSpPr/>
          <p:nvPr/>
        </p:nvSpPr>
        <p:spPr>
          <a:xfrm>
            <a:off x="4734131" y="1937714"/>
            <a:ext cx="2011680" cy="2982571"/>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ctr" rtl="0"/>
            <a:r>
              <a:rPr lang="fr-ca" sz="2000" b="1" noProof="0">
                <a:solidFill>
                  <a:schemeClr val="bg1"/>
                </a:solidFill>
              </a:rPr>
              <a:t>Le leadership assuré inspire confiance aux clients.</a:t>
            </a:r>
          </a:p>
        </p:txBody>
      </p:sp>
      <p:pic>
        <p:nvPicPr>
          <p:cNvPr id="11" name="Picture 10" descr="Deux personnes se serrent la main dans un bureau. L’une d’elles, une femme vêtue d’un veston jaune moutarde, souriante et chaleureuse, est mise en évidence.">
            <a:extLst>
              <a:ext uri="{FF2B5EF4-FFF2-40B4-BE49-F238E27FC236}">
                <a16:creationId xmlns:a16="http://schemas.microsoft.com/office/drawing/2014/main" id="{3C712918-F118-2B9F-840F-468FDEC28180}"/>
              </a:ext>
            </a:extLst>
          </p:cNvPr>
          <p:cNvPicPr>
            <a:picLocks/>
          </p:cNvPicPr>
          <p:nvPr/>
        </p:nvPicPr>
        <p:blipFill>
          <a:blip r:embed="rId4" cstate="print">
            <a:extLst>
              <a:ext uri="{28A0092B-C50C-407E-A947-70E740481C1C}">
                <a14:useLocalDpi xmlns:a14="http://schemas.microsoft.com/office/drawing/2010/main"/>
              </a:ext>
            </a:extLst>
          </a:blip>
          <a:srcRect/>
          <a:stretch/>
        </p:blipFill>
        <p:spPr>
          <a:xfrm>
            <a:off x="7073397" y="0"/>
            <a:ext cx="5115428" cy="6858000"/>
          </a:xfrm>
          <a:prstGeom prst="rect">
            <a:avLst/>
          </a:prstGeom>
        </p:spPr>
      </p:pic>
      <p:pic>
        <p:nvPicPr>
          <p:cNvPr id="12" name="Graphic 11">
            <a:extLst>
              <a:ext uri="{FF2B5EF4-FFF2-40B4-BE49-F238E27FC236}">
                <a16:creationId xmlns:a16="http://schemas.microsoft.com/office/drawing/2014/main" id="{70B306F1-1D1B-6A86-405B-40E4227A3C6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65616" y="6411666"/>
            <a:ext cx="2004661" cy="226943"/>
          </a:xfrm>
          <a:prstGeom prst="rect">
            <a:avLst/>
          </a:prstGeom>
        </p:spPr>
      </p:pic>
      <p:sp>
        <p:nvSpPr>
          <p:cNvPr id="4" name="Slide Number Placeholder 3">
            <a:extLst>
              <a:ext uri="{FF2B5EF4-FFF2-40B4-BE49-F238E27FC236}">
                <a16:creationId xmlns:a16="http://schemas.microsoft.com/office/drawing/2014/main" id="{15F53F84-32E1-4C74-3285-A2C7B29F0D6E}"/>
              </a:ext>
              <a:ext uri="{C183D7F6-B498-43B3-948B-1728B52AA6E4}">
                <adec:decorative xmlns:adec="http://schemas.microsoft.com/office/drawing/2017/decorative" val="1"/>
              </a:ext>
            </a:extLst>
          </p:cNvPr>
          <p:cNvSpPr>
            <a:spLocks noGrp="1"/>
          </p:cNvSpPr>
          <p:nvPr>
            <p:ph type="sldNum" sz="quarter" idx="4"/>
          </p:nvPr>
        </p:nvSpPr>
        <p:spPr>
          <a:xfrm>
            <a:off x="11449993" y="6414953"/>
            <a:ext cx="283219" cy="175694"/>
          </a:xfrm>
        </p:spPr>
        <p:txBody>
          <a:bodyPr rtlCol="0"/>
          <a:lstStyle/>
          <a:p>
            <a:pPr rtl="0"/>
            <a:fld id="{BB333B34-C87C-402E-ABB0-13B7C9DEBBC4}" type="slidenum">
              <a:rPr lang="en-CA" noProof="0" smtClean="0">
                <a:solidFill>
                  <a:schemeClr val="bg1"/>
                </a:solidFill>
              </a:rPr>
              <a:pPr rtl="0"/>
              <a:t>50</a:t>
            </a:fld>
            <a:endParaRPr lang="en-CA" noProof="0" dirty="0">
              <a:solidFill>
                <a:schemeClr val="bg1"/>
              </a:solidFill>
            </a:endParaRPr>
          </a:p>
        </p:txBody>
      </p:sp>
      <p:sp>
        <p:nvSpPr>
          <p:cNvPr id="6" name="Rectangle 5">
            <a:extLst>
              <a:ext uri="{FF2B5EF4-FFF2-40B4-BE49-F238E27FC236}">
                <a16:creationId xmlns:a16="http://schemas.microsoft.com/office/drawing/2014/main" id="{30F666E7-AB4E-C83A-8AA3-E8FD0A48FD93}"/>
              </a:ext>
              <a:ext uri="{C183D7F6-B498-43B3-948B-1728B52AA6E4}">
                <adec:decorative xmlns:adec="http://schemas.microsoft.com/office/drawing/2017/decorative" val="1"/>
              </a:ext>
            </a:extLst>
          </p:cNvPr>
          <p:cNvSpPr/>
          <p:nvPr/>
        </p:nvSpPr>
        <p:spPr>
          <a:xfrm>
            <a:off x="6990580" y="6486463"/>
            <a:ext cx="2775204" cy="215444"/>
          </a:xfrm>
          <a:prstGeom prst="rect">
            <a:avLst/>
          </a:prstGeom>
        </p:spPr>
        <p:txBody>
          <a:bodyPr wrap="square" rtlCol="0">
            <a:spAutoFit/>
          </a:bodyPr>
          <a:lstStyle/>
          <a:p>
            <a:pPr rtl="0"/>
            <a:r>
              <a:rPr lang="fr-CA" sz="800" spc="-30" noProof="0" dirty="0">
                <a:solidFill>
                  <a:schemeClr val="bg1"/>
                </a:solidFill>
              </a:rPr>
              <a:t>c</a:t>
            </a:r>
            <a:endParaRPr lang="fr-ca" sz="800" spc="-30" noProof="0" dirty="0">
              <a:solidFill>
                <a:schemeClr val="bg1"/>
              </a:solidFill>
            </a:endParaRPr>
          </a:p>
        </p:txBody>
      </p:sp>
    </p:spTree>
    <p:custDataLst>
      <p:tags r:id="rId1"/>
    </p:custDataLst>
    <p:extLst>
      <p:ext uri="{BB962C8B-B14F-4D97-AF65-F5344CB8AC3E}">
        <p14:creationId xmlns:p14="http://schemas.microsoft.com/office/powerpoint/2010/main" val="2731214226"/>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9CA4B-EEED-3C06-7E41-89697D253BB8}"/>
            </a:ext>
          </a:extLst>
        </p:cNvPr>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054D5C32-641E-DB27-E562-66A83174AB24}"/>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vert="horz" lIns="0" tIns="0" rIns="0" bIns="0" rtlCol="0" anchor="b">
            <a:noAutofit/>
          </a:bodyPr>
          <a:lstStyle>
            <a:lvl1pPr algn="r">
              <a:defRPr sz="800">
                <a:solidFill>
                  <a:schemeClr val="tx1"/>
                </a:solidFill>
              </a:defRPr>
            </a:lvl1pPr>
          </a:lstStyle>
          <a:p>
            <a:fld id="{BB333B34-C87C-402E-ABB0-13B7C9DEBBC4}" type="slidenum">
              <a:rPr lang="en-CA" noProof="0" smtClean="0">
                <a:solidFill>
                  <a:schemeClr val="bg1"/>
                </a:solidFill>
              </a:rPr>
              <a:pPr/>
              <a:t>51</a:t>
            </a:fld>
            <a:endParaRPr lang="en-CA" noProof="0" dirty="0">
              <a:solidFill>
                <a:schemeClr val="bg1"/>
              </a:solidFill>
            </a:endParaRPr>
          </a:p>
        </p:txBody>
      </p:sp>
      <p:sp>
        <p:nvSpPr>
          <p:cNvPr id="9" name="Title 1">
            <a:extLst>
              <a:ext uri="{FF2B5EF4-FFF2-40B4-BE49-F238E27FC236}">
                <a16:creationId xmlns:a16="http://schemas.microsoft.com/office/drawing/2014/main" id="{8BD13702-0081-C0D1-F1E3-94443B18F1D7}"/>
              </a:ext>
            </a:extLst>
          </p:cNvPr>
          <p:cNvSpPr>
            <a:spLocks noGrp="1"/>
          </p:cNvSpPr>
          <p:nvPr>
            <p:ph type="title"/>
          </p:nvPr>
        </p:nvSpPr>
        <p:spPr>
          <a:xfrm>
            <a:off x="699719" y="1275655"/>
            <a:ext cx="10750274" cy="4306690"/>
          </a:xfrm>
        </p:spPr>
        <p:txBody>
          <a:bodyPr vert="horz" lIns="0" tIns="0" rIns="0" bIns="0" rtlCol="0">
            <a:noAutofit/>
          </a:bodyPr>
          <a:lstStyle/>
          <a:p>
            <a:pPr algn="ctr">
              <a:spcBef>
                <a:spcPts val="1200"/>
              </a:spcBef>
              <a:buClr>
                <a:schemeClr val="tx1"/>
              </a:buClr>
              <a:buSzPct val="115000"/>
              <a:buFont typeface="Arial" panose="020B0604020202020204" pitchFamily="34" charset="0"/>
            </a:pPr>
            <a:r>
              <a:rPr lang="fr-CA" sz="4400" b="0" dirty="0">
                <a:latin typeface="+mn-lt"/>
                <a:ea typeface="+mn-ea"/>
                <a:cs typeface="+mn-cs"/>
              </a:rPr>
              <a:t>L’information sur le coût total est l’occasion pour vous de prendre les devants et d’orienter la conversation, afin que les clients entendent parler de la valeur de nos conseils </a:t>
            </a:r>
            <a:r>
              <a:rPr lang="fr-CA" sz="4400" b="0" u="sng" dirty="0">
                <a:latin typeface="+mn-lt"/>
                <a:ea typeface="+mn-ea"/>
                <a:cs typeface="+mn-cs"/>
              </a:rPr>
              <a:t>par vous d’abord</a:t>
            </a:r>
            <a:r>
              <a:rPr lang="fr-CA" sz="4400" b="0" dirty="0">
                <a:latin typeface="+mn-lt"/>
                <a:ea typeface="+mn-ea"/>
                <a:cs typeface="+mn-cs"/>
              </a:rPr>
              <a:t>, plutôt que par un moteur de recherche ou une autre source.</a:t>
            </a:r>
            <a:endParaRPr lang="fr-ca" sz="4400" b="0" noProof="0" dirty="0">
              <a:latin typeface="+mn-lt"/>
              <a:ea typeface="+mn-ea"/>
              <a:cs typeface="+mn-cs"/>
            </a:endParaRPr>
          </a:p>
        </p:txBody>
      </p:sp>
    </p:spTree>
    <p:custDataLst>
      <p:tags r:id="rId1"/>
    </p:custDataLst>
    <p:extLst>
      <p:ext uri="{BB962C8B-B14F-4D97-AF65-F5344CB8AC3E}">
        <p14:creationId xmlns:p14="http://schemas.microsoft.com/office/powerpoint/2010/main" val="349905880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C578-E36D-8DD4-3ABD-2980696EC331}"/>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FBD04240-3362-DF12-EF35-3564F91EC6C0}"/>
              </a:ext>
              <a:ext uri="{C183D7F6-B498-43B3-948B-1728B52AA6E4}">
                <adec:decorative xmlns:adec="http://schemas.microsoft.com/office/drawing/2017/decorative" val="1"/>
              </a:ext>
            </a:extLst>
          </p:cNvPr>
          <p:cNvGrpSpPr/>
          <p:nvPr/>
        </p:nvGrpSpPr>
        <p:grpSpPr>
          <a:xfrm>
            <a:off x="3548918" y="533400"/>
            <a:ext cx="792162" cy="792162"/>
            <a:chOff x="3548918" y="533400"/>
            <a:chExt cx="792162" cy="792162"/>
          </a:xfrm>
        </p:grpSpPr>
        <p:sp>
          <p:nvSpPr>
            <p:cNvPr id="13" name="Oval 12">
              <a:extLst>
                <a:ext uri="{FF2B5EF4-FFF2-40B4-BE49-F238E27FC236}">
                  <a16:creationId xmlns:a16="http://schemas.microsoft.com/office/drawing/2014/main" id="{69696CBB-3771-90A1-838C-1091BB753389}"/>
                </a:ext>
              </a:extLst>
            </p:cNvPr>
            <p:cNvSpPr/>
            <p:nvPr/>
          </p:nvSpPr>
          <p:spPr>
            <a:xfrm>
              <a:off x="3548918" y="533400"/>
              <a:ext cx="792162" cy="792162"/>
            </a:xfrm>
            <a:prstGeom prst="ellipse">
              <a:avLst/>
            </a:prstGeom>
            <a:solidFill>
              <a:srgbClr val="0387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algn="l" rtl="0"/>
              <a:endParaRPr lang="en-CA" noProof="0" dirty="0"/>
            </a:p>
          </p:txBody>
        </p:sp>
        <p:pic>
          <p:nvPicPr>
            <p:cNvPr id="16" name="Graphic 15">
              <a:extLst>
                <a:ext uri="{FF2B5EF4-FFF2-40B4-BE49-F238E27FC236}">
                  <a16:creationId xmlns:a16="http://schemas.microsoft.com/office/drawing/2014/main" id="{9584901F-7697-F3B9-FF5A-3EF08B34CC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65967" y="650450"/>
              <a:ext cx="558064" cy="558064"/>
            </a:xfrm>
            <a:prstGeom prst="rect">
              <a:avLst/>
            </a:prstGeom>
          </p:spPr>
        </p:pic>
      </p:grpSp>
      <p:sp>
        <p:nvSpPr>
          <p:cNvPr id="4" name="Slide Number Placeholder 3">
            <a:extLst>
              <a:ext uri="{FF2B5EF4-FFF2-40B4-BE49-F238E27FC236}">
                <a16:creationId xmlns:a16="http://schemas.microsoft.com/office/drawing/2014/main" id="{B26ACC04-016E-8C9E-6C83-6B6B8DA8E0D4}"/>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52</a:t>
            </a:fld>
            <a:endParaRPr lang="en-CA" noProof="0" dirty="0"/>
          </a:p>
        </p:txBody>
      </p:sp>
      <p:sp>
        <p:nvSpPr>
          <p:cNvPr id="2" name="Title 1">
            <a:extLst>
              <a:ext uri="{FF2B5EF4-FFF2-40B4-BE49-F238E27FC236}">
                <a16:creationId xmlns:a16="http://schemas.microsoft.com/office/drawing/2014/main" id="{96DEF811-038B-6E4A-5744-4E38ED3391B4}"/>
              </a:ext>
            </a:extLst>
          </p:cNvPr>
          <p:cNvSpPr>
            <a:spLocks noGrp="1"/>
          </p:cNvSpPr>
          <p:nvPr>
            <p:ph type="title"/>
          </p:nvPr>
        </p:nvSpPr>
        <p:spPr>
          <a:xfrm>
            <a:off x="466342" y="463843"/>
            <a:ext cx="2425329" cy="3401475"/>
          </a:xfrm>
        </p:spPr>
        <p:txBody>
          <a:bodyPr rtlCol="0"/>
          <a:lstStyle/>
          <a:p>
            <a:r>
              <a:rPr lang="fr-ca" noProof="0"/>
              <a:t>Prochaines étapes</a:t>
            </a:r>
          </a:p>
        </p:txBody>
      </p:sp>
      <p:sp>
        <p:nvSpPr>
          <p:cNvPr id="10" name="Text Placeholder 11">
            <a:extLst>
              <a:ext uri="{FF2B5EF4-FFF2-40B4-BE49-F238E27FC236}">
                <a16:creationId xmlns:a16="http://schemas.microsoft.com/office/drawing/2014/main" id="{5B25099D-4227-1742-F799-9089E9C1BAE5}"/>
              </a:ext>
            </a:extLst>
          </p:cNvPr>
          <p:cNvSpPr txBox="1">
            <a:spLocks/>
          </p:cNvSpPr>
          <p:nvPr/>
        </p:nvSpPr>
        <p:spPr>
          <a:xfrm>
            <a:off x="4458130" y="696580"/>
            <a:ext cx="7264354" cy="792162"/>
          </a:xfrm>
          <a:prstGeom prst="rect">
            <a:avLst/>
          </a:prstGeom>
        </p:spPr>
        <p:txBody>
          <a:bodyPr rtlCol="0"/>
          <a:lstStyle>
            <a:lvl1pPr marL="237744" indent="-237744" algn="l" defTabSz="914400" rtl="0" eaLnBrk="1" latinLnBrk="0" hangingPunct="1">
              <a:lnSpc>
                <a:spcPct val="95000"/>
              </a:lnSpc>
              <a:spcBef>
                <a:spcPts val="1200"/>
              </a:spcBef>
              <a:buClr>
                <a:schemeClr val="tx1"/>
              </a:buClr>
              <a:buSzPct val="115000"/>
              <a:buFont typeface="Arial" panose="020B0604020202020204" pitchFamily="34" charset="0"/>
              <a:buChar char="•"/>
              <a:defRPr sz="2000" kern="1200">
                <a:solidFill>
                  <a:schemeClr val="tx1"/>
                </a:solidFill>
                <a:latin typeface="+mn-lt"/>
                <a:ea typeface="+mn-ea"/>
                <a:cs typeface="+mn-cs"/>
              </a:defRPr>
            </a:lvl1pPr>
            <a:lvl2pPr marL="576072" indent="-237744" algn="l" defTabSz="914400" rtl="0" eaLnBrk="1" latinLnBrk="0" hangingPunct="1">
              <a:lnSpc>
                <a:spcPct val="95000"/>
              </a:lnSpc>
              <a:spcBef>
                <a:spcPts val="900"/>
              </a:spcBef>
              <a:buClr>
                <a:schemeClr val="tx1"/>
              </a:buClr>
              <a:buSzPct val="115000"/>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5000"/>
              </a:lnSpc>
              <a:spcBef>
                <a:spcPts val="800"/>
              </a:spcBef>
              <a:buClr>
                <a:schemeClr val="tx1"/>
              </a:buClr>
              <a:buSzPct val="115000"/>
              <a:buFont typeface="Arial" panose="020B0604020202020204" pitchFamily="34" charset="0"/>
              <a:buChar char="•"/>
              <a:defRPr sz="1600" kern="1200">
                <a:solidFill>
                  <a:schemeClr val="tx1"/>
                </a:solidFill>
                <a:latin typeface="+mn-lt"/>
                <a:ea typeface="+mn-ea"/>
                <a:cs typeface="+mn-cs"/>
              </a:defRPr>
            </a:lvl3pPr>
            <a:lvl4pPr marL="1252728" indent="-237744"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4pPr>
            <a:lvl5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5pPr>
            <a:lvl6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6pPr>
            <a:lvl7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7pPr>
            <a:lvl8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8pPr>
            <a:lvl9pPr marL="1609344" indent="-228600" algn="l" defTabSz="914400" rtl="0" eaLnBrk="1" latinLnBrk="0" hangingPunct="1">
              <a:lnSpc>
                <a:spcPct val="95000"/>
              </a:lnSpc>
              <a:spcBef>
                <a:spcPts val="600"/>
              </a:spcBef>
              <a:buClr>
                <a:schemeClr val="tx1"/>
              </a:buClr>
              <a:buSzPct val="115000"/>
              <a:buFont typeface="Arial" panose="020B0604020202020204" pitchFamily="34" charset="0"/>
              <a:buChar char="•"/>
              <a:defRPr sz="1400" kern="1200">
                <a:solidFill>
                  <a:schemeClr val="tx1"/>
                </a:solidFill>
                <a:latin typeface="+mn-lt"/>
                <a:ea typeface="+mn-ea"/>
                <a:cs typeface="+mn-cs"/>
              </a:defRPr>
            </a:lvl9pPr>
          </a:lstStyle>
          <a:p>
            <a:pPr marL="0" indent="0" rtl="0">
              <a:buNone/>
            </a:pPr>
            <a:r>
              <a:rPr lang="fr-ca" sz="3200" b="1" noProof="0"/>
              <a:t>Au cours des 30 prochains jours :</a:t>
            </a:r>
          </a:p>
        </p:txBody>
      </p:sp>
      <p:sp>
        <p:nvSpPr>
          <p:cNvPr id="11" name="TextBox 10">
            <a:extLst>
              <a:ext uri="{FF2B5EF4-FFF2-40B4-BE49-F238E27FC236}">
                <a16:creationId xmlns:a16="http://schemas.microsoft.com/office/drawing/2014/main" id="{D19D02EC-AF08-5DB6-55A3-1AFD206B4BEA}"/>
              </a:ext>
            </a:extLst>
          </p:cNvPr>
          <p:cNvSpPr txBox="1"/>
          <p:nvPr/>
        </p:nvSpPr>
        <p:spPr>
          <a:xfrm>
            <a:off x="3548918" y="1991110"/>
            <a:ext cx="6712682" cy="3570208"/>
          </a:xfrm>
          <a:prstGeom prst="rect">
            <a:avLst/>
          </a:prstGeom>
          <a:noFill/>
        </p:spPr>
        <p:txBody>
          <a:bodyPr wrap="square" lIns="0" tIns="0" rIns="0" bIns="0" rtlCol="0">
            <a:spAutoFit/>
          </a:bodyPr>
          <a:lstStyle/>
          <a:p>
            <a:pPr marL="285750" indent="-285750" algn="l" rtl="0">
              <a:spcBef>
                <a:spcPts val="2400"/>
              </a:spcBef>
              <a:buFont typeface="Arial" panose="020B0604020202020204" pitchFamily="34" charset="0"/>
              <a:buChar char="•"/>
            </a:pPr>
            <a:r>
              <a:rPr lang="fr-ca" sz="2400" noProof="0" dirty="0"/>
              <a:t>Passez en revue votre « inventaire de la valeur » et notez trois exemples concrets de la valeur que vous avez apportée à chacun de vos 20 principaux clients.</a:t>
            </a:r>
          </a:p>
          <a:p>
            <a:pPr marL="285750" indent="-285750" algn="l" rtl="0">
              <a:spcBef>
                <a:spcPts val="2400"/>
              </a:spcBef>
              <a:buFont typeface="Arial" panose="020B0604020202020204" pitchFamily="34" charset="0"/>
              <a:buChar char="•"/>
            </a:pPr>
            <a:r>
              <a:rPr lang="fr-ca" sz="2400" noProof="0" dirty="0"/>
              <a:t>Exercez-vous à présenter l’un de ces exemples.</a:t>
            </a:r>
          </a:p>
          <a:p>
            <a:pPr marL="285750" indent="-285750" algn="l" rtl="0">
              <a:spcBef>
                <a:spcPts val="2400"/>
              </a:spcBef>
              <a:buFont typeface="Arial" panose="020B0604020202020204" pitchFamily="34" charset="0"/>
              <a:buChar char="•"/>
            </a:pPr>
            <a:r>
              <a:rPr lang="fr-ca" sz="2400" noProof="0" dirty="0"/>
              <a:t>Intégrez ces exemples à vos rencontres avec vos clients au cours du prochain trimestre.</a:t>
            </a:r>
          </a:p>
        </p:txBody>
      </p:sp>
    </p:spTree>
    <p:custDataLst>
      <p:tags r:id="rId1"/>
    </p:custDataLst>
    <p:extLst>
      <p:ext uri="{BB962C8B-B14F-4D97-AF65-F5344CB8AC3E}">
        <p14:creationId xmlns:p14="http://schemas.microsoft.com/office/powerpoint/2010/main" val="236262905"/>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0323772-4F2E-AE6E-F97A-9EE044AF2591}"/>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BB333B34-C87C-402E-ABB0-13B7C9DEBBC4}" type="slidenum">
              <a:rPr lang="en-CA" noProof="0" smtClean="0"/>
              <a:pPr/>
              <a:t>53</a:t>
            </a:fld>
            <a:endParaRPr lang="en-CA" noProof="0" dirty="0"/>
          </a:p>
        </p:txBody>
      </p:sp>
      <p:sp>
        <p:nvSpPr>
          <p:cNvPr id="2" name="Title 1">
            <a:extLst>
              <a:ext uri="{FF2B5EF4-FFF2-40B4-BE49-F238E27FC236}">
                <a16:creationId xmlns:a16="http://schemas.microsoft.com/office/drawing/2014/main" id="{5A7CCCD0-442E-C030-C64B-970A0F9A6BBE}"/>
              </a:ext>
            </a:extLst>
          </p:cNvPr>
          <p:cNvSpPr>
            <a:spLocks noGrp="1"/>
          </p:cNvSpPr>
          <p:nvPr>
            <p:ph type="title"/>
          </p:nvPr>
        </p:nvSpPr>
        <p:spPr>
          <a:xfrm>
            <a:off x="466342" y="472437"/>
            <a:ext cx="11274553" cy="792167"/>
          </a:xfrm>
        </p:spPr>
        <p:txBody>
          <a:bodyPr rtlCol="0"/>
          <a:lstStyle/>
          <a:p>
            <a:r>
              <a:rPr lang="fr-ca" noProof="0"/>
              <a:t>Votre partenaire de confiance – Investissements Manuvie</a:t>
            </a:r>
          </a:p>
        </p:txBody>
      </p:sp>
      <p:pic>
        <p:nvPicPr>
          <p:cNvPr id="16" name="Picture 15" descr="Vignette de la page Web de formation continue d’Investissements Manuvie.">
            <a:extLst>
              <a:ext uri="{FF2B5EF4-FFF2-40B4-BE49-F238E27FC236}">
                <a16:creationId xmlns:a16="http://schemas.microsoft.com/office/drawing/2014/main" id="{D5464D7C-F6D4-8F36-A211-43809DEA7FE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5878" y="2447586"/>
            <a:ext cx="7127568" cy="3218396"/>
          </a:xfrm>
          <a:prstGeom prst="rect">
            <a:avLst/>
          </a:prstGeom>
          <a:ln>
            <a:solidFill>
              <a:schemeClr val="tx1">
                <a:lumMod val="50000"/>
                <a:lumOff val="50000"/>
              </a:schemeClr>
            </a:solidFill>
          </a:ln>
          <a:effectLst>
            <a:outerShdw blurRad="63500" algn="ctr" rotWithShape="0">
              <a:prstClr val="black">
                <a:alpha val="40000"/>
              </a:prstClr>
            </a:outerShdw>
          </a:effectLst>
        </p:spPr>
      </p:pic>
      <p:pic>
        <p:nvPicPr>
          <p:cNvPr id="17" name="Content Placeholder 6" descr="Vignette de la page Web du programme de gestion de la pratique d’Investissements Manuvie.">
            <a:extLst>
              <a:ext uri="{FF2B5EF4-FFF2-40B4-BE49-F238E27FC236}">
                <a16:creationId xmlns:a16="http://schemas.microsoft.com/office/drawing/2014/main" id="{224DB385-EE2E-541E-507F-D103BEDC8691}"/>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p:blipFill>
        <p:spPr>
          <a:xfrm>
            <a:off x="5340095" y="1225824"/>
            <a:ext cx="6400800" cy="3095369"/>
          </a:xfrm>
          <a:prstGeom prst="rect">
            <a:avLst/>
          </a:prstGeom>
          <a:ln>
            <a:solidFill>
              <a:schemeClr val="tx1">
                <a:lumMod val="50000"/>
                <a:lumOff val="50000"/>
              </a:schemeClr>
            </a:solidFill>
          </a:ln>
          <a:effectLst>
            <a:outerShdw blurRad="63500" algn="ctr" rotWithShape="0">
              <a:prstClr val="black">
                <a:alpha val="40000"/>
              </a:prstClr>
            </a:outerShdw>
          </a:effectLst>
        </p:spPr>
      </p:pic>
    </p:spTree>
    <p:extLst>
      <p:ext uri="{BB962C8B-B14F-4D97-AF65-F5344CB8AC3E}">
        <p14:creationId xmlns:p14="http://schemas.microsoft.com/office/powerpoint/2010/main" val="601619459"/>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719BB-93BB-1585-D28E-F32A3F1E2404}"/>
              </a:ext>
            </a:extLst>
          </p:cNvPr>
          <p:cNvSpPr>
            <a:spLocks noGrp="1"/>
          </p:cNvSpPr>
          <p:nvPr>
            <p:ph type="title"/>
          </p:nvPr>
        </p:nvSpPr>
        <p:spPr>
          <a:xfrm>
            <a:off x="438912" y="780239"/>
            <a:ext cx="11280656" cy="4771958"/>
          </a:xfrm>
        </p:spPr>
        <p:txBody>
          <a:bodyPr rtlCol="0">
            <a:normAutofit/>
          </a:bodyPr>
          <a:lstStyle/>
          <a:p>
            <a:r>
              <a:rPr lang="fr-ca" noProof="0"/>
              <a:t>Merci!</a:t>
            </a:r>
          </a:p>
        </p:txBody>
      </p:sp>
      <p:sp>
        <p:nvSpPr>
          <p:cNvPr id="4" name="Slide Number Placeholder 5">
            <a:extLst>
              <a:ext uri="{FF2B5EF4-FFF2-40B4-BE49-F238E27FC236}">
                <a16:creationId xmlns:a16="http://schemas.microsoft.com/office/drawing/2014/main" id="{B784BAFA-1608-F574-5825-AFE7C3C0D755}"/>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vert="horz" lIns="0" tIns="0" rIns="0" bIns="0" rtlCol="0" anchor="b">
            <a:noAutofit/>
          </a:bodyPr>
          <a:lstStyle>
            <a:lvl1pPr algn="r">
              <a:defRPr sz="800">
                <a:solidFill>
                  <a:schemeClr val="tx1"/>
                </a:solidFill>
              </a:defRPr>
            </a:lvl1pPr>
          </a:lstStyle>
          <a:p>
            <a:fld id="{BB333B34-C87C-402E-ABB0-13B7C9DEBBC4}" type="slidenum">
              <a:rPr lang="en-CA" noProof="0" smtClean="0">
                <a:solidFill>
                  <a:schemeClr val="bg1"/>
                </a:solidFill>
              </a:rPr>
              <a:pPr/>
              <a:t>54</a:t>
            </a:fld>
            <a:endParaRPr lang="en-CA" noProof="0" dirty="0">
              <a:solidFill>
                <a:schemeClr val="bg1"/>
              </a:solidFill>
            </a:endParaRPr>
          </a:p>
        </p:txBody>
      </p:sp>
    </p:spTree>
    <p:extLst>
      <p:ext uri="{BB962C8B-B14F-4D97-AF65-F5344CB8AC3E}">
        <p14:creationId xmlns:p14="http://schemas.microsoft.com/office/powerpoint/2010/main" val="2676637578"/>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2F965-BC82-4BBB-8F23-917E8B8BDB67}"/>
              </a:ext>
            </a:extLst>
          </p:cNvPr>
          <p:cNvSpPr>
            <a:spLocks noGrp="1"/>
          </p:cNvSpPr>
          <p:nvPr>
            <p:ph type="title"/>
          </p:nvPr>
        </p:nvSpPr>
        <p:spPr>
          <a:xfrm>
            <a:off x="466342" y="472437"/>
            <a:ext cx="11274553" cy="792167"/>
          </a:xfrm>
        </p:spPr>
        <p:txBody>
          <a:bodyPr rtlCol="0"/>
          <a:lstStyle/>
          <a:p>
            <a:r>
              <a:rPr lang="fr-ca" noProof="0" dirty="0"/>
              <a:t>Renseignements importants</a:t>
            </a:r>
            <a:br>
              <a:rPr lang="en-CA" noProof="0" dirty="0"/>
            </a:br>
            <a:endParaRPr lang="en-CA" noProof="0" dirty="0"/>
          </a:p>
        </p:txBody>
      </p:sp>
      <p:sp>
        <p:nvSpPr>
          <p:cNvPr id="13" name="Text Placeholder 12">
            <a:extLst>
              <a:ext uri="{FF2B5EF4-FFF2-40B4-BE49-F238E27FC236}">
                <a16:creationId xmlns:a16="http://schemas.microsoft.com/office/drawing/2014/main" id="{4B0876B6-C6E9-632D-19F4-92359C18B729}"/>
              </a:ext>
            </a:extLst>
          </p:cNvPr>
          <p:cNvSpPr>
            <a:spLocks noGrp="1"/>
          </p:cNvSpPr>
          <p:nvPr>
            <p:ph type="body" sz="quarter" idx="14"/>
          </p:nvPr>
        </p:nvSpPr>
        <p:spPr/>
        <p:txBody>
          <a:bodyPr numCol="1"/>
          <a:lstStyle/>
          <a:p>
            <a:pPr marL="0" marR="0" lvl="0" indent="0" algn="l" defTabSz="914400" rtl="0" eaLnBrk="1" fontAlgn="auto" latinLnBrk="0" hangingPunct="1">
              <a:lnSpc>
                <a:spcPct val="100000"/>
              </a:lnSpc>
              <a:spcBef>
                <a:spcPts val="0"/>
              </a:spcBef>
              <a:spcAft>
                <a:spcPts val="900"/>
              </a:spcAft>
              <a:buClr>
                <a:prstClr val="black"/>
              </a:buClr>
              <a:buSzPct val="115000"/>
              <a:buFont typeface="Arial" panose="020B0604020202020204" pitchFamily="34" charset="0"/>
              <a:buNone/>
              <a:tabLst/>
              <a:defRPr/>
            </a:pPr>
            <a:r>
              <a:rPr kumimoji="0" lang="fr-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Les renseignements contenus dans le présent document sont réservés aux conseillers et ne s’adressent pas au grand public.</a:t>
            </a:r>
          </a:p>
          <a:p>
            <a:pPr marL="0" marR="0" lvl="0" indent="0" algn="l" defTabSz="914400" rtl="0" eaLnBrk="1" fontAlgn="auto" latinLnBrk="0" hangingPunct="1">
              <a:lnSpc>
                <a:spcPct val="100000"/>
              </a:lnSpc>
              <a:spcBef>
                <a:spcPts val="0"/>
              </a:spcBef>
              <a:spcAft>
                <a:spcPts val="900"/>
              </a:spcAft>
              <a:buClr>
                <a:prstClr val="black"/>
              </a:buClr>
              <a:buSzPct val="115000"/>
              <a:buFont typeface="Arial" panose="020B0604020202020204" pitchFamily="34" charset="0"/>
              <a:buNone/>
              <a:tabLst/>
              <a:defRPr/>
            </a:pPr>
            <a:r>
              <a:rPr kumimoji="0" lang="fr-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Tous les aperçus et commentaires sont de nature générale et ponctuelle. Quoiqu’utiles, ils ne remplacent pas les conseils d’un spécialiste en fiscalité, en placement ou en droit. Il est recommandé aux clients de consulter un spécialiste qui évaluera leur situation personnelle. Ni Manuvie, ni Gestion de placements Manuvie limitée, ni Investissements Manuvie, ni leurs sociétés affiliées, ni leurs représentants ne fournissent de conseils dans le domaine de la fiscalité, des placements ou du droit.</a:t>
            </a:r>
          </a:p>
          <a:p>
            <a:pPr marL="0" marR="0" lvl="0" indent="0" algn="l" defTabSz="914400" rtl="0" eaLnBrk="1" fontAlgn="auto" latinLnBrk="0" hangingPunct="1">
              <a:lnSpc>
                <a:spcPct val="100000"/>
              </a:lnSpc>
              <a:spcBef>
                <a:spcPts val="0"/>
              </a:spcBef>
              <a:spcAft>
                <a:spcPts val="900"/>
              </a:spcAft>
              <a:buClr>
                <a:prstClr val="black"/>
              </a:buClr>
              <a:buSzPct val="115000"/>
              <a:buFont typeface="Arial" panose="020B0604020202020204" pitchFamily="34" charset="0"/>
              <a:buNone/>
              <a:tabLst/>
              <a:defRPr/>
            </a:pPr>
            <a:r>
              <a:rPr kumimoji="0" lang="fr-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Le présent document a été préparé à titre informatif seulement et ne constitue ni une offre ni une invitation à quiconque, de la part d’Investissements Manuvie, à acheter ou à vendre un titre, et n’indique pas non plus une intention d’effectuer une opération dans un fonds ou un compte géré par Investissements Manuvie. Aucune stratégie de placement et aucune technique de gestion des risques ne peut garantir le rendement ni éliminer les risques, peu importe la conjoncture du marché. À moins d’indication contraire, toutes les données proviennent d’Investissements Manuvie. </a:t>
            </a:r>
          </a:p>
          <a:p>
            <a:pPr marL="0" marR="0" lvl="0" indent="0" algn="l" defTabSz="914400" rtl="0" eaLnBrk="1" fontAlgn="auto" latinLnBrk="0" hangingPunct="1">
              <a:lnSpc>
                <a:spcPct val="100000"/>
              </a:lnSpc>
              <a:spcBef>
                <a:spcPts val="0"/>
              </a:spcBef>
              <a:spcAft>
                <a:spcPts val="900"/>
              </a:spcAft>
              <a:buClr>
                <a:prstClr val="black"/>
              </a:buClr>
              <a:buSzPct val="115000"/>
              <a:buFont typeface="Arial" panose="020B0604020202020204" pitchFamily="34" charset="0"/>
              <a:buNone/>
              <a:tabLst/>
              <a:defRPr/>
            </a:pPr>
            <a:r>
              <a:rPr kumimoji="0" lang="fr-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Certaines des déclarations aux présentes sont fondées en tout ou en partie sur des renseignements fournis par des tiers. Investissements Manuvie a pris des mesures raisonnables pour s’assurer de leur exactitude, mais elle ne saurait être tenue responsable si ces renseignements s’avèrent inexacts. La conjoncture du marché peut changer, ce qui pourrait avoir une incidence sur les renseignements contenus dans le présent document.</a:t>
            </a:r>
          </a:p>
          <a:p>
            <a:pPr marL="0" marR="0" lvl="0" indent="0" algn="l" defTabSz="914400" rtl="0" eaLnBrk="1" fontAlgn="auto" latinLnBrk="0" hangingPunct="1">
              <a:lnSpc>
                <a:spcPct val="100000"/>
              </a:lnSpc>
              <a:spcBef>
                <a:spcPts val="0"/>
              </a:spcBef>
              <a:spcAft>
                <a:spcPts val="900"/>
              </a:spcAft>
              <a:buClr>
                <a:prstClr val="black"/>
              </a:buClr>
              <a:buSzPct val="115000"/>
              <a:buFont typeface="Arial" panose="020B0604020202020204" pitchFamily="34" charset="0"/>
              <a:buNone/>
              <a:tabLst/>
              <a:defRPr/>
            </a:pPr>
            <a:r>
              <a:rPr kumimoji="0" lang="fr-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Investissements Manuvie est une dénomination commerciale de Gestion de placements Manuvie limitée. Manuvie, le M stylisé, Manuvie et M stylisé et Investissements Manuvie sont des marques de commerce de La Compagnie d’Assurance-Vie </a:t>
            </a:r>
            <a:r>
              <a:rPr kumimoji="0" lang="fr-ca" sz="1200" b="0" i="0" u="none" strike="noStrike" kern="1200" cap="none" spc="0" normalizeH="0" baseline="0" noProof="0" dirty="0" err="1">
                <a:ln>
                  <a:noFill/>
                </a:ln>
                <a:solidFill>
                  <a:prstClr val="black"/>
                </a:solidFill>
                <a:effectLst/>
                <a:uLnTx/>
                <a:uFillTx/>
                <a:latin typeface="Arial Narrow" panose="020B0606020202030204" pitchFamily="34" charset="0"/>
                <a:ea typeface="+mn-ea"/>
                <a:cs typeface="+mn-cs"/>
              </a:rPr>
              <a:t>Manufacturers</a:t>
            </a:r>
            <a:r>
              <a:rPr kumimoji="0" lang="fr-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rPr>
              <a:t> et sont utilisés par elle, ainsi que par ses sociétés affiliées sous licence.</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fr-ca" sz="800" b="0" i="0" u="none" strike="noStrike" kern="1200" cap="none" spc="0" normalizeH="0" baseline="0" noProof="0" dirty="0">
                <a:ln>
                  <a:noFill/>
                </a:ln>
                <a:solidFill>
                  <a:srgbClr val="8E90A2"/>
                </a:solidFill>
                <a:effectLst/>
                <a:uLnTx/>
                <a:uFillTx/>
                <a:latin typeface="Arial Narrow" panose="020B0606020202030204" pitchFamily="34" charset="0"/>
                <a:ea typeface="+mn-ea"/>
                <a:cs typeface="+mn-cs"/>
              </a:rPr>
              <a:t>RO5697399  FR  	</a:t>
            </a:r>
            <a:r>
              <a:rPr lang="fr-ca" dirty="0">
                <a:solidFill>
                  <a:srgbClr val="8E90A2"/>
                </a:solidFill>
              </a:rPr>
              <a:t>10</a:t>
            </a:r>
            <a:r>
              <a:rPr kumimoji="0" lang="fr-ca" sz="800" b="0" i="0" u="none" strike="noStrike" kern="1200" cap="none" spc="0" normalizeH="0" baseline="0" noProof="0" dirty="0">
                <a:ln>
                  <a:noFill/>
                </a:ln>
                <a:solidFill>
                  <a:srgbClr val="8E90A2"/>
                </a:solidFill>
                <a:effectLst/>
                <a:uLnTx/>
                <a:uFillTx/>
                <a:latin typeface="Arial Narrow" panose="020B0606020202030204" pitchFamily="34" charset="0"/>
                <a:ea typeface="+mn-ea"/>
                <a:cs typeface="+mn-cs"/>
              </a:rPr>
              <a:t>/26</a:t>
            </a:r>
            <a:endParaRPr kumimoji="0" lang="en-CA" sz="12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a:endParaRPr>
          </a:p>
        </p:txBody>
      </p:sp>
      <p:sp>
        <p:nvSpPr>
          <p:cNvPr id="5" name="Slide Number Placeholder 4">
            <a:extLst>
              <a:ext uri="{FF2B5EF4-FFF2-40B4-BE49-F238E27FC236}">
                <a16:creationId xmlns:a16="http://schemas.microsoft.com/office/drawing/2014/main" id="{20A9D975-CF08-2A27-D211-B014AC50F109}"/>
              </a:ext>
              <a:ext uri="{C183D7F6-B498-43B3-948B-1728B52AA6E4}">
                <adec:decorative xmlns:adec="http://schemas.microsoft.com/office/drawing/2017/decorative" val="1"/>
              </a:ext>
            </a:extLst>
          </p:cNvPr>
          <p:cNvSpPr>
            <a:spLocks noGrp="1"/>
          </p:cNvSpPr>
          <p:nvPr>
            <p:ph type="sldNum" sz="quarter" idx="4"/>
          </p:nvPr>
        </p:nvSpPr>
        <p:spPr>
          <a:xfrm>
            <a:off x="11449993" y="6470469"/>
            <a:ext cx="283219" cy="175694"/>
          </a:xfrm>
        </p:spPr>
        <p:txBody>
          <a:bodyPr rtlCol="0"/>
          <a:lstStyle/>
          <a:p>
            <a:fld id="{E3B685FD-28AB-42AB-8489-7FDC88D3D4CA}" type="slidenum">
              <a:rPr lang="en-CA" noProof="0" smtClean="0"/>
              <a:pPr/>
              <a:t>55</a:t>
            </a:fld>
            <a:endParaRPr lang="en-CA" noProof="0" dirty="0"/>
          </a:p>
        </p:txBody>
      </p:sp>
    </p:spTree>
    <p:extLst>
      <p:ext uri="{BB962C8B-B14F-4D97-AF65-F5344CB8AC3E}">
        <p14:creationId xmlns:p14="http://schemas.microsoft.com/office/powerpoint/2010/main" val="3592016330"/>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COUNT" val="2"/>
  <p:tag name="SN" val="HIDDEN"/>
</p:tagLst>
</file>

<file path=ppt/tags/tag2.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3.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4.xml><?xml version="1.0" encoding="utf-8"?>
<p:tagLst xmlns:a="http://schemas.openxmlformats.org/drawingml/2006/main" xmlns:r="http://schemas.openxmlformats.org/officeDocument/2006/relationships" xmlns:p="http://schemas.openxmlformats.org/presentationml/2006/main">
  <p:tag name="COUNT" val="3"/>
  <p:tag name="SN" val="HIDDEN"/>
</p:tagLst>
</file>

<file path=ppt/tags/tag5.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6.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7.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8.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9.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10.xml><?xml version="1.0" encoding="utf-8"?>
<p:tagLst xmlns:a="http://schemas.openxmlformats.org/drawingml/2006/main" xmlns:r="http://schemas.openxmlformats.org/officeDocument/2006/relationships" xmlns:p="http://schemas.openxmlformats.org/presentationml/2006/main">
  <p:tag name="COUNT" val="3"/>
  <p:tag name="SN" val="HIDDEN"/>
</p:tagLst>
</file>

<file path=ppt/tags/tag11.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12.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15.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19.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0.xml><?xml version="1.0" encoding="utf-8"?>
<p:tagLst xmlns:a="http://schemas.openxmlformats.org/drawingml/2006/main" xmlns:r="http://schemas.openxmlformats.org/officeDocument/2006/relationships" xmlns:p="http://schemas.openxmlformats.org/presentationml/2006/main">
  <p:tag name="COUNT" val="3"/>
  <p:tag name="SN" val="HIDDEN"/>
</p:tagLst>
</file>

<file path=ppt/tags/tag21.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2.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3.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4.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7.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8.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29.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30.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ags/tag31.xml><?xml version="1.0" encoding="utf-8"?>
<p:tagLst xmlns:a="http://schemas.openxmlformats.org/drawingml/2006/main" xmlns:r="http://schemas.openxmlformats.org/officeDocument/2006/relationships" xmlns:p="http://schemas.openxmlformats.org/presentationml/2006/main">
  <p:tag name="COUNT" val="3"/>
  <p:tag name="SN" val="HIDDEN"/>
</p:tagLst>
</file>

<file path=ppt/tags/tag32.xml><?xml version="1.0" encoding="utf-8"?>
<p:tagLst xmlns:a="http://schemas.openxmlformats.org/drawingml/2006/main" xmlns:r="http://schemas.openxmlformats.org/officeDocument/2006/relationships" xmlns:p="http://schemas.openxmlformats.org/presentationml/2006/main">
  <p:tag name="COUNT" val="4"/>
  <p:tag name="SN" val="HIDDEN"/>
</p:tagLst>
</file>

<file path=ppt/theme/theme1.xml><?xml version="1.0" encoding="utf-8"?>
<a:theme xmlns:a="http://schemas.openxmlformats.org/drawingml/2006/main" name="Manulife layouts">
  <a:themeElements>
    <a:clrScheme name="Theme">
      <a:dk1>
        <a:sysClr val="windowText" lastClr="000000"/>
      </a:dk1>
      <a:lt1>
        <a:sysClr val="window" lastClr="FFFFFF"/>
      </a:lt1>
      <a:dk2>
        <a:srgbClr val="282B3E"/>
      </a:dk2>
      <a:lt2>
        <a:srgbClr val="8E90A2"/>
      </a:lt2>
      <a:accent1>
        <a:srgbClr val="00A758"/>
      </a:accent1>
      <a:accent2>
        <a:srgbClr val="0000C1"/>
      </a:accent2>
      <a:accent3>
        <a:srgbClr val="EC6453"/>
      </a:accent3>
      <a:accent4>
        <a:srgbClr val="604584"/>
      </a:accent4>
      <a:accent5>
        <a:srgbClr val="F49600"/>
      </a:accent5>
      <a:accent6>
        <a:srgbClr val="06C7BA"/>
      </a:accent6>
      <a:hlink>
        <a:srgbClr val="0000C1"/>
      </a:hlink>
      <a:folHlink>
        <a:srgbClr val="0000C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defPPr algn="l">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33363" indent="-233363" algn="l">
          <a:spcBef>
            <a:spcPts val="600"/>
          </a:spcBef>
          <a:buFont typeface="Arial" panose="020B0604020202020204" pitchFamily="34" charset="0"/>
          <a:buChar char="•"/>
          <a:defRPr dirty="0" err="1" smtClean="0"/>
        </a:defPPr>
      </a:lstStyle>
    </a:txDef>
  </a:objectDefaults>
  <a:extraClrSchemeLst/>
  <a:extLst>
    <a:ext uri="{05A4C25C-085E-4340-85A3-A5531E510DB2}">
      <thm15:themeFamily xmlns:thm15="http://schemas.microsoft.com/office/thememl/2012/main" name="1026722 - Corporate PPT Template_16x9_MP 1026722 E_0818_v14" id="{3527DC7A-8C8D-4E9E-9B6E-A1046016BC1D}" vid="{5393119F-6D4A-4296-9D2C-28F94A85A1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New Brand Final">
      <a:dk1>
        <a:sysClr val="windowText" lastClr="000000"/>
      </a:dk1>
      <a:lt1>
        <a:sysClr val="window" lastClr="FFFFFF"/>
      </a:lt1>
      <a:dk2>
        <a:srgbClr val="282B3E"/>
      </a:dk2>
      <a:lt2>
        <a:srgbClr val="8E90A2"/>
      </a:lt2>
      <a:accent1>
        <a:srgbClr val="00A758"/>
      </a:accent1>
      <a:accent2>
        <a:srgbClr val="0000C1"/>
      </a:accent2>
      <a:accent3>
        <a:srgbClr val="FF7769"/>
      </a:accent3>
      <a:accent4>
        <a:srgbClr val="361558"/>
      </a:accent4>
      <a:accent5>
        <a:srgbClr val="F49600"/>
      </a:accent5>
      <a:accent6>
        <a:srgbClr val="05B2A7"/>
      </a:accent6>
      <a:hlink>
        <a:srgbClr val="0000C1"/>
      </a:hlink>
      <a:folHlink>
        <a:srgbClr val="954F7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6"/>
          </a:solidFill>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item1.xml><?xml version="1.0" encoding="utf-8"?>
<VariableListDefinition name="Computed" displayName="Computed" id="b92bf64c-d7a3-4870-878e-373ccfeb323b" isdomainofvalue="False" dataSourceId="22c0c18c-836e-40f8-bde5-0ee916b74596"/>
</file>

<file path=customXml/item2.xml><?xml version="1.0" encoding="utf-8"?>
<VariableList UniqueId="b92bf64c-d7a3-4870-878e-373ccfeb323b" Name="Computed" ContentType="XML" MajorVersion="0" MinorVersion="1" isLocalCopy="False" IsBaseObject="False" DataSourceId="22c0c18c-836e-40f8-bde5-0ee916b74596" DataSourceMajorVersion="0" DataSourceMinorVersion="1"/>
</file>

<file path=customXml/item3.xml><?xml version="1.0" encoding="utf-8"?>
<p:properties xmlns:p="http://schemas.microsoft.com/office/2006/metadata/properties" xmlns:xsi="http://www.w3.org/2001/XMLSchema-instance" xmlns:pc="http://schemas.microsoft.com/office/infopath/2007/PartnerControls">
  <documentManagement>
    <TaxCatchAll xmlns="c12886e0-e552-4999-964a-a6c2f4ccb2b1" xsi:nil="true"/>
    <lcf76f155ced4ddcb4097134ff3c332f xmlns="6add9a28-6956-412b-b277-d11e8307a710">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VariableListDefinition name="AD_HOC" displayName="AD_HOC" id="d95a5a8a-5446-4a8f-acc8-dbbd4c1a7aec" isdomainofvalue="False" dataSourceId="189f536b-774e-460d-b0d3-f7de81450177"/>
</file>

<file path=customXml/item6.xml><?xml version="1.0" encoding="utf-8"?>
<VariableList UniqueId="81852233-f95a-477c-9dcd-3527c5434cc3" Name="System" ContentType="XML" MajorVersion="0" MinorVersion="1" isLocalCopy="False" IsBaseObject="False" DataSourceId="067d583f-9ef1-4734-90a5-994b5ac1623c" DataSourceMajorVersion="0" DataSourceMinorVersion="1"/>
</file>

<file path=customXml/item7.xml><?xml version="1.0" encoding="utf-8"?>
<VariableListDefinition name="System" displayName="System" id="81852233-f95a-477c-9dcd-3527c5434cc3" isdomainofvalue="False" dataSourceId="067d583f-9ef1-4734-90a5-994b5ac1623c"/>
</file>

<file path=customXml/item8.xml><?xml version="1.0" encoding="utf-8"?>
<AllExternalAdhocVariableMappings/>
</file>

<file path=customXml/item9.xml><?xml version="1.0" encoding="utf-8"?>
<VariableList UniqueId="d95a5a8a-5446-4a8f-acc8-dbbd4c1a7aec" Name="AD_HOC" ContentType="XML" MajorVersion="0" MinorVersion="1" isLocalCopy="False" IsBaseObject="False" DataSourceId="189f536b-774e-460d-b0d3-f7de81450177" DataSourceMajorVersion="0" DataSourceMinorVersion="1"/>
</file>

<file path=customXml/item10.xml><?xml version="1.0" encoding="utf-8"?>
<ct:contentTypeSchema xmlns:ct="http://schemas.microsoft.com/office/2006/metadata/contentType" xmlns:ma="http://schemas.microsoft.com/office/2006/metadata/properties/metaAttributes" ct:_="" ma:_="" ma:contentTypeName="Document" ma:contentTypeID="0x01010093182CE6A9D8804D97E5BC1E6876666E" ma:contentTypeVersion="17" ma:contentTypeDescription="Create a new document." ma:contentTypeScope="" ma:versionID="6e01c80a3cb525b3c44c1f6b8542fe82">
  <xsd:schema xmlns:xsd="http://www.w3.org/2001/XMLSchema" xmlns:xs="http://www.w3.org/2001/XMLSchema" xmlns:p="http://schemas.microsoft.com/office/2006/metadata/properties" xmlns:ns2="6add9a28-6956-412b-b277-d11e8307a710" xmlns:ns3="77b4f4c4-2685-4772-9cb7-c9ef513f8aaf" xmlns:ns4="c12886e0-e552-4999-964a-a6c2f4ccb2b1" targetNamespace="http://schemas.microsoft.com/office/2006/metadata/properties" ma:root="true" ma:fieldsID="5f5cbce40a92662f1d47d38c9918370e" ns2:_="" ns3:_="" ns4:_="">
    <xsd:import namespace="6add9a28-6956-412b-b277-d11e8307a710"/>
    <xsd:import namespace="77b4f4c4-2685-4772-9cb7-c9ef513f8aaf"/>
    <xsd:import namespace="c12886e0-e552-4999-964a-a6c2f4ccb2b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dd9a28-6956-412b-b277-d11e8307a7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039845-d277-466e-a9af-ee1ca770c93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7b4f4c4-2685-4772-9cb7-c9ef513f8aa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2886e0-e552-4999-964a-a6c2f4ccb2b1"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01d3eeaf-0a47-4af8-97fa-91e8991e3737}" ma:internalName="TaxCatchAll" ma:showField="CatchAllData" ma:web="77b4f4c4-2685-4772-9cb7-c9ef513f8a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7CC054-D1B3-4CE8-93AD-0F43C3747054}">
  <ds:schemaRefs/>
</ds:datastoreItem>
</file>

<file path=customXml/itemProps2.xml><?xml version="1.0" encoding="utf-8"?>
<ds:datastoreItem xmlns:ds="http://schemas.openxmlformats.org/officeDocument/2006/customXml" ds:itemID="{FB852FAE-1C24-47CB-86BB-FAC83C4F94F2}">
  <ds:schemaRefs/>
</ds:datastoreItem>
</file>

<file path=customXml/itemProps3.xml><?xml version="1.0" encoding="utf-8"?>
<ds:datastoreItem xmlns:ds="http://schemas.openxmlformats.org/officeDocument/2006/customXml" ds:itemID="{A22B7CF7-E5F5-471E-977F-FD694D64CFAC}">
  <ds:schemaRefs>
    <ds:schemaRef ds:uri="6add9a28-6956-412b-b277-d11e8307a710"/>
    <ds:schemaRef ds:uri="77b4f4c4-2685-4772-9cb7-c9ef513f8aaf"/>
    <ds:schemaRef ds:uri="c12886e0-e552-4999-964a-a6c2f4ccb2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91A68F58-24D9-4A81-A2DF-3319129FFC9D}">
  <ds:schemaRefs>
    <ds:schemaRef ds:uri="http://schemas.microsoft.com/sharepoint/v3/contenttype/forms"/>
  </ds:schemaRefs>
</ds:datastoreItem>
</file>

<file path=customXml/itemProps5.xml><?xml version="1.0" encoding="utf-8"?>
<ds:datastoreItem xmlns:ds="http://schemas.openxmlformats.org/officeDocument/2006/customXml" ds:itemID="{F616EED1-12AB-4D7A-BB6E-B1FB5038F09F}">
  <ds:schemaRefs/>
</ds:datastoreItem>
</file>

<file path=customXml/itemProps6.xml><?xml version="1.0" encoding="utf-8"?>
<ds:datastoreItem xmlns:ds="http://schemas.openxmlformats.org/officeDocument/2006/customXml" ds:itemID="{AB29B981-8C62-4847-B5A6-0106ECECC9C3}">
  <ds:schemaRefs/>
</ds:datastoreItem>
</file>

<file path=customXml/itemProps7.xml><?xml version="1.0" encoding="utf-8"?>
<ds:datastoreItem xmlns:ds="http://schemas.openxmlformats.org/officeDocument/2006/customXml" ds:itemID="{8C01E565-C4E8-4B36-8524-BCC3F6C2F4F0}">
  <ds:schemaRefs/>
</ds:datastoreItem>
</file>

<file path=customXml/itemProps8.xml><?xml version="1.0" encoding="utf-8"?>
<ds:datastoreItem xmlns:ds="http://schemas.openxmlformats.org/officeDocument/2006/customXml" ds:itemID="{03196082-3E0B-4677-9DD0-715F5F433550}">
  <ds:schemaRefs/>
</ds:datastoreItem>
</file>

<file path=customXml/itemProps9.xml><?xml version="1.0" encoding="utf-8"?>
<ds:datastoreItem xmlns:ds="http://schemas.openxmlformats.org/officeDocument/2006/customXml" ds:itemID="{2C20DE5E-135F-48E4-9899-76EE1D5A2AA0}">
  <ds:schemaRefs/>
</ds:datastoreItem>
</file>

<file path=customXml/itemProps10.xml><?xml version="1.0" encoding="utf-8"?>
<ds:datastoreItem xmlns:ds="http://schemas.openxmlformats.org/officeDocument/2006/customXml" ds:itemID="{A241B3A1-88AB-4EE2-8646-4D04DD0180DB}">
  <ds:schemaRefs>
    <ds:schemaRef ds:uri="6add9a28-6956-412b-b277-d11e8307a710"/>
    <ds:schemaRef ds:uri="77b4f4c4-2685-4772-9cb7-c9ef513f8aaf"/>
    <ds:schemaRef ds:uri="c12886e0-e552-4999-964a-a6c2f4ccb2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1923</TotalTime>
  <Words>17818</Words>
  <Application>Microsoft Office PowerPoint</Application>
  <PresentationFormat>Custom</PresentationFormat>
  <Paragraphs>1185</Paragraphs>
  <Slides>55</Slides>
  <Notes>55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55</vt:i4>
      </vt:variant>
    </vt:vector>
  </HeadingPairs>
  <TitlesOfParts>
    <vt:vector size="64" baseType="lpstr">
      <vt:lpstr>Aptos</vt:lpstr>
      <vt:lpstr>Arial</vt:lpstr>
      <vt:lpstr>Arial Narrow</vt:lpstr>
      <vt:lpstr>Calibri</vt:lpstr>
      <vt:lpstr>Helvetica Light</vt:lpstr>
      <vt:lpstr>Manulife JH Sans Optimized</vt:lpstr>
      <vt:lpstr>Segoe UI</vt:lpstr>
      <vt:lpstr>Segoe UI Symbol</vt:lpstr>
      <vt:lpstr>Manulife layouts</vt:lpstr>
      <vt:lpstr>La transparence au service de la confiance :</vt:lpstr>
      <vt:lpstr>Changez votre perspective</vt:lpstr>
      <vt:lpstr>SONDAGE</vt:lpstr>
      <vt:lpstr>Ordre du jour</vt:lpstr>
      <vt:lpstr>Éliminer le superflu </vt:lpstr>
      <vt:lpstr>Évolution de la réglementation</vt:lpstr>
      <vt:lpstr>Objectifs de l’information sur le coût total </vt:lpstr>
      <vt:lpstr>Quels produits sont assujettis aux obligations d’information sur le coût total?</vt:lpstr>
      <vt:lpstr>Quels produits ne sont pas assujettis aux obligations d’information sur le coût total?</vt:lpstr>
      <vt:lpstr>Indicateurs clés</vt:lpstr>
      <vt:lpstr> Ratio des frais du fonds (RFF) : un exemple concret (placement de 100 000 $)</vt:lpstr>
      <vt:lpstr>Facteur de coût quotidien (FCQ) </vt:lpstr>
      <vt:lpstr>Rapport type</vt:lpstr>
      <vt:lpstr>https://www.manulifeim.com/fr</vt:lpstr>
      <vt:lpstr>https://www.manulifeim.com/fr</vt:lpstr>
      <vt:lpstr>Incidence sur les conseillers : risque ou occasion? Prendre les devants ou réagir</vt:lpstr>
      <vt:lpstr> Réorienter la conversation  vers la valeur</vt:lpstr>
      <vt:lpstr>Comprendre le sentiment du client </vt:lpstr>
      <vt:lpstr>Questions fréquentes des clients</vt:lpstr>
      <vt:lpstr>N’oubliez pas...</vt:lpstr>
      <vt:lpstr>Écart en matière de transparence des frais</vt:lpstr>
      <vt:lpstr>Une occasion de renforcer la relation</vt:lpstr>
      <vt:lpstr>Investissements Russell : Étude « Valeur d’un conseiller »</vt:lpstr>
      <vt:lpstr>Comment puis-je expliquer  la valeur de mes services dans le contexte de l’information sur le coût total?</vt:lpstr>
      <vt:lpstr>Vous en faites beaucoup pour vos clients.</vt:lpstr>
      <vt:lpstr>Approche personnalisée de la gestion des placements (exemple) </vt:lpstr>
      <vt:lpstr>Processus de planification financière (exemple)</vt:lpstr>
      <vt:lpstr>Votre rapport d’avancement</vt:lpstr>
      <vt:lpstr>Relation souhaitée avec le conseiller financier </vt:lpstr>
      <vt:lpstr>SONDAGE</vt:lpstr>
      <vt:lpstr>Lorsque les règles changent, les personnes qui réussissent savent s’adapter sans renoncer à leur savoir-faire.</vt:lpstr>
      <vt:lpstr> Prenez les devants grâce à une démarche structurée  </vt:lpstr>
      <vt:lpstr>Votre démarche structurée</vt:lpstr>
      <vt:lpstr>Passez en revue votre clientèle</vt:lpstr>
      <vt:lpstr>Passez en revue votre clientèle</vt:lpstr>
      <vt:lpstr>Passez en revue votre clientèle</vt:lpstr>
      <vt:lpstr>Passez en revue votre clientèle</vt:lpstr>
      <vt:lpstr>Actualiser/revoir votre proposition de valeur  Proposition de valeur unique (PVU)</vt:lpstr>
      <vt:lpstr>Élaborer son récit distinctif – exemple</vt:lpstr>
      <vt:lpstr>Feuille de travail : communiquez votre valeur</vt:lpstr>
      <vt:lpstr>Rendre tangible ce qui est immatériel</vt:lpstr>
      <vt:lpstr>Soyez CLAIR </vt:lpstr>
      <vt:lpstr>APRÈS la conversation</vt:lpstr>
      <vt:lpstr>Information sur le coût total – Ressources et liste de contrôle de préparation à l’intention des conseillers</vt:lpstr>
      <vt:lpstr>Sections 1 et 2</vt:lpstr>
      <vt:lpstr>Section 3</vt:lpstr>
      <vt:lpstr>Section 4</vt:lpstr>
      <vt:lpstr>Récapitulatif</vt:lpstr>
      <vt:lpstr>PowerPoint Presentation</vt:lpstr>
      <vt:lpstr> Un moment clé dans la relation </vt:lpstr>
      <vt:lpstr>L’information sur le coût total est l’occasion pour vous de prendre les devants et d’orienter la conversation, afin que les clients entendent parler de la valeur de nos conseils par vous d’abord, plutôt que par un moteur de recherche ou une autre source.</vt:lpstr>
      <vt:lpstr>Prochaines étapes</vt:lpstr>
      <vt:lpstr>Votre partenaire de confiance – Investissements Manuvie</vt:lpstr>
      <vt:lpstr>Merci!</vt:lpstr>
      <vt:lpstr>Renseignements importants </vt:lpstr>
    </vt:vector>
  </TitlesOfParts>
  <Company>echosvoice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Galda</dc:creator>
  <cp:lastModifiedBy>Angelo Parziale</cp:lastModifiedBy>
  <cp:revision>78</cp:revision>
  <dcterms:created xsi:type="dcterms:W3CDTF">2015-03-19T18:06:20Z</dcterms:created>
  <dcterms:modified xsi:type="dcterms:W3CDTF">2026-10-13T15:34:43Z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dd5db4b-78fb-42ac-8616-2bbd1a698c72_Enabled">
    <vt:lpwstr>true</vt:lpwstr>
  </property>
  <property fmtid="{D5CDD505-2E9C-101B-9397-08002B2CF9AE}" pid="3" name="MSIP_Label_0dd5db4b-78fb-42ac-8616-2bbd1a698c72_SetDate">
    <vt:lpwstr>2023-08-07T05:29:39Z</vt:lpwstr>
  </property>
  <property fmtid="{D5CDD505-2E9C-101B-9397-08002B2CF9AE}" pid="4" name="MSIP_Label_0dd5db4b-78fb-42ac-8616-2bbd1a698c72_Method">
    <vt:lpwstr>Privileged</vt:lpwstr>
  </property>
  <property fmtid="{D5CDD505-2E9C-101B-9397-08002B2CF9AE}" pid="5" name="MSIP_Label_0dd5db4b-78fb-42ac-8616-2bbd1a698c72_Name">
    <vt:lpwstr>EXTERNAL</vt:lpwstr>
  </property>
  <property fmtid="{D5CDD505-2E9C-101B-9397-08002B2CF9AE}" pid="6" name="MSIP_Label_0dd5db4b-78fb-42ac-8616-2bbd1a698c72_SiteId">
    <vt:lpwstr>5d3e2773-e07f-4432-a630-1a0f68a28a05</vt:lpwstr>
  </property>
  <property fmtid="{D5CDD505-2E9C-101B-9397-08002B2CF9AE}" pid="7" name="MSIP_Label_0dd5db4b-78fb-42ac-8616-2bbd1a698c72_ActionId">
    <vt:lpwstr>8fbd353e-b4dc-4338-9940-2d5af0a7c261</vt:lpwstr>
  </property>
  <property fmtid="{D5CDD505-2E9C-101B-9397-08002B2CF9AE}" pid="8" name="MSIP_Label_0dd5db4b-78fb-42ac-8616-2bbd1a698c72_ContentBits">
    <vt:lpwstr>0</vt:lpwstr>
  </property>
  <property fmtid="{D5CDD505-2E9C-101B-9397-08002B2CF9AE}" pid="9" name="ContentTypeId">
    <vt:lpwstr>0x01010093182CE6A9D8804D97E5BC1E6876666E</vt:lpwstr>
  </property>
  <property fmtid="{D5CDD505-2E9C-101B-9397-08002B2CF9AE}" pid="10" name="MediaServiceImageTags">
    <vt:lpwstr/>
  </property>
</Properties>
</file>