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tags/tag11.xml" ContentType="application/vnd.openxmlformats-officedocument.presentationml.tags+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6.xml" ContentType="application/vnd.openxmlformats-officedocument.presentationml.tags+xml"/>
  <Override PartName="/ppt/notesSlides/notesSlide26.xml" ContentType="application/vnd.openxmlformats-officedocument.presentationml.notesSlide+xml"/>
  <Override PartName="/ppt/tags/tag1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8.xml" ContentType="application/vnd.openxmlformats-officedocument.presentationml.tags+xml"/>
  <Override PartName="/ppt/notesSlides/notesSlide29.xml" ContentType="application/vnd.openxmlformats-officedocument.presentationml.notesSlide+xml"/>
  <Override PartName="/ppt/tags/tag19.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0.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1.xml" ContentType="application/vnd.openxmlformats-officedocument.presentationml.tags+xml"/>
  <Override PartName="/ppt/notesSlides/notesSlide34.xml" ContentType="application/vnd.openxmlformats-officedocument.presentationml.notesSlide+xml"/>
  <Override PartName="/ppt/tags/tag22.xml" ContentType="application/vnd.openxmlformats-officedocument.presentationml.tags+xml"/>
  <Override PartName="/ppt/notesSlides/notesSlide35.xml" ContentType="application/vnd.openxmlformats-officedocument.presentationml.notesSlide+xml"/>
  <Override PartName="/ppt/tags/tag23.xml" ContentType="application/vnd.openxmlformats-officedocument.presentationml.tags+xml"/>
  <Override PartName="/ppt/notesSlides/notesSlide36.xml" ContentType="application/vnd.openxmlformats-officedocument.presentationml.notesSlide+xml"/>
  <Override PartName="/ppt/tags/tag24.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5.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26.xml" ContentType="application/vnd.openxmlformats-officedocument.presentationml.tags+xml"/>
  <Override PartName="/ppt/notesSlides/notesSlide41.xml" ContentType="application/vnd.openxmlformats-officedocument.presentationml.notesSlide+xml"/>
  <Override PartName="/ppt/tags/tag27.xml" ContentType="application/vnd.openxmlformats-officedocument.presentationml.tags+xml"/>
  <Override PartName="/ppt/notesSlides/notesSlide42.xml" ContentType="application/vnd.openxmlformats-officedocument.presentationml.notesSlide+xml"/>
  <Override PartName="/ppt/tags/tag28.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29.xml" ContentType="application/vnd.openxmlformats-officedocument.presentationml.tags+xml"/>
  <Override PartName="/ppt/notesSlides/notesSlide49.xml" ContentType="application/vnd.openxmlformats-officedocument.presentationml.notesSlide+xml"/>
  <Override PartName="/ppt/tags/tag30.xml" ContentType="application/vnd.openxmlformats-officedocument.presentationml.tags+xml"/>
  <Override PartName="/ppt/notesSlides/notesSlide50.xml" ContentType="application/vnd.openxmlformats-officedocument.presentationml.notesSlide+xml"/>
  <Override PartName="/ppt/tags/tag31.xml" ContentType="application/vnd.openxmlformats-officedocument.presentationml.tags+xml"/>
  <Override PartName="/ppt/notesSlides/notesSlide51.xml" ContentType="application/vnd.openxmlformats-officedocument.presentationml.notesSlide+xml"/>
  <Override PartName="/ppt/tags/tag32.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1"/>
  </p:sldMasterIdLst>
  <p:notesMasterIdLst>
    <p:notesMasterId r:id="rId67"/>
  </p:notesMasterIdLst>
  <p:handoutMasterIdLst>
    <p:handoutMasterId r:id="rId68"/>
  </p:handoutMasterIdLst>
  <p:sldIdLst>
    <p:sldId id="2147376681" r:id="rId12"/>
    <p:sldId id="2147376673" r:id="rId13"/>
    <p:sldId id="357" r:id="rId14"/>
    <p:sldId id="388" r:id="rId15"/>
    <p:sldId id="335" r:id="rId16"/>
    <p:sldId id="2147376676" r:id="rId17"/>
    <p:sldId id="2145706558" r:id="rId18"/>
    <p:sldId id="363" r:id="rId19"/>
    <p:sldId id="2145706561" r:id="rId20"/>
    <p:sldId id="381" r:id="rId21"/>
    <p:sldId id="2145706550" r:id="rId22"/>
    <p:sldId id="2145706551" r:id="rId23"/>
    <p:sldId id="2147376683" r:id="rId24"/>
    <p:sldId id="2147376689" r:id="rId25"/>
    <p:sldId id="2145706570" r:id="rId26"/>
    <p:sldId id="2147376674" r:id="rId27"/>
    <p:sldId id="350" r:id="rId28"/>
    <p:sldId id="377" r:id="rId29"/>
    <p:sldId id="375" r:id="rId30"/>
    <p:sldId id="2970" r:id="rId31"/>
    <p:sldId id="2145706555" r:id="rId32"/>
    <p:sldId id="2145706565" r:id="rId33"/>
    <p:sldId id="2147376687" r:id="rId34"/>
    <p:sldId id="2145706534" r:id="rId35"/>
    <p:sldId id="2145706541" r:id="rId36"/>
    <p:sldId id="2941" r:id="rId37"/>
    <p:sldId id="2969" r:id="rId38"/>
    <p:sldId id="282" r:id="rId39"/>
    <p:sldId id="2145706566" r:id="rId40"/>
    <p:sldId id="2145706545" r:id="rId41"/>
    <p:sldId id="2145706564" r:id="rId42"/>
    <p:sldId id="351" r:id="rId43"/>
    <p:sldId id="2145706539" r:id="rId44"/>
    <p:sldId id="384" r:id="rId45"/>
    <p:sldId id="2147376688" r:id="rId46"/>
    <p:sldId id="2147376684" r:id="rId47"/>
    <p:sldId id="2147376685" r:id="rId48"/>
    <p:sldId id="2145706509" r:id="rId49"/>
    <p:sldId id="2145706542" r:id="rId50"/>
    <p:sldId id="2145706533" r:id="rId51"/>
    <p:sldId id="2145706563" r:id="rId52"/>
    <p:sldId id="2145706567" r:id="rId53"/>
    <p:sldId id="2145706568" r:id="rId54"/>
    <p:sldId id="2147376686" r:id="rId55"/>
    <p:sldId id="2147376690" r:id="rId56"/>
    <p:sldId id="2147376691" r:id="rId57"/>
    <p:sldId id="2147376692" r:id="rId58"/>
    <p:sldId id="332" r:id="rId59"/>
    <p:sldId id="2145706529" r:id="rId60"/>
    <p:sldId id="2147376677" r:id="rId61"/>
    <p:sldId id="387" r:id="rId62"/>
    <p:sldId id="352" r:id="rId63"/>
    <p:sldId id="2145706544" r:id="rId64"/>
    <p:sldId id="2145706497" r:id="rId65"/>
    <p:sldId id="2147376682" r:id="rId66"/>
  </p:sldIdLst>
  <p:sldSz cx="12188825" cy="6858000"/>
  <p:notesSz cx="9296400" cy="6858000"/>
  <p:custDataLst>
    <p:custData r:id="rId8"/>
    <p:custData r:id="rId7"/>
    <p:custData r:id="rId4"/>
    <p:custData r:id="rId2"/>
    <p:custData r:id="rId6"/>
    <p:custData r:id="rId10"/>
    <p:custData r:id="rId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7391" userDrawn="1">
          <p15:clr>
            <a:srgbClr val="A4A3A4"/>
          </p15:clr>
        </p15:guide>
        <p15:guide id="5" orient="horz" pos="336" userDrawn="1">
          <p15:clr>
            <a:srgbClr val="A4A3A4"/>
          </p15:clr>
        </p15:guide>
        <p15:guide id="8" pos="6252" userDrawn="1">
          <p15:clr>
            <a:srgbClr val="A4A3A4"/>
          </p15:clr>
        </p15:guide>
        <p15:guide id="9" pos="400" userDrawn="1">
          <p15:clr>
            <a:srgbClr val="A4A3A4"/>
          </p15:clr>
        </p15:guide>
        <p15:guide id="11" orient="horz" pos="3896" userDrawn="1">
          <p15:clr>
            <a:srgbClr val="A4A3A4"/>
          </p15:clr>
        </p15:guide>
        <p15:guide id="12" orient="horz" pos="1086" userDrawn="1">
          <p15:clr>
            <a:srgbClr val="A4A3A4"/>
          </p15:clr>
        </p15:guide>
        <p15:guide id="13" orient="horz" pos="1493" userDrawn="1">
          <p15:clr>
            <a:srgbClr val="A4A3A4"/>
          </p15:clr>
        </p15:guide>
        <p15:guide id="15" orient="horz" pos="468" userDrawn="1">
          <p15:clr>
            <a:srgbClr val="A4A3A4"/>
          </p15:clr>
        </p15:guide>
      </p15:sldGuideLst>
    </p:ext>
    <p:ext uri="{2D200454-40CA-4A62-9FC3-DE9A4176ACB9}">
      <p15:notesGuideLst xmlns:p15="http://schemas.microsoft.com/office/powerpoint/2012/main">
        <p15:guide id="1" orient="horz" pos="1719" userDrawn="1">
          <p15:clr>
            <a:srgbClr val="A4A3A4"/>
          </p15:clr>
        </p15:guide>
        <p15:guide id="2" pos="468" userDrawn="1">
          <p15:clr>
            <a:srgbClr val="A4A3A4"/>
          </p15:clr>
        </p15:guide>
        <p15:guide id="3" pos="538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755609-4BDA-7D49-F81E-58E93918FAD9}" name="Kari Meyer" initials="KM" userId="S::meyerka@MFCGD.COM::05baa5ef-ca12-4d0e-9d4a-27ff4405eb77" providerId="AD"/>
  <p188:author id="{87233617-D824-C9DD-5170-127F668667C5}" name="Kathleen Pritchard" initials="KP" userId="S::pritcka@MFCGD.COM::a698ad10-bc43-42a2-904b-25e528be9c80" providerId="AD"/>
  <p188:author id="{E3C6021C-6675-49CB-7E40-F24D1E0E7061}" name="Ext. Marketing" initials="MOU" userId="Ext. Marketing" providerId="None"/>
  <p188:author id="{EFA49129-AC3C-1CAB-8CD5-C8A283979D85}" name="A" initials="A" userId="A" providerId="None"/>
  <p188:author id="{D21D5D30-3C17-AC69-984A-5F49CE6FFA53}" name="Angelo Parziale" initials="AP" userId="S::parzian@mfcgd.com::388215f7-efa9-4d4f-98ed-adc8e854dacc" providerId="AD"/>
  <p188:author id="{F22EB647-87ED-43C2-A916-14614A70F44B}" name="Allegra Pericles" initials="AP" userId="S::perical@mfcgd.com::6fb6fad6-731c-444c-82cd-a15dca0c4dc2" providerId="AD"/>
  <p188:author id="{08562350-4703-6D6A-17CC-96E6E083E833}" name="Emily Ng" initials="EN" userId="S::ngemily@MFCGD.COM::aa09e8ed-7ef0-4c0b-8bd7-a429637f0009" providerId="AD"/>
  <p188:author id="{B4B1D078-BA28-F729-B6A7-B337EF5314E5}" name="Teri Savage" initials="TS" userId="f49ff5fde8155158" providerId="Windows Live"/>
  <p188:author id="{5A155D9D-F023-8379-6B8F-BAB0EFA5B93C}" name="King, John" initials="KJ" userId="S::John.King@cibc.com::aa54d87c-5de6-42e8-a1c2-cc4d132a1fd9" providerId="AD"/>
  <p188:author id="{EAEF5EA5-BAF3-BB1E-9992-3DECF0726AC6}" name="Barbara Foy-Pilchner" initials="BF" userId="S::foypiba@mfcgd.com::58f9dc61-0fef-49ca-bdc1-144174cd3e37" providerId="AD"/>
  <p188:author id="{97685FDE-CDBA-301B-DFC2-80A1351723CC}" name="Kari Meyer" initials="KM" userId="S::meyerka@mfcgd.com::05baa5ef-ca12-4d0e-9d4a-27ff4405eb77" providerId="AD"/>
  <p188:author id="{14E84FE2-0C94-D649-C478-0657AC164F64}" name="Melanie Walker" initials="MW" userId="S::mwalker@ext-marketing.com::5461cf72-ad19-4284-a952-0f0643fa3af8" providerId="AD"/>
  <p188:author id="{75AFE9EF-551E-C28B-94AF-1E57D7402453}" name="Anmol Trehan" initials="AT" userId="S::trehaan@MFCGD.COM::c2b092df-419a-49a6-9901-ef0cd3b0a4e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3A39"/>
    <a:srgbClr val="03874D"/>
    <a:srgbClr val="00009A"/>
    <a:srgbClr val="000046"/>
    <a:srgbClr val="09847B"/>
    <a:srgbClr val="A66500"/>
    <a:srgbClr val="F6DCD8"/>
    <a:srgbClr val="ED6452"/>
    <a:srgbClr val="ACE5C4"/>
    <a:srgbClr val="FFFF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F80EC5-1A7A-47A8-B9F4-C4DE3F331CB4}" v="1" dt="2026-08-26T12:46:45.013"/>
  </p1510:revLst>
</p1510:revInfo>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32" autoAdjust="0"/>
    <p:restoredTop sz="91768" autoAdjust="0"/>
  </p:normalViewPr>
  <p:slideViewPr>
    <p:cSldViewPr snapToGrid="0">
      <p:cViewPr varScale="1">
        <p:scale>
          <a:sx n="101" d="100"/>
          <a:sy n="101" d="100"/>
        </p:scale>
        <p:origin x="780" y="114"/>
      </p:cViewPr>
      <p:guideLst>
        <p:guide pos="7391"/>
        <p:guide orient="horz" pos="336"/>
        <p:guide pos="6252"/>
        <p:guide pos="400"/>
        <p:guide orient="horz" pos="3896"/>
        <p:guide orient="horz" pos="1086"/>
        <p:guide orient="horz" pos="1493"/>
        <p:guide orient="horz" pos="468"/>
      </p:guideLst>
    </p:cSldViewPr>
  </p:slideViewPr>
  <p:outlineViewPr>
    <p:cViewPr>
      <p:scale>
        <a:sx n="33" d="100"/>
        <a:sy n="33" d="100"/>
      </p:scale>
      <p:origin x="0" y="-13014"/>
    </p:cViewPr>
  </p:outlineViewPr>
  <p:notesTextViewPr>
    <p:cViewPr>
      <p:scale>
        <a:sx n="3" d="2"/>
        <a:sy n="3" d="2"/>
      </p:scale>
      <p:origin x="0" y="0"/>
    </p:cViewPr>
  </p:notesTextViewPr>
  <p:sorterViewPr>
    <p:cViewPr>
      <p:scale>
        <a:sx n="100" d="100"/>
        <a:sy n="100" d="100"/>
      </p:scale>
      <p:origin x="0" y="-9162"/>
    </p:cViewPr>
  </p:sorterViewPr>
  <p:notesViewPr>
    <p:cSldViewPr snapToGrid="0">
      <p:cViewPr varScale="1">
        <p:scale>
          <a:sx n="75" d="100"/>
          <a:sy n="75" d="100"/>
        </p:scale>
        <p:origin x="1592" y="36"/>
      </p:cViewPr>
      <p:guideLst>
        <p:guide orient="horz" pos="1719"/>
        <p:guide pos="468"/>
        <p:guide pos="538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microsoft.com/office/2018/10/relationships/authors" Target="authors.xml"/><Relationship Id="rId5" Type="http://schemas.openxmlformats.org/officeDocument/2006/relationships/customXml" Target="../customXml/item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presProps" Target="presProps.xml"/><Relationship Id="rId8" Type="http://schemas.openxmlformats.org/officeDocument/2006/relationships/customXml" Target="../customXml/item8.xml"/><Relationship Id="rId51" Type="http://schemas.openxmlformats.org/officeDocument/2006/relationships/slide" Target="slides/slide40.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customXml" Target="../customXml/item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 Type="http://schemas.openxmlformats.org/officeDocument/2006/relationships/customXml" Target="../customXml/item7.xml"/><Relationship Id="rId7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3874D"/>
              </a:solidFill>
              <a:ln w="19050">
                <a:solidFill>
                  <a:schemeClr val="lt1"/>
                </a:solidFill>
              </a:ln>
              <a:effectLst/>
            </c:spPr>
            <c:extLst>
              <c:ext xmlns:c16="http://schemas.microsoft.com/office/drawing/2014/chart" uri="{C3380CC4-5D6E-409C-BE32-E72D297353CC}">
                <c16:uniqueId val="{00000001-62F1-4B77-8526-2DB705AB1112}"/>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1-601D-41B6-BFF5-F650A82C76E4}"/>
              </c:ext>
            </c:extLst>
          </c:dPt>
          <c:cat>
            <c:strRef>
              <c:f>Sheet1!$A$2:$A$3</c:f>
              <c:strCache>
                <c:ptCount val="2"/>
                <c:pt idx="0">
                  <c:v>Satisfied</c:v>
                </c:pt>
                <c:pt idx="1">
                  <c:v>Not Satisfied</c:v>
                </c:pt>
              </c:strCache>
            </c:strRef>
          </c:cat>
          <c:val>
            <c:numRef>
              <c:f>Sheet1!$B$2:$B$3</c:f>
              <c:numCache>
                <c:formatCode>General</c:formatCode>
                <c:ptCount val="2"/>
                <c:pt idx="0">
                  <c:v>94</c:v>
                </c:pt>
                <c:pt idx="1">
                  <c:v>6</c:v>
                </c:pt>
              </c:numCache>
            </c:numRef>
          </c:val>
          <c:extLst>
            <c:ext xmlns:c16="http://schemas.microsoft.com/office/drawing/2014/chart" uri="{C3380CC4-5D6E-409C-BE32-E72D297353CC}">
              <c16:uniqueId val="{00000000-601D-41B6-BFF5-F650A82C76E4}"/>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009A"/>
              </a:solidFill>
              <a:ln w="19050">
                <a:solidFill>
                  <a:schemeClr val="lt1"/>
                </a:solidFill>
              </a:ln>
              <a:effectLst/>
            </c:spPr>
            <c:extLst>
              <c:ext xmlns:c16="http://schemas.microsoft.com/office/drawing/2014/chart" uri="{C3380CC4-5D6E-409C-BE32-E72D297353CC}">
                <c16:uniqueId val="{00000001-8B85-4F51-9F56-319202B53723}"/>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1-601D-41B6-BFF5-F650A82C76E4}"/>
              </c:ext>
            </c:extLst>
          </c:dPt>
          <c:cat>
            <c:strRef>
              <c:f>Sheet1!$A$2:$A$3</c:f>
              <c:strCache>
                <c:ptCount val="2"/>
                <c:pt idx="0">
                  <c:v>Satisfied</c:v>
                </c:pt>
                <c:pt idx="1">
                  <c:v>Not Satisfied</c:v>
                </c:pt>
              </c:strCache>
            </c:strRef>
          </c:cat>
          <c:val>
            <c:numRef>
              <c:f>Sheet1!$B$2:$B$3</c:f>
              <c:numCache>
                <c:formatCode>General</c:formatCode>
                <c:ptCount val="2"/>
                <c:pt idx="0">
                  <c:v>92</c:v>
                </c:pt>
                <c:pt idx="1">
                  <c:v>8</c:v>
                </c:pt>
              </c:numCache>
            </c:numRef>
          </c:val>
          <c:extLst>
            <c:ext xmlns:c16="http://schemas.microsoft.com/office/drawing/2014/chart" uri="{C3380CC4-5D6E-409C-BE32-E72D297353CC}">
              <c16:uniqueId val="{00000000-601D-41B6-BFF5-F650A82C76E4}"/>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5265809" y="6513910"/>
            <a:ext cx="4028440" cy="342900"/>
          </a:xfrm>
          <a:prstGeom prst="rect">
            <a:avLst/>
          </a:prstGeom>
        </p:spPr>
        <p:txBody>
          <a:bodyPr vert="horz" lIns="91440" tIns="45720" rIns="91440" bIns="45720" rtlCol="0" anchor="b"/>
          <a:lstStyle>
            <a:lvl1pPr algn="r">
              <a:defRPr sz="1200"/>
            </a:lvl1pPr>
          </a:lstStyle>
          <a:p>
            <a:fld id="{4D345FD6-6E8E-4481-9C29-1B483B424A57}" type="slidenum">
              <a:rPr sz="1400"/>
              <a:t>‹#›</a:t>
            </a:fld>
            <a:endParaRPr sz="1400"/>
          </a:p>
        </p:txBody>
      </p:sp>
    </p:spTree>
    <p:extLst>
      <p:ext uri="{BB962C8B-B14F-4D97-AF65-F5344CB8AC3E}">
        <p14:creationId xmlns:p14="http://schemas.microsoft.com/office/powerpoint/2010/main" val="37229534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2520950" y="234950"/>
            <a:ext cx="4252913" cy="2392363"/>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738118" y="2743200"/>
            <a:ext cx="7813711" cy="3657601"/>
          </a:xfrm>
          <a:prstGeom prst="rect">
            <a:avLst/>
          </a:prstGeom>
        </p:spPr>
        <p:txBody>
          <a:bodyPr vert="horz" lIns="91440" tIns="45720" rIns="91440" bIns="45720" rtlCol="0"/>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7" name="Slide Number Placeholder 6"/>
          <p:cNvSpPr>
            <a:spLocks noGrp="1"/>
          </p:cNvSpPr>
          <p:nvPr>
            <p:ph type="sldNum" sz="quarter" idx="5"/>
          </p:nvPr>
        </p:nvSpPr>
        <p:spPr>
          <a:xfrm>
            <a:off x="5265809" y="6513910"/>
            <a:ext cx="4028440" cy="342900"/>
          </a:xfrm>
          <a:prstGeom prst="rect">
            <a:avLst/>
          </a:prstGeom>
        </p:spPr>
        <p:txBody>
          <a:bodyPr vert="horz" lIns="91440" tIns="45720" rIns="91440" bIns="45720" rtlCol="0" anchor="b"/>
          <a:lstStyle>
            <a:lvl1pPr algn="r">
              <a:defRPr sz="1400">
                <a:latin typeface="+mn-lt"/>
              </a:defRPr>
            </a:lvl1pPr>
          </a:lstStyle>
          <a:p>
            <a:fld id="{4FF0573C-F130-4D1E-A886-85FBB65D3A1B}" type="slidenum">
              <a:rPr lang="en-CA" smtClean="0"/>
              <a:pPr/>
              <a:t>‹#›</a:t>
            </a:fld>
            <a:endParaRPr lang="en-CA"/>
          </a:p>
        </p:txBody>
      </p:sp>
    </p:spTree>
    <p:extLst>
      <p:ext uri="{BB962C8B-B14F-4D97-AF65-F5344CB8AC3E}">
        <p14:creationId xmlns:p14="http://schemas.microsoft.com/office/powerpoint/2010/main" val="3206337814"/>
      </p:ext>
    </p:extLst>
  </p:cSld>
  <p:clrMap bg1="lt1" tx1="dk1" bg2="lt2" tx2="dk2" accent1="accent1" accent2="accent2" accent3="accent3" accent4="accent4" accent5="accent5" accent6="accent6" hlink="hlink" folHlink="folHlink"/>
  <p:hf hdr="0" ftr="0" dt="0"/>
  <p:notesStyle>
    <a:lvl1pPr marL="171450"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1pPr>
    <a:lvl2pPr marL="457200"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2pPr>
    <a:lvl3pPr marL="749808"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1033272"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1316736"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CB891-2C39-58E4-8574-74C9DE5BEB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AC484-A704-8372-8FCB-5A0AF25906AE}"/>
              </a:ext>
            </a:extLst>
          </p:cNvPr>
          <p:cNvSpPr>
            <a:spLocks noGrp="1" noRot="1" noChangeAspect="1"/>
          </p:cNvSpPr>
          <p:nvPr>
            <p:ph type="sldImg"/>
          </p:nvPr>
        </p:nvSpPr>
        <p:spPr/>
        <p:txBody>
          <a:bodyPr/>
          <a:lstStyle/>
          <a:p>
            <a:endParaRPr lang="en-CA" dirty="0"/>
          </a:p>
        </p:txBody>
      </p:sp>
      <p:sp>
        <p:nvSpPr>
          <p:cNvPr id="3" name="Notes Placeholder 2">
            <a:extLst>
              <a:ext uri="{FF2B5EF4-FFF2-40B4-BE49-F238E27FC236}">
                <a16:creationId xmlns:a16="http://schemas.microsoft.com/office/drawing/2014/main" id="{F6338F1F-0891-5B95-C528-6537A0941DD9}"/>
              </a:ext>
            </a:extLst>
          </p:cNvPr>
          <p:cNvSpPr>
            <a:spLocks noGrp="1"/>
          </p:cNvSpPr>
          <p:nvPr>
            <p:ph type="body" idx="1"/>
          </p:nvPr>
        </p:nvSpPr>
        <p:spPr/>
        <p:txBody>
          <a:bodyPr/>
          <a:lstStyle/>
          <a:p>
            <a:pPr marL="0" indent="0">
              <a:buNone/>
            </a:pPr>
            <a:r>
              <a:rPr lang="en-US" dirty="0"/>
              <a:t>Good morning/afternoon/evening. My name is ____________________ and I am a _____________________ with Manulife Investments.</a:t>
            </a:r>
          </a:p>
          <a:p>
            <a:pPr marL="0" indent="0">
              <a:buNone/>
            </a:pPr>
            <a:endParaRPr lang="en-US"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mn-lt"/>
                <a:ea typeface="+mn-ea"/>
                <a:cs typeface="+mn-cs"/>
              </a:rPr>
              <a:t>Today, we are going to talk about Total Cost Reporting, or TCR, and more specifically, </a:t>
            </a:r>
            <a:r>
              <a:rPr kumimoji="0" lang="en-CA" sz="1200" b="0" i="0" u="none" strike="noStrike" kern="1200" cap="none" spc="0" normalizeH="0" baseline="0" noProof="0" dirty="0">
                <a:ln>
                  <a:noFill/>
                </a:ln>
                <a:solidFill>
                  <a:prstClr val="black"/>
                </a:solidFill>
                <a:effectLst/>
                <a:uLnTx/>
                <a:uFillTx/>
                <a:latin typeface="Arial"/>
                <a:ea typeface="+mn-ea"/>
                <a:cs typeface="+mn-cs"/>
              </a:rPr>
              <a:t>how advisors can use this change to deepen client trust. Many of you have already lived through several waves of regulatory reform, so the purpose today is not simply to review another compliance requirement. The purpose is to help you prepare for client conversations that may feel different once costs are presented in a clearer, more personalized way.</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TCR takes effect for reporting periods beginning January 1, 2026, with enhanced annual cost reporting expected to reach clients in early 2027. The fees themselves are not new, but the visibility will be different. That creates a practical question: will clients hear the explanation from you first, or will they form their own interpretation before you have a chance to provide context?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Before we get into the technical details, I want to start with a broader mindset shift.</a:t>
            </a:r>
          </a:p>
        </p:txBody>
      </p:sp>
      <p:sp>
        <p:nvSpPr>
          <p:cNvPr id="4" name="Slide Number Placeholder 3">
            <a:extLst>
              <a:ext uri="{FF2B5EF4-FFF2-40B4-BE49-F238E27FC236}">
                <a16:creationId xmlns:a16="http://schemas.microsoft.com/office/drawing/2014/main" id="{8735CFCA-D86C-471E-A258-50A94252B490}"/>
              </a:ext>
            </a:extLst>
          </p:cNvPr>
          <p:cNvSpPr>
            <a:spLocks noGrp="1"/>
          </p:cNvSpPr>
          <p:nvPr>
            <p:ph type="sldNum" sz="quarter" idx="5"/>
          </p:nvPr>
        </p:nvSpPr>
        <p:spPr/>
        <p:txBody>
          <a:bodyPr/>
          <a:lstStyle/>
          <a:p>
            <a:fld id="{4FF0573C-F130-4D1E-A886-85FBB65D3A1B}" type="slidenum">
              <a:rPr lang="en-CA" smtClean="0"/>
              <a:pPr/>
              <a:t>1</a:t>
            </a:fld>
            <a:endParaRPr lang="en-CA" dirty="0"/>
          </a:p>
        </p:txBody>
      </p:sp>
    </p:spTree>
    <p:extLst>
      <p:ext uri="{BB962C8B-B14F-4D97-AF65-F5344CB8AC3E}">
        <p14:creationId xmlns:p14="http://schemas.microsoft.com/office/powerpoint/2010/main" val="4009349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Let me begin with two familiar stories: Moneyball and The Social Network. Who here has seen the movies Moneyball and/or </a:t>
            </a:r>
            <a:r>
              <a:rPr kumimoji="0" lang="en-US" sz="1200" b="0" i="0" u="none" strike="noStrike" kern="1200" cap="none" spc="0" normalizeH="0" baseline="0" noProof="0" dirty="0">
                <a:ln>
                  <a:noFill/>
                </a:ln>
                <a:solidFill>
                  <a:prstClr val="black"/>
                </a:solidFill>
                <a:effectLst/>
                <a:uLnTx/>
                <a:uFillTx/>
                <a:latin typeface="+mn-lt"/>
                <a:ea typeface="+mn-ea"/>
                <a:cs typeface="+mn-cs"/>
              </a:rPr>
              <a:t>The </a:t>
            </a:r>
            <a:r>
              <a:rPr kumimoji="0" lang="en-US" sz="1200" b="0" i="0" u="none" strike="noStrike" kern="1200" cap="none" spc="0" normalizeH="0" baseline="0" noProof="0" dirty="0">
                <a:ln>
                  <a:noFill/>
                </a:ln>
                <a:solidFill>
                  <a:prstClr val="black"/>
                </a:solidFill>
                <a:effectLst/>
                <a:uLnTx/>
                <a:uFillTx/>
                <a:latin typeface="Arial"/>
                <a:ea typeface="+mn-ea"/>
                <a:cs typeface="+mn-cs"/>
              </a:rPr>
              <a:t>Social Network?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Now I won’t go into too much detail or share the entire </a:t>
            </a:r>
            <a:r>
              <a:rPr kumimoji="0" lang="en-US" sz="1200" b="0" i="0" u="none" strike="noStrike" kern="1200" cap="none" spc="0" normalizeH="0" baseline="0" noProof="0" dirty="0">
                <a:ln>
                  <a:noFill/>
                </a:ln>
                <a:solidFill>
                  <a:prstClr val="black"/>
                </a:solidFill>
                <a:effectLst/>
                <a:uLnTx/>
                <a:uFillTx/>
                <a:latin typeface="+mn-lt"/>
                <a:ea typeface="+mn-ea"/>
                <a:cs typeface="+mn-cs"/>
              </a:rPr>
              <a:t>movie with you, </a:t>
            </a:r>
            <a:r>
              <a:rPr kumimoji="0" lang="en-US" sz="1200" b="0" i="0" u="none" strike="noStrike" kern="1200" cap="none" spc="0" normalizeH="0" baseline="0" noProof="0" dirty="0">
                <a:ln>
                  <a:noFill/>
                </a:ln>
                <a:solidFill>
                  <a:prstClr val="black"/>
                </a:solidFill>
                <a:effectLst/>
                <a:uLnTx/>
                <a:uFillTx/>
                <a:latin typeface="Arial"/>
                <a:ea typeface="+mn-ea"/>
                <a:cs typeface="+mn-cs"/>
              </a:rPr>
              <a:t>but there is something that is very important. Let’s start with Moneyball.</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Moneyball</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Traditionally, baseball scouts relied on their own experience and instinct when recruiting players. However, Billy Beane, the general manager of the Oakland </a:t>
            </a:r>
            <a:r>
              <a:rPr kumimoji="0" lang="en-US" sz="1200" b="0" i="0" u="none" strike="noStrike" kern="1200" cap="none" spc="0" normalizeH="0" baseline="0" noProof="0" dirty="0">
                <a:ln>
                  <a:noFill/>
                </a:ln>
                <a:solidFill>
                  <a:prstClr val="black"/>
                </a:solidFill>
                <a:effectLst/>
                <a:uLnTx/>
                <a:uFillTx/>
                <a:latin typeface="+mn-lt"/>
                <a:ea typeface="+mn-ea"/>
                <a:cs typeface="+mn-cs"/>
              </a:rPr>
              <a:t>A’s, </a:t>
            </a:r>
            <a:r>
              <a:rPr kumimoji="0" lang="en-US" sz="1200" b="0" i="0" u="none" strike="noStrike" kern="1200" cap="none" spc="0" normalizeH="0" baseline="0" noProof="0" dirty="0">
                <a:ln>
                  <a:noFill/>
                </a:ln>
                <a:solidFill>
                  <a:prstClr val="black"/>
                </a:solidFill>
                <a:effectLst/>
                <a:uLnTx/>
                <a:uFillTx/>
                <a:latin typeface="Arial"/>
                <a:ea typeface="+mn-ea"/>
                <a:cs typeface="+mn-cs"/>
              </a:rPr>
              <a:t>decided to add a new quantifier - data. At first, that approach was resisted because it challenged how people defined value. But eventually, results forced the competition to take notice. As a result, the business of drafting, recruiting, and trading players was forced to change. Once the data became visible, it could no longer be ignored.</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TCR creates a similar moment for advice. It does not eliminate the value of the advisor. It changes </a:t>
            </a:r>
            <a:r>
              <a:rPr kumimoji="0" lang="en-US" sz="1200" b="0" i="0" u="none" strike="noStrike" kern="1200" cap="none" spc="0" normalizeH="0" baseline="0" noProof="0" dirty="0">
                <a:ln>
                  <a:noFill/>
                </a:ln>
                <a:solidFill>
                  <a:prstClr val="black"/>
                </a:solidFill>
                <a:effectLst/>
                <a:uLnTx/>
                <a:uFillTx/>
                <a:latin typeface="+mn-lt"/>
                <a:ea typeface="+mn-ea"/>
                <a:cs typeface="+mn-cs"/>
              </a:rPr>
              <a:t>how some clients may interpret cost and value because more information is </a:t>
            </a:r>
            <a:r>
              <a:rPr kumimoji="0" lang="en-US" sz="1200" b="0" i="0" u="none" strike="noStrike" kern="1200" cap="none" spc="0" normalizeH="0" baseline="0" noProof="0" dirty="0">
                <a:ln>
                  <a:noFill/>
                </a:ln>
                <a:solidFill>
                  <a:prstClr val="black"/>
                </a:solidFill>
                <a:effectLst/>
                <a:uLnTx/>
                <a:uFillTx/>
                <a:latin typeface="Arial"/>
                <a:ea typeface="+mn-ea"/>
                <a:cs typeface="+mn-cs"/>
              </a:rPr>
              <a:t>made visible in dollar terms.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Moneyball wasn’t about replacing scouts. It was about making the invisible, visible. Total Cost Reporting is the </a:t>
            </a:r>
            <a:r>
              <a:rPr kumimoji="0" lang="en-US" sz="1200" b="0" i="0" u="none" strike="noStrike" kern="1200" cap="none" spc="0" normalizeH="0" baseline="0" noProof="0" dirty="0">
                <a:ln>
                  <a:noFill/>
                </a:ln>
                <a:solidFill>
                  <a:prstClr val="black"/>
                </a:solidFill>
                <a:effectLst/>
                <a:uLnTx/>
                <a:uFillTx/>
                <a:latin typeface="+mn-lt"/>
                <a:ea typeface="+mn-ea"/>
                <a:cs typeface="+mn-cs"/>
              </a:rPr>
              <a:t>same; </a:t>
            </a:r>
            <a:r>
              <a:rPr kumimoji="0" lang="en-US" sz="1200" b="0" i="0" u="none" strike="noStrike" kern="1200" cap="none" spc="0" normalizeH="0" baseline="0" noProof="0" dirty="0">
                <a:ln>
                  <a:noFill/>
                </a:ln>
                <a:solidFill>
                  <a:prstClr val="black"/>
                </a:solidFill>
                <a:effectLst/>
                <a:uLnTx/>
                <a:uFillTx/>
                <a:latin typeface="Arial"/>
                <a:ea typeface="+mn-ea"/>
                <a:cs typeface="+mn-cs"/>
              </a:rPr>
              <a:t>it doesn’t eliminate advice, it forces the industry to explain its value in a new language. ”The fees were always there. What’s changing is who has to explain them, and how.”</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kumimoji="0" lang="en-CA" sz="1200" b="1" i="0" u="sng"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The Social Network</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When Facebook launched, it wasn’t because people didn’t already socialize. We all had relationships, phone numbers, email, and communities. What Facebook changed wasn’t connection, it changed how connection was measured, displayed, and compared. Suddenly, something that used to be abstract (who knew who, who mattered, who had influence) became visible, quantified, and impossible to ignore. And the people who understood that early helped shape how the world would interpret it. The people who dismissed it spent years reacting to it. Those who dismissed it early lost influence over its impact.</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The Social Network offers a second lesson. Facebook did not invent relationships, but it changed how relationships were displayed, measured, and compared. Once something abstract became visible, people began interpreting it differently.</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That is the connection to TCR. Costs that already existed will now be easier for clients to see, understand, and compare. Advisors who understand the information early can shape the narrative. Advisors who wait may find themselves reacting to a narrative created by someone else: a search engine, a competitor, a headline, or a client’s own assumptions.</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The key message is this: TCR is not just about cost disclosure. It is also about perception, communication, and trust.</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Many advisors pride themselves on experience, judgment, and relationships—just like the baseball scouts. In our industry, data threatens to reframe value, not remove it. </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Every industry eventually reaches a moment where nothing fundamental changes overnight, yet everything feels different because perception shifts (sure, some rules change and the data shifts) and the people with the most experience are often the most uncomfortable. This is often triggered not by new products or higher costs, but by increased visibility and simplicity. When information that was once complex, hidden, or abstract becomes clear and easy to interpret, people reassess value through a new lens. </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In financial services, Total Cost Reporting represents that inflection point. Costs that have always existed are now presented in a way that clients can immediately understand, compare, and react to. This moment matters because perception drives </a:t>
            </a:r>
            <a:r>
              <a:rPr kumimoji="0" lang="en-US" sz="1200" b="0" i="0" u="none" strike="noStrike" kern="1200" cap="none" spc="0" normalizeH="0" baseline="0" noProof="0" dirty="0" err="1">
                <a:ln>
                  <a:noFill/>
                </a:ln>
                <a:solidFill>
                  <a:prstClr val="black"/>
                </a:solidFill>
                <a:effectLst/>
                <a:uLnTx/>
                <a:uFillTx/>
                <a:latin typeface="Arial"/>
                <a:ea typeface="+mn-ea"/>
                <a:cs typeface="+mn-cs"/>
              </a:rPr>
              <a:t>behaviour</a:t>
            </a:r>
            <a:r>
              <a:rPr kumimoji="0" lang="en-US" sz="1200" b="0" i="0" u="none" strike="noStrike" kern="1200" cap="none" spc="0" normalizeH="0" baseline="0" noProof="0" dirty="0">
                <a:ln>
                  <a:noFill/>
                </a:ln>
                <a:solidFill>
                  <a:prstClr val="black"/>
                </a:solidFill>
                <a:effectLst/>
                <a:uLnTx/>
                <a:uFillTx/>
                <a:latin typeface="Arial"/>
                <a:ea typeface="+mn-ea"/>
                <a:cs typeface="+mn-cs"/>
              </a:rPr>
              <a:t>. Even satisfied clients may pause, question, or seek reassurance when they see familiar costs expressed differently. So…</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1" u="none" strike="noStrike" kern="1200" cap="none" spc="0" normalizeH="0" baseline="0" noProof="0" dirty="0">
                <a:ln>
                  <a:noFill/>
                </a:ln>
                <a:solidFill>
                  <a:prstClr val="black"/>
                </a:solidFill>
                <a:effectLst/>
                <a:uLnTx/>
                <a:uFillTx/>
                <a:latin typeface="Arial"/>
                <a:ea typeface="+mn-ea"/>
                <a:cs typeface="+mn-cs"/>
              </a:rPr>
              <a:t>CLICK</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If you don’t help define the message, someone else will. Those who understand the data early shape the narrative. Those who don’t, get described by it.</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2</a:t>
            </a:fld>
            <a:endParaRPr lang="en-CA"/>
          </a:p>
        </p:txBody>
      </p:sp>
    </p:spTree>
    <p:extLst>
      <p:ext uri="{BB962C8B-B14F-4D97-AF65-F5344CB8AC3E}">
        <p14:creationId xmlns:p14="http://schemas.microsoft.com/office/powerpoint/2010/main" val="2922154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None/>
              <a:tabLst/>
              <a:defRPr/>
            </a:pPr>
            <a:r>
              <a:rPr lang="en-US" dirty="0"/>
              <a:t>NOTE TO SPEAKER: If we are in a virtual setting, ask participants to please respond to the poll. If we are in person, simply ask them to reflect on where they would place themselves.</a:t>
            </a:r>
          </a:p>
          <a:p>
            <a:pPr marL="0" indent="0">
              <a:buNone/>
            </a:pPr>
            <a:endParaRPr lang="en-US" dirty="0"/>
          </a:p>
          <a:p>
            <a:pPr marL="0" indent="0">
              <a:buNone/>
            </a:pPr>
            <a:r>
              <a:rPr lang="en-US" dirty="0"/>
              <a:t>Let’s start with a quick check-in.</a:t>
            </a:r>
          </a:p>
          <a:p>
            <a:pPr marL="0" indent="0">
              <a:buNone/>
            </a:pPr>
            <a:endParaRPr lang="en-US" dirty="0"/>
          </a:p>
          <a:p>
            <a:pPr marL="0" indent="0">
              <a:buNone/>
            </a:pPr>
            <a:r>
              <a:rPr lang="en-US" dirty="0"/>
              <a:t>Question: How would you rate your current level of knowledge about Total Cost Reporting?</a:t>
            </a:r>
          </a:p>
          <a:p>
            <a:pPr marL="0" indent="0">
              <a:buNone/>
            </a:pPr>
            <a:endParaRPr lang="en-US" dirty="0"/>
          </a:p>
          <a:p>
            <a:pPr marL="228600" indent="-228600">
              <a:buFont typeface="+mj-lt"/>
              <a:buAutoNum type="alphaLcPeriod"/>
            </a:pPr>
            <a:r>
              <a:rPr lang="en-US" dirty="0"/>
              <a:t>I have a strong understanding and regularly discuss TCR details with clients.</a:t>
            </a:r>
          </a:p>
          <a:p>
            <a:pPr marL="228600" indent="-228600">
              <a:buFont typeface="+mj-lt"/>
              <a:buAutoNum type="alphaLcPeriod"/>
            </a:pPr>
            <a:r>
              <a:rPr lang="en-US" dirty="0"/>
              <a:t>I have a good understanding, but could benefit from a refresher.</a:t>
            </a:r>
          </a:p>
          <a:p>
            <a:pPr marL="228600" indent="-228600">
              <a:buFont typeface="+mj-lt"/>
              <a:buAutoNum type="alphaLcPeriod"/>
            </a:pPr>
            <a:r>
              <a:rPr lang="en-US" dirty="0"/>
              <a:t>I have a basic awareness, but limited practical knowledge.</a:t>
            </a:r>
          </a:p>
          <a:p>
            <a:pPr marL="228600" indent="-228600">
              <a:buFont typeface="+mj-lt"/>
              <a:buAutoNum type="alphaLcPeriod"/>
            </a:pPr>
            <a:r>
              <a:rPr lang="en-US" dirty="0"/>
              <a:t>I’ve heard of TCR, but don’t fully understand it.</a:t>
            </a:r>
          </a:p>
          <a:p>
            <a:pPr marL="228600" indent="-228600">
              <a:buFont typeface="+mj-lt"/>
              <a:buAutoNum type="alphaLcPeriod"/>
            </a:pPr>
            <a:r>
              <a:rPr lang="en-US" dirty="0"/>
              <a:t>I’m not familiar with TCR at all.</a:t>
            </a:r>
          </a:p>
          <a:p>
            <a:pPr marL="0" indent="0">
              <a:buNone/>
            </a:pPr>
            <a:endParaRPr lang="en-US" dirty="0"/>
          </a:p>
          <a:p>
            <a:pPr marL="0" indent="0">
              <a:buNone/>
            </a:pPr>
            <a:r>
              <a:rPr lang="en-US" dirty="0"/>
              <a:t>REMINDER: As always, please confirm specific TCR guidance, approved language, and client communication requirements with your dealer’s compliance and legal teams.</a:t>
            </a:r>
          </a:p>
          <a:p>
            <a:pPr marL="0" indent="0">
              <a:buNone/>
            </a:pPr>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3</a:t>
            </a:fld>
            <a:endParaRPr lang="en-CA"/>
          </a:p>
        </p:txBody>
      </p:sp>
    </p:spTree>
    <p:extLst>
      <p:ext uri="{BB962C8B-B14F-4D97-AF65-F5344CB8AC3E}">
        <p14:creationId xmlns:p14="http://schemas.microsoft.com/office/powerpoint/2010/main" val="3072303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Here is how we will structure the conversation today.</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First, we will clear the clutter. We will review what TCR is, what it covers, what it does not cover, and some of the key terms advisors should be comfortable explaining.</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Second, we will reframe the conversation. The advisor-client discussion should not be reduced to fees alone. It should connect cost to the value clients receive: Planning, guidance, behavioural coaching, risk management, tax-aware decisions, and long-term confidence.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Third, we will lead with a playbook. This is the practical part: What to do before, during, and after client meetings so the conversation feels proactive, structured, and confidence-building.</a:t>
            </a:r>
          </a:p>
          <a:p>
            <a:endParaRPr lang="en-CA"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NOTE TO SPEAKER: Don’t</a:t>
            </a:r>
            <a:r>
              <a:rPr kumimoji="0" lang="en-US" sz="1200" b="0" i="0" u="none" strike="noStrike" kern="1200" cap="none" spc="0" normalizeH="0" baseline="0" noProof="0" dirty="0">
                <a:ln>
                  <a:noFill/>
                </a:ln>
                <a:solidFill>
                  <a:prstClr val="black"/>
                </a:solidFill>
                <a:effectLst/>
                <a:uLnTx/>
                <a:uFillTx/>
                <a:latin typeface="+mn-lt"/>
                <a:ea typeface="+mn-ea"/>
                <a:cs typeface="+mn-cs"/>
              </a:rPr>
              <a:t> assume that </a:t>
            </a:r>
            <a:r>
              <a:rPr kumimoji="0" lang="en-US" sz="1200" b="0" i="0" u="none" strike="noStrike" kern="1200" cap="none" spc="0" normalizeH="0" baseline="0" noProof="0" dirty="0">
                <a:ln>
                  <a:noFill/>
                </a:ln>
                <a:solidFill>
                  <a:prstClr val="black"/>
                </a:solidFill>
                <a:effectLst/>
                <a:uLnTx/>
                <a:uFillTx/>
                <a:latin typeface="Arial"/>
                <a:ea typeface="+mn-ea"/>
                <a:cs typeface="+mn-cs"/>
              </a:rPr>
              <a:t>they’ve never had the conversation. It is possible </a:t>
            </a:r>
            <a:r>
              <a:rPr kumimoji="0" lang="en-US" sz="1200" b="0" i="0" u="none" strike="noStrike" kern="1200" cap="none" spc="0" normalizeH="0" baseline="0" noProof="0" dirty="0">
                <a:ln>
                  <a:noFill/>
                </a:ln>
                <a:solidFill>
                  <a:prstClr val="black"/>
                </a:solidFill>
                <a:effectLst/>
                <a:uLnTx/>
                <a:uFillTx/>
                <a:latin typeface="+mn-lt"/>
                <a:ea typeface="+mn-ea"/>
                <a:cs typeface="+mn-cs"/>
              </a:rPr>
              <a:t>that many </a:t>
            </a:r>
            <a:r>
              <a:rPr kumimoji="0" lang="en-US" sz="1200" b="0" i="0" u="none" strike="noStrike" kern="1200" cap="none" spc="0" normalizeH="0" baseline="0" noProof="0" dirty="0">
                <a:ln>
                  <a:noFill/>
                </a:ln>
                <a:solidFill>
                  <a:prstClr val="black"/>
                </a:solidFill>
                <a:effectLst/>
                <a:uLnTx/>
                <a:uFillTx/>
                <a:latin typeface="Arial"/>
                <a:ea typeface="+mn-ea"/>
                <a:cs typeface="+mn-cs"/>
              </a:rPr>
              <a:t>have already discussed fees – CRM2 conversations.</a:t>
            </a:r>
          </a:p>
          <a:p>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4</a:t>
            </a:fld>
            <a:endParaRPr lang="en-CA"/>
          </a:p>
        </p:txBody>
      </p:sp>
    </p:spTree>
    <p:extLst>
      <p:ext uri="{BB962C8B-B14F-4D97-AF65-F5344CB8AC3E}">
        <p14:creationId xmlns:p14="http://schemas.microsoft.com/office/powerpoint/2010/main" val="1564624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Let’s begin with the first section: Clearing the clutter.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The purpose of this section is to make sure we have a common understanding of TCR before we move into </a:t>
            </a:r>
            <a:r>
              <a:rPr kumimoji="0" lang="en-CA" sz="1200" b="0" i="0" u="none" strike="noStrike" kern="1200" cap="none" spc="0" normalizeH="0" baseline="0" noProof="0" dirty="0">
                <a:ln>
                  <a:noFill/>
                </a:ln>
                <a:solidFill>
                  <a:prstClr val="black"/>
                </a:solidFill>
                <a:effectLst/>
                <a:uLnTx/>
                <a:uFillTx/>
                <a:latin typeface="+mn-lt"/>
                <a:ea typeface="+mn-ea"/>
                <a:cs typeface="+mn-cs"/>
              </a:rPr>
              <a:t>the client </a:t>
            </a:r>
            <a:r>
              <a:rPr kumimoji="0" lang="en-CA" sz="1200" b="0" i="0" u="none" strike="noStrike" kern="1200" cap="none" spc="0" normalizeH="0" baseline="0" noProof="0" dirty="0">
                <a:ln>
                  <a:noFill/>
                </a:ln>
                <a:solidFill>
                  <a:prstClr val="black"/>
                </a:solidFill>
                <a:effectLst/>
                <a:uLnTx/>
                <a:uFillTx/>
                <a:latin typeface="Arial"/>
                <a:ea typeface="+mn-ea"/>
                <a:cs typeface="+mn-cs"/>
              </a:rPr>
              <a:t>communication strategy. When advisors are clear, clients are more likely to feel clear. When advisors sound uncertain or overly technical, clients may become uncertain as well.</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So, we will start with the regulatory context, then move into what is </a:t>
            </a:r>
            <a:r>
              <a:rPr kumimoji="0" lang="en-CA" sz="1200" b="0" i="0" u="none" strike="noStrike" kern="1200" cap="none" spc="0" normalizeH="0" baseline="0" noProof="0" dirty="0">
                <a:ln>
                  <a:noFill/>
                </a:ln>
                <a:solidFill>
                  <a:prstClr val="black"/>
                </a:solidFill>
                <a:effectLst/>
                <a:uLnTx/>
                <a:uFillTx/>
                <a:latin typeface="+mn-lt"/>
                <a:ea typeface="+mn-ea"/>
                <a:cs typeface="+mn-cs"/>
              </a:rPr>
              <a:t>included and </a:t>
            </a:r>
            <a:r>
              <a:rPr kumimoji="0" lang="en-CA" sz="1200" b="0" i="0" u="none" strike="noStrike" kern="1200" cap="none" spc="0" normalizeH="0" baseline="0" noProof="0" dirty="0">
                <a:ln>
                  <a:noFill/>
                </a:ln>
                <a:solidFill>
                  <a:prstClr val="black"/>
                </a:solidFill>
                <a:effectLst/>
                <a:uLnTx/>
                <a:uFillTx/>
                <a:latin typeface="Arial"/>
                <a:ea typeface="+mn-ea"/>
                <a:cs typeface="+mn-cs"/>
              </a:rPr>
              <a:t>excluded, and the key metrics that will appear in the reporting conversation.</a:t>
            </a:r>
          </a:p>
          <a:p>
            <a:endParaRPr lang="en-US" dirty="0"/>
          </a:p>
          <a:p>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5</a:t>
            </a:fld>
            <a:endParaRPr lang="en-CA"/>
          </a:p>
        </p:txBody>
      </p:sp>
    </p:spTree>
    <p:extLst>
      <p:ext uri="{BB962C8B-B14F-4D97-AF65-F5344CB8AC3E}">
        <p14:creationId xmlns:p14="http://schemas.microsoft.com/office/powerpoint/2010/main" val="4079721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22F44-107D-E6E0-F694-CEBE56B38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FBBF8-D0A0-A53F-EF2F-B4AC9D3BB5C3}"/>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3D5629E3-2FB8-7B85-1AD2-57666C3A07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 would like to point out that </a:t>
            </a:r>
            <a:r>
              <a:rPr kumimoji="0" lang="en-CA" sz="1200" b="0" i="0" u="none" strike="noStrike" kern="1200" cap="none" spc="0" normalizeH="0" baseline="0" noProof="0" dirty="0">
                <a:ln>
                  <a:noFill/>
                </a:ln>
                <a:solidFill>
                  <a:prstClr val="black"/>
                </a:solidFill>
                <a:effectLst/>
                <a:uLnTx/>
                <a:uFillTx/>
                <a:latin typeface="Arial"/>
                <a:ea typeface="+mn-ea"/>
                <a:cs typeface="+mn-cs"/>
              </a:rPr>
              <a:t>TCR is best understood as the next step in a longer journey of regulatory evolution toward transparency and investor protection. </a:t>
            </a: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For those of you who were in the industry in 2004, you may remember the </a:t>
            </a:r>
            <a:r>
              <a:rPr kumimoji="0" lang="en-US" sz="1200" b="0" i="0" u="none" strike="noStrike" kern="1200" cap="none" spc="0" normalizeH="0" baseline="0" noProof="0" dirty="0">
                <a:ln>
                  <a:noFill/>
                </a:ln>
                <a:solidFill>
                  <a:prstClr val="black"/>
                </a:solidFill>
                <a:effectLst/>
                <a:uLnTx/>
                <a:uFillTx/>
                <a:latin typeface="+mn-lt"/>
                <a:ea typeface="+mn-ea"/>
                <a:cs typeface="+mn-cs"/>
              </a:rPr>
              <a:t>OSC's paper on fair dealings, which laid the foundation for greater </a:t>
            </a:r>
            <a:r>
              <a:rPr kumimoji="0" lang="en-US" sz="1200" b="0" i="0" u="none" strike="noStrike" kern="1200" cap="none" spc="0" normalizeH="0" baseline="0" noProof="0" dirty="0">
                <a:ln>
                  <a:noFill/>
                </a:ln>
                <a:solidFill>
                  <a:prstClr val="black"/>
                </a:solidFill>
                <a:effectLst/>
                <a:uLnTx/>
                <a:uFillTx/>
                <a:latin typeface="Arial"/>
                <a:ea typeface="+mn-ea"/>
                <a:cs typeface="+mn-cs"/>
              </a:rPr>
              <a:t>transparency…</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In 2004, the Fair Dealing Consultation Paper helped lay the conceptual groundwork for enhanced transparency and stronger investor protection.</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In 2009, Client Relationship Model reforms introduced greater standardization in client-advisor relationships and reporting. This included a more formal framework around relationship disclosure and account reporting. Some of you may recall </a:t>
            </a:r>
            <a:r>
              <a:rPr kumimoji="0" lang="en-US" sz="1200" b="0" i="0" u="none" strike="noStrike" kern="1200" cap="none" spc="0" normalizeH="0" baseline="0" noProof="0" dirty="0">
                <a:ln>
                  <a:noFill/>
                </a:ln>
                <a:solidFill>
                  <a:prstClr val="black"/>
                </a:solidFill>
                <a:effectLst/>
                <a:uLnTx/>
                <a:uFillTx/>
                <a:latin typeface="+mn-lt"/>
                <a:ea typeface="+mn-ea"/>
                <a:cs typeface="+mn-cs"/>
              </a:rPr>
              <a:t>that there was much reference made to </a:t>
            </a:r>
            <a:r>
              <a:rPr kumimoji="0" lang="en-US" sz="1200" b="0" i="0" u="none" strike="noStrike" kern="1200" cap="none" spc="0" normalizeH="0" baseline="0" noProof="0" dirty="0">
                <a:ln>
                  <a:noFill/>
                </a:ln>
                <a:solidFill>
                  <a:prstClr val="black"/>
                </a:solidFill>
                <a:effectLst/>
                <a:uLnTx/>
                <a:uFillTx/>
                <a:latin typeface="Arial"/>
                <a:ea typeface="+mn-ea"/>
                <a:cs typeface="+mn-cs"/>
              </a:rPr>
              <a:t>National Instrument 31-103 (NI 31-103).</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In 2016, CRM2 added annual reports on charges, compensation, and performance. Many will remember </a:t>
            </a:r>
            <a:r>
              <a:rPr kumimoji="0" lang="en-US" sz="1200" b="0" i="0" u="none" strike="noStrike" kern="1200" cap="none" spc="0" normalizeH="0" baseline="0" noProof="0" dirty="0">
                <a:ln>
                  <a:noFill/>
                </a:ln>
                <a:solidFill>
                  <a:prstClr val="black"/>
                </a:solidFill>
                <a:effectLst/>
                <a:uLnTx/>
                <a:uFillTx/>
                <a:latin typeface="+mn-lt"/>
                <a:ea typeface="+mn-ea"/>
                <a:cs typeface="+mn-cs"/>
              </a:rPr>
              <a:t>that in 2016, client relationship model 2 (CRM 2) was introduced,</a:t>
            </a:r>
            <a:r>
              <a:rPr kumimoji="0" lang="en-US" sz="1200" b="0" i="0" u="none" strike="noStrike" kern="1200" cap="none" spc="0" normalizeH="0" baseline="0" noProof="0" dirty="0">
                <a:ln>
                  <a:noFill/>
                </a:ln>
                <a:solidFill>
                  <a:prstClr val="black"/>
                </a:solidFill>
                <a:effectLst/>
                <a:uLnTx/>
                <a:uFillTx/>
                <a:latin typeface="Arial"/>
                <a:ea typeface="+mn-ea"/>
                <a:cs typeface="+mn-cs"/>
              </a:rPr>
              <a:t> a major milestone in fee transparency. It introduced first performance reporting and then dealer compensation disclosure, showing clients how their portfolios performed in one statement and what they were paying to their advisors and dealers for advice in a second statement.</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In 2021 (December 31), Client Focused Reforms strengthened conduct, conflict of interest management, KYC/KYP, (know your client and know your product), and suitability standards. The client-focused reforms implemented focused on managing conflict of interest. So, it wasn't enough just to disclose conflict of interest to clients, although that was still required in an enhanced format, but conflict of interest had to be dealt with in the best interest of clients.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And in 2026, TCR (CRM 3), finally, what we're here to discuss, the Total Cost Reporting, which is now in effect actual report will be sent to clients in early 2027). It adds product level cost, so showing ongoing costs of certain investment funds that client owns in personalized dollars on their statement.</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How is it different from CRM2? CRM3 builds on CRM2. CRM3 expands transparency by including embedded fund costs, evolving CRM2 without replacing it.</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So, we can say that regulatory evolution has been consistent, Total Cost Reporting did not emerge suddenly. It is the next step in a long-standing regulatory journey toward greater transparency, following earlier reforms such as CRM and CRM2. From the outset, the objective has been to help investors better understand what they pay and the value they obtain from working with you.</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lang="en-US" dirty="0"/>
              <a:t>I invite you to view this as an opportunity to frame this as a continuum of trust and transparency, not as a standalone compliance event.</a:t>
            </a:r>
            <a:endParaRPr lang="en-CA" dirty="0"/>
          </a:p>
        </p:txBody>
      </p:sp>
      <p:sp>
        <p:nvSpPr>
          <p:cNvPr id="4" name="Slide Number Placeholder 3">
            <a:extLst>
              <a:ext uri="{FF2B5EF4-FFF2-40B4-BE49-F238E27FC236}">
                <a16:creationId xmlns:a16="http://schemas.microsoft.com/office/drawing/2014/main" id="{5E42643F-27DA-BAEF-8DAD-11563F7615E9}"/>
              </a:ext>
            </a:extLst>
          </p:cNvPr>
          <p:cNvSpPr>
            <a:spLocks noGrp="1"/>
          </p:cNvSpPr>
          <p:nvPr>
            <p:ph type="sldNum" sz="quarter" idx="5"/>
          </p:nvPr>
        </p:nvSpPr>
        <p:spPr/>
        <p:txBody>
          <a:bodyPr/>
          <a:lstStyle/>
          <a:p>
            <a:fld id="{4FF0573C-F130-4D1E-A886-85FBB65D3A1B}" type="slidenum">
              <a:rPr lang="en-CA" smtClean="0"/>
              <a:pPr/>
              <a:t>6</a:t>
            </a:fld>
            <a:endParaRPr lang="en-CA"/>
          </a:p>
        </p:txBody>
      </p:sp>
    </p:spTree>
    <p:extLst>
      <p:ext uri="{BB962C8B-B14F-4D97-AF65-F5344CB8AC3E}">
        <p14:creationId xmlns:p14="http://schemas.microsoft.com/office/powerpoint/2010/main" val="2634957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171450" marR="0" lvl="0" indent="-171450" algn="l" defTabSz="914400" rtl="0" eaLnBrk="1" fontAlgn="t" latinLnBrk="0" hangingPunct="1">
              <a:lnSpc>
                <a:spcPts val="15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Focus of TCR – the “why” behind TCR is straightforward: Regulators want investors to have:</a:t>
            </a:r>
          </a:p>
          <a:p>
            <a:pPr marL="171450" marR="0" lvl="0" indent="-171450" algn="l" defTabSz="914400" rtl="0" eaLnBrk="1" fontAlgn="t" latinLnBrk="0" hangingPunct="1">
              <a:lnSpc>
                <a:spcPts val="15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a:p>
            <a:pPr marL="171450" marR="0" lvl="0" indent="-171450" algn="l" defTabSz="914400" rtl="0" eaLnBrk="1" fontAlgn="t" latinLnBrk="0" hangingPunct="1">
              <a:lnSpc>
                <a:spcPts val="1500"/>
              </a:lnSpc>
              <a:spcBef>
                <a:spcPts val="600"/>
              </a:spcBef>
              <a:spcAft>
                <a:spcPts val="0"/>
              </a:spcAft>
              <a:buClr>
                <a:prstClr val="black"/>
              </a:buClr>
              <a:buSzTx/>
              <a:tabLst/>
              <a:defRPr/>
            </a:pPr>
            <a:r>
              <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Better awareness, </a:t>
            </a:r>
          </a:p>
          <a:p>
            <a:pPr marL="171450" marR="0" lvl="0" indent="-171450" algn="l" defTabSz="914400" rtl="0" eaLnBrk="1" fontAlgn="t" latinLnBrk="0" hangingPunct="1">
              <a:lnSpc>
                <a:spcPts val="1500"/>
              </a:lnSpc>
              <a:spcBef>
                <a:spcPts val="600"/>
              </a:spcBef>
              <a:spcAft>
                <a:spcPts val="0"/>
              </a:spcAft>
              <a:buClr>
                <a:prstClr val="black"/>
              </a:buClr>
              <a:buSzTx/>
              <a:tabLst/>
              <a:defRPr/>
            </a:pPr>
            <a:r>
              <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Better information for decision-making,</a:t>
            </a:r>
          </a:p>
          <a:p>
            <a:pPr marL="171450" marR="0" lvl="0" indent="-171450" algn="l" defTabSz="914400" rtl="0" eaLnBrk="1" fontAlgn="t" latinLnBrk="0" hangingPunct="1">
              <a:lnSpc>
                <a:spcPts val="1500"/>
              </a:lnSpc>
              <a:spcBef>
                <a:spcPts val="600"/>
              </a:spcBef>
              <a:spcAft>
                <a:spcPts val="0"/>
              </a:spcAft>
              <a:buClr>
                <a:prstClr val="black"/>
              </a:buClr>
              <a:buSzTx/>
              <a:tabLst/>
              <a:defRPr/>
            </a:pPr>
            <a:r>
              <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Greater transparency, and</a:t>
            </a:r>
          </a:p>
          <a:p>
            <a:pPr marL="171450" marR="0" lvl="0" indent="-171450" algn="l" defTabSz="914400" rtl="0" eaLnBrk="1" fontAlgn="t" latinLnBrk="0" hangingPunct="1">
              <a:lnSpc>
                <a:spcPts val="1500"/>
              </a:lnSpc>
              <a:spcBef>
                <a:spcPts val="600"/>
              </a:spcBef>
              <a:spcAft>
                <a:spcPts val="0"/>
              </a:spcAft>
              <a:buClr>
                <a:prstClr val="black"/>
              </a:buClr>
              <a:buSzTx/>
              <a:tabLst/>
              <a:defRPr/>
            </a:pPr>
            <a:r>
              <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More consistent reporting</a:t>
            </a:r>
          </a:p>
          <a:p>
            <a:pPr marL="171450" marR="0" lvl="0" indent="-171450" algn="l" defTabSz="914400" rtl="0" eaLnBrk="1" fontAlgn="t" latinLnBrk="0" hangingPunct="1">
              <a:lnSpc>
                <a:spcPts val="15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The key difference from CRM2 is that </a:t>
            </a:r>
            <a:r>
              <a:rPr kumimoji="0" lang="en-CA" sz="1200" b="0" i="0" u="none" strike="noStrike" kern="1200" cap="none" spc="0" normalizeH="0" baseline="0" noProof="0" dirty="0">
                <a:ln>
                  <a:noFill/>
                </a:ln>
                <a:solidFill>
                  <a:prstClr val="black"/>
                </a:solidFill>
                <a:effectLst/>
                <a:uLnTx/>
                <a:uFillTx/>
                <a:latin typeface="+mn-lt"/>
                <a:ea typeface="+mn-ea"/>
                <a:cs typeface="+mn-cs"/>
              </a:rPr>
              <a:t>it focuses </a:t>
            </a:r>
            <a:r>
              <a:rPr kumimoji="0" lang="en-CA" sz="1200" b="0" i="0" u="none" strike="noStrike" kern="1200" cap="none" spc="0" normalizeH="0" baseline="0" noProof="0" dirty="0">
                <a:ln>
                  <a:noFill/>
                </a:ln>
                <a:solidFill>
                  <a:prstClr val="black"/>
                </a:solidFill>
                <a:effectLst/>
                <a:uLnTx/>
                <a:uFillTx/>
                <a:latin typeface="Arial"/>
                <a:ea typeface="+mn-ea"/>
                <a:cs typeface="+mn-cs"/>
              </a:rPr>
              <a:t>mainly on dealer and advisor compensation and direct charges. TCR expands the view by including embedded investment fund costs, such as fund expenses and trading expenses, alongside the charges clients may already see.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Importantly, clients will see certain costs in personalized dollar terms, not only as percentages. That matters because dollar amounts are easier for clients to understand and react to.</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The message for clients should be simple: There are no new fees being introduced because of TCR. What is changing is the level of disclosure and the way information is presented. Your role is to help clients interpret that information in the context of their plan, outcomes, service, and ongoing advice relationship.</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1" u="none" strike="noStrike" kern="1200" cap="none" spc="0" normalizeH="0" baseline="0" noProof="0" dirty="0">
                <a:ln>
                  <a:noFill/>
                </a:ln>
                <a:solidFill>
                  <a:prstClr val="black"/>
                </a:solidFill>
                <a:effectLst/>
                <a:uLnTx/>
                <a:uFillTx/>
                <a:latin typeface="Arial"/>
                <a:ea typeface="+mn-ea"/>
                <a:cs typeface="+mn-cs"/>
              </a:rPr>
              <a:t>ADDITIONAL SPEAKER NOTES IF DESIRED:</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As I previously mentioned and will continue to stress, TCR is not just a regulatory change – it is a communication and trust-building opportunity for advisors. The new reporting regime makes the full cost of investing more visible by combining dealer/advisor charges with embedded product costs, and advisors who can clearly explain those costs in relation to outcomes, planning, and ongoing value will be best positioned to strengthen client relationships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It is important to note that </a:t>
            </a:r>
            <a:r>
              <a:rPr kumimoji="0" lang="en-US" sz="1200" b="1" i="0" u="sng" strike="noStrike" kern="1200" cap="none" spc="0" normalizeH="0" baseline="0" noProof="0" dirty="0">
                <a:ln>
                  <a:noFill/>
                </a:ln>
                <a:solidFill>
                  <a:prstClr val="black"/>
                </a:solidFill>
                <a:effectLst/>
                <a:uLnTx/>
                <a:uFillTx/>
                <a:latin typeface="Arial"/>
                <a:ea typeface="+mn-ea"/>
                <a:cs typeface="+mn-cs"/>
              </a:rPr>
              <a:t>there are no new fees being introduced</a:t>
            </a:r>
            <a:r>
              <a:rPr kumimoji="0" lang="en-US" sz="1200" b="0" i="0" u="none" strike="noStrike" kern="1200" cap="none" spc="0" normalizeH="0" baseline="0" noProof="0" dirty="0">
                <a:ln>
                  <a:noFill/>
                </a:ln>
                <a:solidFill>
                  <a:prstClr val="black"/>
                </a:solidFill>
                <a:effectLst/>
                <a:uLnTx/>
                <a:uFillTx/>
                <a:latin typeface="Arial"/>
                <a:ea typeface="+mn-ea"/>
                <a:cs typeface="+mn-cs"/>
              </a:rPr>
              <a:t>, only enhanced disclosure. What is changing is that clients will now see more complete and personalized dollar-based reporting, which means advisors need a proactive strategy for education, expectation-setting, and value articulation throughout 2026 ahead of the first TCR-enhanced reports in early 2027.</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fontAlgn="t">
              <a:lnSpc>
                <a:spcPts val="1500"/>
              </a:lnSpc>
              <a:buNone/>
            </a:pPr>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7</a:t>
            </a:fld>
            <a:endParaRPr lang="en-CA"/>
          </a:p>
        </p:txBody>
      </p:sp>
    </p:spTree>
    <p:extLst>
      <p:ext uri="{BB962C8B-B14F-4D97-AF65-F5344CB8AC3E}">
        <p14:creationId xmlns:p14="http://schemas.microsoft.com/office/powerpoint/2010/main" val="1519553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Now, for some advisors, there may be lingering questions and uncertainty as to what is </a:t>
            </a:r>
            <a:r>
              <a:rPr kumimoji="0" lang="en-US" sz="1200" b="0" i="0" u="none" strike="noStrike" kern="1200" cap="none" spc="0" normalizeH="0" baseline="0" noProof="0" dirty="0">
                <a:ln>
                  <a:noFill/>
                </a:ln>
                <a:solidFill>
                  <a:prstClr val="black"/>
                </a:solidFill>
                <a:effectLst/>
                <a:uLnTx/>
                <a:uFillTx/>
                <a:latin typeface="+mn-lt"/>
                <a:ea typeface="+mn-ea"/>
                <a:cs typeface="+mn-cs"/>
              </a:rPr>
              <a:t>subject to TCR, and what is not. </a:t>
            </a:r>
            <a:r>
              <a:rPr kumimoji="0" lang="en-US" sz="1200" b="0" i="0" u="none" strike="noStrike" kern="1200" cap="none" spc="0" normalizeH="0" baseline="0" noProof="0" dirty="0">
                <a:ln>
                  <a:noFill/>
                </a:ln>
                <a:solidFill>
                  <a:prstClr val="black"/>
                </a:solidFill>
                <a:effectLst/>
                <a:uLnTx/>
                <a:uFillTx/>
                <a:latin typeface="Arial"/>
                <a:ea typeface="+mn-ea"/>
                <a:cs typeface="+mn-cs"/>
              </a:rPr>
              <a:t>What will be included in the January 2027 report (for 2026). I will remind you, verify with your dealer’s compliance and legal department for TCR guidelines.</a:t>
            </a: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This slide highlights products that are generally expected to be subject to TCR requirements.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Examples include mutual funds, ETFs, segregated funds, scholarship plans, split share funds, alternative mutual funds, and some closed-end funds offered by prospectus or purchased on an exchange.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For the annual report covering 2026, clients may see dealer compensation that continues to be reported under existing requirements, as well as embedded investment fund costs that are newly disclosed under TCR.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For investment funds, the annual report may show the Fund Expense Ratio and the dollar value of fund expenses for the period the client held the fund. Direct fund charges, where applicable, may also appear.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Please remember </a:t>
            </a:r>
            <a:r>
              <a:rPr kumimoji="0" lang="en-CA" sz="1200" b="0" i="0" u="none" strike="noStrike" kern="1200" cap="none" spc="0" normalizeH="0" baseline="0" noProof="0" dirty="0">
                <a:ln>
                  <a:noFill/>
                </a:ln>
                <a:solidFill>
                  <a:prstClr val="black"/>
                </a:solidFill>
                <a:effectLst/>
                <a:uLnTx/>
                <a:uFillTx/>
                <a:latin typeface="+mn-lt"/>
                <a:ea typeface="+mn-ea"/>
                <a:cs typeface="+mn-cs"/>
              </a:rPr>
              <a:t>that </a:t>
            </a:r>
            <a:r>
              <a:rPr kumimoji="0" lang="en-CA" sz="1200" b="0" i="0" u="none" strike="noStrike" kern="1200" cap="none" spc="0" normalizeH="0" baseline="0" noProof="0" dirty="0">
                <a:ln>
                  <a:noFill/>
                </a:ln>
                <a:solidFill>
                  <a:prstClr val="black"/>
                </a:solidFill>
                <a:effectLst/>
                <a:uLnTx/>
                <a:uFillTx/>
                <a:latin typeface="Arial"/>
                <a:ea typeface="+mn-ea"/>
                <a:cs typeface="+mn-cs"/>
              </a:rPr>
              <a:t>the exact treatment of specific products and approved explanations should be confirmed with your dealer’s compliance and legal teams.</a:t>
            </a: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t>
            </a: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1" u="none" strike="noStrike" kern="1200" cap="none" spc="0" normalizeH="0" baseline="0" noProof="0" dirty="0">
                <a:ln>
                  <a:noFill/>
                </a:ln>
                <a:solidFill>
                  <a:prstClr val="black"/>
                </a:solidFill>
                <a:effectLst/>
                <a:uLnTx/>
                <a:uFillTx/>
                <a:latin typeface="Arial"/>
                <a:ea typeface="+mn-ea"/>
                <a:cs typeface="+mn-cs"/>
              </a:rPr>
              <a:t>(Additional info for the speaker) </a:t>
            </a: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Under the CSA Total Cost Reporting enhancements and CIRO’s aligned rules:</a:t>
            </a: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a:ea typeface="+mn-ea"/>
                <a:cs typeface="+mn-cs"/>
              </a:rPr>
              <a:t>Dealer compensation actually paid in 2026</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Ongoing trailing commissions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Fee‑based account charges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Other dealer-paid compensation </a:t>
            </a:r>
            <a:r>
              <a:rPr kumimoji="0" lang="en-US" sz="1200" b="0" i="0" u="none" strike="noStrike" kern="1200" cap="none" spc="0" normalizeH="0" baseline="0" noProof="0" dirty="0">
                <a:ln>
                  <a:noFill/>
                </a:ln>
                <a:solidFill>
                  <a:prstClr val="black"/>
                </a:solidFill>
                <a:effectLst/>
                <a:uLnTx/>
                <a:uFillTx/>
                <a:latin typeface="+mn-lt"/>
                <a:ea typeface="+mn-ea"/>
                <a:cs typeface="+mn-cs"/>
              </a:rPr>
              <a:t>is already </a:t>
            </a:r>
            <a:r>
              <a:rPr kumimoji="0" lang="en-US" sz="1200" b="0" i="0" u="none" strike="noStrike" kern="1200" cap="none" spc="0" normalizeH="0" baseline="0" noProof="0" dirty="0">
                <a:ln>
                  <a:noFill/>
                </a:ln>
                <a:solidFill>
                  <a:prstClr val="black"/>
                </a:solidFill>
                <a:effectLst/>
                <a:uLnTx/>
                <a:uFillTx/>
                <a:latin typeface="Arial"/>
                <a:ea typeface="+mn-ea"/>
                <a:cs typeface="+mn-cs"/>
              </a:rPr>
              <a:t>required under CRM2</a:t>
            </a: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These continue to be reported, unchanged in concept, but remain part of the annual report. </a:t>
            </a: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a:ea typeface="+mn-ea"/>
                <a:cs typeface="+mn-cs"/>
              </a:rPr>
              <a:t>Embedded investment fund costs incurred in 2026</a:t>
            </a:r>
            <a:r>
              <a:rPr kumimoji="0" lang="en-US" sz="1200" b="0" i="0" u="none" strike="noStrike" kern="1200" cap="none" spc="0" normalizeH="0" baseline="0" noProof="0" dirty="0">
                <a:ln>
                  <a:noFill/>
                </a:ln>
                <a:solidFill>
                  <a:prstClr val="black"/>
                </a:solidFill>
                <a:effectLst/>
                <a:uLnTx/>
                <a:uFillTx/>
                <a:latin typeface="Arial"/>
                <a:ea typeface="+mn-ea"/>
                <a:cs typeface="+mn-cs"/>
              </a:rPr>
              <a:t> (new under TCR)</a:t>
            </a: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For each fund held during the year, clients will see:</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a:ea typeface="+mn-ea"/>
                <a:cs typeface="+mn-cs"/>
              </a:rPr>
              <a:t>Fund Expense Ratio (FER)</a:t>
            </a:r>
            <a:r>
              <a:rPr kumimoji="0" lang="en-US" sz="1200" b="0" i="0" u="none" strike="noStrike" kern="1200" cap="none" spc="0" normalizeH="0" baseline="0" noProof="0" dirty="0">
                <a:ln>
                  <a:noFill/>
                </a:ln>
                <a:solidFill>
                  <a:prstClr val="black"/>
                </a:solidFill>
                <a:effectLst/>
                <a:uLnTx/>
                <a:uFillTx/>
                <a:latin typeface="Arial"/>
                <a:ea typeface="+mn-ea"/>
                <a:cs typeface="+mn-cs"/>
              </a:rPr>
              <a:t> = MER + TER</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a:ea typeface="+mn-ea"/>
                <a:cs typeface="+mn-cs"/>
              </a:rPr>
              <a:t>Dollar value of fund expenses</a:t>
            </a:r>
            <a:r>
              <a:rPr kumimoji="0" lang="en-US" sz="1200" b="0" i="0" u="none" strike="noStrike" kern="1200" cap="none" spc="0" normalizeH="0" baseline="0" noProof="0" dirty="0">
                <a:ln>
                  <a:noFill/>
                </a:ln>
                <a:solidFill>
                  <a:prstClr val="black"/>
                </a:solidFill>
                <a:effectLst/>
                <a:uLnTx/>
                <a:uFillTx/>
                <a:latin typeface="Arial"/>
                <a:ea typeface="+mn-ea"/>
                <a:cs typeface="+mn-cs"/>
              </a:rPr>
              <a:t>, calculated for the period the client held the fund during 2026</a:t>
            </a: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These amounts represent costs incurred between </a:t>
            </a:r>
            <a:r>
              <a:rPr kumimoji="0" lang="en-US" sz="1200" b="1" i="0" u="none" strike="noStrike" kern="1200" cap="none" spc="0" normalizeH="0" baseline="0" noProof="0" dirty="0">
                <a:ln>
                  <a:noFill/>
                </a:ln>
                <a:solidFill>
                  <a:prstClr val="black"/>
                </a:solidFill>
                <a:effectLst/>
                <a:uLnTx/>
                <a:uFillTx/>
                <a:latin typeface="Arial"/>
                <a:ea typeface="+mn-ea"/>
                <a:cs typeface="+mn-cs"/>
              </a:rPr>
              <a:t>Jan. 1 and Dec. 31, 2026</a:t>
            </a:r>
            <a:r>
              <a:rPr kumimoji="0" lang="en-US" sz="1200" b="0" i="0" u="none" strike="noStrike" kern="1200" cap="none" spc="0" normalizeH="0" baseline="0" noProof="0" dirty="0">
                <a:ln>
                  <a:noFill/>
                </a:ln>
                <a:solidFill>
                  <a:prstClr val="black"/>
                </a:solidFill>
                <a:effectLst/>
                <a:uLnTx/>
                <a:uFillTx/>
                <a:latin typeface="Arial"/>
                <a:ea typeface="+mn-ea"/>
                <a:cs typeface="+mn-cs"/>
              </a:rPr>
              <a:t>, not estimates for future periods. </a:t>
            </a: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a:ea typeface="+mn-ea"/>
                <a:cs typeface="+mn-cs"/>
              </a:rPr>
              <a:t>Direct fund charges incurred in 2026 (if applicable)</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Redemption fees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Short‑term trading fees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Other fund‑level charges paid directly by the investor</a:t>
            </a:r>
            <a:br>
              <a:rPr kumimoji="0" lang="en-US" sz="1200" b="0" i="0" u="none" strike="noStrike" kern="1200" cap="none" spc="0" normalizeH="0" baseline="0" noProof="0" dirty="0">
                <a:ln>
                  <a:noFill/>
                </a:ln>
                <a:solidFill>
                  <a:prstClr val="black"/>
                </a:solidFill>
                <a:effectLst/>
                <a:uLnTx/>
                <a:uFillTx/>
                <a:latin typeface="Arial"/>
                <a:ea typeface="+mn-ea"/>
                <a:cs typeface="+mn-cs"/>
              </a:rPr>
            </a:b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These must be included where applicable. </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fontAlgn="t"/>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8</a:t>
            </a:fld>
            <a:endParaRPr lang="en-CA"/>
          </a:p>
        </p:txBody>
      </p:sp>
    </p:spTree>
    <p:extLst>
      <p:ext uri="{BB962C8B-B14F-4D97-AF65-F5344CB8AC3E}">
        <p14:creationId xmlns:p14="http://schemas.microsoft.com/office/powerpoint/2010/main" val="3174266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15717-F199-9C61-ABBB-E3AC0936B3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83A26-40F5-0C20-503B-41AD787BEA52}"/>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F509CB27-014B-6F9F-C102-63EBF242B00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Even though the report covers all of 2026, some costs may be excluded or limited…</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Examples of products generally outside the scope of TCR requirements, including pooled or prospectus-exempt funds (OM funds – Offering Memorandum), labour-sponsored investment funds, individual stocks and bonds, GICs, structured products, and some other excluded products such as </a:t>
            </a:r>
            <a:r>
              <a:rPr kumimoji="0" lang="en-US" sz="1200" b="0" i="0" u="none" strike="noStrike" kern="1200" cap="none" spc="0" normalizeH="0" baseline="0" noProof="0" dirty="0">
                <a:ln>
                  <a:noFill/>
                </a:ln>
                <a:solidFill>
                  <a:prstClr val="black"/>
                </a:solidFill>
                <a:effectLst/>
                <a:uLnTx/>
                <a:uFillTx/>
                <a:latin typeface="Arial"/>
                <a:ea typeface="+mn-ea"/>
                <a:cs typeface="+mn-cs"/>
              </a:rPr>
              <a:t>some foreign-listed products subject to data-availability exemptions. </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A useful distinction for clients is that TCR focuses largely on investment fund costs that may not have been visible in the same way before. It does not mean every product or every cost will appear in the same format.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There are also practical considerations. Some fund expense information may be prorated based on the client’s holding period. Some amounts may be calculated using reasonable approximations under the applicable methodology. Certain transaction-related charges may continue to appear under existing CRM2 reporting or other statements rather than being duplicated here.</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t>
            </a:r>
          </a:p>
          <a:p>
            <a:pPr marL="0" marR="0" lvl="0" indent="0" algn="l" defTabSz="914400" rtl="0" eaLnBrk="1" fontAlgn="t"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1600" b="0" i="1" u="none" strike="noStrike" kern="1200" cap="none" spc="0" normalizeH="0" baseline="0" noProof="0" dirty="0">
                <a:ln>
                  <a:noFill/>
                </a:ln>
                <a:solidFill>
                  <a:prstClr val="black"/>
                </a:solidFill>
                <a:effectLst/>
                <a:uLnTx/>
                <a:uFillTx/>
                <a:latin typeface="Arial" panose="020B0604020202020204"/>
                <a:ea typeface="+mn-ea"/>
                <a:cs typeface="+mn-cs"/>
              </a:rPr>
              <a:t>ADDITIONAL SPEAKER NOTE IF DESIRED:</a:t>
            </a:r>
          </a:p>
          <a:p>
            <a:pPr marL="0" marR="0" lvl="0" indent="0" algn="l" defTabSz="914400" rtl="0" eaLnBrk="1" fontAlgn="t"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t"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a:ea typeface="+mn-ea"/>
                <a:cs typeface="+mn-cs"/>
              </a:rPr>
              <a:t>Transaction charges </a:t>
            </a:r>
            <a:r>
              <a:rPr kumimoji="0" lang="en-US" sz="1600" b="1" i="0" u="none" strike="noStrike" kern="1200" cap="none" spc="0" normalizeH="0" baseline="0" noProof="0" dirty="0">
                <a:ln>
                  <a:noFill/>
                </a:ln>
                <a:solidFill>
                  <a:prstClr val="black"/>
                </a:solidFill>
                <a:effectLst/>
                <a:uLnTx/>
                <a:uFillTx/>
                <a:latin typeface="+mn-lt"/>
                <a:ea typeface="+mn-ea"/>
                <a:cs typeface="+mn-cs"/>
              </a:rPr>
              <a:t>are already </a:t>
            </a:r>
            <a:r>
              <a:rPr kumimoji="0" lang="en-US" sz="1600" b="1" i="0" u="none" strike="noStrike" kern="1200" cap="none" spc="0" normalizeH="0" baseline="0" noProof="0" dirty="0">
                <a:ln>
                  <a:noFill/>
                </a:ln>
                <a:solidFill>
                  <a:prstClr val="black"/>
                </a:solidFill>
                <a:effectLst/>
                <a:uLnTx/>
                <a:uFillTx/>
                <a:latin typeface="Arial" panose="020B0604020202020204"/>
                <a:ea typeface="+mn-ea"/>
                <a:cs typeface="+mn-cs"/>
              </a:rPr>
              <a:t>shown elsewhere</a:t>
            </a:r>
            <a:endParaRPr kumimoji="0" lang="en-CA"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t"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Trading commissions and transaction charges continue to appear on trade confirmations and account statements; they are </a:t>
            </a:r>
            <a:r>
              <a:rPr kumimoji="0" lang="en-US" sz="1400" b="1" i="0" u="none" strike="noStrike" kern="1200" cap="none" spc="0" normalizeH="0" baseline="0" noProof="0" dirty="0">
                <a:ln>
                  <a:noFill/>
                </a:ln>
                <a:solidFill>
                  <a:prstClr val="black"/>
                </a:solidFill>
                <a:effectLst/>
                <a:uLnTx/>
                <a:uFillTx/>
                <a:latin typeface="Arial" panose="020B0604020202020204"/>
                <a:ea typeface="+mn-ea"/>
                <a:cs typeface="+mn-cs"/>
              </a:rPr>
              <a:t>not duplicated</a:t>
            </a: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 as part of fund expense reporting. </a:t>
            </a:r>
          </a:p>
          <a:p>
            <a:pPr marL="576072" marR="0" lvl="1" indent="-237744" algn="l" defTabSz="914400" rtl="0" eaLnBrk="1" fontAlgn="t" latinLnBrk="0" hangingPunct="1">
              <a:lnSpc>
                <a:spcPct val="95000"/>
              </a:lnSpc>
              <a:spcBef>
                <a:spcPts val="900"/>
              </a:spcBef>
              <a:spcAft>
                <a:spcPts val="0"/>
              </a:spcAft>
              <a:buClr>
                <a:prstClr val="black"/>
              </a:buClr>
              <a:buSzPct val="115000"/>
              <a:buFont typeface="Arial" panose="020B0604020202020204" pitchFamily="34" charset="0"/>
              <a:buChar char="•"/>
              <a:tabLst/>
              <a:defRPr/>
            </a:pPr>
            <a:endParaRPr kumimoji="0" lang="en-CA"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t"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a:ea typeface="+mn-ea"/>
                <a:cs typeface="+mn-cs"/>
              </a:rPr>
              <a:t>Costs outside the client’s holding period</a:t>
            </a:r>
            <a:endParaRPr kumimoji="0" lang="en-CA"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t"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Fund expenses are </a:t>
            </a:r>
            <a:r>
              <a:rPr kumimoji="0" lang="en-US" sz="1400" b="1" i="0" u="none" strike="noStrike" kern="1200" cap="none" spc="0" normalizeH="0" baseline="0" noProof="0" dirty="0">
                <a:ln>
                  <a:noFill/>
                </a:ln>
                <a:solidFill>
                  <a:prstClr val="black"/>
                </a:solidFill>
                <a:effectLst/>
                <a:uLnTx/>
                <a:uFillTx/>
                <a:latin typeface="Arial" panose="020B0604020202020204"/>
                <a:ea typeface="+mn-ea"/>
                <a:cs typeface="+mn-cs"/>
              </a:rPr>
              <a:t>prorated</a:t>
            </a: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 If a client held a fund for only part of 2026, only the costs incurred during that time appear, not the full‑year fund expenses. </a:t>
            </a:r>
          </a:p>
          <a:p>
            <a:pPr marL="576072" marR="0" lvl="1" indent="-237744" algn="l" defTabSz="914400" rtl="0" eaLnBrk="1" fontAlgn="t" latinLnBrk="0" hangingPunct="1">
              <a:lnSpc>
                <a:spcPct val="95000"/>
              </a:lnSpc>
              <a:spcBef>
                <a:spcPts val="900"/>
              </a:spcBef>
              <a:spcAft>
                <a:spcPts val="0"/>
              </a:spcAft>
              <a:buClr>
                <a:prstClr val="black"/>
              </a:buClr>
              <a:buSzPct val="115000"/>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t"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a:ea typeface="+mn-ea"/>
                <a:cs typeface="+mn-cs"/>
              </a:rPr>
              <a:t>Estimated or approximated amounts</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t"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Fund expense dollars may be calculated using </a:t>
            </a:r>
            <a:r>
              <a:rPr kumimoji="0" lang="en-US" sz="1400" b="1" i="0" u="none" strike="noStrike" kern="1200" cap="none" spc="0" normalizeH="0" baseline="0" noProof="0" dirty="0">
                <a:ln>
                  <a:noFill/>
                </a:ln>
                <a:solidFill>
                  <a:prstClr val="black"/>
                </a:solidFill>
                <a:effectLst/>
                <a:uLnTx/>
                <a:uFillTx/>
                <a:latin typeface="Arial" panose="020B0604020202020204"/>
                <a:ea typeface="+mn-ea"/>
                <a:cs typeface="+mn-cs"/>
              </a:rPr>
              <a:t>reasonable approximations</a:t>
            </a: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 so figures reflect regulatory methodology rather than exact invoice-style amounts. </a:t>
            </a:r>
            <a:endParaRPr kumimoji="0" lang="en-CA"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mn-lt"/>
                <a:ea typeface="+mn-ea"/>
                <a:cs typeface="+mn-cs"/>
              </a:rPr>
              <a:t>EXTRA: Costs</a:t>
            </a:r>
            <a:r>
              <a:rPr kumimoji="0" lang="en-US" sz="1200" b="0" i="0" u="none" strike="noStrike" kern="1200" cap="none" spc="0" normalizeH="0" baseline="0" noProof="0" dirty="0">
                <a:ln>
                  <a:noFill/>
                </a:ln>
                <a:solidFill>
                  <a:prstClr val="black"/>
                </a:solidFill>
                <a:effectLst/>
                <a:uLnTx/>
                <a:uFillTx/>
                <a:latin typeface="Arial"/>
                <a:ea typeface="+mn-ea"/>
                <a:cs typeface="+mn-cs"/>
              </a:rPr>
              <a:t> not reasonably obtainable. If embedded fund expense data cannot be reasonably obtained, dealers may exclude it, though regulators expect this to diminish over time.</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a:buNone/>
            </a:pPr>
            <a:endParaRPr lang="en-CA" dirty="0"/>
          </a:p>
        </p:txBody>
      </p:sp>
      <p:sp>
        <p:nvSpPr>
          <p:cNvPr id="4" name="Slide Number Placeholder 3">
            <a:extLst>
              <a:ext uri="{FF2B5EF4-FFF2-40B4-BE49-F238E27FC236}">
                <a16:creationId xmlns:a16="http://schemas.microsoft.com/office/drawing/2014/main" id="{3A62023B-291A-178F-89F1-D9CF2C6D13D3}"/>
              </a:ext>
            </a:extLst>
          </p:cNvPr>
          <p:cNvSpPr>
            <a:spLocks noGrp="1"/>
          </p:cNvSpPr>
          <p:nvPr>
            <p:ph type="sldNum" sz="quarter" idx="5"/>
          </p:nvPr>
        </p:nvSpPr>
        <p:spPr/>
        <p:txBody>
          <a:bodyPr/>
          <a:lstStyle/>
          <a:p>
            <a:fld id="{4FF0573C-F130-4D1E-A886-85FBB65D3A1B}" type="slidenum">
              <a:rPr lang="en-CA" smtClean="0"/>
              <a:pPr/>
              <a:t>9</a:t>
            </a:fld>
            <a:endParaRPr lang="en-CA"/>
          </a:p>
        </p:txBody>
      </p:sp>
    </p:spTree>
    <p:extLst>
      <p:ext uri="{BB962C8B-B14F-4D97-AF65-F5344CB8AC3E}">
        <p14:creationId xmlns:p14="http://schemas.microsoft.com/office/powerpoint/2010/main" val="830986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indent="0">
              <a:buNone/>
            </a:pPr>
            <a:r>
              <a:rPr lang="en-US" dirty="0"/>
              <a:t>There are four key metrics you should be comfortable explaining in plain language:</a:t>
            </a:r>
          </a:p>
          <a:p>
            <a:pPr marL="0" indent="0">
              <a:buNone/>
            </a:pPr>
            <a:endParaRPr lang="en-US" dirty="0"/>
          </a:p>
          <a:p>
            <a:pPr marL="0" indent="0" rtl="0" eaLnBrk="1" fontAlgn="auto" latinLnBrk="0" hangingPunct="1">
              <a:buNone/>
            </a:pPr>
            <a:r>
              <a:rPr lang="en-US" sz="1200" b="1" i="0" u="none" strike="noStrike" kern="1200" dirty="0">
                <a:solidFill>
                  <a:schemeClr val="tx1"/>
                </a:solidFill>
                <a:effectLst/>
                <a:latin typeface="+mn-lt"/>
                <a:ea typeface="+mn-ea"/>
                <a:cs typeface="+mn-cs"/>
              </a:rPr>
              <a:t>1. Management Expense Ratio (MER): </a:t>
            </a:r>
            <a:r>
              <a:rPr lang="en-US" sz="1200" b="0" i="0" u="none" strike="noStrike" kern="1200" dirty="0">
                <a:solidFill>
                  <a:schemeClr val="tx1"/>
                </a:solidFill>
                <a:effectLst/>
                <a:latin typeface="+mn-lt"/>
                <a:ea typeface="+mn-ea"/>
                <a:cs typeface="+mn-cs"/>
              </a:rPr>
              <a:t>Covers management fees and fund operating expenses.</a:t>
            </a:r>
          </a:p>
          <a:p>
            <a:pPr marL="0" indent="0" rtl="0" eaLnBrk="1" fontAlgn="auto" latinLnBrk="0" hangingPunct="1">
              <a:buNone/>
            </a:pPr>
            <a:endParaRPr lang="en-CA" sz="1200" b="0" i="0" u="none" strike="noStrike" kern="1200" dirty="0">
              <a:solidFill>
                <a:schemeClr val="tx1"/>
              </a:solidFill>
              <a:effectLst/>
              <a:latin typeface="+mn-lt"/>
              <a:ea typeface="+mn-ea"/>
              <a:cs typeface="+mn-cs"/>
            </a:endParaRPr>
          </a:p>
          <a:p>
            <a:pPr marL="0" indent="0" rtl="0" eaLnBrk="1" fontAlgn="auto" latinLnBrk="0" hangingPunct="1">
              <a:buNone/>
            </a:pPr>
            <a:r>
              <a:rPr lang="en-US" sz="1200" b="1" i="0" u="none" strike="noStrike" kern="1200" dirty="0">
                <a:solidFill>
                  <a:schemeClr val="tx1"/>
                </a:solidFill>
                <a:effectLst/>
                <a:latin typeface="+mn-lt"/>
                <a:ea typeface="+mn-ea"/>
                <a:cs typeface="+mn-cs"/>
              </a:rPr>
              <a:t>2. Trading Expense Ratio (TER): </a:t>
            </a:r>
            <a:r>
              <a:rPr lang="en-US" sz="1200" b="0" i="0" u="none" strike="noStrike" kern="1200" dirty="0">
                <a:solidFill>
                  <a:schemeClr val="tx1"/>
                </a:solidFill>
                <a:effectLst/>
                <a:latin typeface="+mn-lt"/>
                <a:ea typeface="+mn-ea"/>
                <a:cs typeface="+mn-cs"/>
              </a:rPr>
              <a:t>Reflects the trading-related costs incurred inside the fund (cost of buying and selling securities within the fund).</a:t>
            </a:r>
          </a:p>
          <a:p>
            <a:pPr marL="0" indent="0" rtl="0" eaLnBrk="1" fontAlgn="auto" latinLnBrk="0" hangingPunct="1">
              <a:buNone/>
            </a:pPr>
            <a:endParaRPr lang="en-CA" sz="1200" b="0" i="0" u="none" strike="noStrike" kern="1200" dirty="0">
              <a:solidFill>
                <a:schemeClr val="tx1"/>
              </a:solidFill>
              <a:effectLst/>
              <a:latin typeface="+mn-lt"/>
              <a:ea typeface="+mn-ea"/>
              <a:cs typeface="+mn-cs"/>
            </a:endParaRPr>
          </a:p>
          <a:p>
            <a:pPr marL="0" indent="0" rtl="0" eaLnBrk="1" fontAlgn="auto" latinLnBrk="0" hangingPunct="1">
              <a:buNone/>
            </a:pPr>
            <a:r>
              <a:rPr lang="en-US" sz="1200" b="1" i="0" u="none" strike="noStrike" kern="1200" dirty="0">
                <a:solidFill>
                  <a:schemeClr val="tx1"/>
                </a:solidFill>
                <a:effectLst/>
                <a:latin typeface="+mn-lt"/>
                <a:ea typeface="+mn-ea"/>
                <a:cs typeface="+mn-cs"/>
              </a:rPr>
              <a:t>3. Fund Expense Ratio (FER): </a:t>
            </a:r>
            <a:r>
              <a:rPr lang="en-US" sz="1200" b="0" i="0" u="none" strike="noStrike" kern="1200" dirty="0">
                <a:solidFill>
                  <a:schemeClr val="tx1"/>
                </a:solidFill>
                <a:effectLst/>
                <a:latin typeface="+mn-lt"/>
                <a:ea typeface="+mn-ea"/>
                <a:cs typeface="+mn-cs"/>
              </a:rPr>
              <a:t>All-in ongoing fund cost ratio that must be shown as a percentage for each investment fund class or series on the Annual Report on Cost and Compensation (ARCC) under TCR. The FER becomes an important all-in ongoing fund cost ratio.</a:t>
            </a:r>
          </a:p>
          <a:p>
            <a:pPr marL="0" indent="0" rtl="0" eaLnBrk="1" fontAlgn="auto" latinLnBrk="0" hangingPunct="1">
              <a:buNone/>
            </a:pPr>
            <a:endParaRPr lang="en-CA" sz="1200" b="0" i="0" u="none" strike="noStrike" kern="1200" dirty="0">
              <a:solidFill>
                <a:schemeClr val="tx1"/>
              </a:solidFill>
              <a:effectLst/>
              <a:latin typeface="+mn-lt"/>
              <a:ea typeface="+mn-ea"/>
              <a:cs typeface="+mn-cs"/>
            </a:endParaRPr>
          </a:p>
          <a:p>
            <a:pPr marL="0" indent="0" rtl="0" eaLnBrk="1" fontAlgn="auto" latinLnBrk="0" hangingPunct="1">
              <a:buNone/>
            </a:pPr>
            <a:r>
              <a:rPr lang="en-US" sz="1200" b="1" i="0" u="none" strike="noStrike" kern="1200" dirty="0">
                <a:solidFill>
                  <a:schemeClr val="tx1"/>
                </a:solidFill>
                <a:effectLst/>
                <a:latin typeface="+mn-lt"/>
                <a:ea typeface="+mn-ea"/>
                <a:cs typeface="+mn-cs"/>
              </a:rPr>
              <a:t>4. Daily Cost Factor (DCF):</a:t>
            </a:r>
            <a:r>
              <a:rPr lang="en-US" sz="1200" b="0" i="0" u="none" strike="noStrike" kern="1200" dirty="0">
                <a:solidFill>
                  <a:schemeClr val="tx1"/>
                </a:solidFill>
                <a:effectLst/>
                <a:latin typeface="+mn-lt"/>
                <a:ea typeface="+mn-ea"/>
                <a:cs typeface="+mn-cs"/>
              </a:rPr>
              <a:t> Used to calculate the client-specific dollar cost shown on the annual report. In simple terms, it helps translate a percentage into a personalized dollar amount based on what the client held and for how long.</a:t>
            </a:r>
          </a:p>
          <a:p>
            <a:pPr marL="0" indent="0">
              <a:buNone/>
            </a:pPr>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10</a:t>
            </a:fld>
            <a:endParaRPr lang="en-CA"/>
          </a:p>
        </p:txBody>
      </p:sp>
    </p:spTree>
    <p:extLst>
      <p:ext uri="{BB962C8B-B14F-4D97-AF65-F5344CB8AC3E}">
        <p14:creationId xmlns:p14="http://schemas.microsoft.com/office/powerpoint/2010/main" val="3848932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Let’s make the FER concept practical…</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In this example, a client has a $100,000 investment. The MER is 1.75%, or approximately $1,750. The TER is 0.20%, or approximately $200. Together, the FER is 1.95%, or approximately $1,950.</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The important teaching point is not the math itself. The important point is that a percentage that may have felt abstract can become much more concrete when expressed </a:t>
            </a:r>
            <a:r>
              <a:rPr kumimoji="0" lang="en-US" sz="1200" b="0" i="0" u="none" strike="noStrike" kern="1200" cap="none" spc="0" normalizeH="0" baseline="0" noProof="0" dirty="0">
                <a:ln>
                  <a:noFill/>
                </a:ln>
                <a:solidFill>
                  <a:prstClr val="black"/>
                </a:solidFill>
                <a:effectLst/>
                <a:uLnTx/>
                <a:uFillTx/>
                <a:latin typeface="+mn-lt"/>
                <a:ea typeface="+mn-ea"/>
                <a:cs typeface="+mn-cs"/>
              </a:rPr>
              <a:t>in dollar terms. </a:t>
            </a:r>
            <a:r>
              <a:rPr kumimoji="0" lang="en-US" sz="1200" b="0" i="0" u="none" strike="noStrike" kern="1200" cap="none" spc="0" normalizeH="0" baseline="0" noProof="0" dirty="0" err="1">
                <a:ln>
                  <a:noFill/>
                </a:ln>
                <a:solidFill>
                  <a:prstClr val="black"/>
                </a:solidFill>
                <a:effectLst/>
                <a:uLnTx/>
                <a:uFillTx/>
                <a:latin typeface="Arial"/>
                <a:ea typeface="+mn-ea"/>
                <a:cs typeface="+mn-cs"/>
              </a:rPr>
              <a:t>TCR</a:t>
            </a:r>
            <a:r>
              <a:rPr kumimoji="0" lang="en-US" sz="1200" b="0" i="0" u="none" strike="noStrike" kern="1200" cap="none" spc="0" normalizeH="0" baseline="0" noProof="0" dirty="0">
                <a:ln>
                  <a:noFill/>
                </a:ln>
                <a:solidFill>
                  <a:prstClr val="black"/>
                </a:solidFill>
                <a:effectLst/>
                <a:uLnTx/>
                <a:uFillTx/>
                <a:latin typeface="Arial"/>
                <a:ea typeface="+mn-ea"/>
                <a:cs typeface="+mn-cs"/>
              </a:rPr>
              <a:t> also requires investment dealers to show the FER as a dollar cost, to help investors know the true cost of their investments and make informed financial decisions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For some clients, 1.95% may not generate a reaction. Seeing $1,950 may feel different. Nothing has necessarily changed in the cost structure, but the visibility has changed. That is why you need to be ready to connect the cost discussion to the broader value delivered.</a:t>
            </a: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11</a:t>
            </a:fld>
            <a:endParaRPr lang="en-CA"/>
          </a:p>
        </p:txBody>
      </p:sp>
    </p:spTree>
    <p:extLst>
      <p:ext uri="{BB962C8B-B14F-4D97-AF65-F5344CB8AC3E}">
        <p14:creationId xmlns:p14="http://schemas.microsoft.com/office/powerpoint/2010/main" val="4065770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This slide shows how the Daily Cost Factor works at a high level.</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The formula shown is FER multiplied by the net asset value per unit, divided by 365. In this example, 1.95% multiplied by a $10 NAVPU, divided by 365, produces a daily cost factor of approximately $0.000534 per unit per day.</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If the client held 10,000 units (representing a $100,000 investment at a $10 NAVPU), that </a:t>
            </a:r>
            <a:r>
              <a:rPr kumimoji="0" lang="en-US" sz="1200" b="0" i="0" u="none" strike="noStrike" kern="1200" cap="none" spc="0" normalizeH="0" baseline="0" noProof="0" dirty="0">
                <a:ln>
                  <a:noFill/>
                </a:ln>
                <a:solidFill>
                  <a:prstClr val="black"/>
                </a:solidFill>
                <a:effectLst/>
                <a:uLnTx/>
                <a:uFillTx/>
                <a:latin typeface="+mn-lt"/>
                <a:ea typeface="+mn-ea"/>
                <a:cs typeface="+mn-cs"/>
              </a:rPr>
              <a:t>would translate to fund costs of approximately $5.34 per day (almost the cost of a cup of coffee, </a:t>
            </a:r>
            <a:r>
              <a:rPr kumimoji="0" lang="en-US" sz="1200" b="0" i="0" u="none" strike="noStrike" kern="1200" cap="none" spc="0" normalizeH="0" baseline="0" noProof="0" dirty="0">
                <a:ln>
                  <a:noFill/>
                </a:ln>
                <a:solidFill>
                  <a:prstClr val="black"/>
                </a:solidFill>
                <a:effectLst/>
                <a:uLnTx/>
                <a:uFillTx/>
                <a:latin typeface="Arial"/>
                <a:ea typeface="+mn-ea"/>
                <a:cs typeface="+mn-cs"/>
              </a:rPr>
              <a:t>depending on where you buy your coffee!). Over the course of a year, that amounts to approximately $1,950, which aligns with the 1.95% FER on a $100,000 investment. These costs help cover professional portfolio management, administration, oversight, and servicing of the fund. Importantly, they are reflected in the fund's returns and unit value rather than appearing as a direct charge on the client's account.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For clients, the takeaway is simple: The report </a:t>
            </a:r>
            <a:r>
              <a:rPr kumimoji="0" lang="en-CA" sz="1200" b="0" i="0" u="none" strike="noStrike" kern="1200" cap="none" spc="0" normalizeH="0" baseline="0" noProof="0" dirty="0">
                <a:ln>
                  <a:noFill/>
                </a:ln>
                <a:solidFill>
                  <a:prstClr val="black"/>
                </a:solidFill>
                <a:effectLst/>
                <a:uLnTx/>
                <a:uFillTx/>
                <a:latin typeface="+mn-lt"/>
                <a:ea typeface="+mn-ea"/>
                <a:cs typeface="+mn-cs"/>
              </a:rPr>
              <a:t>translates </a:t>
            </a:r>
            <a:r>
              <a:rPr kumimoji="0" lang="en-CA" sz="1200" b="0" i="0" u="none" strike="noStrike" kern="1200" cap="none" spc="0" normalizeH="0" baseline="0" noProof="0" dirty="0">
                <a:ln>
                  <a:noFill/>
                </a:ln>
                <a:solidFill>
                  <a:prstClr val="black"/>
                </a:solidFill>
                <a:effectLst/>
                <a:uLnTx/>
                <a:uFillTx/>
                <a:latin typeface="Arial"/>
                <a:ea typeface="+mn-ea"/>
                <a:cs typeface="+mn-cs"/>
              </a:rPr>
              <a:t>fund costs into a personalized dollar figure based on the investment they held and the period they held it.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For advisors, the takeaway is also simple: Be prepared to explain the concept without getting lost in the formula. </a:t>
            </a:r>
            <a:r>
              <a:rPr kumimoji="0" lang="en-US" sz="1200" b="0" i="0" u="none" strike="noStrike" kern="1200" cap="none" spc="0" normalizeH="0" baseline="0" noProof="0" dirty="0">
                <a:ln>
                  <a:noFill/>
                </a:ln>
                <a:solidFill>
                  <a:prstClr val="black"/>
                </a:solidFill>
                <a:effectLst/>
                <a:uLnTx/>
                <a:uFillTx/>
                <a:latin typeface="Arial"/>
                <a:ea typeface="+mn-ea"/>
                <a:cs typeface="+mn-cs"/>
              </a:rPr>
              <a:t>Clients may care less about the calculation itself and more about understanding the costs and the value they receive.</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a:buNone/>
            </a:pPr>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12</a:t>
            </a:fld>
            <a:endParaRPr lang="en-CA"/>
          </a:p>
        </p:txBody>
      </p:sp>
    </p:spTree>
    <p:extLst>
      <p:ext uri="{BB962C8B-B14F-4D97-AF65-F5344CB8AC3E}">
        <p14:creationId xmlns:p14="http://schemas.microsoft.com/office/powerpoint/2010/main" val="1555411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1EE4A-83DF-D93C-A3EB-86325E9C4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0A5534-A77D-5096-085D-57C92E9644FC}"/>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311B68C3-C914-5E60-E8CD-A56EE13381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Here is a sample Annual Report on Cost and Compensation (ARCC) to illustrate what clients may see.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This is for illustrative purposes and simply a hypothetical scenario. As you can see, it incorporates total cost reporting, including fund expenses, direct investment charges, and dealer compensation. It can be found </a:t>
            </a:r>
            <a:r>
              <a:rPr kumimoji="0" lang="en-US" sz="1200" b="0" i="0" u="none" strike="noStrike" kern="1200" cap="none" spc="0" normalizeH="0" baseline="0" noProof="0" dirty="0">
                <a:ln>
                  <a:noFill/>
                </a:ln>
                <a:solidFill>
                  <a:prstClr val="black"/>
                </a:solidFill>
                <a:effectLst/>
                <a:uLnTx/>
                <a:uFillTx/>
                <a:latin typeface="+mn-lt"/>
                <a:ea typeface="+mn-ea"/>
                <a:cs typeface="+mn-cs"/>
              </a:rPr>
              <a:t>on the Manulife Investments website by </a:t>
            </a:r>
            <a:r>
              <a:rPr kumimoji="0" lang="en-US" sz="1200" b="0" i="0" u="none" strike="noStrike" kern="1200" cap="none" spc="0" normalizeH="0" baseline="0" noProof="0" dirty="0">
                <a:ln>
                  <a:noFill/>
                </a:ln>
                <a:solidFill>
                  <a:prstClr val="black"/>
                </a:solidFill>
                <a:effectLst/>
                <a:uLnTx/>
                <a:uFillTx/>
                <a:latin typeface="Arial"/>
                <a:ea typeface="+mn-ea"/>
                <a:cs typeface="+mn-cs"/>
              </a:rPr>
              <a:t>searching “Understanding TCR”. </a:t>
            </a:r>
            <a:r>
              <a:rPr kumimoji="0" lang="en-US" sz="1200" b="0" i="0" u="none" strike="noStrike" kern="1200" cap="none" spc="0" normalizeH="0" baseline="0" noProof="0" dirty="0">
                <a:ln>
                  <a:noFill/>
                </a:ln>
                <a:solidFill>
                  <a:prstClr val="black"/>
                </a:solidFill>
                <a:effectLst/>
                <a:uLnTx/>
                <a:uFillTx/>
                <a:latin typeface="+mn-lt"/>
                <a:ea typeface="+mn-ea"/>
                <a:cs typeface="+mn-cs"/>
              </a:rPr>
              <a:t>Remember to verify with your dealer when ARCC will be made available to you, and take the time to better understand it so that you will be prepared in advance</a:t>
            </a:r>
            <a:r>
              <a:rPr kumimoji="0" lang="en-US" sz="1200" b="0" i="0" u="none" strike="noStrike" kern="1200" cap="none" spc="0" normalizeH="0" baseline="0" noProof="0" dirty="0">
                <a:ln>
                  <a:noFill/>
                </a:ln>
                <a:solidFill>
                  <a:prstClr val="black"/>
                </a:solidFill>
                <a:effectLst/>
                <a:uLnTx/>
                <a:uFillTx/>
                <a:latin typeface="Arial"/>
                <a:ea typeface="+mn-ea"/>
                <a:cs typeface="+mn-cs"/>
              </a:rPr>
              <a:t> to answer any client inquiries when they receive it.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 key point to reinforce is that TCR disclosure is annual, not quarterly. Clients will still receive their regular account statements, but the enhanced cost information will appear in the annual cost and compensation reporting.</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This matters because clients may not react immediately </a:t>
            </a:r>
            <a:r>
              <a:rPr kumimoji="0" lang="en-US" sz="1200" b="0" i="0" u="none" strike="noStrike" kern="1200" cap="none" spc="0" normalizeH="0" baseline="0" noProof="0" dirty="0">
                <a:ln>
                  <a:noFill/>
                </a:ln>
                <a:solidFill>
                  <a:prstClr val="black"/>
                </a:solidFill>
                <a:effectLst/>
                <a:uLnTx/>
                <a:uFillTx/>
                <a:latin typeface="+mn-lt"/>
                <a:ea typeface="+mn-ea"/>
                <a:cs typeface="+mn-cs"/>
              </a:rPr>
              <a:t>when they receive </a:t>
            </a:r>
            <a:r>
              <a:rPr kumimoji="0" lang="en-US" sz="1200" b="0" i="0" u="none" strike="noStrike" kern="1200" cap="none" spc="0" normalizeH="0" baseline="0" noProof="0" dirty="0">
                <a:ln>
                  <a:noFill/>
                </a:ln>
                <a:solidFill>
                  <a:prstClr val="black"/>
                </a:solidFill>
                <a:effectLst/>
                <a:uLnTx/>
                <a:uFillTx/>
                <a:latin typeface="Arial"/>
                <a:ea typeface="+mn-ea"/>
                <a:cs typeface="+mn-cs"/>
              </a:rPr>
              <a:t>regular statements. The more significant conversations may happen when the annual report arrives, and clients see costs consolidated in one place.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mn-cs"/>
              </a:rPr>
              <a:t>Why regulators did this: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The CSA stated that the FER requirement was moved from quarterly/monthly statements to the ARCC because consolidating all cost information </a:t>
            </a:r>
            <a:r>
              <a:rPr kumimoji="0" lang="en-US" sz="1200" b="0" i="0" u="none" strike="noStrike" kern="1200" cap="none" spc="0" normalizeH="0" baseline="0" noProof="0" dirty="0">
                <a:ln>
                  <a:noFill/>
                </a:ln>
                <a:solidFill>
                  <a:prstClr val="black"/>
                </a:solidFill>
                <a:effectLst/>
                <a:uLnTx/>
                <a:uFillTx/>
                <a:latin typeface="+mn-lt"/>
                <a:ea typeface="+mn-ea"/>
                <a:cs typeface="+mn-cs"/>
              </a:rPr>
              <a:t>into a single annual report would better support investors' understanding.</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a:buNone/>
            </a:pPr>
            <a:endParaRPr lang="en-CA"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The proactive advisor should not wait for that moment. By preparing clients in advance, the annual report becomes a confirmation of a conversation already held, not a surprise that starts the conversation on the client’s terms.</a:t>
            </a:r>
          </a:p>
          <a:p>
            <a:pPr marL="0" indent="0">
              <a:buNone/>
            </a:pPr>
            <a:endParaRPr lang="en-CA" dirty="0"/>
          </a:p>
        </p:txBody>
      </p:sp>
      <p:sp>
        <p:nvSpPr>
          <p:cNvPr id="4" name="Slide Number Placeholder 3">
            <a:extLst>
              <a:ext uri="{FF2B5EF4-FFF2-40B4-BE49-F238E27FC236}">
                <a16:creationId xmlns:a16="http://schemas.microsoft.com/office/drawing/2014/main" id="{2A784431-FA01-3E86-ED50-64AC2C75046A}"/>
              </a:ext>
            </a:extLst>
          </p:cNvPr>
          <p:cNvSpPr>
            <a:spLocks noGrp="1"/>
          </p:cNvSpPr>
          <p:nvPr>
            <p:ph type="sldNum" sz="quarter" idx="5"/>
          </p:nvPr>
        </p:nvSpPr>
        <p:spPr/>
        <p:txBody>
          <a:bodyPr/>
          <a:lstStyle/>
          <a:p>
            <a:fld id="{4FF0573C-F130-4D1E-A886-85FBB65D3A1B}" type="slidenum">
              <a:rPr lang="en-CA" smtClean="0"/>
              <a:pPr/>
              <a:t>13</a:t>
            </a:fld>
            <a:endParaRPr lang="en-CA"/>
          </a:p>
        </p:txBody>
      </p:sp>
    </p:spTree>
    <p:extLst>
      <p:ext uri="{BB962C8B-B14F-4D97-AF65-F5344CB8AC3E}">
        <p14:creationId xmlns:p14="http://schemas.microsoft.com/office/powerpoint/2010/main" val="2035700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71120-3BB8-A74F-AF06-8C42270022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C64390-B70C-D53D-AC42-8E4C4C92F1D0}"/>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0837CEE9-7369-C7AB-2F30-EA5D91ADC2EA}"/>
              </a:ext>
            </a:extLst>
          </p:cNvPr>
          <p:cNvSpPr>
            <a:spLocks noGrp="1"/>
          </p:cNvSpPr>
          <p:nvPr>
            <p:ph type="body" idx="1"/>
          </p:nvPr>
        </p:nvSpPr>
        <p:spPr/>
        <p:txBody>
          <a:bodyPr/>
          <a:lstStyle/>
          <a:p>
            <a:pPr marL="0" indent="0">
              <a:buNone/>
            </a:pPr>
            <a:r>
              <a:rPr lang="en-US" dirty="0"/>
              <a:t>If you are looking for additional information, explained in a clear and simple format, please visit our website – www.manulifeim.com, as there is already information made available to help you get started on understanding TCR. </a:t>
            </a:r>
          </a:p>
          <a:p>
            <a:pPr marL="0" indent="0">
              <a:buNone/>
            </a:pPr>
            <a:endParaRPr lang="en-US" dirty="0"/>
          </a:p>
          <a:p>
            <a:pPr marL="0" indent="0">
              <a:buNone/>
            </a:pPr>
            <a:r>
              <a:rPr lang="en-US" dirty="0"/>
              <a:t>You will have to log in, as it is for advisor use only. I invite you to review these resources before client meetings and identify language that feels natural, compliant, and easy for clients to understand.</a:t>
            </a:r>
          </a:p>
        </p:txBody>
      </p:sp>
      <p:sp>
        <p:nvSpPr>
          <p:cNvPr id="4" name="Slide Number Placeholder 3">
            <a:extLst>
              <a:ext uri="{FF2B5EF4-FFF2-40B4-BE49-F238E27FC236}">
                <a16:creationId xmlns:a16="http://schemas.microsoft.com/office/drawing/2014/main" id="{8CAB5E93-5DAA-3F4C-C312-2CB135293596}"/>
              </a:ext>
            </a:extLst>
          </p:cNvPr>
          <p:cNvSpPr>
            <a:spLocks noGrp="1"/>
          </p:cNvSpPr>
          <p:nvPr>
            <p:ph type="sldNum" sz="quarter" idx="5"/>
          </p:nvPr>
        </p:nvSpPr>
        <p:spPr/>
        <p:txBody>
          <a:bodyPr/>
          <a:lstStyle/>
          <a:p>
            <a:fld id="{4FF0573C-F130-4D1E-A886-85FBB65D3A1B}" type="slidenum">
              <a:rPr lang="en-CA" smtClean="0"/>
              <a:pPr/>
              <a:t>14</a:t>
            </a:fld>
            <a:endParaRPr lang="en-CA"/>
          </a:p>
        </p:txBody>
      </p:sp>
    </p:spTree>
    <p:extLst>
      <p:ext uri="{BB962C8B-B14F-4D97-AF65-F5344CB8AC3E}">
        <p14:creationId xmlns:p14="http://schemas.microsoft.com/office/powerpoint/2010/main" val="462327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39264-5E86-C6BE-960F-AFE7F4CC5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158DC3-77A0-47DF-0E42-10A951561E08}"/>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CE0CDFE7-3C1A-C5F2-F2DD-700E8AE17003}"/>
              </a:ext>
            </a:extLst>
          </p:cNvPr>
          <p:cNvSpPr>
            <a:spLocks noGrp="1"/>
          </p:cNvSpPr>
          <p:nvPr>
            <p:ph type="body" idx="1"/>
          </p:nvPr>
        </p:nvSpPr>
        <p:spPr/>
        <p:txBody>
          <a:bodyPr/>
          <a:lstStyle/>
          <a:p>
            <a:pPr marL="0" indent="0">
              <a:buNone/>
            </a:pPr>
            <a:r>
              <a:rPr lang="en-US" dirty="0"/>
              <a:t>This is another resource available through Manulife Investments. </a:t>
            </a:r>
          </a:p>
          <a:p>
            <a:pPr marL="0" indent="0">
              <a:buNone/>
            </a:pPr>
            <a:endParaRPr lang="en-US" dirty="0"/>
          </a:p>
          <a:p>
            <a:pPr marL="0" indent="0">
              <a:buNone/>
            </a:pPr>
            <a:r>
              <a:rPr lang="en-US" dirty="0"/>
              <a:t>The video features Jordy Chilcott, Head of Retail Intermediary Distribution, Canada, providing a clear overview of TCR and the opportunity for advisors.</a:t>
            </a:r>
          </a:p>
          <a:p>
            <a:pPr marL="0" indent="0">
              <a:buNone/>
            </a:pPr>
            <a:endParaRPr lang="en-US" dirty="0"/>
          </a:p>
          <a:p>
            <a:pPr marL="0" indent="0">
              <a:buNone/>
            </a:pPr>
            <a:r>
              <a:rPr lang="en-US" dirty="0"/>
              <a:t>We will not play the video during this presentation, but it may be useful for advisors who want a concise overview or who want to reinforce the mindset that this is not only a regulatory change. It is an opportunity to lead with transparency.</a:t>
            </a:r>
          </a:p>
        </p:txBody>
      </p:sp>
      <p:sp>
        <p:nvSpPr>
          <p:cNvPr id="4" name="Slide Number Placeholder 3">
            <a:extLst>
              <a:ext uri="{FF2B5EF4-FFF2-40B4-BE49-F238E27FC236}">
                <a16:creationId xmlns:a16="http://schemas.microsoft.com/office/drawing/2014/main" id="{382DD03B-79E8-CEAB-D0A7-E7EA71646E6B}"/>
              </a:ext>
            </a:extLst>
          </p:cNvPr>
          <p:cNvSpPr>
            <a:spLocks noGrp="1"/>
          </p:cNvSpPr>
          <p:nvPr>
            <p:ph type="sldNum" sz="quarter" idx="5"/>
          </p:nvPr>
        </p:nvSpPr>
        <p:spPr/>
        <p:txBody>
          <a:bodyPr/>
          <a:lstStyle/>
          <a:p>
            <a:fld id="{4FF0573C-F130-4D1E-A886-85FBB65D3A1B}" type="slidenum">
              <a:rPr lang="en-CA" smtClean="0"/>
              <a:pPr/>
              <a:t>15</a:t>
            </a:fld>
            <a:endParaRPr lang="en-CA"/>
          </a:p>
        </p:txBody>
      </p:sp>
    </p:spTree>
    <p:extLst>
      <p:ext uri="{BB962C8B-B14F-4D97-AF65-F5344CB8AC3E}">
        <p14:creationId xmlns:p14="http://schemas.microsoft.com/office/powerpoint/2010/main" val="982329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 also want to highlight a key </a:t>
            </a:r>
            <a:r>
              <a:rPr kumimoji="0" lang="en-US" sz="1200" b="0" i="0" u="none" strike="noStrike" kern="1200" cap="none" spc="0" normalizeH="0" baseline="0" noProof="0" dirty="0">
                <a:ln>
                  <a:noFill/>
                </a:ln>
                <a:solidFill>
                  <a:prstClr val="black"/>
                </a:solidFill>
                <a:effectLst/>
                <a:uLnTx/>
                <a:uFillTx/>
                <a:latin typeface="+mn-lt"/>
                <a:ea typeface="+mn-ea"/>
                <a:cs typeface="+mn-cs"/>
              </a:rPr>
              <a:t>point: Some advisors may be thinking, "Why raise the issue before the client asks?" </a:t>
            </a:r>
            <a:r>
              <a:rPr kumimoji="0" lang="en-US" sz="1200" b="0" i="0" u="none" strike="noStrike" kern="1200" cap="none" spc="0" normalizeH="0" baseline="0" noProof="0" dirty="0">
                <a:ln>
                  <a:noFill/>
                </a:ln>
                <a:solidFill>
                  <a:prstClr val="black"/>
                </a:solidFill>
                <a:effectLst/>
                <a:uLnTx/>
                <a:uFillTx/>
                <a:latin typeface="Arial"/>
                <a:ea typeface="+mn-ea"/>
                <a:cs typeface="+mn-cs"/>
              </a:rPr>
              <a:t>Why do I have to do so much work </a:t>
            </a:r>
            <a:r>
              <a:rPr kumimoji="0" lang="en-US" sz="1200" b="0" i="0" u="none" strike="noStrike" kern="1200" cap="none" spc="0" normalizeH="0" baseline="0" noProof="0" dirty="0">
                <a:ln>
                  <a:noFill/>
                </a:ln>
                <a:solidFill>
                  <a:prstClr val="black"/>
                </a:solidFill>
                <a:effectLst/>
                <a:uLnTx/>
                <a:uFillTx/>
                <a:latin typeface="+mn-lt"/>
                <a:ea typeface="+mn-ea"/>
                <a:cs typeface="+mn-cs"/>
              </a:rPr>
              <a:t>before the report is </a:t>
            </a:r>
            <a:r>
              <a:rPr kumimoji="0" lang="en-US" sz="1200" b="0" i="0" u="none" strike="noStrike" kern="1200" cap="none" spc="0" normalizeH="0" baseline="0" noProof="0" dirty="0">
                <a:ln>
                  <a:noFill/>
                </a:ln>
                <a:solidFill>
                  <a:prstClr val="black"/>
                </a:solidFill>
                <a:effectLst/>
                <a:uLnTx/>
                <a:uFillTx/>
                <a:latin typeface="Arial"/>
                <a:ea typeface="+mn-ea"/>
                <a:cs typeface="+mn-cs"/>
              </a:rPr>
              <a:t>sent to clients?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The answer is that silence creates space for someone else to define the story. Clients have access to more information than ever, including online searches and AI tools. If they are surprised by the report, they may look for answers elsewhere before speaking with you.</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Do you want to control the narrative or react to </a:t>
            </a:r>
            <a:r>
              <a:rPr kumimoji="0" lang="en-US" sz="1200" b="0" i="0" u="none" strike="noStrike" kern="1200" cap="none" spc="0" normalizeH="0" baseline="0" noProof="0" dirty="0">
                <a:ln>
                  <a:noFill/>
                </a:ln>
                <a:solidFill>
                  <a:prstClr val="black"/>
                </a:solidFill>
                <a:effectLst/>
                <a:uLnTx/>
                <a:uFillTx/>
                <a:latin typeface="+mn-lt"/>
                <a:ea typeface="+mn-ea"/>
                <a:cs typeface="+mn-cs"/>
              </a:rPr>
              <a:t>it? </a:t>
            </a:r>
            <a:r>
              <a:rPr kumimoji="0" lang="en-CA" sz="1200" b="0" i="0" u="none" strike="noStrike" kern="1200" cap="none" spc="0" normalizeH="0" baseline="0" noProof="0" dirty="0">
                <a:ln>
                  <a:noFill/>
                </a:ln>
                <a:solidFill>
                  <a:prstClr val="black"/>
                </a:solidFill>
                <a:effectLst/>
                <a:uLnTx/>
                <a:uFillTx/>
                <a:latin typeface="Arial"/>
                <a:ea typeface="+mn-ea"/>
                <a:cs typeface="+mn-cs"/>
              </a:rPr>
              <a:t>A reactive approach can make the conversation feel defensive. A proactive approach communicates confidence, transparency, and leadership.</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This does not mean every client will be concerned, </a:t>
            </a:r>
            <a:r>
              <a:rPr kumimoji="0" lang="en-CA" sz="1200" b="0" i="0" u="none" strike="noStrike" kern="1200" cap="none" spc="0" normalizeH="0" baseline="0" noProof="0" dirty="0">
                <a:ln>
                  <a:noFill/>
                </a:ln>
                <a:solidFill>
                  <a:prstClr val="black"/>
                </a:solidFill>
                <a:effectLst/>
                <a:uLnTx/>
                <a:uFillTx/>
                <a:latin typeface="+mn-lt"/>
                <a:ea typeface="+mn-ea"/>
                <a:cs typeface="+mn-cs"/>
              </a:rPr>
              <a:t>nor that </a:t>
            </a:r>
            <a:r>
              <a:rPr kumimoji="0" lang="en-CA" sz="1200" b="0" i="0" u="none" strike="noStrike" kern="1200" cap="none" spc="0" normalizeH="0" baseline="0" noProof="0" dirty="0">
                <a:ln>
                  <a:noFill/>
                </a:ln>
                <a:solidFill>
                  <a:prstClr val="black"/>
                </a:solidFill>
                <a:effectLst/>
                <a:uLnTx/>
                <a:uFillTx/>
                <a:latin typeface="Arial"/>
                <a:ea typeface="+mn-ea"/>
                <a:cs typeface="+mn-cs"/>
              </a:rPr>
              <a:t>many of you have not already had fee conversations. It simply means TCR is a good reason to revisit the practice, identify blind spots, and make sure the team is ready with a consistent message.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lvl="0" indent="0">
              <a:buNone/>
            </a:pPr>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16</a:t>
            </a:fld>
            <a:endParaRPr lang="en-CA"/>
          </a:p>
        </p:txBody>
      </p:sp>
    </p:spTree>
    <p:extLst>
      <p:ext uri="{BB962C8B-B14F-4D97-AF65-F5344CB8AC3E}">
        <p14:creationId xmlns:p14="http://schemas.microsoft.com/office/powerpoint/2010/main" val="924641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Now, let’s move on to the second element of this presentation – Reframing the conversation.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In </a:t>
            </a:r>
            <a:r>
              <a:rPr kumimoji="0" lang="en-CA" sz="1200" b="0" i="0" u="none" strike="noStrike" kern="1200" cap="none" spc="0" normalizeH="0" baseline="0" noProof="0" dirty="0">
                <a:ln>
                  <a:noFill/>
                </a:ln>
                <a:solidFill>
                  <a:prstClr val="black"/>
                </a:solidFill>
                <a:effectLst/>
                <a:uLnTx/>
                <a:uFillTx/>
                <a:latin typeface="+mn-lt"/>
                <a:ea typeface="+mn-ea"/>
                <a:cs typeface="+mn-cs"/>
              </a:rPr>
              <a:t>essence, we must continue to ensure the conversations are tied to the value your clients are obtaining and will continue to receive,</a:t>
            </a:r>
            <a:r>
              <a:rPr kumimoji="0" lang="en-CA" sz="1200" b="0" i="0" u="none" strike="noStrike" kern="1200" cap="none" spc="0" normalizeH="0" baseline="0" noProof="0" dirty="0">
                <a:ln>
                  <a:noFill/>
                </a:ln>
                <a:solidFill>
                  <a:prstClr val="black"/>
                </a:solidFill>
                <a:effectLst/>
                <a:uLnTx/>
                <a:uFillTx/>
                <a:latin typeface="Arial"/>
                <a:ea typeface="+mn-ea"/>
                <a:cs typeface="+mn-cs"/>
              </a:rPr>
              <a:t> not just the fees they pay.</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The goal is not to avoid the fee conversation. The goal is to place it in the right context.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Clients pay costs, but they are really evaluating value. Value may come from the plan, the advice, the decisions avoided, behavioural coaching during difficult markets, tax planning, retirement income design, risk management, estate considerations, or simply feeling more confident.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TCR creates an opportunity to make those contributions more visible. If the conversation stays only on cost, it can become narrow. If it connects cost to outcomes and advice, it becomes a value conversation.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a:buNone/>
            </a:pPr>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17</a:t>
            </a:fld>
            <a:endParaRPr lang="en-CA"/>
          </a:p>
        </p:txBody>
      </p:sp>
    </p:spTree>
    <p:extLst>
      <p:ext uri="{BB962C8B-B14F-4D97-AF65-F5344CB8AC3E}">
        <p14:creationId xmlns:p14="http://schemas.microsoft.com/office/powerpoint/2010/main" val="1452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As you know, </a:t>
            </a:r>
            <a:r>
              <a:rPr kumimoji="0" lang="en-CA" sz="1200" b="0" i="0" u="none" strike="noStrike" kern="1200" cap="none" spc="0" normalizeH="0" baseline="0" noProof="0" dirty="0">
                <a:ln>
                  <a:noFill/>
                </a:ln>
                <a:solidFill>
                  <a:prstClr val="black"/>
                </a:solidFill>
                <a:effectLst/>
                <a:uLnTx/>
                <a:uFillTx/>
                <a:latin typeface="Arial"/>
                <a:ea typeface="+mn-ea"/>
                <a:cs typeface="+mn-cs"/>
              </a:rPr>
              <a:t>a major part of your role as an advisor is managing human behaviour. I often ask advisors: </a:t>
            </a:r>
            <a:r>
              <a:rPr kumimoji="0" lang="en-CA" sz="1200" b="0" i="0" u="none" strike="noStrike" kern="1200" cap="none" spc="0" normalizeH="0" baseline="0" noProof="0" dirty="0">
                <a:ln>
                  <a:noFill/>
                </a:ln>
                <a:solidFill>
                  <a:prstClr val="black"/>
                </a:solidFill>
                <a:effectLst/>
                <a:uLnTx/>
                <a:uFillTx/>
                <a:latin typeface="+mn-lt"/>
                <a:ea typeface="+mn-ea"/>
                <a:cs typeface="+mn-cs"/>
              </a:rPr>
              <a:t>Are </a:t>
            </a:r>
            <a:r>
              <a:rPr kumimoji="0" lang="en-CA" sz="1200" b="0" i="0" u="none" strike="noStrike" kern="1200" cap="none" spc="0" normalizeH="0" baseline="0" noProof="0" dirty="0">
                <a:ln>
                  <a:noFill/>
                </a:ln>
                <a:solidFill>
                  <a:prstClr val="black"/>
                </a:solidFill>
                <a:effectLst/>
                <a:uLnTx/>
                <a:uFillTx/>
                <a:latin typeface="Arial"/>
                <a:ea typeface="+mn-ea"/>
                <a:cs typeface="+mn-cs"/>
              </a:rPr>
              <a:t>you an investment manager, or are you a manager of investors? In reality, many of the most important moments in advice involve helping clients interpret information, manage emotion, and make better decisions.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TCR may trigger surprise, confusion, anchoring on dollar amounts, or questions about the status quo. That does not automatically mean the client is dissatisfied. It may simply mean the information is being presented in a way that feels more concrete.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Keep in mind, the way information is framed significantly affects how it is perceived. Percentages are abstract and often ignored, while dollar amounts feel concrete and personal. A fee expressed as 1.25% may not trigger an emotional response, but the same fee shown as $5,000 can feel immediate and significant – even if nothing has changed. Dollar fees trigger stronger emotional reactions than equivalent percentages, making costs feel immediate and significant. Percentages feel abstract, while dollars feel concrete and personal. </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Your role is to normalize the reaction, provide context, and guide the conversation back to the plan, the outcomes, and the value of the relationship.</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endParaRPr lang="en-US"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18</a:t>
            </a:fld>
            <a:endParaRPr lang="en-CA"/>
          </a:p>
        </p:txBody>
      </p:sp>
    </p:spTree>
    <p:extLst>
      <p:ext uri="{BB962C8B-B14F-4D97-AF65-F5344CB8AC3E}">
        <p14:creationId xmlns:p14="http://schemas.microsoft.com/office/powerpoint/2010/main" val="36132003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To better prepare yourself and your team, anticipate common </a:t>
            </a:r>
            <a:r>
              <a:rPr kumimoji="0" lang="en-US" sz="1200" b="0" i="0" u="none" strike="noStrike" kern="1200" cap="none" spc="0" normalizeH="0" baseline="0" noProof="0" dirty="0">
                <a:ln>
                  <a:noFill/>
                </a:ln>
                <a:solidFill>
                  <a:prstClr val="black"/>
                </a:solidFill>
                <a:effectLst/>
                <a:uLnTx/>
                <a:uFillTx/>
                <a:latin typeface="+mn-lt"/>
                <a:ea typeface="+mn-ea"/>
                <a:cs typeface="+mn-cs"/>
              </a:rPr>
              <a:t>questions, such as those </a:t>
            </a:r>
            <a:r>
              <a:rPr kumimoji="0" lang="en-US" sz="1200" b="0" i="0" u="none" strike="noStrike" kern="1200" cap="none" spc="0" normalizeH="0" baseline="0" noProof="0" dirty="0">
                <a:ln>
                  <a:noFill/>
                </a:ln>
                <a:solidFill>
                  <a:prstClr val="black"/>
                </a:solidFill>
                <a:effectLst/>
                <a:uLnTx/>
                <a:uFillTx/>
                <a:latin typeface="Arial"/>
                <a:ea typeface="+mn-ea"/>
                <a:cs typeface="+mn-cs"/>
              </a:rPr>
              <a:t>listed here. </a:t>
            </a:r>
            <a:r>
              <a:rPr kumimoji="0" lang="en-CA" sz="1200" b="0" i="0" u="none" strike="noStrike" kern="1200" cap="none" spc="0" normalizeH="0" baseline="0" noProof="0" dirty="0">
                <a:ln>
                  <a:noFill/>
                </a:ln>
                <a:solidFill>
                  <a:prstClr val="black"/>
                </a:solidFill>
                <a:effectLst/>
                <a:uLnTx/>
                <a:uFillTx/>
                <a:latin typeface="Arial"/>
                <a:ea typeface="+mn-ea"/>
                <a:cs typeface="+mn-cs"/>
              </a:rPr>
              <a:t>These are examples of questions clients may ask once the reports become more visible.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Some questions will be technical: What exactly changed? When will I first see this? Are my fees increasing?</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Other questions will be emotional or value-based: What am I paying you for? Is this worth it? Can I get the same thing for less somewhere else?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What is important to keep in mind is that </a:t>
            </a:r>
            <a:r>
              <a:rPr kumimoji="0" lang="en-US" sz="1200" b="0" i="0" u="none" strike="noStrike" kern="1200" cap="none" spc="0" normalizeH="0" baseline="0" noProof="0" dirty="0">
                <a:ln>
                  <a:noFill/>
                </a:ln>
                <a:solidFill>
                  <a:prstClr val="black"/>
                </a:solidFill>
                <a:effectLst/>
                <a:uLnTx/>
                <a:uFillTx/>
                <a:latin typeface="+mn-lt"/>
                <a:ea typeface="+mn-ea"/>
                <a:cs typeface="+mn-cs"/>
              </a:rPr>
              <a:t>when </a:t>
            </a:r>
            <a:r>
              <a:rPr kumimoji="0" lang="en-US" sz="1200" b="0" i="0" u="none" strike="noStrike" kern="1200" cap="none" spc="0" normalizeH="0" baseline="0" noProof="0" dirty="0">
                <a:ln>
                  <a:noFill/>
                </a:ln>
                <a:solidFill>
                  <a:prstClr val="black"/>
                </a:solidFill>
                <a:effectLst/>
                <a:uLnTx/>
                <a:uFillTx/>
                <a:latin typeface="Arial"/>
                <a:ea typeface="+mn-ea"/>
                <a:cs typeface="+mn-cs"/>
              </a:rPr>
              <a:t>information becomes simpler, it naturally invites comparison and questions. In </a:t>
            </a:r>
            <a:r>
              <a:rPr kumimoji="0" lang="en-US" sz="1200" b="0" i="0" u="none" strike="noStrike" kern="1200" cap="none" spc="0" normalizeH="0" baseline="0" noProof="0" dirty="0">
                <a:ln>
                  <a:noFill/>
                </a:ln>
                <a:solidFill>
                  <a:prstClr val="black"/>
                </a:solidFill>
                <a:effectLst/>
                <a:uLnTx/>
                <a:uFillTx/>
                <a:latin typeface="+mn-lt"/>
                <a:ea typeface="+mn-ea"/>
                <a:cs typeface="+mn-cs"/>
              </a:rPr>
              <a:t>fact, </a:t>
            </a:r>
            <a:r>
              <a:rPr kumimoji="0" lang="en-US" sz="1200" b="0" i="0" u="none" strike="noStrike" kern="1200" cap="none" spc="0" normalizeH="0" baseline="0" noProof="0" dirty="0">
                <a:ln>
                  <a:noFill/>
                </a:ln>
                <a:solidFill>
                  <a:prstClr val="black"/>
                </a:solidFill>
                <a:effectLst/>
                <a:uLnTx/>
                <a:uFillTx/>
                <a:latin typeface="Arial"/>
                <a:ea typeface="+mn-ea"/>
                <a:cs typeface="+mn-cs"/>
              </a:rPr>
              <a:t>even satisfied clients may pause when they see costs presented differently. Remember, this does not signal dissatisfaction; it </a:t>
            </a:r>
            <a:r>
              <a:rPr kumimoji="0" lang="en-US" sz="1200" b="0" i="0" u="none" strike="noStrike" kern="1200" cap="none" spc="0" normalizeH="0" baseline="0" noProof="0" dirty="0">
                <a:ln>
                  <a:noFill/>
                </a:ln>
                <a:solidFill>
                  <a:prstClr val="black"/>
                </a:solidFill>
                <a:effectLst/>
                <a:uLnTx/>
                <a:uFillTx/>
                <a:latin typeface="+mn-lt"/>
                <a:ea typeface="+mn-ea"/>
                <a:cs typeface="+mn-cs"/>
              </a:rPr>
              <a:t>could, in fact, </a:t>
            </a:r>
            <a:r>
              <a:rPr kumimoji="0" lang="en-US" sz="1200" b="0" i="0" u="none" strike="noStrike" kern="1200" cap="none" spc="0" normalizeH="0" baseline="0" noProof="0" dirty="0">
                <a:ln>
                  <a:noFill/>
                </a:ln>
                <a:solidFill>
                  <a:prstClr val="black"/>
                </a:solidFill>
                <a:effectLst/>
                <a:uLnTx/>
                <a:uFillTx/>
                <a:latin typeface="Arial"/>
                <a:ea typeface="+mn-ea"/>
                <a:cs typeface="+mn-cs"/>
              </a:rPr>
              <a:t>reflect engagement </a:t>
            </a:r>
            <a:r>
              <a:rPr kumimoji="0" lang="en-US" sz="1200" b="0" i="0" u="none" strike="noStrike" kern="1200" cap="none" spc="0" normalizeH="0" baseline="0" noProof="0" dirty="0">
                <a:ln>
                  <a:noFill/>
                </a:ln>
                <a:solidFill>
                  <a:prstClr val="black"/>
                </a:solidFill>
                <a:effectLst/>
                <a:uLnTx/>
                <a:uFillTx/>
                <a:latin typeface="+mn-lt"/>
                <a:ea typeface="+mn-ea"/>
                <a:cs typeface="+mn-cs"/>
              </a:rPr>
              <a:t>among </a:t>
            </a:r>
            <a:r>
              <a:rPr kumimoji="0" lang="en-US" sz="1200" b="0" i="0" u="none" strike="noStrike" kern="1200" cap="none" spc="0" normalizeH="0" baseline="0" noProof="0" dirty="0">
                <a:ln>
                  <a:noFill/>
                </a:ln>
                <a:solidFill>
                  <a:prstClr val="black"/>
                </a:solidFill>
                <a:effectLst/>
                <a:uLnTx/>
                <a:uFillTx/>
                <a:latin typeface="Arial"/>
                <a:ea typeface="+mn-ea"/>
                <a:cs typeface="+mn-cs"/>
              </a:rPr>
              <a:t>many clients.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You should expect curiosity and be prepared to guide interpretation. By anticipating these moments and addressing them openly, advisors can reinforce trust and demonstrate confidence in the value they provide. </a:t>
            </a:r>
            <a:r>
              <a:rPr kumimoji="0" lang="en-CA" sz="1200" b="0" i="0" u="none" strike="noStrike" kern="1200" cap="none" spc="0" normalizeH="0" baseline="0" noProof="0" dirty="0">
                <a:ln>
                  <a:noFill/>
                </a:ln>
                <a:solidFill>
                  <a:prstClr val="black"/>
                </a:solidFill>
                <a:effectLst/>
                <a:uLnTx/>
                <a:uFillTx/>
                <a:latin typeface="Arial"/>
                <a:ea typeface="+mn-ea"/>
                <a:cs typeface="+mn-cs"/>
              </a:rPr>
              <a:t>The key is to respond with confidence, not defensiveness.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19</a:t>
            </a:fld>
            <a:endParaRPr lang="en-CA"/>
          </a:p>
        </p:txBody>
      </p:sp>
    </p:spTree>
    <p:extLst>
      <p:ext uri="{BB962C8B-B14F-4D97-AF65-F5344CB8AC3E}">
        <p14:creationId xmlns:p14="http://schemas.microsoft.com/office/powerpoint/2010/main" val="4239151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en-US" i="0" dirty="0"/>
              <a:t>NOTE TO SPEAKER: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feasible and done in-person, perhaps go out to the audience to ask for a show of hands – who has a clearly articulated value proposition? If virtual, can simply ask the question as a “reflection” on their part to help them realize/think about their own value prop, or whether they even have one.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have all heard the expression, “price is only an issue in the absence of value”. Let me repeat that, “price is only an issue in the absence of value”!!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People do not buy a price, a product or a service. People buy their PERCEPTION of a price, product, or service. </a:t>
            </a:r>
            <a:r>
              <a:rPr kumimoji="0" lang="en-CA" sz="1200" b="0" i="0" u="none" strike="noStrike" kern="1200" cap="none" spc="0" normalizeH="0" baseline="0" noProof="0" dirty="0">
                <a:ln>
                  <a:noFill/>
                </a:ln>
                <a:solidFill>
                  <a:prstClr val="black"/>
                </a:solidFill>
                <a:effectLst/>
                <a:uLnTx/>
                <a:uFillTx/>
                <a:latin typeface="Arial"/>
                <a:ea typeface="+mn-ea"/>
                <a:cs typeface="+mn-cs"/>
              </a:rPr>
              <a:t>That means the way clients understand your value matters as much as the work itself.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Let me share some interesting information/data that highlights this notion of perception.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CLICK</a:t>
            </a:r>
            <a:endPar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CE555C1-69BC-DC40-8A06-61200E551886}" type="slidenum">
              <a:rPr lang="en-US" smtClean="0"/>
              <a:t>20</a:t>
            </a:fld>
            <a:endParaRPr lang="en-US"/>
          </a:p>
        </p:txBody>
      </p:sp>
    </p:spTree>
    <p:extLst>
      <p:ext uri="{BB962C8B-B14F-4D97-AF65-F5344CB8AC3E}">
        <p14:creationId xmlns:p14="http://schemas.microsoft.com/office/powerpoint/2010/main" val="3785532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106EC-FBA8-E1AC-7FF3-2E0980913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00DA9-A7BA-BB16-16B5-53C874A7CCA1}"/>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C294B8D0-DA05-5022-CEAD-3B57BBC6DDC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As you will </a:t>
            </a:r>
            <a:r>
              <a:rPr kumimoji="0" lang="en-US" sz="1200" b="0" i="0" u="none" strike="noStrike" kern="1200" cap="none" spc="0" normalizeH="0" baseline="0" noProof="0" dirty="0">
                <a:ln>
                  <a:noFill/>
                </a:ln>
                <a:solidFill>
                  <a:prstClr val="black"/>
                </a:solidFill>
                <a:effectLst/>
                <a:uLnTx/>
                <a:uFillTx/>
                <a:latin typeface="+mn-lt"/>
                <a:ea typeface="+mn-ea"/>
                <a:cs typeface="+mn-cs"/>
              </a:rPr>
              <a:t>see, </a:t>
            </a:r>
            <a:r>
              <a:rPr kumimoji="0" lang="en-US" sz="1200" b="0" i="0" u="none" strike="noStrike" kern="1200" cap="none" spc="0" normalizeH="0" baseline="0" noProof="0" dirty="0">
                <a:ln>
                  <a:noFill/>
                </a:ln>
                <a:solidFill>
                  <a:prstClr val="black"/>
                </a:solidFill>
                <a:effectLst/>
                <a:uLnTx/>
                <a:uFillTx/>
                <a:latin typeface="Arial"/>
                <a:ea typeface="+mn-ea"/>
                <a:cs typeface="+mn-cs"/>
              </a:rPr>
              <a:t>there is a meaningful fee-transparency gap or perhaps a disconnect:</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In a recent </a:t>
            </a:r>
            <a:r>
              <a:rPr kumimoji="0" lang="en-US" sz="2000" b="0" i="0" u="none" strike="noStrike" kern="1200" cap="none" spc="0" normalizeH="0" baseline="0" noProof="0" dirty="0">
                <a:ln>
                  <a:noFill/>
                </a:ln>
                <a:solidFill>
                  <a:prstClr val="black"/>
                </a:solidFill>
                <a:effectLst/>
                <a:uLnTx/>
                <a:uFillTx/>
                <a:latin typeface="+mn-lt"/>
                <a:ea typeface="+mn-ea"/>
                <a:cs typeface="+mn-cs"/>
              </a:rPr>
              <a:t>Pollara study, 94% of investors said they were satisfied with their advisor, and 92% said they trusted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their advisor.</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None/>
              <a:tabLst/>
              <a:defRPr/>
            </a:pPr>
            <a:r>
              <a:rPr kumimoji="0" lang="en-US" sz="2000" b="1" i="1" u="none" strike="noStrike" kern="1200" cap="none" spc="0" normalizeH="0" baseline="0" noProof="0" dirty="0">
                <a:ln>
                  <a:noFill/>
                </a:ln>
                <a:solidFill>
                  <a:prstClr val="black"/>
                </a:solidFill>
                <a:effectLst/>
                <a:uLnTx/>
                <a:uFillTx/>
                <a:latin typeface="Arial" panose="020B0604020202020204"/>
                <a:ea typeface="+mn-ea"/>
                <a:cs typeface="+mn-cs"/>
              </a:rPr>
              <a:t>CLICK</a:t>
            </a:r>
          </a:p>
          <a:p>
            <a:pPr marL="0" marR="0" lvl="0" indent="0" algn="l" defTabSz="914400" rtl="0" eaLnBrk="1" fontAlgn="auto" latinLnBrk="0" hangingPunct="1">
              <a:lnSpc>
                <a:spcPct val="95000"/>
              </a:lnSpc>
              <a:spcBef>
                <a:spcPts val="1200"/>
              </a:spcBef>
              <a:spcAft>
                <a:spcPts val="0"/>
              </a:spcAft>
              <a:buClr>
                <a:prstClr val="black"/>
              </a:buClr>
              <a:buSzPct val="115000"/>
              <a:buNone/>
              <a:tabLst/>
              <a:defRPr/>
            </a:pPr>
            <a:endParaRPr kumimoji="0" lang="en-US" sz="20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However, only </a:t>
            </a:r>
            <a:r>
              <a:rPr kumimoji="0" lang="en-US" sz="2000" b="0" i="0" u="none" strike="noStrike" kern="1200" cap="none" spc="0" normalizeH="0" baseline="0" noProof="0" dirty="0">
                <a:ln>
                  <a:noFill/>
                </a:ln>
                <a:solidFill>
                  <a:prstClr val="black"/>
                </a:solidFill>
                <a:effectLst/>
                <a:uLnTx/>
                <a:uFillTx/>
                <a:latin typeface="+mn-lt"/>
                <a:ea typeface="+mn-ea"/>
                <a:cs typeface="+mn-cs"/>
              </a:rPr>
              <a:t>two-thirds (67%) said they were confident they understood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the fees they pay, including MERs and fees paid to advisors and dealer firms.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Here is something also interesting from a different study: </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1" i="1" u="none" strike="noStrike" kern="1200" cap="none" spc="0" normalizeH="0" baseline="0" noProof="0" dirty="0">
                <a:ln>
                  <a:noFill/>
                </a:ln>
                <a:solidFill>
                  <a:prstClr val="black"/>
                </a:solidFill>
                <a:effectLst/>
                <a:uLnTx/>
                <a:uFillTx/>
                <a:latin typeface="Arial" panose="020B0604020202020204"/>
                <a:ea typeface="+mn-ea"/>
                <a:cs typeface="+mn-cs"/>
              </a:rPr>
              <a:t>CLICK</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74% said the advisor was worth every dollar they pay… yet </a:t>
            </a: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only 44% of Canadian investors felt their advisor provides high value.</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Why </a:t>
            </a:r>
            <a:r>
              <a:rPr kumimoji="0" lang="en-US" sz="1200" b="0" i="0" u="none" strike="noStrike" kern="1200" cap="none" spc="0" normalizeH="0" baseline="0" noProof="0" dirty="0">
                <a:ln>
                  <a:noFill/>
                </a:ln>
                <a:solidFill>
                  <a:prstClr val="black"/>
                </a:solidFill>
                <a:effectLst/>
                <a:uLnTx/>
                <a:uFillTx/>
                <a:latin typeface="+mn-lt"/>
                <a:ea typeface="+mn-ea"/>
                <a:cs typeface="+mn-cs"/>
              </a:rPr>
              <a:t>does this matter? </a:t>
            </a:r>
            <a:r>
              <a:rPr kumimoji="0" lang="en-US" sz="1200" b="0" i="0" u="none" strike="noStrike" kern="1200" cap="none" spc="0" normalizeH="0" baseline="0" noProof="0" dirty="0">
                <a:ln>
                  <a:noFill/>
                </a:ln>
                <a:solidFill>
                  <a:prstClr val="black"/>
                </a:solidFill>
                <a:effectLst/>
                <a:uLnTx/>
                <a:uFillTx/>
                <a:latin typeface="Arial"/>
                <a:ea typeface="+mn-ea"/>
                <a:cs typeface="+mn-cs"/>
              </a:rPr>
              <a:t>This is a story of “expectation vs. experience” – clients may feel the advisor is worth it, but many still do not clearly understand fee disclosure or fee impact. Investors value advisors, but many still do not understand what they pay.</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https://</a:t>
            </a:r>
            <a:r>
              <a:rPr kumimoji="0" lang="en-CA" sz="1200" b="0" i="0" u="none" strike="noStrike" kern="1200" cap="none" spc="0" normalizeH="0" baseline="0" noProof="0" dirty="0" err="1">
                <a:ln>
                  <a:noFill/>
                </a:ln>
                <a:solidFill>
                  <a:prstClr val="black"/>
                </a:solidFill>
                <a:effectLst/>
                <a:uLnTx/>
                <a:uFillTx/>
                <a:latin typeface="Arial"/>
                <a:ea typeface="+mn-ea"/>
                <a:cs typeface="+mn-cs"/>
              </a:rPr>
              <a:t>www.newswire.ca</a:t>
            </a:r>
            <a:r>
              <a:rPr kumimoji="0" lang="en-CA" sz="1200" b="0" i="0" u="none" strike="noStrike" kern="1200" cap="none" spc="0" normalizeH="0" baseline="0" noProof="0" dirty="0">
                <a:ln>
                  <a:noFill/>
                </a:ln>
                <a:solidFill>
                  <a:prstClr val="black"/>
                </a:solidFill>
                <a:effectLst/>
                <a:uLnTx/>
                <a:uFillTx/>
                <a:latin typeface="Arial"/>
                <a:ea typeface="+mn-ea"/>
                <a:cs typeface="+mn-cs"/>
              </a:rPr>
              <a:t>/news-releases/ific-and-pollara-release-2024-canadian-mutual-fund-and-etf-investor-survey-results-869091517.html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https://</a:t>
            </a:r>
            <a:r>
              <a:rPr kumimoji="0" lang="en-CA" sz="1200" b="0" i="0" u="none" strike="noStrike" kern="1200" cap="none" spc="0" normalizeH="0" baseline="0" noProof="0" dirty="0" err="1">
                <a:ln>
                  <a:noFill/>
                </a:ln>
                <a:solidFill>
                  <a:prstClr val="black"/>
                </a:solidFill>
                <a:effectLst/>
                <a:uLnTx/>
                <a:uFillTx/>
                <a:latin typeface="Arial"/>
                <a:ea typeface="+mn-ea"/>
                <a:cs typeface="+mn-cs"/>
              </a:rPr>
              <a:t>www.vanguard.ca</a:t>
            </a:r>
            <a:r>
              <a:rPr kumimoji="0" lang="en-CA" sz="1200" b="0" i="0" u="none" strike="noStrike" kern="1200" cap="none" spc="0" normalizeH="0" baseline="0" noProof="0" dirty="0">
                <a:ln>
                  <a:noFill/>
                </a:ln>
                <a:solidFill>
                  <a:prstClr val="black"/>
                </a:solidFill>
                <a:effectLst/>
                <a:uLnTx/>
                <a:uFillTx/>
                <a:latin typeface="Arial"/>
                <a:ea typeface="+mn-ea"/>
                <a:cs typeface="+mn-cs"/>
              </a:rPr>
              <a:t>/content/dam/</a:t>
            </a:r>
            <a:r>
              <a:rPr kumimoji="0" lang="en-CA" sz="1200" b="0" i="0" u="none" strike="noStrike" kern="1200" cap="none" spc="0" normalizeH="0" baseline="0" noProof="0" dirty="0" err="1">
                <a:ln>
                  <a:noFill/>
                </a:ln>
                <a:solidFill>
                  <a:prstClr val="black"/>
                </a:solidFill>
                <a:effectLst/>
                <a:uLnTx/>
                <a:uFillTx/>
                <a:latin typeface="Arial"/>
                <a:ea typeface="+mn-ea"/>
                <a:cs typeface="+mn-cs"/>
              </a:rPr>
              <a:t>intl</a:t>
            </a:r>
            <a:r>
              <a:rPr kumimoji="0" lang="en-CA" sz="1200" b="0" i="0" u="none" strike="noStrike" kern="1200" cap="none" spc="0" normalizeH="0" baseline="0" noProof="0" dirty="0">
                <a:ln>
                  <a:noFill/>
                </a:ln>
                <a:solidFill>
                  <a:prstClr val="black"/>
                </a:solidFill>
                <a:effectLst/>
                <a:uLnTx/>
                <a:uFillTx/>
                <a:latin typeface="Arial"/>
                <a:ea typeface="+mn-ea"/>
                <a:cs typeface="+mn-cs"/>
              </a:rPr>
              <a:t>/</a:t>
            </a:r>
            <a:r>
              <a:rPr kumimoji="0" lang="en-CA" sz="1200" b="0" i="0" u="none" strike="noStrike" kern="1200" cap="none" spc="0" normalizeH="0" baseline="0" noProof="0" dirty="0" err="1">
                <a:ln>
                  <a:noFill/>
                </a:ln>
                <a:solidFill>
                  <a:prstClr val="black"/>
                </a:solidFill>
                <a:effectLst/>
                <a:uLnTx/>
                <a:uFillTx/>
                <a:latin typeface="Arial"/>
                <a:ea typeface="+mn-ea"/>
                <a:cs typeface="+mn-cs"/>
              </a:rPr>
              <a:t>americas</a:t>
            </a:r>
            <a:r>
              <a:rPr kumimoji="0" lang="en-CA" sz="1200" b="0" i="0" u="none" strike="noStrike" kern="1200" cap="none" spc="0" normalizeH="0" baseline="0" noProof="0" dirty="0">
                <a:ln>
                  <a:noFill/>
                </a:ln>
                <a:solidFill>
                  <a:prstClr val="black"/>
                </a:solidFill>
                <a:effectLst/>
                <a:uLnTx/>
                <a:uFillTx/>
                <a:latin typeface="Arial"/>
                <a:ea typeface="+mn-ea"/>
                <a:cs typeface="+mn-cs"/>
              </a:rPr>
              <a:t>/</a:t>
            </a:r>
            <a:r>
              <a:rPr kumimoji="0" lang="en-CA" sz="1200" b="0" i="0" u="none" strike="noStrike" kern="1200" cap="none" spc="0" normalizeH="0" baseline="0" noProof="0" dirty="0" err="1">
                <a:ln>
                  <a:noFill/>
                </a:ln>
                <a:solidFill>
                  <a:prstClr val="black"/>
                </a:solidFill>
                <a:effectLst/>
                <a:uLnTx/>
                <a:uFillTx/>
                <a:latin typeface="Arial"/>
                <a:ea typeface="+mn-ea"/>
                <a:cs typeface="+mn-cs"/>
              </a:rPr>
              <a:t>canada</a:t>
            </a:r>
            <a:r>
              <a:rPr kumimoji="0" lang="en-CA" sz="1200" b="0" i="0" u="none" strike="noStrike" kern="1200" cap="none" spc="0" normalizeH="0" baseline="0" noProof="0" dirty="0">
                <a:ln>
                  <a:noFill/>
                </a:ln>
                <a:solidFill>
                  <a:prstClr val="black"/>
                </a:solidFill>
                <a:effectLst/>
                <a:uLnTx/>
                <a:uFillTx/>
                <a:latin typeface="Arial"/>
                <a:ea typeface="+mn-ea"/>
                <a:cs typeface="+mn-cs"/>
              </a:rPr>
              <a:t>/</a:t>
            </a:r>
            <a:r>
              <a:rPr kumimoji="0" lang="en-CA" sz="1200" b="0" i="0" u="none" strike="noStrike" kern="1200" cap="none" spc="0" normalizeH="0" baseline="0" noProof="0" dirty="0" err="1">
                <a:ln>
                  <a:noFill/>
                </a:ln>
                <a:solidFill>
                  <a:prstClr val="black"/>
                </a:solidFill>
                <a:effectLst/>
                <a:uLnTx/>
                <a:uFillTx/>
                <a:latin typeface="Arial"/>
                <a:ea typeface="+mn-ea"/>
                <a:cs typeface="+mn-cs"/>
              </a:rPr>
              <a:t>en</a:t>
            </a:r>
            <a:r>
              <a:rPr kumimoji="0" lang="en-CA" sz="1200" b="0" i="0" u="none" strike="noStrike" kern="1200" cap="none" spc="0" normalizeH="0" baseline="0" noProof="0" dirty="0">
                <a:ln>
                  <a:noFill/>
                </a:ln>
                <a:solidFill>
                  <a:prstClr val="black"/>
                </a:solidFill>
                <a:effectLst/>
                <a:uLnTx/>
                <a:uFillTx/>
                <a:latin typeface="Arial"/>
                <a:ea typeface="+mn-ea"/>
                <a:cs typeface="+mn-cs"/>
              </a:rPr>
              <a:t>/documents/Press-Release-Vanguard-Value-of-Advice-</a:t>
            </a:r>
            <a:r>
              <a:rPr kumimoji="0" lang="en-CA" sz="1200" b="0" i="0" u="none" strike="noStrike" kern="1200" cap="none" spc="0" normalizeH="0" baseline="0" noProof="0" dirty="0" err="1">
                <a:ln>
                  <a:noFill/>
                </a:ln>
                <a:solidFill>
                  <a:prstClr val="black"/>
                </a:solidFill>
                <a:effectLst/>
                <a:uLnTx/>
                <a:uFillTx/>
                <a:latin typeface="Arial"/>
                <a:ea typeface="+mn-ea"/>
                <a:cs typeface="+mn-cs"/>
              </a:rPr>
              <a:t>Poll_FINAL.pdf</a:t>
            </a:r>
            <a:endParaRPr lang="en-CA" dirty="0"/>
          </a:p>
        </p:txBody>
      </p:sp>
      <p:sp>
        <p:nvSpPr>
          <p:cNvPr id="4" name="Slide Number Placeholder 3">
            <a:extLst>
              <a:ext uri="{FF2B5EF4-FFF2-40B4-BE49-F238E27FC236}">
                <a16:creationId xmlns:a16="http://schemas.microsoft.com/office/drawing/2014/main" id="{7C7307F3-2488-034D-0C0E-02D2A702FB47}"/>
              </a:ext>
            </a:extLst>
          </p:cNvPr>
          <p:cNvSpPr>
            <a:spLocks noGrp="1"/>
          </p:cNvSpPr>
          <p:nvPr>
            <p:ph type="sldNum" sz="quarter" idx="5"/>
          </p:nvPr>
        </p:nvSpPr>
        <p:spPr/>
        <p:txBody>
          <a:bodyPr/>
          <a:lstStyle/>
          <a:p>
            <a:fld id="{4FF0573C-F130-4D1E-A886-85FBB65D3A1B}" type="slidenum">
              <a:rPr lang="en-CA" smtClean="0"/>
              <a:pPr/>
              <a:t>21</a:t>
            </a:fld>
            <a:endParaRPr lang="en-CA"/>
          </a:p>
        </p:txBody>
      </p:sp>
    </p:spTree>
    <p:extLst>
      <p:ext uri="{BB962C8B-B14F-4D97-AF65-F5344CB8AC3E}">
        <p14:creationId xmlns:p14="http://schemas.microsoft.com/office/powerpoint/2010/main" val="4125237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40CEB-9CEE-5B61-068A-5BFF80EB05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66930F-FCD1-B968-E2A3-299875FE20AE}"/>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C5945987-B789-E031-CE39-8C631A5A25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So, this is an opportunity… an opportunity to build connections.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About </a:t>
            </a:r>
            <a:r>
              <a:rPr kumimoji="0" lang="en-US" sz="1200" b="0" i="0" u="none" strike="noStrike" kern="1200" cap="none" spc="0" normalizeH="0" baseline="0" noProof="0" dirty="0">
                <a:ln>
                  <a:noFill/>
                </a:ln>
                <a:solidFill>
                  <a:prstClr val="black"/>
                </a:solidFill>
                <a:effectLst/>
                <a:uLnTx/>
                <a:uFillTx/>
                <a:latin typeface="Arial"/>
                <a:ea typeface="+mn-ea"/>
                <a:cs typeface="+mn-cs"/>
              </a:rPr>
              <a:t>one-third still lack clarity on how fees are calculated, creating an opportunity to strengthen trust and differentiation through clearer communication.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1" u="none" strike="noStrike" kern="1200" cap="none" spc="0" normalizeH="0" baseline="0" noProof="0" dirty="0">
                <a:ln>
                  <a:noFill/>
                </a:ln>
                <a:solidFill>
                  <a:prstClr val="black"/>
                </a:solidFill>
                <a:effectLst/>
                <a:uLnTx/>
                <a:uFillTx/>
                <a:latin typeface="Arial"/>
                <a:ea typeface="+mn-ea"/>
                <a:cs typeface="+mn-cs"/>
              </a:rPr>
              <a:t>CLICK</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Investors want to feel as though they have a partner. As such, financial advisors need to build a connection with investors by:</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1" u="none" strike="noStrike" kern="1200" cap="none" spc="0" normalizeH="0" baseline="0" noProof="0" dirty="0">
                <a:ln>
                  <a:noFill/>
                </a:ln>
                <a:solidFill>
                  <a:prstClr val="black"/>
                </a:solidFill>
                <a:effectLst/>
                <a:uLnTx/>
                <a:uFillTx/>
                <a:latin typeface="Arial"/>
                <a:ea typeface="+mn-ea"/>
                <a:cs typeface="+mn-cs"/>
              </a:rPr>
              <a:t>CLICK</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228600" marR="0" lvl="0" indent="-228600" algn="l" defTabSz="914400" rtl="0" eaLnBrk="1" fontAlgn="auto" latinLnBrk="0" hangingPunct="1">
              <a:lnSpc>
                <a:spcPct val="100000"/>
              </a:lnSpc>
              <a:spcBef>
                <a:spcPts val="600"/>
              </a:spcBef>
              <a:spcAft>
                <a:spcPts val="0"/>
              </a:spcAft>
              <a:buClr>
                <a:prstClr val="black"/>
              </a:buClr>
              <a:buSzTx/>
              <a:buFont typeface="+mj-lt"/>
              <a:buAutoNum type="arabicPeriod"/>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Providing clear and regular communication (timelines, fees, investments, information, etc.)</a:t>
            </a:r>
          </a:p>
          <a:p>
            <a:pPr marL="228600" marR="0" lvl="0" indent="-228600" algn="l" defTabSz="914400" rtl="0" eaLnBrk="1" fontAlgn="auto" latinLnBrk="0" hangingPunct="1">
              <a:lnSpc>
                <a:spcPct val="100000"/>
              </a:lnSpc>
              <a:spcBef>
                <a:spcPts val="600"/>
              </a:spcBef>
              <a:spcAft>
                <a:spcPts val="0"/>
              </a:spcAft>
              <a:buClr>
                <a:prstClr val="black"/>
              </a:buClr>
              <a:buSzTx/>
              <a:buFont typeface="+mj-lt"/>
              <a:buAutoNum type="arabicPeriod"/>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Making investors feel supported and understood, including personalized advice (not generic recommendations), active recommendations, helping them work towards their short- and long-term goals, etc. </a:t>
            </a:r>
          </a:p>
          <a:p>
            <a:pPr marL="228600" marR="0" lvl="0" indent="-228600" algn="l" defTabSz="914400" rtl="0" eaLnBrk="1" fontAlgn="auto" latinLnBrk="0" hangingPunct="1">
              <a:lnSpc>
                <a:spcPct val="100000"/>
              </a:lnSpc>
              <a:spcBef>
                <a:spcPts val="600"/>
              </a:spcBef>
              <a:spcAft>
                <a:spcPts val="0"/>
              </a:spcAft>
              <a:buClr>
                <a:prstClr val="black"/>
              </a:buClr>
              <a:buSzTx/>
              <a:buFont typeface="+mj-lt"/>
              <a:buAutoNum type="arabicPeriod"/>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Building confidence and trust through responsiveness, relevant communication, and proactive engagement.</a:t>
            </a:r>
          </a:p>
          <a:p>
            <a:pPr marL="228600" marR="0" lvl="0" indent="-228600" algn="l" defTabSz="914400" rtl="0" eaLnBrk="1" fontAlgn="auto" latinLnBrk="0" hangingPunct="1">
              <a:lnSpc>
                <a:spcPct val="100000"/>
              </a:lnSpc>
              <a:spcBef>
                <a:spcPts val="600"/>
              </a:spcBef>
              <a:spcAft>
                <a:spcPts val="0"/>
              </a:spcAft>
              <a:buClr>
                <a:prstClr val="black"/>
              </a:buClr>
              <a:buSzTx/>
              <a:buFont typeface="+mj-lt"/>
              <a:buAutoNum type="arabicPeriod"/>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Speed and </a:t>
            </a:r>
            <a:r>
              <a:rPr kumimoji="0" lang="en-US" sz="1200" b="0" i="0" u="none" strike="noStrike" kern="1200" cap="none" spc="0" normalizeH="0" baseline="0" noProof="0" dirty="0">
                <a:ln>
                  <a:noFill/>
                </a:ln>
                <a:solidFill>
                  <a:prstClr val="black"/>
                </a:solidFill>
                <a:effectLst/>
                <a:uLnTx/>
                <a:uFillTx/>
                <a:latin typeface="+mn-lt"/>
                <a:ea typeface="+mn-ea"/>
                <a:cs typeface="+mn-cs"/>
              </a:rPr>
              <a:t>accessibility, </a:t>
            </a:r>
            <a:r>
              <a:rPr kumimoji="0" lang="en-US" sz="1200" b="0" i="0" u="none" strike="noStrike" kern="1200" cap="none" spc="0" normalizeH="0" baseline="0" noProof="0" dirty="0">
                <a:ln>
                  <a:noFill/>
                </a:ln>
                <a:solidFill>
                  <a:prstClr val="black"/>
                </a:solidFill>
                <a:effectLst/>
                <a:uLnTx/>
                <a:uFillTx/>
                <a:latin typeface="Arial"/>
                <a:ea typeface="+mn-ea"/>
                <a:cs typeface="+mn-cs"/>
              </a:rPr>
              <a:t>as investors equate responsiveness with respect, competence, and reliability.</a:t>
            </a:r>
          </a:p>
          <a:p>
            <a:pPr marL="228600" marR="0" lvl="0" indent="-228600" algn="l" defTabSz="914400" rtl="0" eaLnBrk="1" fontAlgn="auto" latinLnBrk="0" hangingPunct="1">
              <a:lnSpc>
                <a:spcPct val="100000"/>
              </a:lnSpc>
              <a:spcBef>
                <a:spcPts val="600"/>
              </a:spcBef>
              <a:spcAft>
                <a:spcPts val="0"/>
              </a:spcAft>
              <a:buClr>
                <a:prstClr val="black"/>
              </a:buClr>
              <a:buSzTx/>
              <a:buFont typeface="+mj-lt"/>
              <a:buAutoNum type="arabicPeriod"/>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mj-lt"/>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indent="0">
              <a:buNone/>
            </a:pPr>
            <a:endParaRPr lang="en-CA" dirty="0"/>
          </a:p>
        </p:txBody>
      </p:sp>
      <p:sp>
        <p:nvSpPr>
          <p:cNvPr id="4" name="Slide Number Placeholder 3">
            <a:extLst>
              <a:ext uri="{FF2B5EF4-FFF2-40B4-BE49-F238E27FC236}">
                <a16:creationId xmlns:a16="http://schemas.microsoft.com/office/drawing/2014/main" id="{67DE0B98-217C-58D3-CD9B-FBED3FE7F774}"/>
              </a:ext>
            </a:extLst>
          </p:cNvPr>
          <p:cNvSpPr>
            <a:spLocks noGrp="1"/>
          </p:cNvSpPr>
          <p:nvPr>
            <p:ph type="sldNum" sz="quarter" idx="5"/>
          </p:nvPr>
        </p:nvSpPr>
        <p:spPr/>
        <p:txBody>
          <a:bodyPr/>
          <a:lstStyle/>
          <a:p>
            <a:fld id="{4FF0573C-F130-4D1E-A886-85FBB65D3A1B}" type="slidenum">
              <a:rPr lang="en-CA" smtClean="0"/>
              <a:pPr/>
              <a:t>22</a:t>
            </a:fld>
            <a:endParaRPr lang="en-CA"/>
          </a:p>
        </p:txBody>
      </p:sp>
    </p:spTree>
    <p:extLst>
      <p:ext uri="{BB962C8B-B14F-4D97-AF65-F5344CB8AC3E}">
        <p14:creationId xmlns:p14="http://schemas.microsoft.com/office/powerpoint/2010/main" val="32850844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 y="2743200"/>
            <a:ext cx="6680200" cy="6162675"/>
          </a:xfrm>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So, your clients are willing to pay you a fee, but the question is, how do you put a value on your value?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48507" rtl="0" eaLnBrk="1" fontAlgn="auto" latinLnBrk="0" hangingPunct="1">
              <a:lnSpc>
                <a:spcPct val="100000"/>
              </a:lnSpc>
              <a:spcBef>
                <a:spcPts val="622"/>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Let’s take a look at some research that may help. Russell Investments Canada Ltd. confirms the value that you bring to your clients in a research report </a:t>
            </a:r>
            <a:r>
              <a:rPr kumimoji="0" lang="en-US" sz="1200" b="0" i="0" u="none" strike="noStrike" kern="1200" cap="none" spc="0" normalizeH="0" baseline="0" noProof="0" dirty="0">
                <a:ln>
                  <a:noFill/>
                </a:ln>
                <a:solidFill>
                  <a:prstClr val="black"/>
                </a:solidFill>
                <a:effectLst/>
                <a:uLnTx/>
                <a:uFillTx/>
                <a:latin typeface="+mn-lt"/>
                <a:ea typeface="+mn-ea"/>
                <a:cs typeface="+mn-cs"/>
              </a:rPr>
              <a:t>titled </a:t>
            </a:r>
            <a:r>
              <a:rPr kumimoji="0" lang="en-US" sz="1200" b="0" i="0" u="none" strike="noStrike" kern="1200" cap="none" spc="0" normalizeH="0" baseline="0" noProof="0" dirty="0">
                <a:ln>
                  <a:noFill/>
                </a:ln>
                <a:solidFill>
                  <a:prstClr val="black"/>
                </a:solidFill>
                <a:effectLst/>
                <a:uLnTx/>
                <a:uFillTx/>
                <a:latin typeface="Arial"/>
                <a:ea typeface="+mn-ea"/>
                <a:cs typeface="+mn-cs"/>
              </a:rPr>
              <a:t>“2024: Value of a Canadian Advisor Report.” </a:t>
            </a:r>
          </a:p>
          <a:p>
            <a:pPr marL="0" marR="0" lvl="0" indent="0" algn="l" defTabSz="948507" rtl="0" eaLnBrk="1" fontAlgn="auto" latinLnBrk="0" hangingPunct="1">
              <a:lnSpc>
                <a:spcPct val="100000"/>
              </a:lnSpc>
              <a:spcBef>
                <a:spcPts val="622"/>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48507" rtl="0" eaLnBrk="1" fontAlgn="auto" latinLnBrk="0" hangingPunct="1">
              <a:lnSpc>
                <a:spcPct val="100000"/>
              </a:lnSpc>
              <a:spcBef>
                <a:spcPts val="622"/>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In this report, Russell estimates that the value each of you </a:t>
            </a:r>
            <a:r>
              <a:rPr kumimoji="0" lang="en-US" sz="1200" b="0" i="0" u="none" strike="noStrike" kern="1200" cap="none" spc="0" normalizeH="0" baseline="0" noProof="0" dirty="0">
                <a:ln>
                  <a:noFill/>
                </a:ln>
                <a:solidFill>
                  <a:prstClr val="black"/>
                </a:solidFill>
                <a:effectLst/>
                <a:uLnTx/>
                <a:uFillTx/>
                <a:latin typeface="+mn-lt"/>
                <a:ea typeface="+mn-ea"/>
                <a:cs typeface="+mn-cs"/>
              </a:rPr>
              <a:t>brings </a:t>
            </a:r>
            <a:r>
              <a:rPr kumimoji="0" lang="en-US" sz="1200" b="0" i="0" u="none" strike="noStrike" kern="1200" cap="none" spc="0" normalizeH="0" baseline="0" noProof="0" dirty="0">
                <a:ln>
                  <a:noFill/>
                </a:ln>
                <a:solidFill>
                  <a:prstClr val="black"/>
                </a:solidFill>
                <a:effectLst/>
                <a:uLnTx/>
                <a:uFillTx/>
                <a:latin typeface="Arial"/>
                <a:ea typeface="+mn-ea"/>
                <a:cs typeface="+mn-cs"/>
              </a:rPr>
              <a:t>to your clients can be at least 3.52%.</a:t>
            </a:r>
          </a:p>
          <a:p>
            <a:pPr marL="0" marR="0" lvl="0" indent="0" algn="l" defTabSz="948507" rtl="0" eaLnBrk="1" fontAlgn="auto" latinLnBrk="0" hangingPunct="1">
              <a:lnSpc>
                <a:spcPct val="100000"/>
              </a:lnSpc>
              <a:spcBef>
                <a:spcPts val="622"/>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They break it out as follows:</a:t>
            </a:r>
          </a:p>
          <a:p>
            <a:pPr marL="556589" marR="0" lvl="1"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 = Active rebalancing and asset allocation, which Russell assigns .28% in value</a:t>
            </a:r>
          </a:p>
          <a:p>
            <a:pPr marL="556589" marR="0" lvl="1"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B = Behavioral coaching, which Russell assigns the highest value of 1.43%</a:t>
            </a:r>
          </a:p>
          <a:p>
            <a:pPr marL="556589" marR="0" lvl="1"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C = Cost of customized family wealth planning. Russell says this adds </a:t>
            </a:r>
            <a:r>
              <a:rPr kumimoji="0" lang="en-US" sz="1200" b="0" i="0" u="none" strike="noStrike" kern="1200" cap="none" spc="0" normalizeH="0" baseline="0" noProof="0" dirty="0">
                <a:ln>
                  <a:noFill/>
                </a:ln>
                <a:solidFill>
                  <a:prstClr val="black"/>
                </a:solidFill>
                <a:effectLst/>
                <a:uLnTx/>
                <a:uFillTx/>
                <a:latin typeface="+mn-lt"/>
                <a:ea typeface="+mn-ea"/>
                <a:cs typeface="+mn-cs"/>
              </a:rPr>
              <a:t>1.13% in value. </a:t>
            </a:r>
            <a:r>
              <a:rPr kumimoji="0" lang="en-US" sz="1200" b="0" i="0" u="none" strike="noStrike" kern="1200" cap="none" spc="0" normalizeH="0" baseline="0" noProof="0" dirty="0">
                <a:ln>
                  <a:noFill/>
                </a:ln>
                <a:solidFill>
                  <a:prstClr val="black"/>
                </a:solidFill>
                <a:effectLst/>
                <a:uLnTx/>
                <a:uFillTx/>
                <a:latin typeface="Arial"/>
                <a:ea typeface="+mn-ea"/>
                <a:cs typeface="+mn-cs"/>
              </a:rPr>
              <a:t>And,</a:t>
            </a:r>
          </a:p>
          <a:p>
            <a:pPr marL="556589" marR="0" lvl="1"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 = Tax-smart planning and investing, which Russell values at .68%...</a:t>
            </a:r>
          </a:p>
          <a:p>
            <a:pPr marL="556589" marR="0" lvl="1"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270839" marR="0" lvl="0"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mn-cs"/>
              </a:rPr>
              <a:t>For a total of 3.52%.</a:t>
            </a:r>
          </a:p>
          <a:p>
            <a:pPr marL="270839" marR="0" lvl="0"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indent="0">
              <a:buNone/>
            </a:pPr>
            <a:r>
              <a:rPr lang="en-US" sz="1200" kern="1200" dirty="0">
                <a:solidFill>
                  <a:schemeClr val="tx1"/>
                </a:solidFill>
                <a:effectLst/>
                <a:latin typeface="+mn-lt"/>
                <a:ea typeface="+mn-ea"/>
                <a:cs typeface="+mn-cs"/>
              </a:rPr>
              <a:t>Now, just to be clear, Russell is not implying that by working with you, you will add 3.52% in additional return annually; they are simply quantifying the value of all the work and guidance you provide when you deliver these services to your clients. </a:t>
            </a: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sng"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1" u="sng" strike="noStrike" kern="1200" cap="none" spc="0" normalizeH="0" baseline="0" noProof="0" dirty="0">
                <a:ln>
                  <a:noFill/>
                </a:ln>
                <a:solidFill>
                  <a:prstClr val="black"/>
                </a:solidFill>
                <a:effectLst/>
                <a:uLnTx/>
                <a:uFillTx/>
                <a:latin typeface="Arial"/>
                <a:ea typeface="+mn-ea"/>
                <a:cs typeface="+mn-cs"/>
              </a:rPr>
              <a:t>Research has always shown that clients are willing to pay fees</a:t>
            </a:r>
            <a:r>
              <a:rPr kumimoji="0" lang="en-US" sz="1200" b="0" i="1" u="none" strike="noStrike" kern="1200" cap="none" spc="0" normalizeH="0" baseline="0" noProof="0" dirty="0">
                <a:ln>
                  <a:noFill/>
                </a:ln>
                <a:solidFill>
                  <a:prstClr val="black"/>
                </a:solidFill>
                <a:effectLst/>
                <a:uLnTx/>
                <a:uFillTx/>
                <a:latin typeface="Arial"/>
                <a:ea typeface="+mn-ea"/>
                <a:cs typeface="+mn-cs"/>
              </a:rPr>
              <a:t>. </a:t>
            </a:r>
            <a:r>
              <a:rPr kumimoji="0" lang="en-US" sz="1200" b="0" i="0" u="none" strike="noStrike" kern="1200" cap="none" spc="0" normalizeH="0" baseline="0" noProof="0" dirty="0">
                <a:ln>
                  <a:noFill/>
                </a:ln>
                <a:solidFill>
                  <a:prstClr val="black"/>
                </a:solidFill>
                <a:effectLst/>
                <a:uLnTx/>
                <a:uFillTx/>
                <a:latin typeface="Arial"/>
                <a:ea typeface="+mn-ea"/>
                <a:cs typeface="+mn-cs"/>
              </a:rPr>
              <a:t>They just want to make sure they receive value. While it is sometimes hard to </a:t>
            </a:r>
            <a:r>
              <a:rPr kumimoji="0" lang="en-US" sz="1200" b="0" i="0" u="none" strike="noStrike" kern="1200" cap="none" spc="0" normalizeH="0" baseline="0" noProof="0" dirty="0">
                <a:ln>
                  <a:noFill/>
                </a:ln>
                <a:solidFill>
                  <a:prstClr val="black"/>
                </a:solidFill>
                <a:effectLst/>
                <a:uLnTx/>
                <a:uFillTx/>
                <a:latin typeface="+mn-lt"/>
                <a:ea typeface="+mn-ea"/>
                <a:cs typeface="+mn-cs"/>
              </a:rPr>
              <a:t>quantify, people know value when </a:t>
            </a:r>
            <a:r>
              <a:rPr kumimoji="0" lang="en-US" sz="1200" b="0" i="0" u="none" strike="noStrike" kern="1200" cap="none" spc="0" normalizeH="0" baseline="0" noProof="0" dirty="0">
                <a:ln>
                  <a:noFill/>
                </a:ln>
                <a:solidFill>
                  <a:prstClr val="black"/>
                </a:solidFill>
                <a:effectLst/>
                <a:uLnTx/>
                <a:uFillTx/>
                <a:latin typeface="Arial"/>
                <a:ea typeface="+mn-ea"/>
                <a:cs typeface="+mn-cs"/>
              </a:rPr>
              <a:t>they see it, and they know value when they experience it!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1" u="none" strike="noStrike" kern="1200" cap="none" spc="0" normalizeH="0" baseline="0" noProof="0" dirty="0">
                <a:ln>
                  <a:noFill/>
                </a:ln>
                <a:solidFill>
                  <a:prstClr val="black"/>
                </a:solidFill>
                <a:effectLst/>
                <a:uLnTx/>
                <a:uFillTx/>
                <a:latin typeface="Arial"/>
                <a:ea typeface="+mn-ea"/>
                <a:cs typeface="+mn-cs"/>
              </a:rPr>
              <a:t>ADDITIONAL SPEAKER NOTES IF DESIRED:</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According to Dr. Moira Somers, people typically seek financial advice not just for technical help with money, but because they are facing (or anticipating) a major life transition, feeling uncertainty or anxiety, and want reassurance, clarity, and support in making and sticking to important financial decisions.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She emphasizes in her book </a:t>
            </a:r>
            <a:r>
              <a:rPr kumimoji="0" lang="en-US" sz="1200" b="0" i="1" u="sng" strike="noStrike" kern="1200" cap="none" spc="0" normalizeH="0" baseline="0" noProof="0" dirty="0">
                <a:ln>
                  <a:noFill/>
                </a:ln>
                <a:solidFill>
                  <a:prstClr val="black"/>
                </a:solidFill>
                <a:effectLst/>
                <a:uLnTx/>
                <a:uFillTx/>
                <a:latin typeface="Arial"/>
                <a:ea typeface="+mn-ea"/>
                <a:cs typeface="+mn-cs"/>
              </a:rPr>
              <a:t>“Advice That Sticks”</a:t>
            </a:r>
            <a:r>
              <a:rPr kumimoji="0" lang="en-US" sz="1200" b="0" i="1" u="none" strike="noStrike" kern="1200" cap="none" spc="0" normalizeH="0" baseline="0" noProof="0" dirty="0">
                <a:ln>
                  <a:noFill/>
                </a:ln>
                <a:solidFill>
                  <a:prstClr val="black"/>
                </a:solidFill>
                <a:effectLst/>
                <a:uLnTx/>
                <a:uFillTx/>
                <a:latin typeface="Arial"/>
                <a:ea typeface="+mn-ea"/>
                <a:cs typeface="+mn-cs"/>
              </a:rPr>
              <a:t> </a:t>
            </a:r>
            <a:r>
              <a:rPr kumimoji="0" lang="en-US" sz="1200" b="0" i="0" u="none" strike="noStrike" kern="1200" cap="none" spc="0" normalizeH="0" baseline="0" noProof="0" dirty="0">
                <a:ln>
                  <a:noFill/>
                </a:ln>
                <a:solidFill>
                  <a:prstClr val="black"/>
                </a:solidFill>
                <a:effectLst/>
                <a:uLnTx/>
                <a:uFillTx/>
                <a:latin typeface="Arial"/>
                <a:ea typeface="+mn-ea"/>
                <a:cs typeface="+mn-cs"/>
              </a:rPr>
              <a:t>that clients usually come to advisors when:</a:t>
            </a:r>
          </a:p>
          <a:p>
            <a:pPr marL="171450" marR="0" lvl="0" indent="-171450" algn="l" defTabSz="914400" rtl="0" eaLnBrk="1" fontAlgn="auto" latinLnBrk="0" hangingPunct="1">
              <a:lnSpc>
                <a:spcPct val="100000"/>
              </a:lnSpc>
              <a:spcBef>
                <a:spcPts val="600"/>
              </a:spcBef>
              <a:spcAft>
                <a:spcPts val="0"/>
              </a:spcAft>
              <a:buClr>
                <a:prstClr val="black"/>
              </a:buClr>
              <a:buSzTx/>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They are at key turning points (retirement, divorce, inheritance, job change, business sale, illness).</a:t>
            </a:r>
          </a:p>
          <a:p>
            <a:pPr marL="171450" marR="0" lvl="0" indent="-171450" algn="l" defTabSz="914400" rtl="0" eaLnBrk="1" fontAlgn="auto" latinLnBrk="0" hangingPunct="1">
              <a:lnSpc>
                <a:spcPct val="100000"/>
              </a:lnSpc>
              <a:spcBef>
                <a:spcPts val="600"/>
              </a:spcBef>
              <a:spcAft>
                <a:spcPts val="0"/>
              </a:spcAft>
              <a:buClr>
                <a:prstClr val="black"/>
              </a:buClr>
              <a:buSzTx/>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They feel overwhelmed, guilty, or worried about money and want relief from stress, not just better returns.</a:t>
            </a:r>
          </a:p>
          <a:p>
            <a:pPr marL="171450" marR="0" lvl="0" indent="-171450" algn="l" defTabSz="914400" rtl="0" eaLnBrk="1" fontAlgn="auto" latinLnBrk="0" hangingPunct="1">
              <a:lnSpc>
                <a:spcPct val="100000"/>
              </a:lnSpc>
              <a:spcBef>
                <a:spcPts val="600"/>
              </a:spcBef>
              <a:spcAft>
                <a:spcPts val="0"/>
              </a:spcAft>
              <a:buClr>
                <a:prstClr val="black"/>
              </a:buClr>
              <a:buSzTx/>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They want a thinking partner – someone to help them sort options, create a plan, and follow through on actions, rather than just receive information.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In short, Somers frames financial advice as a response to emotional, relational, and life‑change needs as much as to numeric or technical ones, not simply “how do I get higher returns?” but “help me make good decisions and feel okay about my financial life.”</a:t>
            </a:r>
          </a:p>
          <a:p>
            <a:pPr marL="0" indent="0" defTabSz="948507">
              <a:spcBef>
                <a:spcPts val="311"/>
              </a:spcBef>
              <a:buNone/>
              <a:defRPr/>
            </a:pPr>
            <a:endParaRPr lang="en-US" dirty="0"/>
          </a:p>
        </p:txBody>
      </p:sp>
      <p:sp>
        <p:nvSpPr>
          <p:cNvPr id="7" name="Slide Image Placeholder 6">
            <a:extLst>
              <a:ext uri="{FF2B5EF4-FFF2-40B4-BE49-F238E27FC236}">
                <a16:creationId xmlns:a16="http://schemas.microsoft.com/office/drawing/2014/main" id="{1EDDC919-AF98-4ECA-9787-B98E9AFE4168}"/>
              </a:ext>
            </a:extLst>
          </p:cNvPr>
          <p:cNvSpPr>
            <a:spLocks noGrp="1" noRot="1" noChangeAspect="1"/>
          </p:cNvSpPr>
          <p:nvPr>
            <p:ph type="sldImg"/>
          </p:nvPr>
        </p:nvSpPr>
        <p:spPr>
          <a:xfrm>
            <a:off x="1301750" y="238125"/>
            <a:ext cx="4252913" cy="2392363"/>
          </a:xfrm>
        </p:spPr>
        <p:txBody>
          <a:bodyPr/>
          <a:lstStyle/>
          <a:p>
            <a:endParaRPr lang="en-CA"/>
          </a:p>
        </p:txBody>
      </p:sp>
    </p:spTree>
    <p:extLst>
      <p:ext uri="{BB962C8B-B14F-4D97-AF65-F5344CB8AC3E}">
        <p14:creationId xmlns:p14="http://schemas.microsoft.com/office/powerpoint/2010/main" val="2467399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9AF82-8B57-0590-B4E8-9D3AE61D8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EE6D81-B0BE-C61E-5E79-B784FBD4A11E}"/>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0CD10E95-45C2-0670-0B37-D74D337DDAC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Some of you may be asking yourselves, “How do I explain the value of my advice in the context of TCR?”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Start with positivity. Do not apologize for the disclosure, and do not frame it only as something the regulator is forcing you to do. Position it as enhanced transparency that helps clients better understand the full picture.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Use simplicity. Avoid technical jargon whenever possible. The more technical the explanation, the more likely the client is to disengage or become confused.</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Open communication can lead to dynamic discussions. </a:t>
            </a:r>
            <a:r>
              <a:rPr kumimoji="0" lang="en-CA" sz="1200" b="0" i="0" u="none" strike="noStrike" kern="1200" cap="none" spc="0" normalizeH="0" baseline="0" noProof="0" dirty="0">
                <a:ln>
                  <a:noFill/>
                </a:ln>
                <a:solidFill>
                  <a:prstClr val="black"/>
                </a:solidFill>
                <a:effectLst/>
                <a:uLnTx/>
                <a:uFillTx/>
                <a:latin typeface="Arial"/>
                <a:ea typeface="+mn-ea"/>
                <a:cs typeface="+mn-cs"/>
              </a:rPr>
              <a:t>Keep communication open. Invite questions, acknowledge concerns, and connect the answers back to the client’s goals and plan.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 will elaborate a little more on these first two points later as I want to focus </a:t>
            </a:r>
            <a:r>
              <a:rPr kumimoji="0" lang="en-US" sz="1200" b="0" i="0" u="none" strike="noStrike" kern="1200" cap="none" spc="0" normalizeH="0" baseline="0" noProof="0" dirty="0">
                <a:ln>
                  <a:noFill/>
                </a:ln>
                <a:solidFill>
                  <a:prstClr val="black"/>
                </a:solidFill>
                <a:effectLst/>
                <a:uLnTx/>
                <a:uFillTx/>
                <a:latin typeface="+mn-lt"/>
                <a:ea typeface="+mn-ea"/>
                <a:cs typeface="+mn-cs"/>
              </a:rPr>
              <a:t>on </a:t>
            </a:r>
            <a:r>
              <a:rPr kumimoji="0" lang="en-US" sz="1200" b="0" i="0" u="none" strike="noStrike" kern="1200" cap="none" spc="0" normalizeH="0" baseline="0" noProof="0" dirty="0">
                <a:ln>
                  <a:noFill/>
                </a:ln>
                <a:solidFill>
                  <a:prstClr val="black"/>
                </a:solidFill>
                <a:effectLst/>
                <a:uLnTx/>
                <a:uFillTx/>
                <a:latin typeface="Arial"/>
                <a:ea typeface="+mn-ea"/>
                <a:cs typeface="+mn-cs"/>
              </a:rPr>
              <a:t>this next item…</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Creating a value inventory. Make the intangible tangible. Clients often forget how much work has been done over the course of the relationship. Your job is to help them see the process, </a:t>
            </a:r>
            <a:r>
              <a:rPr kumimoji="0" lang="en-CA" sz="1200" b="0" i="0" u="none" strike="noStrike" kern="1200" cap="none" spc="0" normalizeH="0" baseline="0" noProof="0" dirty="0">
                <a:ln>
                  <a:noFill/>
                </a:ln>
                <a:solidFill>
                  <a:prstClr val="black"/>
                </a:solidFill>
                <a:effectLst/>
                <a:uLnTx/>
                <a:uFillTx/>
                <a:latin typeface="+mn-lt"/>
                <a:ea typeface="+mn-ea"/>
                <a:cs typeface="+mn-cs"/>
              </a:rPr>
              <a:t>guidance, service, and </a:t>
            </a:r>
            <a:r>
              <a:rPr kumimoji="0" lang="en-CA" sz="1200" b="0" i="0" u="none" strike="noStrike" kern="1200" cap="none" spc="0" normalizeH="0" baseline="0" noProof="0" dirty="0">
                <a:ln>
                  <a:noFill/>
                </a:ln>
                <a:solidFill>
                  <a:prstClr val="black"/>
                </a:solidFill>
                <a:effectLst/>
                <a:uLnTx/>
                <a:uFillTx/>
                <a:latin typeface="Arial"/>
                <a:ea typeface="+mn-ea"/>
                <a:cs typeface="+mn-cs"/>
              </a:rPr>
              <a:t>decisions that have shaped their progress.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Let me provide you with a few examples… </a:t>
            </a:r>
            <a:b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br>
            <a:b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2000" b="1" i="1" u="none" strike="noStrike" kern="1200" cap="none" spc="0" normalizeH="0" baseline="0" noProof="0" dirty="0">
                <a:ln>
                  <a:noFill/>
                </a:ln>
                <a:solidFill>
                  <a:prstClr val="black"/>
                </a:solidFill>
                <a:effectLst/>
                <a:uLnTx/>
                <a:uFillTx/>
                <a:latin typeface="Arial" panose="020B0604020202020204"/>
                <a:ea typeface="+mn-ea"/>
                <a:cs typeface="+mn-cs"/>
              </a:rPr>
              <a:t>CLICK</a:t>
            </a:r>
          </a:p>
          <a:p>
            <a:endParaRPr lang="en-US" dirty="0"/>
          </a:p>
        </p:txBody>
      </p:sp>
      <p:sp>
        <p:nvSpPr>
          <p:cNvPr id="4" name="Slide Number Placeholder 3">
            <a:extLst>
              <a:ext uri="{FF2B5EF4-FFF2-40B4-BE49-F238E27FC236}">
                <a16:creationId xmlns:a16="http://schemas.microsoft.com/office/drawing/2014/main" id="{102182C8-AA66-16F1-616B-DE45C80DF52B}"/>
              </a:ext>
            </a:extLst>
          </p:cNvPr>
          <p:cNvSpPr>
            <a:spLocks noGrp="1"/>
          </p:cNvSpPr>
          <p:nvPr>
            <p:ph type="sldNum" sz="quarter" idx="5"/>
          </p:nvPr>
        </p:nvSpPr>
        <p:spPr/>
        <p:txBody>
          <a:bodyPr/>
          <a:lstStyle/>
          <a:p>
            <a:fld id="{4FF0573C-F130-4D1E-A886-85FBB65D3A1B}" type="slidenum">
              <a:rPr lang="en-CA" smtClean="0"/>
              <a:pPr/>
              <a:t>24</a:t>
            </a:fld>
            <a:endParaRPr lang="en-CA"/>
          </a:p>
        </p:txBody>
      </p:sp>
    </p:spTree>
    <p:extLst>
      <p:ext uri="{BB962C8B-B14F-4D97-AF65-F5344CB8AC3E}">
        <p14:creationId xmlns:p14="http://schemas.microsoft.com/office/powerpoint/2010/main" val="10949660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indent="0">
              <a:buNone/>
            </a:pPr>
            <a:r>
              <a:rPr lang="en-US" dirty="0"/>
              <a:t>How many of you in this room can say that your clients remember everything you have done for them? Actually, let me ask a different question: Are your clients aware of everything (all the services) they can obtain from you? </a:t>
            </a:r>
          </a:p>
          <a:p>
            <a:endParaRPr lang="en-US" dirty="0"/>
          </a:p>
          <a:p>
            <a:pPr marL="0" indent="0">
              <a:buNone/>
            </a:pPr>
            <a:r>
              <a:rPr lang="en-US" dirty="0"/>
              <a:t>You do a lot for your clients. Let’s take a moment to look at this </a:t>
            </a:r>
            <a:r>
              <a:rPr lang="en-US" i="1" dirty="0"/>
              <a:t>(the speaker can decide to keep it at a high level or focus on one or two areas).</a:t>
            </a:r>
          </a:p>
          <a:p>
            <a:endParaRPr lang="en-US" i="0"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If clients only associate the advisor relationship with portfolio performance, then the value conversation becomes too narrow. This is why a value inventory matters. It helps you document and communicate the full range of work you do.</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Consider where this information appears in your business: </a:t>
            </a:r>
            <a:r>
              <a:rPr kumimoji="0" lang="en-CA" sz="1200" b="0" i="0" u="none" strike="noStrike" kern="1200" cap="none" spc="0" normalizeH="0" baseline="0" noProof="0" dirty="0">
                <a:ln>
                  <a:noFill/>
                </a:ln>
                <a:solidFill>
                  <a:prstClr val="black"/>
                </a:solidFill>
                <a:effectLst/>
                <a:uLnTx/>
                <a:uFillTx/>
                <a:latin typeface="+mn-lt"/>
                <a:ea typeface="+mn-ea"/>
                <a:cs typeface="+mn-cs"/>
              </a:rPr>
              <a:t>On your website, in the discovery process, at the annual progress meeting, in the service calendar, in onboarding materials, or on the </a:t>
            </a:r>
            <a:r>
              <a:rPr kumimoji="0" lang="en-CA" sz="1200" b="0" i="0" u="none" strike="noStrike" kern="1200" cap="none" spc="0" normalizeH="0" baseline="0" noProof="0" dirty="0">
                <a:ln>
                  <a:noFill/>
                </a:ln>
                <a:solidFill>
                  <a:prstClr val="black"/>
                </a:solidFill>
                <a:effectLst/>
                <a:uLnTx/>
                <a:uFillTx/>
                <a:latin typeface="Arial"/>
                <a:ea typeface="+mn-ea"/>
                <a:cs typeface="+mn-cs"/>
              </a:rPr>
              <a:t>client review agenda.</a:t>
            </a:r>
          </a:p>
          <a:p>
            <a:endParaRPr lang="en-US" i="0" dirty="0"/>
          </a:p>
          <a:p>
            <a:pPr marL="0" indent="0">
              <a:buNone/>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25</a:t>
            </a:fld>
            <a:endParaRPr lang="en-CA"/>
          </a:p>
        </p:txBody>
      </p:sp>
    </p:spTree>
    <p:extLst>
      <p:ext uri="{BB962C8B-B14F-4D97-AF65-F5344CB8AC3E}">
        <p14:creationId xmlns:p14="http://schemas.microsoft.com/office/powerpoint/2010/main" val="117680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Here is a hypothetical visual to represent your personalized investment approach.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is a typical investment management process for financial advisors using fee-based advisory platforms and the products and solutions available on them. We encourage you to create a visual like this to represent your process.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A visual process like this helps clients see that investment management is not just product selection.</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Once you create a visual for your personalized investment approach, I would encourage you to use it whenever you meet with a client about their portfolio. Obviously, when you are first setting it up. But consider using it in a portfolio review, or even if a client has a question. You might say something like, “Before</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we get into your portfolio update, let me remind you of our investment approach and how it works”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then show them the visual).</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This positions the portfolio within a disciplined process rather than a collection of products. It also helps connect costs to the work being done and the decisions being managed.</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(Talk through the visual if time allows)</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555C1-69BC-DC40-8A06-61200E551886}"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9612058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a:xfrm>
            <a:off x="808284" y="2627313"/>
            <a:ext cx="7437120" cy="2656070"/>
          </a:xfrm>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Now let’s move on to financial planning. This visual shows a sample financial planning process. Remember, the research I shared early (slide 21 fee-transparency gap) showed a big disconnect between what investors want and what they perceive they are getting when it comes to financial planning or value from their advisor).</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this visual, the green (or above the line) activities are client meetings. The blue (or below the line) activities are the behind-the-scenes work your team is doing for the plan and the client. The client-facing meetings are only part of the work. Behind the scenes, the team collects information, reviews documents, analyzes gaps, stress-tests the plan, develops recommendations, prepares for implementation, and coordinates follow-up.</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Clients often see the meeting. They may not see the preparation.</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middle line could even be turned into a timeline with the number of days between meetings if you wanted to.</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Again, I would encourage you to use a sample visual like this whenever you are delivering or updating the client’s financial plan. You might say something like,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a reminder, this is our financial planning process. Let me walk you through your financial plan (or your update) so that you can see the process at work.” </a:t>
            </a: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555C1-69BC-DC40-8A06-61200E551886}"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
        <p:nvSpPr>
          <p:cNvPr id="6" name="TextBox 5">
            <a:extLst>
              <a:ext uri="{FF2B5EF4-FFF2-40B4-BE49-F238E27FC236}">
                <a16:creationId xmlns:a16="http://schemas.microsoft.com/office/drawing/2014/main" id="{6375B821-CBD2-89F5-8AEE-477CC48CB866}"/>
              </a:ext>
            </a:extLst>
          </p:cNvPr>
          <p:cNvSpPr txBox="1"/>
          <p:nvPr/>
        </p:nvSpPr>
        <p:spPr>
          <a:xfrm>
            <a:off x="617609" y="5700637"/>
            <a:ext cx="46482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[Talk through the visual if time allows}</a:t>
            </a:r>
          </a:p>
        </p:txBody>
      </p:sp>
    </p:spTree>
    <p:extLst>
      <p:ext uri="{BB962C8B-B14F-4D97-AF65-F5344CB8AC3E}">
        <p14:creationId xmlns:p14="http://schemas.microsoft.com/office/powerpoint/2010/main" val="3179113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en-US" dirty="0">
                <a:latin typeface="Arial" panose="020B0604020202020204" pitchFamily="34" charset="0"/>
                <a:cs typeface="Arial" panose="020B0604020202020204" pitchFamily="34" charset="0"/>
              </a:rPr>
              <a:t>Perhaps you may consider what I call a </a:t>
            </a:r>
            <a:r>
              <a:rPr lang="en-US" u="sng" dirty="0">
                <a:latin typeface="Arial" panose="020B0604020202020204" pitchFamily="34" charset="0"/>
                <a:cs typeface="Arial" panose="020B0604020202020204" pitchFamily="34" charset="0"/>
              </a:rPr>
              <a:t>progress report</a:t>
            </a:r>
            <a:r>
              <a:rPr lang="en-US" dirty="0">
                <a:latin typeface="Arial" panose="020B0604020202020204" pitchFamily="34" charset="0"/>
                <a:cs typeface="Arial" panose="020B0604020202020204" pitchFamily="34" charset="0"/>
              </a:rPr>
              <a:t>. I stress the term PROGRESS report rather than what we often say: Annual report or annual meeting. </a:t>
            </a:r>
            <a:r>
              <a:rPr kumimoji="0" lang="en-CA" sz="1200" b="0" i="0" u="none" strike="noStrike" kern="1200" cap="none" spc="0" normalizeH="0" baseline="0" noProof="0" dirty="0">
                <a:ln>
                  <a:noFill/>
                </a:ln>
                <a:solidFill>
                  <a:prstClr val="black"/>
                </a:solidFill>
                <a:effectLst/>
                <a:uLnTx/>
                <a:uFillTx/>
                <a:latin typeface="Arial"/>
                <a:ea typeface="+mn-ea"/>
                <a:cs typeface="+mn-cs"/>
              </a:rPr>
              <a:t>An annual review can sound like a routine check-in. A progress report suggests forward movement, accountability, and connection to goals.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en-US" dirty="0">
                <a:latin typeface="Arial" panose="020B0604020202020204" pitchFamily="34" charset="0"/>
                <a:cs typeface="Arial" panose="020B0604020202020204" pitchFamily="34" charset="0"/>
              </a:rPr>
              <a:t>I am aware you may already know this, but the language you use or how you frame certain topics/ answers can go a long way to facilitating discussions and maintaining positivity. </a:t>
            </a:r>
            <a:r>
              <a:rPr kumimoji="0" lang="en-CA" sz="1200" b="0" i="0" u="none" strike="noStrike" kern="1200" cap="none" spc="0" normalizeH="0" baseline="0" noProof="0" dirty="0">
                <a:ln>
                  <a:noFill/>
                </a:ln>
                <a:solidFill>
                  <a:prstClr val="black"/>
                </a:solidFill>
                <a:effectLst/>
                <a:uLnTx/>
                <a:uFillTx/>
                <a:latin typeface="Arial"/>
                <a:ea typeface="+mn-ea"/>
                <a:cs typeface="+mn-cs"/>
              </a:rPr>
              <a:t>Language matters. How we frame the meeting can shape how clients experience the meeting.</a:t>
            </a:r>
          </a:p>
          <a:p>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Over the last few years, every time I show this to advisors, even leading advisors, the feedback is very positive as they appreciate the simplicity and immediately understand the potential and benefits of using this with clients.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27AE3DB-66B2-490C-877D-2F85D4634F2F}"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6406755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7FC36-B8BC-70E2-BED0-0F378B2EC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74F19-A0EB-1DA2-56A1-F60831260409}"/>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3506522E-0396-4926-24B5-17D3EC42F06F}"/>
              </a:ext>
            </a:extLst>
          </p:cNvPr>
          <p:cNvSpPr>
            <a:spLocks noGrp="1"/>
          </p:cNvSpPr>
          <p:nvPr>
            <p:ph type="body" idx="1"/>
          </p:nvPr>
        </p:nvSpPr>
        <p:spPr/>
        <p:txBody>
          <a:bodyPr/>
          <a:lstStyle/>
          <a:p>
            <a:pPr marL="0" marR="0" lvl="0" indent="0"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And so, in case you are wondering, do clients really want all this </a:t>
            </a:r>
            <a:r>
              <a:rPr kumimoji="0" lang="en-US" sz="2000" b="0" i="0" u="none" strike="noStrike" kern="1200" cap="none" spc="0" normalizeH="0" baseline="0" noProof="0" dirty="0">
                <a:ln>
                  <a:noFill/>
                </a:ln>
                <a:solidFill>
                  <a:prstClr val="black"/>
                </a:solidFill>
                <a:effectLst/>
                <a:uLnTx/>
                <a:uFillTx/>
                <a:latin typeface="+mn-lt"/>
                <a:ea typeface="+mn-ea"/>
                <a:cs typeface="+mn-cs"/>
              </a:rPr>
              <a:t>information or more? Well,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according to the Manulife High Net Worth &amp; Mass Affluent Research Report, conducted in February 2026, here are some interesting findings regarding </a:t>
            </a:r>
            <a:r>
              <a:rPr kumimoji="0" lang="en-US" sz="2000" b="0" i="0" u="none" strike="noStrike" kern="1200" cap="none" spc="0" normalizeH="0" baseline="0" noProof="0" dirty="0">
                <a:ln>
                  <a:noFill/>
                </a:ln>
                <a:solidFill>
                  <a:prstClr val="black"/>
                </a:solidFill>
                <a:effectLst/>
                <a:uLnTx/>
                <a:uFillTx/>
                <a:latin typeface="+mn-lt"/>
                <a:ea typeface="+mn-ea"/>
                <a:cs typeface="+mn-cs"/>
              </a:rPr>
              <a:t>investors' desired relationship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with their financial advisors.</a:t>
            </a:r>
          </a:p>
          <a:p>
            <a:pPr marL="0" marR="0" lvl="0" indent="0"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37744" marR="0" lvl="0" indent="-237744"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HNW clients state they want:</a:t>
            </a:r>
            <a:endParaRPr kumimoji="0" lang="en-CA"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A strategic partner, </a:t>
            </a: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Coordinators of complexity</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Offer advisor-supported digital tools (i.e., dashboards, reporting, selective trading)</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37744" marR="0" lvl="0" indent="-237744"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37744" marR="0" lvl="0" indent="-237744"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Mass affluent clients seem to place a greater emphasis on:</a:t>
            </a: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Transparency, clarity, and support </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A coach and confidence builder </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Reassurance through information, not just relationships</a:t>
            </a: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When it </a:t>
            </a:r>
            <a:r>
              <a:rPr kumimoji="0" lang="en-US" sz="2000" b="0" i="0" u="none" strike="noStrike" kern="1200" cap="none" spc="0" normalizeH="0" baseline="0" noProof="0" dirty="0">
                <a:ln>
                  <a:noFill/>
                </a:ln>
                <a:solidFill>
                  <a:prstClr val="black"/>
                </a:solidFill>
                <a:effectLst/>
                <a:uLnTx/>
                <a:uFillTx/>
                <a:latin typeface="+mn-lt"/>
                <a:ea typeface="+mn-ea"/>
                <a:cs typeface="+mn-cs"/>
              </a:rPr>
              <a:t>pertained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to fees, both expressed a desire for fee transparency. </a:t>
            </a:r>
          </a:p>
          <a:p>
            <a:pPr marL="237744" marR="0" lvl="0" indent="-237744"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That means TCR is aligned with something clients already want: More clarity. The advisor’s opportunity is to provide that clarity in a way that feels personal, relevant, and connected to the client’s goals.</a:t>
            </a:r>
          </a:p>
          <a:p>
            <a:pPr marL="0" indent="0">
              <a:buNone/>
            </a:pPr>
            <a:endParaRPr lang="en-CA" dirty="0"/>
          </a:p>
        </p:txBody>
      </p:sp>
      <p:sp>
        <p:nvSpPr>
          <p:cNvPr id="4" name="Slide Number Placeholder 3">
            <a:extLst>
              <a:ext uri="{FF2B5EF4-FFF2-40B4-BE49-F238E27FC236}">
                <a16:creationId xmlns:a16="http://schemas.microsoft.com/office/drawing/2014/main" id="{22645425-6CA1-B400-69A7-3B5863D22A8C}"/>
              </a:ext>
            </a:extLst>
          </p:cNvPr>
          <p:cNvSpPr>
            <a:spLocks noGrp="1"/>
          </p:cNvSpPr>
          <p:nvPr>
            <p:ph type="sldNum" sz="quarter" idx="5"/>
          </p:nvPr>
        </p:nvSpPr>
        <p:spPr/>
        <p:txBody>
          <a:bodyPr/>
          <a:lstStyle/>
          <a:p>
            <a:fld id="{4FF0573C-F130-4D1E-A886-85FBB65D3A1B}" type="slidenum">
              <a:rPr lang="en-CA" smtClean="0"/>
              <a:pPr/>
              <a:t>29</a:t>
            </a:fld>
            <a:endParaRPr lang="en-CA"/>
          </a:p>
        </p:txBody>
      </p:sp>
    </p:spTree>
    <p:extLst>
      <p:ext uri="{BB962C8B-B14F-4D97-AF65-F5344CB8AC3E}">
        <p14:creationId xmlns:p14="http://schemas.microsoft.com/office/powerpoint/2010/main" val="26343488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49C71-BA04-74F7-DE85-0B750BA7F1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BEA38F-390A-CC46-86BB-CE3E93C20794}"/>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4C487AFE-F102-AE1E-A171-32C82284DE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en-US" dirty="0"/>
              <a:t>Now I have spoken quite extensively about demonstrating your value and sharing some ideas/visuals to utilize with clients to help you make the intangible, tangible. I would like to </a:t>
            </a:r>
            <a:r>
              <a:rPr kumimoji="0" lang="en-CA" sz="1200" b="0" i="0" u="none" strike="noStrike" kern="1200" cap="none" spc="0" normalizeH="0" baseline="0" noProof="0" dirty="0">
                <a:ln>
                  <a:noFill/>
                </a:ln>
                <a:solidFill>
                  <a:prstClr val="black"/>
                </a:solidFill>
                <a:effectLst/>
                <a:uLnTx/>
                <a:uFillTx/>
                <a:latin typeface="Arial"/>
                <a:ea typeface="+mn-ea"/>
                <a:cs typeface="+mn-cs"/>
              </a:rPr>
              <a:t>pause for another brief check-in.</a:t>
            </a:r>
            <a:endParaRPr lang="en-US" dirty="0"/>
          </a:p>
          <a:p>
            <a:pPr marL="0" indent="0">
              <a:buNone/>
            </a:pPr>
            <a:endParaRPr lang="en-US" dirty="0"/>
          </a:p>
          <a:p>
            <a:pPr marL="0" indent="0">
              <a:buNone/>
            </a:pPr>
            <a:r>
              <a:rPr lang="en-US" dirty="0"/>
              <a:t>How do you feel about your ability to explain TCR changes and reframing the conversation to focus on value to your clients?</a:t>
            </a:r>
            <a:br>
              <a:rPr lang="en-US" dirty="0"/>
            </a:br>
            <a:endParaRPr lang="en-US" dirty="0"/>
          </a:p>
          <a:p>
            <a:pPr marL="228600" indent="-228600">
              <a:buFont typeface="+mj-lt"/>
              <a:buAutoNum type="alphaLcPeriod"/>
            </a:pPr>
            <a:r>
              <a:rPr lang="en-US" dirty="0"/>
              <a:t>Very confident</a:t>
            </a:r>
          </a:p>
          <a:p>
            <a:pPr marL="228600" indent="-228600">
              <a:buFont typeface="+mj-lt"/>
              <a:buAutoNum type="alphaLcPeriod"/>
            </a:pPr>
            <a:r>
              <a:rPr lang="en-US" dirty="0"/>
              <a:t>Somewhat confident</a:t>
            </a:r>
          </a:p>
          <a:p>
            <a:pPr marL="228600" indent="-228600">
              <a:buFont typeface="+mj-lt"/>
              <a:buAutoNum type="alphaLcPeriod"/>
            </a:pPr>
            <a:r>
              <a:rPr lang="en-US" dirty="0"/>
              <a:t>Neutral</a:t>
            </a:r>
          </a:p>
          <a:p>
            <a:pPr marL="228600" indent="-228600">
              <a:buFont typeface="+mj-lt"/>
              <a:buAutoNum type="alphaLcPeriod"/>
            </a:pPr>
            <a:r>
              <a:rPr lang="en-US" dirty="0"/>
              <a:t>Somewhat unprepared</a:t>
            </a:r>
          </a:p>
          <a:p>
            <a:pPr marL="228600" indent="-228600">
              <a:buFont typeface="+mj-lt"/>
              <a:buAutoNum type="alphaLcPeriod"/>
            </a:pPr>
            <a:r>
              <a:rPr lang="en-US" dirty="0"/>
              <a:t>Very unprepared</a:t>
            </a:r>
          </a:p>
          <a:p>
            <a:pPr marL="228600" indent="-228600">
              <a:buFont typeface="+mj-lt"/>
              <a:buAutoNum type="alphaLcPeriod"/>
            </a:pPr>
            <a:endParaRPr lang="en-US" dirty="0"/>
          </a:p>
          <a:p>
            <a:pPr marL="0" indent="0">
              <a:buFont typeface="+mj-lt"/>
              <a:buNone/>
            </a:pPr>
            <a:r>
              <a:rPr kumimoji="0" lang="en-CA" sz="1200" b="0" i="0" u="none" strike="noStrike" kern="1200" cap="none" spc="0" normalizeH="0" baseline="0" noProof="0" dirty="0">
                <a:ln>
                  <a:noFill/>
                </a:ln>
                <a:solidFill>
                  <a:prstClr val="black"/>
                </a:solidFill>
                <a:effectLst/>
                <a:uLnTx/>
                <a:uFillTx/>
                <a:latin typeface="Arial"/>
                <a:ea typeface="+mn-ea"/>
                <a:cs typeface="+mn-cs"/>
              </a:rPr>
              <a:t>This is not just about technical confidence. It is also about communication confidence. Your answer may point to where you should focus your preparation</a:t>
            </a:r>
          </a:p>
          <a:p>
            <a:pPr marL="0" indent="0">
              <a:buFont typeface="+mj-lt"/>
              <a:buNone/>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a:buFont typeface="+mj-lt"/>
              <a:buNone/>
            </a:pPr>
            <a:r>
              <a:rPr lang="en-US" i="0" dirty="0"/>
              <a:t>NOTE TO SPEAKER: Conduct poll if in a virtual setting and share the statistics, If session is in-person, simply ask attendees to reflect on the answer (no need to share with the group) and where they might fit.</a:t>
            </a:r>
          </a:p>
          <a:p>
            <a:pPr marL="0" indent="0">
              <a:buNone/>
            </a:pPr>
            <a:endParaRPr lang="en-CA" dirty="0"/>
          </a:p>
        </p:txBody>
      </p:sp>
      <p:sp>
        <p:nvSpPr>
          <p:cNvPr id="4" name="Slide Number Placeholder 3">
            <a:extLst>
              <a:ext uri="{FF2B5EF4-FFF2-40B4-BE49-F238E27FC236}">
                <a16:creationId xmlns:a16="http://schemas.microsoft.com/office/drawing/2014/main" id="{D39EBA5B-4757-A034-EAE1-623E46DA8FD1}"/>
              </a:ext>
            </a:extLst>
          </p:cNvPr>
          <p:cNvSpPr>
            <a:spLocks noGrp="1"/>
          </p:cNvSpPr>
          <p:nvPr>
            <p:ph type="sldNum" sz="quarter" idx="5"/>
          </p:nvPr>
        </p:nvSpPr>
        <p:spPr/>
        <p:txBody>
          <a:bodyPr/>
          <a:lstStyle/>
          <a:p>
            <a:fld id="{4FF0573C-F130-4D1E-A886-85FBB65D3A1B}" type="slidenum">
              <a:rPr lang="en-CA" smtClean="0"/>
              <a:pPr/>
              <a:t>30</a:t>
            </a:fld>
            <a:endParaRPr lang="en-CA"/>
          </a:p>
        </p:txBody>
      </p:sp>
    </p:spTree>
    <p:extLst>
      <p:ext uri="{BB962C8B-B14F-4D97-AF65-F5344CB8AC3E}">
        <p14:creationId xmlns:p14="http://schemas.microsoft.com/office/powerpoint/2010/main" val="3976576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indent="0">
              <a:buNone/>
            </a:pPr>
            <a:r>
              <a:rPr lang="en-US" dirty="0"/>
              <a:t>Whether you have been in this industry for over 20 years or even 5–10 years, even </a:t>
            </a:r>
            <a:r>
              <a:rPr lang="en-US" dirty="0" err="1"/>
              <a:t>moreso</a:t>
            </a:r>
            <a:r>
              <a:rPr lang="en-US" dirty="0"/>
              <a:t> as business owners, you are constantly adapting to elements beyond your control (markets, economic events, global pandemics, tax legislation, regulatory reform, etc.).</a:t>
            </a:r>
          </a:p>
          <a:p>
            <a:pPr marL="0" indent="0">
              <a:buNone/>
            </a:pPr>
            <a:endParaRPr lang="en-US"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TCR may feel like another burden, but it does not require advisors to abandon what makes them valuable. It requires advisors to sharpen how that value is explained. </a:t>
            </a:r>
            <a:r>
              <a:rPr lang="en-US" dirty="0"/>
              <a:t>It is just part of the process to continuously find ways to improve yourself to ensure you are always ahead of the game.  </a:t>
            </a:r>
          </a:p>
          <a:p>
            <a:pPr marL="0" indent="0">
              <a:buNone/>
            </a:pPr>
            <a:endParaRPr lang="en-US"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It is about using a changing environment to improve communication, strengthen process, and lead clients through uncertainty with confidence.</a:t>
            </a:r>
            <a:endParaRPr lang="en-US"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31</a:t>
            </a:fld>
            <a:endParaRPr lang="en-CA"/>
          </a:p>
        </p:txBody>
      </p:sp>
    </p:spTree>
    <p:extLst>
      <p:ext uri="{BB962C8B-B14F-4D97-AF65-F5344CB8AC3E}">
        <p14:creationId xmlns:p14="http://schemas.microsoft.com/office/powerpoint/2010/main" val="7209523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indent="0">
              <a:buNone/>
            </a:pPr>
            <a:r>
              <a:rPr lang="en-US" dirty="0"/>
              <a:t>Now, let’s move on to the last part of this presentation and focus on practical steps for Total Cost Reporting Readiness. Let me explain what I mean by “Lead with your playbook”.  </a:t>
            </a:r>
          </a:p>
          <a:p>
            <a:pPr marL="0" indent="0">
              <a:buNone/>
            </a:pPr>
            <a:endParaRPr lang="en-US"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A playbook is simply a practical structure. It helps you know what to do before, during, and after the conversation. </a:t>
            </a:r>
            <a:r>
              <a:rPr kumimoji="0" lang="en-US" sz="1200" b="0" i="0" u="none" strike="noStrike" kern="1200" cap="none" spc="0" normalizeH="0" baseline="0" noProof="0" dirty="0">
                <a:ln>
                  <a:noFill/>
                </a:ln>
                <a:solidFill>
                  <a:prstClr val="black"/>
                </a:solidFill>
                <a:effectLst/>
                <a:uLnTx/>
                <a:uFillTx/>
                <a:latin typeface="Arial"/>
                <a:ea typeface="+mn-ea"/>
                <a:cs typeface="+mn-cs"/>
              </a:rPr>
              <a:t>Without a playbook, preparation can feel overwhelming. With a playbook, the process becomes manageable and repeatable.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a:buNone/>
            </a:pPr>
            <a:r>
              <a:rPr kumimoji="0" lang="en-CA" sz="1200" b="0" i="0" u="none" strike="noStrike" kern="1200" cap="none" spc="0" normalizeH="0" baseline="0" noProof="0" dirty="0">
                <a:ln>
                  <a:noFill/>
                </a:ln>
                <a:solidFill>
                  <a:prstClr val="black"/>
                </a:solidFill>
                <a:effectLst/>
                <a:uLnTx/>
                <a:uFillTx/>
                <a:latin typeface="Arial"/>
                <a:ea typeface="+mn-ea"/>
                <a:cs typeface="+mn-cs"/>
              </a:rPr>
              <a:t>The goal is to support consistent messaging across the practice, reduce anxiety, and help you move from reactive responses to proactive leadership.</a:t>
            </a:r>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32</a:t>
            </a:fld>
            <a:endParaRPr lang="en-CA"/>
          </a:p>
        </p:txBody>
      </p:sp>
    </p:spTree>
    <p:extLst>
      <p:ext uri="{BB962C8B-B14F-4D97-AF65-F5344CB8AC3E}">
        <p14:creationId xmlns:p14="http://schemas.microsoft.com/office/powerpoint/2010/main" val="37809042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In this case, there are three key elements to your playbook:</a:t>
            </a:r>
          </a:p>
          <a:p>
            <a:pPr marL="228600" marR="0" lvl="0" indent="-22860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AutoNum type="arabicPeriod"/>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Before meetings</a:t>
            </a:r>
          </a:p>
          <a:p>
            <a:pPr marL="228600" marR="0" lvl="0" indent="-22860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AutoNum type="arabicPeriod"/>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During meetings</a:t>
            </a:r>
          </a:p>
          <a:p>
            <a:pPr marL="228600" marR="0" lvl="0" indent="-22860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AutoNum type="arabicPeriod"/>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After meetings</a:t>
            </a:r>
          </a:p>
          <a:p>
            <a:pPr marL="228600" marR="0" lvl="0" indent="-22860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AutoNum type="arabicPeriod"/>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1" u="none" strike="noStrike" kern="1200" cap="none" spc="0" normalizeH="0" baseline="0" noProof="0" dirty="0">
                <a:ln>
                  <a:noFill/>
                </a:ln>
                <a:solidFill>
                  <a:prstClr val="black"/>
                </a:solidFill>
                <a:effectLst/>
                <a:uLnTx/>
                <a:uFillTx/>
                <a:latin typeface="Arial"/>
                <a:ea typeface="+mn-ea"/>
                <a:cs typeface="+mn-cs"/>
              </a:rPr>
              <a:t>CLICK</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Before meetings:</a:t>
            </a:r>
            <a:r>
              <a:rPr kumimoji="0" lang="en-US" sz="1200" b="1" i="0" u="none" strike="noStrike" kern="1200" cap="none" spc="0" normalizeH="0" baseline="0" noProof="0" dirty="0">
                <a:ln>
                  <a:noFill/>
                </a:ln>
                <a:solidFill>
                  <a:prstClr val="black"/>
                </a:solidFill>
                <a:effectLst/>
                <a:uLnTx/>
                <a:uFillTx/>
                <a:latin typeface="Arial"/>
                <a:ea typeface="+mn-ea"/>
                <a:cs typeface="+mn-cs"/>
              </a:rPr>
              <a:t> </a:t>
            </a:r>
            <a:r>
              <a:rPr kumimoji="0" lang="en-US" sz="1200" b="0" i="0" u="none" strike="noStrike" kern="1200" cap="none" spc="0" normalizeH="0" baseline="0" noProof="0" dirty="0">
                <a:ln>
                  <a:noFill/>
                </a:ln>
                <a:solidFill>
                  <a:prstClr val="black"/>
                </a:solidFill>
                <a:effectLst/>
                <a:uLnTx/>
                <a:uFillTx/>
                <a:latin typeface="Arial"/>
                <a:ea typeface="+mn-ea"/>
                <a:cs typeface="+mn-cs"/>
              </a:rPr>
              <a:t>This is where you may have to take some time to prepare, reflect, and identify key value moments, moments when you helped the client make a better decision, avoid a mistake, gain confidence, simplify complexity, or stay on track.</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For example: Calmed a client’s emotions during market correction/global health pandemic, helped a client make a major decision with confidence such as deciding when to draw from their RRSP/RRIF, TFSA, or non-registered accounts, helping with adult children, etc.). This will help you stay confident and focused on priorities, and will also help you with the next part of the playbook, which concerns conversations DURING the meeting…</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1" u="none" strike="noStrike" kern="1200" cap="none" spc="0" normalizeH="0" baseline="0" noProof="0" dirty="0">
                <a:ln>
                  <a:noFill/>
                </a:ln>
                <a:solidFill>
                  <a:prstClr val="black"/>
                </a:solidFill>
                <a:effectLst/>
                <a:uLnTx/>
                <a:uFillTx/>
                <a:latin typeface="Arial"/>
                <a:ea typeface="+mn-ea"/>
                <a:cs typeface="+mn-cs"/>
              </a:rPr>
              <a:t>CLICK</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During meetings:</a:t>
            </a:r>
            <a:r>
              <a:rPr kumimoji="0" lang="en-US" sz="1200" b="1" i="0" u="none" strike="noStrike" kern="1200" cap="none" spc="0" normalizeH="0" baseline="0" noProof="0" dirty="0">
                <a:ln>
                  <a:noFill/>
                </a:ln>
                <a:solidFill>
                  <a:prstClr val="black"/>
                </a:solidFill>
                <a:effectLst/>
                <a:uLnTx/>
                <a:uFillTx/>
                <a:latin typeface="Arial"/>
                <a:ea typeface="+mn-ea"/>
                <a:cs typeface="+mn-cs"/>
              </a:rPr>
              <a:t> </a:t>
            </a:r>
            <a:r>
              <a:rPr kumimoji="0" lang="en-US" sz="1200" b="0" i="0" u="none" strike="noStrike" kern="1200" cap="none" spc="0" normalizeH="0" baseline="0" noProof="0" dirty="0">
                <a:ln>
                  <a:noFill/>
                </a:ln>
                <a:solidFill>
                  <a:prstClr val="black"/>
                </a:solidFill>
                <a:effectLst/>
                <a:uLnTx/>
                <a:uFillTx/>
                <a:latin typeface="Arial"/>
                <a:ea typeface="+mn-ea"/>
                <a:cs typeface="+mn-cs"/>
              </a:rPr>
              <a:t>For starters, you should not open the meeting by jumping straight into the cost disclosure. Consider first reminding the client what the meeting is about: Their goals, their plan, their progress, and the advice relationship. For effective conversations remember to anchor costs to outcomes as this may provides clarity and supports decision-making. (Tie fees to outcomes). This is where the preparation work before the meeting will be valuable as you will now have the opportunity to connect costs to value moments you identified. Tie the financial need to the emotional desire. For example, to ensure you can pay for post-secondary studies, to ensure you have enough capital to provide you the income during your retirement years, etc.</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1" u="none" strike="noStrike" kern="1200" cap="none" spc="0" normalizeH="0" baseline="0" noProof="0" dirty="0">
                <a:ln>
                  <a:noFill/>
                </a:ln>
                <a:solidFill>
                  <a:prstClr val="black"/>
                </a:solidFill>
                <a:effectLst/>
                <a:uLnTx/>
                <a:uFillTx/>
                <a:latin typeface="Arial"/>
                <a:ea typeface="+mn-ea"/>
                <a:cs typeface="+mn-cs"/>
              </a:rPr>
              <a:t>CLICK</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After meetings</a:t>
            </a:r>
            <a:r>
              <a:rPr kumimoji="0" lang="en-US" sz="1200" b="0" i="0" u="none" strike="noStrike" kern="1200" cap="none" spc="0" normalizeH="0" baseline="0" noProof="0" dirty="0">
                <a:ln>
                  <a:noFill/>
                </a:ln>
                <a:solidFill>
                  <a:prstClr val="black"/>
                </a:solidFill>
                <a:effectLst/>
                <a:uLnTx/>
                <a:uFillTx/>
                <a:latin typeface="Arial"/>
                <a:ea typeface="+mn-ea"/>
                <a:cs typeface="+mn-cs"/>
              </a:rPr>
              <a:t>: Document the conversation – what was discussed, what concerns the clients expressed, next steps agreed to, etc. Then send a follow-up summary via email. Capture client concerns for future meetings (track what the client was primarily concerned about so you can be better prepared in future discussions. Continue making value </a:t>
            </a:r>
            <a:r>
              <a:rPr kumimoji="0" lang="fr-CA" sz="1200" b="0" i="0" u="none" strike="noStrike" kern="1200" cap="none" spc="0" normalizeH="0" baseline="0" noProof="0" dirty="0">
                <a:ln>
                  <a:noFill/>
                </a:ln>
                <a:solidFill>
                  <a:prstClr val="black"/>
                </a:solidFill>
                <a:effectLst/>
                <a:uLnTx/>
                <a:uFillTx/>
                <a:latin typeface="Arial"/>
                <a:ea typeface="+mn-ea"/>
                <a:cs typeface="+mn-cs"/>
              </a:rPr>
              <a:t>‘’</a:t>
            </a:r>
            <a:r>
              <a:rPr kumimoji="0" lang="en-US" sz="1200" b="0" i="0" u="none" strike="noStrike" kern="1200" cap="none" spc="0" normalizeH="0" baseline="0" noProof="0" dirty="0">
                <a:ln>
                  <a:noFill/>
                </a:ln>
                <a:solidFill>
                  <a:prstClr val="black"/>
                </a:solidFill>
                <a:effectLst/>
                <a:uLnTx/>
                <a:uFillTx/>
                <a:latin typeface="Arial"/>
                <a:ea typeface="+mn-ea"/>
                <a:cs typeface="+mn-cs"/>
              </a:rPr>
              <a:t>visible’’ with small touchpoints. Reinforcing continuity and commitment after meetings ensures lasting client relationships and trust. A clear process/structure reduces can reduce anxiety and improve clarity.</a:t>
            </a:r>
          </a:p>
          <a:p>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33</a:t>
            </a:fld>
            <a:endParaRPr lang="en-CA"/>
          </a:p>
        </p:txBody>
      </p:sp>
    </p:spTree>
    <p:extLst>
      <p:ext uri="{BB962C8B-B14F-4D97-AF65-F5344CB8AC3E}">
        <p14:creationId xmlns:p14="http://schemas.microsoft.com/office/powerpoint/2010/main" val="2127470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Another aspect you should include in your process </a:t>
            </a:r>
            <a:r>
              <a:rPr kumimoji="0" lang="en-US" sz="2000" b="0" i="0" u="none" strike="noStrike" kern="1200" cap="none" spc="0" normalizeH="0" baseline="0" noProof="0" dirty="0">
                <a:ln>
                  <a:noFill/>
                </a:ln>
                <a:solidFill>
                  <a:prstClr val="black"/>
                </a:solidFill>
                <a:effectLst/>
                <a:uLnTx/>
                <a:uFillTx/>
                <a:latin typeface="+mn-lt"/>
                <a:ea typeface="+mn-ea"/>
                <a:cs typeface="+mn-cs"/>
              </a:rPr>
              <a:t>(as part of the “before” stage) is taking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time to </a:t>
            </a:r>
            <a:r>
              <a:rPr kumimoji="0" lang="en-US" sz="2000" b="0" i="0" u="none" strike="noStrike" kern="1200" cap="none" spc="0" normalizeH="0" baseline="0" noProof="0" dirty="0">
                <a:ln>
                  <a:noFill/>
                </a:ln>
                <a:solidFill>
                  <a:prstClr val="black"/>
                </a:solidFill>
                <a:effectLst/>
                <a:uLnTx/>
                <a:uFillTx/>
                <a:latin typeface="+mn-lt"/>
                <a:ea typeface="+mn-ea"/>
                <a:cs typeface="+mn-cs"/>
              </a:rPr>
              <a:t>audit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your book.</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In working with leading advisors, I can share </a:t>
            </a:r>
            <a:r>
              <a:rPr kumimoji="0" lang="en-US" sz="2000" b="0" i="0" u="none" strike="noStrike" kern="1200" cap="none" spc="0" normalizeH="0" baseline="0" noProof="0" dirty="0">
                <a:ln>
                  <a:noFill/>
                </a:ln>
                <a:solidFill>
                  <a:prstClr val="black"/>
                </a:solidFill>
                <a:effectLst/>
                <a:uLnTx/>
                <a:uFillTx/>
                <a:latin typeface="+mn-lt"/>
                <a:ea typeface="+mn-ea"/>
                <a:cs typeface="+mn-cs"/>
              </a:rPr>
              <a:t>that they regularly audit their books to ensure they have a solid understanding of their client profiles, profitability levels, and the service levels different categories of clients are offered,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to properly manage and run their business. So, this is not just a suggestion pertaining to TCR </a:t>
            </a:r>
            <a:r>
              <a:rPr kumimoji="0" lang="en-US" sz="2000" b="0" i="0" u="none" strike="noStrike" kern="1200" cap="none" spc="0" normalizeH="0" baseline="0" noProof="0" dirty="0">
                <a:ln>
                  <a:noFill/>
                </a:ln>
                <a:solidFill>
                  <a:prstClr val="black"/>
                </a:solidFill>
                <a:effectLst/>
                <a:uLnTx/>
                <a:uFillTx/>
                <a:latin typeface="+mn-lt"/>
                <a:ea typeface="+mn-ea"/>
                <a:cs typeface="+mn-cs"/>
              </a:rPr>
              <a:t>preparation;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it is simply good business practice. </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I think you will agree that not every client needs the same conversation at the same time. Top relationships may require proactive, personalized outreach. Mid-tier clients may need targeted communication integrated into regular reviews. Smaller or lower-tier clients may be best served through scalable education and clear access to follow-up support.</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This targeted approach makes action manageable and effective.</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This is not about treating clients unequally. This is about communicating appropriately based on complexity, relationship value, risk, and need.</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34</a:t>
            </a:fld>
            <a:endParaRPr lang="en-CA"/>
          </a:p>
        </p:txBody>
      </p:sp>
    </p:spTree>
    <p:extLst>
      <p:ext uri="{BB962C8B-B14F-4D97-AF65-F5344CB8AC3E}">
        <p14:creationId xmlns:p14="http://schemas.microsoft.com/office/powerpoint/2010/main" val="23894706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BF312-11FF-2EE5-5B3C-82E8DA44BB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1D6A2D-BFEB-D2C5-8638-167B6AE6F110}"/>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FA85DF3F-9AED-8A81-FA7D-38C91F6D2A21}"/>
              </a:ext>
            </a:extLst>
          </p:cNvPr>
          <p:cNvSpPr>
            <a:spLocks noGrp="1"/>
          </p:cNvSpPr>
          <p:nvPr>
            <p:ph type="body" idx="1"/>
          </p:nvPr>
        </p:nvSpPr>
        <p:spPr/>
        <p:txBody>
          <a:bodyPr/>
          <a:lstStyle/>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a:ea typeface="+mn-ea"/>
                <a:cs typeface="+mn-cs"/>
              </a:rPr>
              <a:t>Prioritize top relationships</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Focus proactive and personalized discussions on high-value clients to strengthen key relationships.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Who are your top relationships by revenue, assets, referrals, complexity, or future opportunity? Which households would hurt the most to lose? </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Which clients are most likely to compare cost versus value?</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You may consider three dimensions: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1. </a:t>
            </a:r>
            <a:r>
              <a:rPr kumimoji="0" lang="en-US" sz="1600" b="0" i="0" u="sng" strike="noStrike" kern="1200" cap="none" spc="0" normalizeH="0" baseline="0" noProof="0" dirty="0">
                <a:ln>
                  <a:noFill/>
                </a:ln>
                <a:solidFill>
                  <a:prstClr val="black"/>
                </a:solidFill>
                <a:effectLst/>
                <a:uLnTx/>
                <a:uFillTx/>
                <a:latin typeface="Arial" panose="020B0604020202020204"/>
                <a:ea typeface="+mn-ea"/>
                <a:cs typeface="+mn-cs"/>
              </a:rPr>
              <a:t>Complexity of relationship: </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Which clients receive significant planning beyond investment management?</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Which clients have retirement income, estate, tax, business owner, insurance, or family wealth transfer needs?</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Which clients may not fully understand all the work being done for them?</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2. </a:t>
            </a:r>
            <a:r>
              <a:rPr kumimoji="0" lang="en-US" sz="1600" b="0" i="0" u="sng" strike="noStrike" kern="1200" cap="none" spc="0" normalizeH="0" baseline="0" noProof="0" dirty="0">
                <a:ln>
                  <a:noFill/>
                </a:ln>
                <a:solidFill>
                  <a:prstClr val="black"/>
                </a:solidFill>
                <a:effectLst/>
                <a:uLnTx/>
                <a:uFillTx/>
                <a:latin typeface="Arial" panose="020B0604020202020204"/>
                <a:ea typeface="+mn-ea"/>
                <a:cs typeface="+mn-cs"/>
              </a:rPr>
              <a:t>Engagement level</a:t>
            </a: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Who regularly attends meetings and values advice?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Who has not met with the advisor in a while?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Who may only associate the advisor relationship with investment returns?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3. </a:t>
            </a:r>
            <a:r>
              <a:rPr kumimoji="0" lang="en-US" sz="1600" b="0" i="0" u="sng" strike="noStrike" kern="1200" cap="none" spc="0" normalizeH="0" baseline="0" noProof="0" dirty="0">
                <a:ln>
                  <a:noFill/>
                </a:ln>
                <a:solidFill>
                  <a:prstClr val="black"/>
                </a:solidFill>
                <a:effectLst/>
                <a:uLnTx/>
                <a:uFillTx/>
                <a:latin typeface="Arial" panose="020B0604020202020204"/>
                <a:ea typeface="+mn-ea"/>
                <a:cs typeface="+mn-cs"/>
              </a:rPr>
              <a:t>Emotional risk</a:t>
            </a: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Which clients are anxious, reactive, skeptical, or frustrated after poor market performance?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Which clients may see a large dollar cost and react emotionally?</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Which clients are vulnerable to a competitor’s “lower fee” message?</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endParaRPr lang="en-CA" dirty="0"/>
          </a:p>
        </p:txBody>
      </p:sp>
      <p:sp>
        <p:nvSpPr>
          <p:cNvPr id="4" name="Slide Number Placeholder 3">
            <a:extLst>
              <a:ext uri="{FF2B5EF4-FFF2-40B4-BE49-F238E27FC236}">
                <a16:creationId xmlns:a16="http://schemas.microsoft.com/office/drawing/2014/main" id="{490DDE39-BB82-F392-15C8-D9C4B980F301}"/>
              </a:ext>
            </a:extLst>
          </p:cNvPr>
          <p:cNvSpPr>
            <a:spLocks noGrp="1"/>
          </p:cNvSpPr>
          <p:nvPr>
            <p:ph type="sldNum" sz="quarter" idx="5"/>
          </p:nvPr>
        </p:nvSpPr>
        <p:spPr/>
        <p:txBody>
          <a:bodyPr/>
          <a:lstStyle/>
          <a:p>
            <a:fld id="{4FF0573C-F130-4D1E-A886-85FBB65D3A1B}" type="slidenum">
              <a:rPr lang="en-CA" smtClean="0"/>
              <a:pPr/>
              <a:t>35</a:t>
            </a:fld>
            <a:endParaRPr lang="en-CA"/>
          </a:p>
        </p:txBody>
      </p:sp>
    </p:spTree>
    <p:extLst>
      <p:ext uri="{BB962C8B-B14F-4D97-AF65-F5344CB8AC3E}">
        <p14:creationId xmlns:p14="http://schemas.microsoft.com/office/powerpoint/2010/main" val="39238039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43811-275E-ED09-A9FA-BA7E3C5082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435051-682B-4EF9-2DAA-C2CEA7AB62EC}"/>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10BC3F21-AFFF-C76E-5E18-D9A43182FB30}"/>
              </a:ext>
            </a:extLst>
          </p:cNvPr>
          <p:cNvSpPr>
            <a:spLocks noGrp="1"/>
          </p:cNvSpPr>
          <p:nvPr>
            <p:ph type="body" idx="1"/>
          </p:nvPr>
        </p:nvSpPr>
        <p:spPr/>
        <p:txBody>
          <a:bodyPr/>
          <a:lstStyle/>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a:ea typeface="+mn-ea"/>
                <a:cs typeface="+mn-cs"/>
              </a:rPr>
              <a:t>Mid-tier clients: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These clients may not require the same level of white-glove treatment as top relationships, but they should not be ignored.</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sng"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Who fits here?: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Good clients with moderate assets</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Emerging affluent households</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Younger accumulator clients with future potential</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Clients who are engaged but not highly complex</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Clients who may be fee-sensitive but relationship-positive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Clients who could consolidate more assets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What should you do?:</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Send a targeted email or letter explaining TCR</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Offer a review meeting or call</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Use a semi-personalized “value recap” – highlight key services provided</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n-lt"/>
                <a:ea typeface="+mn-ea"/>
                <a:cs typeface="+mn-cs"/>
              </a:rPr>
              <a:t>The idea is to maintain engagement without creating an unsustainable workload. Look for one planning opportunity that can make the next conversation valuable and relevant.</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n-lt"/>
                <a:ea typeface="+mn-ea"/>
                <a:cs typeface="+mn-cs"/>
              </a:rPr>
              <a:t>TCR can be integrated naturally into routine check-ins rather than treated as a separate event.</a:t>
            </a:r>
          </a:p>
          <a:p>
            <a:endParaRPr lang="en-CA" dirty="0"/>
          </a:p>
        </p:txBody>
      </p:sp>
      <p:sp>
        <p:nvSpPr>
          <p:cNvPr id="4" name="Slide Number Placeholder 3">
            <a:extLst>
              <a:ext uri="{FF2B5EF4-FFF2-40B4-BE49-F238E27FC236}">
                <a16:creationId xmlns:a16="http://schemas.microsoft.com/office/drawing/2014/main" id="{A4A14872-4627-0A7A-8845-5277DAC4ADC5}"/>
              </a:ext>
            </a:extLst>
          </p:cNvPr>
          <p:cNvSpPr>
            <a:spLocks noGrp="1"/>
          </p:cNvSpPr>
          <p:nvPr>
            <p:ph type="sldNum" sz="quarter" idx="5"/>
          </p:nvPr>
        </p:nvSpPr>
        <p:spPr/>
        <p:txBody>
          <a:bodyPr/>
          <a:lstStyle/>
          <a:p>
            <a:fld id="{4FF0573C-F130-4D1E-A886-85FBB65D3A1B}" type="slidenum">
              <a:rPr lang="en-CA" smtClean="0"/>
              <a:pPr/>
              <a:t>36</a:t>
            </a:fld>
            <a:endParaRPr lang="en-CA"/>
          </a:p>
        </p:txBody>
      </p:sp>
    </p:spTree>
    <p:extLst>
      <p:ext uri="{BB962C8B-B14F-4D97-AF65-F5344CB8AC3E}">
        <p14:creationId xmlns:p14="http://schemas.microsoft.com/office/powerpoint/2010/main" val="32947293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B913C-65B7-27C2-7432-A4C7A1ECB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D238F6-3993-E4DD-78CB-8CF5B2348F04}"/>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19CDBCDC-0E4E-C256-339A-9F0D4E78C60B}"/>
              </a:ext>
            </a:extLst>
          </p:cNvPr>
          <p:cNvSpPr>
            <a:spLocks noGrp="1"/>
          </p:cNvSpPr>
          <p:nvPr>
            <p:ph type="body" idx="1"/>
          </p:nvPr>
        </p:nvSpPr>
        <p:spPr/>
        <p:txBody>
          <a:bodyPr/>
          <a:lstStyle/>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a:ea typeface="+mn-ea"/>
                <a:cs typeface="+mn-cs"/>
              </a:rPr>
              <a:t>Smaller/lower-tier clients: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These clients still deserve clear communication, but you will need a scalable approach.</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Use scalable communication for this broader client base to maintain contact without overextending </a:t>
            </a:r>
            <a:r>
              <a:rPr kumimoji="0" lang="en-US" sz="2000" b="0" i="0" u="none" strike="noStrike" kern="1200" cap="none" spc="0" normalizeH="0" baseline="0" noProof="0" dirty="0">
                <a:ln>
                  <a:noFill/>
                </a:ln>
                <a:solidFill>
                  <a:prstClr val="black"/>
                </a:solidFill>
                <a:effectLst/>
                <a:uLnTx/>
                <a:uFillTx/>
                <a:latin typeface="+mn-lt"/>
                <a:ea typeface="+mn-ea"/>
                <a:cs typeface="+mn-cs"/>
              </a:rPr>
              <a:t>resources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(telephone, email, virtual meetings). For example:</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Send a clear educational message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Provide a short FAQ</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Offer group webinars or scheduled call blocks</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Use templated language approved by the dealer or compliance team</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t>Encourage clients to reach out with questions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indent="0">
              <a:buNone/>
            </a:pPr>
            <a:r>
              <a:rPr lang="en-US" dirty="0"/>
              <a:t>Even a short message can reduce surprise and communicate that the advisor is paying attention.</a:t>
            </a:r>
          </a:p>
          <a:p>
            <a:endParaRPr lang="en-CA" dirty="0"/>
          </a:p>
        </p:txBody>
      </p:sp>
      <p:sp>
        <p:nvSpPr>
          <p:cNvPr id="4" name="Slide Number Placeholder 3">
            <a:extLst>
              <a:ext uri="{FF2B5EF4-FFF2-40B4-BE49-F238E27FC236}">
                <a16:creationId xmlns:a16="http://schemas.microsoft.com/office/drawing/2014/main" id="{78B45571-6371-E545-9A6B-824A66B4A86F}"/>
              </a:ext>
            </a:extLst>
          </p:cNvPr>
          <p:cNvSpPr>
            <a:spLocks noGrp="1"/>
          </p:cNvSpPr>
          <p:nvPr>
            <p:ph type="sldNum" sz="quarter" idx="5"/>
          </p:nvPr>
        </p:nvSpPr>
        <p:spPr/>
        <p:txBody>
          <a:bodyPr/>
          <a:lstStyle/>
          <a:p>
            <a:fld id="{4FF0573C-F130-4D1E-A886-85FBB65D3A1B}" type="slidenum">
              <a:rPr lang="en-CA" smtClean="0"/>
              <a:pPr/>
              <a:t>37</a:t>
            </a:fld>
            <a:endParaRPr lang="en-CA"/>
          </a:p>
        </p:txBody>
      </p:sp>
    </p:spTree>
    <p:extLst>
      <p:ext uri="{BB962C8B-B14F-4D97-AF65-F5344CB8AC3E}">
        <p14:creationId xmlns:p14="http://schemas.microsoft.com/office/powerpoint/2010/main" val="11421762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Another practical step is to refresh or revisit your value statement, or unique value proposition.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We have built a presentation and can also deliver it in a workshop </a:t>
            </a:r>
            <a:r>
              <a:rPr kumimoji="0" lang="en-US" sz="1200" b="0" i="0" u="none" strike="noStrike" kern="1200" cap="none" spc="0" normalizeH="0" baseline="0" noProof="0" dirty="0">
                <a:ln>
                  <a:noFill/>
                </a:ln>
                <a:solidFill>
                  <a:prstClr val="black"/>
                </a:solidFill>
                <a:effectLst/>
                <a:uLnTx/>
                <a:uFillTx/>
                <a:latin typeface="+mn-lt"/>
                <a:ea typeface="+mn-ea"/>
                <a:cs typeface="+mn-cs"/>
              </a:rPr>
              <a:t>format, so please connect with your Manulife Investments sales representative if you are interested in creating/developing your UVP, or if you wish to take a step back and revisit it to determine whether</a:t>
            </a:r>
            <a:r>
              <a:rPr kumimoji="0" lang="en-US" sz="1200" b="0" i="0" u="none" strike="noStrike" kern="1200" cap="none" spc="0" normalizeH="0" baseline="0" noProof="0" dirty="0">
                <a:ln>
                  <a:noFill/>
                </a:ln>
                <a:solidFill>
                  <a:prstClr val="black"/>
                </a:solidFill>
                <a:effectLst/>
                <a:uLnTx/>
                <a:uFillTx/>
                <a:latin typeface="Arial"/>
                <a:ea typeface="+mn-ea"/>
                <a:cs typeface="+mn-cs"/>
              </a:rPr>
              <a:t> it is still relevant.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 will keep this at a very high level </a:t>
            </a:r>
            <a:r>
              <a:rPr kumimoji="0" lang="en-US" sz="1200" b="0" i="0" u="none" strike="noStrike" kern="1200" cap="none" spc="0" normalizeH="0" baseline="0" noProof="0" dirty="0">
                <a:ln>
                  <a:noFill/>
                </a:ln>
                <a:solidFill>
                  <a:prstClr val="black"/>
                </a:solidFill>
                <a:effectLst/>
                <a:uLnTx/>
                <a:uFillTx/>
                <a:latin typeface="+mn-lt"/>
                <a:ea typeface="+mn-ea"/>
                <a:cs typeface="+mn-cs"/>
              </a:rPr>
              <a:t>regarding </a:t>
            </a:r>
            <a:r>
              <a:rPr kumimoji="0" lang="en-US" sz="1200" b="0" i="0" u="none" strike="noStrike" kern="1200" cap="none" spc="0" normalizeH="0" baseline="0" noProof="0" dirty="0">
                <a:ln>
                  <a:noFill/>
                </a:ln>
                <a:solidFill>
                  <a:prstClr val="black"/>
                </a:solidFill>
                <a:effectLst/>
                <a:uLnTx/>
                <a:uFillTx/>
                <a:latin typeface="Arial"/>
                <a:ea typeface="+mn-ea"/>
                <a:cs typeface="+mn-cs"/>
              </a:rPr>
              <a:t>what it entails.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Start by analyzing your book of business to find a trend in your client segments – identify </a:t>
            </a:r>
            <a:r>
              <a:rPr kumimoji="0" lang="en-US" sz="1200" b="1" i="0" u="none" strike="noStrike" kern="1200" cap="none" spc="0" normalizeH="0" baseline="0" noProof="0" dirty="0">
                <a:ln>
                  <a:noFill/>
                </a:ln>
                <a:solidFill>
                  <a:prstClr val="black"/>
                </a:solidFill>
                <a:effectLst/>
                <a:uLnTx/>
                <a:uFillTx/>
                <a:latin typeface="Arial"/>
                <a:ea typeface="+mn-ea"/>
                <a:cs typeface="+mn-cs"/>
              </a:rPr>
              <a:t>who </a:t>
            </a:r>
            <a:r>
              <a:rPr kumimoji="0" lang="en-US" sz="1200" b="0" i="0" u="none" strike="noStrike" kern="1200" cap="none" spc="0" normalizeH="0" baseline="0" noProof="0" dirty="0">
                <a:ln>
                  <a:noFill/>
                </a:ln>
                <a:solidFill>
                  <a:prstClr val="black"/>
                </a:solidFill>
                <a:effectLst/>
                <a:uLnTx/>
                <a:uFillTx/>
                <a:latin typeface="Arial"/>
                <a:ea typeface="+mn-ea"/>
                <a:cs typeface="+mn-cs"/>
              </a:rPr>
              <a:t>you work with, and if you have target markets or segments.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1" u="none" strike="noStrike" kern="1200" cap="none" spc="0" normalizeH="0" baseline="0" noProof="0" dirty="0">
                <a:ln>
                  <a:noFill/>
                </a:ln>
                <a:solidFill>
                  <a:prstClr val="black"/>
                </a:solidFill>
                <a:effectLst/>
                <a:uLnTx/>
                <a:uFillTx/>
                <a:latin typeface="Arial"/>
                <a:ea typeface="+mn-ea"/>
                <a:cs typeface="+mn-cs"/>
              </a:rPr>
              <a:t>CLICK</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Then identify </a:t>
            </a:r>
            <a:r>
              <a:rPr kumimoji="0" lang="en-US" sz="1200" b="1" i="0" u="none" strike="noStrike" kern="1200" cap="none" spc="0" normalizeH="0" baseline="0" noProof="0" dirty="0">
                <a:ln>
                  <a:noFill/>
                </a:ln>
                <a:solidFill>
                  <a:prstClr val="black"/>
                </a:solidFill>
                <a:effectLst/>
                <a:uLnTx/>
                <a:uFillTx/>
                <a:latin typeface="Arial"/>
                <a:ea typeface="+mn-ea"/>
                <a:cs typeface="+mn-cs"/>
              </a:rPr>
              <a:t>what you do for each client </a:t>
            </a:r>
            <a:r>
              <a:rPr kumimoji="0" lang="en-US" sz="1200" b="0" i="0" u="none" strike="noStrike" kern="1200" cap="none" spc="0" normalizeH="0" baseline="0" noProof="0" dirty="0">
                <a:ln>
                  <a:noFill/>
                </a:ln>
                <a:solidFill>
                  <a:prstClr val="black"/>
                </a:solidFill>
                <a:effectLst/>
                <a:uLnTx/>
                <a:uFillTx/>
                <a:latin typeface="Arial"/>
                <a:ea typeface="+mn-ea"/>
                <a:cs typeface="+mn-cs"/>
              </a:rPr>
              <a:t>– keep it simple and memorable.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1" u="none" strike="noStrike" kern="1200" cap="none" spc="0" normalizeH="0" baseline="0" noProof="0" dirty="0">
                <a:ln>
                  <a:noFill/>
                </a:ln>
                <a:solidFill>
                  <a:prstClr val="black"/>
                </a:solidFill>
                <a:effectLst/>
                <a:uLnTx/>
                <a:uFillTx/>
                <a:latin typeface="Arial"/>
                <a:ea typeface="+mn-ea"/>
                <a:cs typeface="+mn-cs"/>
              </a:rPr>
              <a:t>CLICK</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And finally, develop a differentiated benefit – what </a:t>
            </a:r>
            <a:r>
              <a:rPr kumimoji="0" lang="en-US" sz="1200" b="0" i="0" u="none" strike="noStrike" kern="1200" cap="none" spc="0" normalizeH="0" baseline="0" noProof="0" dirty="0">
                <a:ln>
                  <a:noFill/>
                </a:ln>
                <a:solidFill>
                  <a:prstClr val="black"/>
                </a:solidFill>
                <a:effectLst/>
                <a:uLnTx/>
                <a:uFillTx/>
                <a:latin typeface="+mn-lt"/>
                <a:ea typeface="+mn-ea"/>
                <a:cs typeface="+mn-cs"/>
              </a:rPr>
              <a:t>sets </a:t>
            </a:r>
            <a:r>
              <a:rPr kumimoji="0" lang="en-US" sz="1200" b="0" i="0" u="none" strike="noStrike" kern="1200" cap="none" spc="0" normalizeH="0" baseline="0" noProof="0" dirty="0">
                <a:ln>
                  <a:noFill/>
                </a:ln>
                <a:solidFill>
                  <a:prstClr val="black"/>
                </a:solidFill>
                <a:effectLst/>
                <a:uLnTx/>
                <a:uFillTx/>
                <a:latin typeface="Arial"/>
                <a:ea typeface="+mn-ea"/>
                <a:cs typeface="+mn-cs"/>
              </a:rPr>
              <a:t>you apart?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We encourage you to use specific examples. And remember, if you have more than one target market/niche/segment, you need a unique value proposition for each one!</a:t>
            </a:r>
          </a:p>
          <a:p>
            <a:pPr marL="0" indent="0">
              <a:buNone/>
            </a:pPr>
            <a:endParaRPr lang="en-US"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38</a:t>
            </a:fld>
            <a:endParaRPr lang="en-CA"/>
          </a:p>
        </p:txBody>
      </p:sp>
    </p:spTree>
    <p:extLst>
      <p:ext uri="{BB962C8B-B14F-4D97-AF65-F5344CB8AC3E}">
        <p14:creationId xmlns:p14="http://schemas.microsoft.com/office/powerpoint/2010/main" val="39222916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9"/>
          <p:cNvSpPr>
            <a:spLocks noGrp="1" noChangeArrowheads="1"/>
          </p:cNvSpPr>
          <p:nvPr>
            <p:ph type="body" idx="1"/>
          </p:nvPr>
        </p:nvSpPr>
        <p:spPr>
          <a:xfrm>
            <a:off x="142740" y="1441558"/>
            <a:ext cx="9023621" cy="5580323"/>
          </a:xfrm>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Important to note first and foremost is that most teams provide a tremendous amount of value to their clients in so many different ways. But again, what you are trying to do here is boil all of those things down to just “three core competencies.” What would they be?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Well, in this case, it’s providing “Holistic wealth management services,” “Personalized investment advice,” and, finally, “A Qualified team with real intellectual capital.”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5000"/>
              </a:lnSpc>
              <a:spcBef>
                <a:spcPts val="303"/>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 Holistic wealth management, they will discuss topics such as developing a goals-based financial plan, retirement planning, estate and tax planning support, longevity planning, business succession planning, strategic philanthropy planning, executive compensation planning, and banking and lending services.</a:t>
            </a:r>
          </a:p>
          <a:p>
            <a:pPr marL="0" marR="0" lvl="0" indent="0" algn="l" defTabSz="914400" rtl="0" eaLnBrk="1" fontAlgn="auto" latinLnBrk="0" hangingPunct="1">
              <a:lnSpc>
                <a:spcPct val="95000"/>
              </a:lnSpc>
              <a:spcBef>
                <a:spcPts val="303"/>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5000"/>
              </a:lnSpc>
              <a:spcBef>
                <a:spcPts val="303"/>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 Personalized investment advice, they will discuss items such as developing a formal investment policy statement and investment philosophy, delivering personalized portfolio construction and customized reporting, monitoring performance and results vs. client’s stated goals, and not an arbitrary benchmark They let their clients and prospects know that they stress test the portfolio 2-3 times per year, regularly provide a quarterly investment outlook and finally engage in quarterly strategy meetings. They are also a risk manager, which can include insurance solutions.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under A qualified team with intellectual capital, they will discuss items like: The team’s experience and focus or their niches, they will detail the team’s designations and experience, and why that is important to the client. They will make sure their clients know they consider themselves advisors to the entire family, a financial coach, if you will. They are also a technology assistant, providing digital access to the clients’ accounts. And finally, they are their clients’ personal CFO.  If a decision involves anything with a dollar sign, they ask to be involved in the conversation.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Now, when developing your own core story, the key is to list only the things</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your team actually does!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core story should clarify the advisor’s value, not overstate it.</a:t>
            </a:r>
            <a:endParaRPr lang="en-US" b="0" dirty="0"/>
          </a:p>
        </p:txBody>
      </p:sp>
      <p:sp>
        <p:nvSpPr>
          <p:cNvPr id="3" name="Slide Image Placeholder 2">
            <a:extLst>
              <a:ext uri="{FF2B5EF4-FFF2-40B4-BE49-F238E27FC236}">
                <a16:creationId xmlns:a16="http://schemas.microsoft.com/office/drawing/2014/main" id="{8D3041CD-BCD4-44E7-972B-BE1DDEB22F87}"/>
              </a:ext>
            </a:extLst>
          </p:cNvPr>
          <p:cNvSpPr>
            <a:spLocks noGrp="1" noRot="1" noChangeAspect="1"/>
          </p:cNvSpPr>
          <p:nvPr>
            <p:ph type="sldImg"/>
          </p:nvPr>
        </p:nvSpPr>
        <p:spPr>
          <a:xfrm>
            <a:off x="3582988" y="234950"/>
            <a:ext cx="2143125" cy="1206500"/>
          </a:xfrm>
        </p:spPr>
        <p:txBody>
          <a:bodyPr/>
          <a:lstStyle/>
          <a:p>
            <a:endParaRPr lang="en-CA"/>
          </a:p>
        </p:txBody>
      </p:sp>
      <p:sp>
        <p:nvSpPr>
          <p:cNvPr id="2" name="Slide Number Placeholder 1">
            <a:extLst>
              <a:ext uri="{FF2B5EF4-FFF2-40B4-BE49-F238E27FC236}">
                <a16:creationId xmlns:a16="http://schemas.microsoft.com/office/drawing/2014/main" id="{A0D455B4-A1A0-406B-8687-38034BC67E35}"/>
              </a:ext>
            </a:extLst>
          </p:cNvPr>
          <p:cNvSpPr>
            <a:spLocks noGrp="1"/>
          </p:cNvSpPr>
          <p:nvPr>
            <p:ph type="sldNum" sz="quarter" idx="5"/>
          </p:nvPr>
        </p:nvSpPr>
        <p:spPr/>
        <p:txBody>
          <a:bodyPr/>
          <a:lstStyle/>
          <a:p>
            <a:pPr defTabSz="924458">
              <a:defRPr/>
            </a:pPr>
            <a:fld id="{4FF0573C-F130-4D1E-A886-85FBB65D3A1B}" type="slidenum">
              <a:rPr lang="en-CA">
                <a:solidFill>
                  <a:prstClr val="black"/>
                </a:solidFill>
                <a:latin typeface="Arial"/>
              </a:rPr>
              <a:pPr defTabSz="924458">
                <a:defRPr/>
              </a:pPr>
              <a:t>39</a:t>
            </a:fld>
            <a:endParaRPr lang="en-CA">
              <a:solidFill>
                <a:prstClr val="black"/>
              </a:solidFill>
              <a:latin typeface="Arial"/>
            </a:endParaRPr>
          </a:p>
        </p:txBody>
      </p:sp>
    </p:spTree>
    <p:extLst>
      <p:ext uri="{BB962C8B-B14F-4D97-AF65-F5344CB8AC3E}">
        <p14:creationId xmlns:p14="http://schemas.microsoft.com/office/powerpoint/2010/main" val="19290956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indent="0">
              <a:buNone/>
            </a:pPr>
            <a:r>
              <a:rPr lang="en-US" dirty="0"/>
              <a:t>Here is a worksheet that we provide to guide you through the value proposition process. It helps translate broad service claims into a more specific and credible story about who you serve, what you do, and why it matters.</a:t>
            </a:r>
          </a:p>
          <a:p>
            <a:pPr marL="0" indent="0">
              <a:buNone/>
            </a:pPr>
            <a:endParaRPr lang="en-US" dirty="0"/>
          </a:p>
          <a:p>
            <a:pPr marL="0" indent="0">
              <a:buNone/>
            </a:pPr>
            <a:r>
              <a:rPr lang="en-CA" dirty="0"/>
              <a:t>TCR is a good trigger to revisit how you describe your value, because clients may soon be looking at cost with more clarity.</a:t>
            </a:r>
            <a:endParaRPr lang="en-US" dirty="0"/>
          </a:p>
          <a:p>
            <a:pPr marL="0" indent="0">
              <a:buNone/>
            </a:pPr>
            <a:endParaRPr lang="en-US" dirty="0"/>
          </a:p>
          <a:p>
            <a:pPr marL="0" indent="0">
              <a:buNone/>
            </a:pPr>
            <a:r>
              <a:rPr lang="en-US" dirty="0"/>
              <a:t>Again, if you are interested in our presentation, connect with your Manulife Investments sales representative, and they will be happy to book some time with you to discuss further. We are more than happy to offer a presentation/workshop at your firm.</a:t>
            </a:r>
          </a:p>
          <a:p>
            <a:endParaRPr lang="en-US"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40</a:t>
            </a:fld>
            <a:endParaRPr lang="en-CA"/>
          </a:p>
        </p:txBody>
      </p:sp>
    </p:spTree>
    <p:extLst>
      <p:ext uri="{BB962C8B-B14F-4D97-AF65-F5344CB8AC3E}">
        <p14:creationId xmlns:p14="http://schemas.microsoft.com/office/powerpoint/2010/main" val="14964705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DF6D5-C320-EC5E-E351-0737AC3B9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F16B-0682-8531-CE58-D348ABDBB3E8}"/>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8A4AA5C5-FE4B-B550-A6EE-B6C3BE27A0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Now, let’s move into the second part of the playbook – </a:t>
            </a:r>
            <a:r>
              <a:rPr kumimoji="0" lang="en-US" sz="1200" b="1" i="0" u="none" strike="noStrike" kern="1200" cap="none" spc="0" normalizeH="0" baseline="0" noProof="0" dirty="0">
                <a:ln>
                  <a:noFill/>
                </a:ln>
                <a:solidFill>
                  <a:prstClr val="black"/>
                </a:solidFill>
                <a:effectLst/>
                <a:uLnTx/>
                <a:uFillTx/>
                <a:latin typeface="Arial"/>
                <a:ea typeface="+mn-ea"/>
                <a:cs typeface="+mn-cs"/>
              </a:rPr>
              <a:t>DURING conversations.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First, </a:t>
            </a:r>
            <a:r>
              <a:rPr kumimoji="0" lang="en-US" sz="1200" b="0" i="0" u="sng" strike="noStrike" kern="1200" cap="none" spc="0" normalizeH="0" baseline="0" noProof="0" dirty="0">
                <a:ln>
                  <a:noFill/>
                </a:ln>
                <a:solidFill>
                  <a:prstClr val="black"/>
                </a:solidFill>
                <a:effectLst/>
                <a:uLnTx/>
                <a:uFillTx/>
                <a:latin typeface="Arial"/>
                <a:ea typeface="+mn-ea"/>
                <a:cs typeface="+mn-cs"/>
              </a:rPr>
              <a:t>control the narrative</a:t>
            </a:r>
            <a:r>
              <a:rPr kumimoji="0" lang="en-US" sz="1200" b="0" i="0" u="none" strike="noStrike" kern="1200" cap="none" spc="0" normalizeH="0" baseline="0" noProof="0" dirty="0">
                <a:ln>
                  <a:noFill/>
                </a:ln>
                <a:solidFill>
                  <a:prstClr val="black"/>
                </a:solidFill>
                <a:effectLst/>
                <a:uLnTx/>
                <a:uFillTx/>
                <a:latin typeface="Arial"/>
                <a:ea typeface="+mn-ea"/>
                <a:cs typeface="+mn-cs"/>
              </a:rPr>
              <a:t>: Think back to the prep work you did before the meeting (identified key value moments). This will help you </a:t>
            </a:r>
            <a:r>
              <a:rPr kumimoji="0" lang="en-US" sz="1200" b="0" i="0" u="none" strike="noStrike" kern="1200" cap="none" spc="0" normalizeH="0" baseline="0" noProof="0" dirty="0">
                <a:ln>
                  <a:noFill/>
                </a:ln>
                <a:solidFill>
                  <a:prstClr val="black"/>
                </a:solidFill>
                <a:effectLst/>
                <a:uLnTx/>
                <a:uFillTx/>
                <a:latin typeface="+mn-lt"/>
                <a:ea typeface="+mn-ea"/>
                <a:cs typeface="+mn-cs"/>
              </a:rPr>
              <a:t>proactively </a:t>
            </a:r>
            <a:r>
              <a:rPr kumimoji="0" lang="en-US" sz="1200" b="0" i="0" u="none" strike="noStrike" kern="1200" cap="none" spc="0" normalizeH="0" baseline="0" noProof="0" dirty="0">
                <a:ln>
                  <a:noFill/>
                </a:ln>
                <a:solidFill>
                  <a:prstClr val="black"/>
                </a:solidFill>
                <a:effectLst/>
                <a:uLnTx/>
                <a:uFillTx/>
                <a:latin typeface="Arial"/>
                <a:ea typeface="+mn-ea"/>
                <a:cs typeface="+mn-cs"/>
              </a:rPr>
              <a:t>introduce the topic, frame it, and connect it to the broader advice relationship. Have a simple agenda ready to set the </a:t>
            </a:r>
            <a:r>
              <a:rPr kumimoji="0" lang="en-US" sz="1200" b="0" i="0" u="none" strike="noStrike" kern="1200" cap="none" spc="0" normalizeH="0" baseline="0" noProof="0" dirty="0">
                <a:ln>
                  <a:noFill/>
                </a:ln>
                <a:solidFill>
                  <a:prstClr val="black"/>
                </a:solidFill>
                <a:effectLst/>
                <a:uLnTx/>
                <a:uFillTx/>
                <a:latin typeface="+mn-lt"/>
                <a:ea typeface="+mn-ea"/>
                <a:cs typeface="+mn-cs"/>
              </a:rPr>
              <a:t>stage. </a:t>
            </a:r>
            <a:r>
              <a:rPr kumimoji="0" lang="en-US" sz="1200" b="0" i="0" u="none" strike="noStrike" kern="1200" cap="none" spc="0" normalizeH="0" baseline="0" noProof="0" dirty="0">
                <a:ln>
                  <a:noFill/>
                </a:ln>
                <a:solidFill>
                  <a:prstClr val="black"/>
                </a:solidFill>
                <a:effectLst/>
                <a:uLnTx/>
                <a:uFillTx/>
                <a:latin typeface="Arial"/>
                <a:ea typeface="+mn-ea"/>
                <a:cs typeface="+mn-cs"/>
              </a:rPr>
              <a:t>This may be useful because it tells the client: “Yes, we will discuss fees, but we are not going to make the entire relationship about one number.”</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sng" strike="noStrike" kern="1200" cap="none" spc="0" normalizeH="0" baseline="0" noProof="0" dirty="0">
                <a:ln>
                  <a:noFill/>
                </a:ln>
                <a:solidFill>
                  <a:prstClr val="black"/>
                </a:solidFill>
                <a:effectLst/>
                <a:uLnTx/>
                <a:uFillTx/>
                <a:latin typeface="Arial"/>
                <a:ea typeface="+mn-ea"/>
                <a:cs typeface="+mn-cs"/>
              </a:rPr>
              <a:t>Normalize the discussion</a:t>
            </a:r>
            <a:r>
              <a:rPr kumimoji="0" lang="en-US" sz="1200" b="0" i="0" u="none" strike="noStrike" kern="1200" cap="none" spc="0" normalizeH="0" baseline="0" noProof="0" dirty="0">
                <a:ln>
                  <a:noFill/>
                </a:ln>
                <a:solidFill>
                  <a:prstClr val="black"/>
                </a:solidFill>
                <a:effectLst/>
                <a:uLnTx/>
                <a:uFillTx/>
                <a:latin typeface="Arial"/>
                <a:ea typeface="+mn-ea"/>
                <a:cs typeface="+mn-cs"/>
              </a:rPr>
              <a:t>, use stories/analogies where appropriate: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For example, you could explain using the analogy of going to a restaurant. When you go to a restaurant, you don’t just see the cost of the </a:t>
            </a:r>
            <a:r>
              <a:rPr kumimoji="0" lang="en-US" sz="1200" b="0" i="0" u="none" strike="noStrike" kern="1200" cap="none" spc="0" normalizeH="0" baseline="0" noProof="0" dirty="0">
                <a:ln>
                  <a:noFill/>
                </a:ln>
                <a:solidFill>
                  <a:prstClr val="black"/>
                </a:solidFill>
                <a:effectLst/>
                <a:uLnTx/>
                <a:uFillTx/>
                <a:latin typeface="+mn-lt"/>
                <a:ea typeface="+mn-ea"/>
                <a:cs typeface="+mn-cs"/>
              </a:rPr>
              <a:t>meal; </a:t>
            </a:r>
            <a:r>
              <a:rPr kumimoji="0" lang="en-US" sz="1200" b="0" i="0" u="none" strike="noStrike" kern="1200" cap="none" spc="0" normalizeH="0" baseline="0" noProof="0" dirty="0">
                <a:ln>
                  <a:noFill/>
                </a:ln>
                <a:solidFill>
                  <a:prstClr val="black"/>
                </a:solidFill>
                <a:effectLst/>
                <a:uLnTx/>
                <a:uFillTx/>
                <a:latin typeface="Arial"/>
                <a:ea typeface="+mn-ea"/>
                <a:cs typeface="+mn-cs"/>
              </a:rPr>
              <a:t>you see the full bill, including the food, drinks, tax, and tip. Total cost reporting works the same way. Instead of just seeing the ‘meal’ (the investments), you’ll now see the full breakdown of what everything costs – you simply have more visibility into what was included.</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Or booking flights, car ownership, doing home renovations, lots of examples you could leverage.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None/>
              <a:tabLst/>
              <a:defRPr/>
            </a:pPr>
            <a:r>
              <a:rPr kumimoji="0" lang="en-US" sz="1200" b="0" i="0" u="sng" strike="noStrike" kern="1200" cap="none" spc="0" normalizeH="0" baseline="0" noProof="0" dirty="0">
                <a:ln>
                  <a:noFill/>
                </a:ln>
                <a:solidFill>
                  <a:prstClr val="black"/>
                </a:solidFill>
                <a:effectLst/>
                <a:uLnTx/>
                <a:uFillTx/>
                <a:latin typeface="Arial"/>
                <a:ea typeface="+mn-ea"/>
                <a:cs typeface="+mn-cs"/>
              </a:rPr>
              <a:t>Use visuals </a:t>
            </a:r>
            <a:r>
              <a:rPr kumimoji="0" lang="en-US" sz="1200" b="0" i="0" u="none" strike="noStrike" kern="1200" cap="none" spc="0" normalizeH="0" baseline="0" noProof="0" dirty="0">
                <a:ln>
                  <a:noFill/>
                </a:ln>
                <a:solidFill>
                  <a:prstClr val="black"/>
                </a:solidFill>
                <a:effectLst/>
                <a:uLnTx/>
                <a:uFillTx/>
                <a:latin typeface="Arial"/>
                <a:ea typeface="+mn-ea"/>
                <a:cs typeface="+mn-cs"/>
              </a:rPr>
              <a:t>(reinforce value): Recall the visuals I shared with you earlier in the presentation. B</a:t>
            </a:r>
            <a:r>
              <a:rPr kumimoji="0" lang="en-CA" sz="1200" b="0" i="0" u="none" strike="noStrike" kern="1200" cap="none" spc="0" normalizeH="0" baseline="0" noProof="0" dirty="0">
                <a:ln>
                  <a:noFill/>
                </a:ln>
                <a:solidFill>
                  <a:prstClr val="black"/>
                </a:solidFill>
                <a:effectLst/>
                <a:uLnTx/>
                <a:uFillTx/>
                <a:latin typeface="Arial"/>
                <a:ea typeface="+mn-ea"/>
                <a:cs typeface="+mn-cs"/>
              </a:rPr>
              <a:t>ring back your investment process, planning process, progress report, service calendar, or value inventory. Visuals help clients see what they receive, not just what they pay.</a:t>
            </a:r>
            <a:r>
              <a:rPr kumimoji="0" lang="en-US" sz="1200" b="0" i="0" u="none" strike="noStrike" kern="1200" cap="none" spc="0" normalizeH="0" baseline="0" noProof="0" dirty="0">
                <a:ln>
                  <a:noFill/>
                </a:ln>
                <a:solidFill>
                  <a:prstClr val="black"/>
                </a:solidFill>
                <a:effectLst/>
                <a:uLnTx/>
                <a:uFillTx/>
                <a:latin typeface="Arial"/>
                <a:ea typeface="+mn-ea"/>
                <a:cs typeface="+mn-cs"/>
              </a:rPr>
              <a:t> These are all visuals that remind clients of all the things you do for them or have done for them and with them throughout  the relationship. It allows you to make the intangible, tangible.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endParaRPr lang="en-CA" dirty="0"/>
          </a:p>
        </p:txBody>
      </p:sp>
      <p:sp>
        <p:nvSpPr>
          <p:cNvPr id="4" name="Slide Number Placeholder 3">
            <a:extLst>
              <a:ext uri="{FF2B5EF4-FFF2-40B4-BE49-F238E27FC236}">
                <a16:creationId xmlns:a16="http://schemas.microsoft.com/office/drawing/2014/main" id="{6E088F53-468D-6303-6BC6-2048D0E54A0E}"/>
              </a:ext>
            </a:extLst>
          </p:cNvPr>
          <p:cNvSpPr>
            <a:spLocks noGrp="1"/>
          </p:cNvSpPr>
          <p:nvPr>
            <p:ph type="sldNum" sz="quarter" idx="5"/>
          </p:nvPr>
        </p:nvSpPr>
        <p:spPr/>
        <p:txBody>
          <a:bodyPr/>
          <a:lstStyle/>
          <a:p>
            <a:fld id="{4FF0573C-F130-4D1E-A886-85FBB65D3A1B}" type="slidenum">
              <a:rPr lang="en-CA" smtClean="0"/>
              <a:pPr/>
              <a:t>41</a:t>
            </a:fld>
            <a:endParaRPr lang="en-CA"/>
          </a:p>
        </p:txBody>
      </p:sp>
    </p:spTree>
    <p:extLst>
      <p:ext uri="{BB962C8B-B14F-4D97-AF65-F5344CB8AC3E}">
        <p14:creationId xmlns:p14="http://schemas.microsoft.com/office/powerpoint/2010/main" val="11244980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Keep it </a:t>
            </a:r>
            <a:r>
              <a:rPr kumimoji="0" lang="en-US" sz="1200" b="1" i="0" u="none" strike="noStrike" kern="1200" cap="none" spc="0" normalizeH="0" baseline="0" noProof="0" dirty="0">
                <a:ln>
                  <a:noFill/>
                </a:ln>
                <a:solidFill>
                  <a:prstClr val="black"/>
                </a:solidFill>
                <a:effectLst/>
                <a:uLnTx/>
                <a:uFillTx/>
                <a:latin typeface="Arial"/>
                <a:ea typeface="+mn-ea"/>
                <a:cs typeface="+mn-cs"/>
              </a:rPr>
              <a:t>CLEAR.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One of the things you may have heard me mention earlier was to avoid technical language/jargon. Use client-friendly language to minimize possible confusion and make it easier </a:t>
            </a:r>
            <a:r>
              <a:rPr kumimoji="0" lang="en-US" sz="1200" b="0" i="0" u="none" strike="noStrike" kern="1200" cap="none" spc="0" normalizeH="0" baseline="0" noProof="0" dirty="0">
                <a:ln>
                  <a:noFill/>
                </a:ln>
                <a:solidFill>
                  <a:prstClr val="black"/>
                </a:solidFill>
                <a:effectLst/>
                <a:uLnTx/>
                <a:uFillTx/>
                <a:latin typeface="+mn-lt"/>
                <a:ea typeface="+mn-ea"/>
                <a:cs typeface="+mn-cs"/>
              </a:rPr>
              <a:t>for </a:t>
            </a:r>
            <a:r>
              <a:rPr kumimoji="0" lang="en-US" sz="1200" b="0" i="0" u="none" strike="noStrike" kern="1200" cap="none" spc="0" normalizeH="0" baseline="0" noProof="0" dirty="0">
                <a:ln>
                  <a:noFill/>
                </a:ln>
                <a:solidFill>
                  <a:prstClr val="black"/>
                </a:solidFill>
                <a:effectLst/>
                <a:uLnTx/>
                <a:uFillTx/>
                <a:latin typeface="Arial"/>
                <a:ea typeface="+mn-ea"/>
                <a:cs typeface="+mn-cs"/>
              </a:rPr>
              <a:t>them to understand and engage in the conversation. </a:t>
            </a:r>
            <a:r>
              <a:rPr kumimoji="0" lang="en-CA" sz="1200" b="0" i="0" u="none" strike="noStrike" kern="1200" cap="none" spc="0" normalizeH="0" baseline="0" noProof="0" dirty="0">
                <a:ln>
                  <a:noFill/>
                </a:ln>
                <a:solidFill>
                  <a:prstClr val="black"/>
                </a:solidFill>
                <a:effectLst/>
                <a:uLnTx/>
                <a:uFillTx/>
                <a:latin typeface="Arial"/>
                <a:ea typeface="+mn-ea"/>
                <a:cs typeface="+mn-cs"/>
              </a:rPr>
              <a:t>A simple way to structure the conversation is to keep it</a:t>
            </a:r>
            <a:r>
              <a:rPr kumimoji="0" lang="en-US" sz="1200" b="0" i="0" u="none" strike="noStrike" kern="1200" cap="none" spc="0" normalizeH="0" baseline="0" noProof="0" dirty="0">
                <a:ln>
                  <a:noFill/>
                </a:ln>
                <a:solidFill>
                  <a:prstClr val="black"/>
                </a:solidFill>
                <a:effectLst/>
                <a:uLnTx/>
                <a:uFillTx/>
                <a:latin typeface="Arial"/>
                <a:ea typeface="+mn-ea"/>
                <a:cs typeface="+mn-cs"/>
              </a:rPr>
              <a:t> C.L.E.A.R.: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Clarify</a:t>
            </a:r>
            <a:r>
              <a:rPr kumimoji="0" lang="en-US" sz="1200" b="1" i="0" u="none" strike="noStrike" kern="1200" cap="none" spc="0" normalizeH="0" baseline="0" noProof="0" dirty="0">
                <a:ln>
                  <a:noFill/>
                </a:ln>
                <a:solidFill>
                  <a:prstClr val="black"/>
                </a:solidFill>
                <a:effectLst/>
                <a:uLnTx/>
                <a:uFillTx/>
                <a:latin typeface="Arial"/>
                <a:ea typeface="+mn-ea"/>
                <a:cs typeface="+mn-cs"/>
              </a:rPr>
              <a:t> </a:t>
            </a:r>
            <a:r>
              <a:rPr kumimoji="0" lang="en-US" sz="1200" b="0" i="0" u="none" strike="noStrike" kern="1200" cap="none" spc="0" normalizeH="0" baseline="0" noProof="0" dirty="0">
                <a:ln>
                  <a:noFill/>
                </a:ln>
                <a:solidFill>
                  <a:prstClr val="black"/>
                </a:solidFill>
                <a:effectLst/>
                <a:uLnTx/>
                <a:uFillTx/>
                <a:latin typeface="Arial"/>
                <a:ea typeface="+mn-ea"/>
                <a:cs typeface="+mn-cs"/>
              </a:rPr>
              <a:t>the change. This is where you get ahead of any possible confusion. You should clarify that TCR is about enhanced transparency and visibility, not necessarily new fees. TCR will make investment fund costs more visible to clients, including costs that may not have previously appeared in the same way on annual fee and charge reports.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What the disclosure is showing. Why </a:t>
            </a:r>
            <a:r>
              <a:rPr kumimoji="0" lang="en-US" sz="1200" b="0" i="0" u="none" strike="noStrike" kern="1200" cap="none" spc="0" normalizeH="0" baseline="0" noProof="0" dirty="0">
                <a:ln>
                  <a:noFill/>
                </a:ln>
                <a:solidFill>
                  <a:prstClr val="black"/>
                </a:solidFill>
                <a:effectLst/>
                <a:uLnTx/>
                <a:uFillTx/>
                <a:latin typeface="+mn-lt"/>
                <a:ea typeface="+mn-ea"/>
                <a:cs typeface="+mn-cs"/>
              </a:rPr>
              <a:t>does the report look different? </a:t>
            </a:r>
            <a:r>
              <a:rPr kumimoji="0" lang="en-US" sz="1200" b="0" i="0" u="none" strike="noStrike" kern="1200" cap="none" spc="0" normalizeH="0" baseline="0" noProof="0" dirty="0">
                <a:ln>
                  <a:noFill/>
                </a:ln>
                <a:solidFill>
                  <a:prstClr val="black"/>
                </a:solidFill>
                <a:effectLst/>
                <a:uLnTx/>
                <a:uFillTx/>
                <a:latin typeface="Arial"/>
                <a:ea typeface="+mn-ea"/>
                <a:cs typeface="+mn-cs"/>
              </a:rPr>
              <a:t>What costs are now more </a:t>
            </a:r>
            <a:r>
              <a:rPr kumimoji="0" lang="en-US" sz="1200" b="0" i="0" u="none" strike="noStrike" kern="1200" cap="none" spc="0" normalizeH="0" baseline="0" noProof="0" dirty="0">
                <a:ln>
                  <a:noFill/>
                </a:ln>
                <a:solidFill>
                  <a:prstClr val="black"/>
                </a:solidFill>
                <a:effectLst/>
                <a:uLnTx/>
                <a:uFillTx/>
                <a:latin typeface="+mn-lt"/>
                <a:ea typeface="+mn-ea"/>
                <a:cs typeface="+mn-cs"/>
              </a:rPr>
              <a:t>visible? </a:t>
            </a:r>
            <a:r>
              <a:rPr kumimoji="0" lang="en-US" sz="1200" b="0" i="0" u="none" strike="noStrike" kern="1200" cap="none" spc="0" normalizeH="0" baseline="0" noProof="0" dirty="0">
                <a:ln>
                  <a:noFill/>
                </a:ln>
                <a:solidFill>
                  <a:prstClr val="black"/>
                </a:solidFill>
                <a:effectLst/>
                <a:uLnTx/>
                <a:uFillTx/>
                <a:latin typeface="Arial"/>
                <a:ea typeface="+mn-ea"/>
                <a:cs typeface="+mn-cs"/>
              </a:rPr>
              <a:t>What has changed in </a:t>
            </a:r>
            <a:r>
              <a:rPr kumimoji="0" lang="en-US" sz="1200" b="0" i="0" u="none" strike="noStrike" kern="1200" cap="none" spc="0" normalizeH="0" baseline="0" noProof="0" dirty="0">
                <a:ln>
                  <a:noFill/>
                </a:ln>
                <a:solidFill>
                  <a:prstClr val="black"/>
                </a:solidFill>
                <a:effectLst/>
                <a:uLnTx/>
                <a:uFillTx/>
                <a:latin typeface="+mn-lt"/>
                <a:ea typeface="+mn-ea"/>
                <a:cs typeface="+mn-cs"/>
              </a:rPr>
              <a:t>reporting? </a:t>
            </a:r>
            <a:r>
              <a:rPr kumimoji="0" lang="en-US" sz="1200" b="0" i="0" u="none" strike="noStrike" kern="1200" cap="none" spc="0" normalizeH="0" baseline="0" noProof="0" dirty="0">
                <a:ln>
                  <a:noFill/>
                </a:ln>
                <a:solidFill>
                  <a:prstClr val="black"/>
                </a:solidFill>
                <a:effectLst/>
                <a:uLnTx/>
                <a:uFillTx/>
                <a:latin typeface="Arial"/>
                <a:ea typeface="+mn-ea"/>
                <a:cs typeface="+mn-cs"/>
              </a:rPr>
              <a:t>What has not changed in the client’s actual investment arrangement? That transparency is a positive thing, but it needs context.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Listen</a:t>
            </a:r>
            <a:r>
              <a:rPr kumimoji="0" lang="en-US" sz="1200" b="1" i="0" u="none" strike="noStrike" kern="1200" cap="none" spc="0" normalizeH="0" baseline="0" noProof="0" dirty="0">
                <a:ln>
                  <a:noFill/>
                </a:ln>
                <a:solidFill>
                  <a:prstClr val="black"/>
                </a:solidFill>
                <a:effectLst/>
                <a:uLnTx/>
                <a:uFillTx/>
                <a:latin typeface="Arial"/>
                <a:ea typeface="+mn-ea"/>
                <a:cs typeface="+mn-cs"/>
              </a:rPr>
              <a:t> </a:t>
            </a:r>
            <a:r>
              <a:rPr kumimoji="0" lang="en-US" sz="1200" b="0" i="0" u="none" strike="noStrike" kern="1200" cap="none" spc="0" normalizeH="0" baseline="0" noProof="0" dirty="0">
                <a:ln>
                  <a:noFill/>
                </a:ln>
                <a:solidFill>
                  <a:prstClr val="black"/>
                </a:solidFill>
                <a:effectLst/>
                <a:uLnTx/>
                <a:uFillTx/>
                <a:latin typeface="Arial"/>
                <a:ea typeface="+mn-ea"/>
                <a:cs typeface="+mn-cs"/>
              </a:rPr>
              <a:t>for reactions. Give the client space to react before jumping into explanation mode. This is important because not every client will have the same concern. One client may be confused. Another may be surprised by the dollar amount. Another may wonder whether they are getting enough value. Another may compare the cost to a lower-cost platform.</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Explain</a:t>
            </a:r>
            <a:r>
              <a:rPr kumimoji="0" lang="en-US" sz="1200" b="1" i="0" u="none" strike="noStrike" kern="1200" cap="none" spc="0" normalizeH="0" baseline="0" noProof="0" dirty="0">
                <a:ln>
                  <a:noFill/>
                </a:ln>
                <a:solidFill>
                  <a:prstClr val="black"/>
                </a:solidFill>
                <a:effectLst/>
                <a:uLnTx/>
                <a:uFillTx/>
                <a:latin typeface="Arial"/>
                <a:ea typeface="+mn-ea"/>
                <a:cs typeface="+mn-cs"/>
              </a:rPr>
              <a:t> </a:t>
            </a:r>
            <a:r>
              <a:rPr kumimoji="0" lang="en-US" sz="1200" b="0" i="0" u="none" strike="noStrike" kern="1200" cap="none" spc="0" normalizeH="0" baseline="0" noProof="0" dirty="0">
                <a:ln>
                  <a:noFill/>
                </a:ln>
                <a:solidFill>
                  <a:prstClr val="black"/>
                </a:solidFill>
                <a:effectLst/>
                <a:uLnTx/>
                <a:uFillTx/>
                <a:latin typeface="Arial"/>
                <a:ea typeface="+mn-ea"/>
                <a:cs typeface="+mn-cs"/>
              </a:rPr>
              <a:t>what it means. The client does not need a regulatory </a:t>
            </a:r>
            <a:r>
              <a:rPr kumimoji="0" lang="en-US" sz="1200" b="0" i="0" u="none" strike="noStrike" kern="1200" cap="none" spc="0" normalizeH="0" baseline="0" noProof="0" dirty="0">
                <a:ln>
                  <a:noFill/>
                </a:ln>
                <a:solidFill>
                  <a:prstClr val="black"/>
                </a:solidFill>
                <a:effectLst/>
                <a:uLnTx/>
                <a:uFillTx/>
                <a:latin typeface="+mn-lt"/>
                <a:ea typeface="+mn-ea"/>
                <a:cs typeface="+mn-cs"/>
              </a:rPr>
              <a:t>lecture; </a:t>
            </a:r>
            <a:r>
              <a:rPr kumimoji="0" lang="en-US" sz="1200" b="0" i="0" u="none" strike="noStrike" kern="1200" cap="none" spc="0" normalizeH="0" baseline="0" noProof="0" dirty="0">
                <a:ln>
                  <a:noFill/>
                </a:ln>
                <a:solidFill>
                  <a:prstClr val="black"/>
                </a:solidFill>
                <a:effectLst/>
                <a:uLnTx/>
                <a:uFillTx/>
                <a:latin typeface="Arial"/>
                <a:ea typeface="+mn-ea"/>
                <a:cs typeface="+mn-cs"/>
              </a:rPr>
              <a:t>they need a clear explanation. Consider asking the client to explain it back to you (if you and they are comfortable doing </a:t>
            </a:r>
            <a:r>
              <a:rPr kumimoji="0" lang="en-US" sz="1200" b="0" i="0" u="none" strike="noStrike" kern="1200" cap="none" spc="0" normalizeH="0" baseline="0" noProof="0" dirty="0">
                <a:ln>
                  <a:noFill/>
                </a:ln>
                <a:solidFill>
                  <a:prstClr val="black"/>
                </a:solidFill>
                <a:effectLst/>
                <a:uLnTx/>
                <a:uFillTx/>
                <a:latin typeface="+mn-lt"/>
                <a:ea typeface="+mn-ea"/>
                <a:cs typeface="+mn-cs"/>
              </a:rPr>
              <a:t>so), </a:t>
            </a:r>
            <a:r>
              <a:rPr kumimoji="0" lang="en-US" sz="1200" b="0" i="0" u="none" strike="noStrike" kern="1200" cap="none" spc="0" normalizeH="0" baseline="0" noProof="0" dirty="0">
                <a:ln>
                  <a:noFill/>
                </a:ln>
                <a:solidFill>
                  <a:prstClr val="black"/>
                </a:solidFill>
                <a:effectLst/>
                <a:uLnTx/>
                <a:uFillTx/>
                <a:latin typeface="Arial"/>
                <a:ea typeface="+mn-ea"/>
                <a:cs typeface="+mn-cs"/>
              </a:rPr>
              <a:t>as it will help determine if they understood. If the client cannot explain it back simply, perhaps it was not explained clearly enough.</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Align</a:t>
            </a:r>
            <a:r>
              <a:rPr kumimoji="0" lang="en-US" sz="1200" b="1" i="0" u="none" strike="noStrike" kern="1200" cap="none" spc="0" normalizeH="0" baseline="0" noProof="0" dirty="0">
                <a:ln>
                  <a:noFill/>
                </a:ln>
                <a:solidFill>
                  <a:prstClr val="black"/>
                </a:solidFill>
                <a:effectLst/>
                <a:uLnTx/>
                <a:uFillTx/>
                <a:latin typeface="Arial"/>
                <a:ea typeface="+mn-ea"/>
                <a:cs typeface="+mn-cs"/>
              </a:rPr>
              <a:t> </a:t>
            </a:r>
            <a:r>
              <a:rPr kumimoji="0" lang="en-US" sz="1200" b="0" i="0" u="none" strike="noStrike" kern="1200" cap="none" spc="0" normalizeH="0" baseline="0" noProof="0" dirty="0">
                <a:ln>
                  <a:noFill/>
                </a:ln>
                <a:solidFill>
                  <a:prstClr val="black"/>
                </a:solidFill>
                <a:effectLst/>
                <a:uLnTx/>
                <a:uFillTx/>
                <a:latin typeface="Arial"/>
                <a:ea typeface="+mn-ea"/>
                <a:cs typeface="+mn-cs"/>
              </a:rPr>
              <a:t>cost to value. Connect the cost discussion back to the client’s goals, plan, and value moments. For example, the client’s financial plan, their retirement goals, their income needs, their portfolio strategy, their risk tolerance, their tax situation, their family priorities, the advice and service provided, the decisions the advisor helped them make or avoid.</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Review</a:t>
            </a:r>
            <a:r>
              <a:rPr kumimoji="0" lang="en-US" sz="1200" b="0" i="0" u="none" strike="noStrike" kern="1200" cap="none" spc="0" normalizeH="0" baseline="0" noProof="0" dirty="0">
                <a:ln>
                  <a:noFill/>
                </a:ln>
                <a:solidFill>
                  <a:prstClr val="black"/>
                </a:solidFill>
                <a:effectLst/>
                <a:uLnTx/>
                <a:uFillTx/>
                <a:latin typeface="Arial"/>
                <a:ea typeface="+mn-ea"/>
                <a:cs typeface="+mn-cs"/>
              </a:rPr>
              <a:t> next steps. End the conversation by reviewing what was discussed and confirming next steps. This prevents the meeting from ending on the fee disclosure. Bring the conversation back to action, confidence, and forward momentum.</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a:buNone/>
            </a:pPr>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42</a:t>
            </a:fld>
            <a:endParaRPr lang="en-CA"/>
          </a:p>
        </p:txBody>
      </p:sp>
    </p:spTree>
    <p:extLst>
      <p:ext uri="{BB962C8B-B14F-4D97-AF65-F5344CB8AC3E}">
        <p14:creationId xmlns:p14="http://schemas.microsoft.com/office/powerpoint/2010/main" val="28270687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7647C-BEF0-37B2-57BF-D3D2C4EEF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80CF2-F0BF-7C2C-9452-E9BFA48F97A0}"/>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5D35FFD8-D6F7-5A2F-DA3B-74FCA9F465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Now we get to the third step or element of the playbook – </a:t>
            </a:r>
            <a:r>
              <a:rPr kumimoji="0" lang="en-US" sz="1200" b="1" i="0" u="none" strike="noStrike" kern="1200" cap="none" spc="0" normalizeH="0" baseline="0" noProof="0" dirty="0">
                <a:ln>
                  <a:noFill/>
                </a:ln>
                <a:solidFill>
                  <a:prstClr val="black"/>
                </a:solidFill>
                <a:effectLst/>
                <a:uLnTx/>
                <a:uFillTx/>
                <a:latin typeface="Arial"/>
                <a:ea typeface="+mn-ea"/>
                <a:cs typeface="+mn-cs"/>
              </a:rPr>
              <a:t>AFTER conversations.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What are some </a:t>
            </a:r>
            <a:r>
              <a:rPr kumimoji="0" lang="en-US" sz="1200" b="0" i="0" u="none" strike="noStrike" kern="1200" cap="none" spc="0" normalizeH="0" baseline="0" noProof="0" dirty="0">
                <a:ln>
                  <a:noFill/>
                </a:ln>
                <a:solidFill>
                  <a:prstClr val="black"/>
                </a:solidFill>
                <a:effectLst/>
                <a:uLnTx/>
                <a:uFillTx/>
                <a:latin typeface="+mn-lt"/>
                <a:ea typeface="+mn-ea"/>
                <a:cs typeface="+mn-cs"/>
              </a:rPr>
              <a:t>of the things that are important for you to keep in mind and act on after the client meeting/conversation?</a:t>
            </a: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Assess</a:t>
            </a:r>
            <a:r>
              <a:rPr kumimoji="0" lang="en-US" sz="1200" b="0" i="0" u="none" strike="noStrike" kern="1200" cap="none" spc="0" normalizeH="0" baseline="0" noProof="0" dirty="0">
                <a:ln>
                  <a:noFill/>
                </a:ln>
                <a:solidFill>
                  <a:prstClr val="black"/>
                </a:solidFill>
                <a:effectLst/>
                <a:uLnTx/>
                <a:uFillTx/>
                <a:latin typeface="Arial"/>
                <a:ea typeface="+mn-ea"/>
                <a:cs typeface="+mn-cs"/>
              </a:rPr>
              <a:t> the reaction. Document how the client responded: confident, uncertain, or fee-sensitive. How the client reacted, what they understood, and whether there are unresolved concerns. That helps determine which clients may need more proactive outreach.</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Follow up</a:t>
            </a:r>
            <a:r>
              <a:rPr kumimoji="0" lang="en-US" sz="1200" b="1" i="0" u="none" strike="noStrike" kern="1200" cap="none" spc="0" normalizeH="0" baseline="0" noProof="0" dirty="0">
                <a:ln>
                  <a:noFill/>
                </a:ln>
                <a:solidFill>
                  <a:prstClr val="black"/>
                </a:solidFill>
                <a:effectLst/>
                <a:uLnTx/>
                <a:uFillTx/>
                <a:latin typeface="Arial"/>
                <a:ea typeface="+mn-ea"/>
                <a:cs typeface="+mn-cs"/>
              </a:rPr>
              <a:t> </a:t>
            </a:r>
            <a:r>
              <a:rPr kumimoji="0" lang="en-US" sz="1200" b="0" i="0" u="none" strike="noStrike" kern="1200" cap="none" spc="0" normalizeH="0" baseline="0" noProof="0" dirty="0">
                <a:ln>
                  <a:noFill/>
                </a:ln>
                <a:solidFill>
                  <a:prstClr val="black"/>
                </a:solidFill>
                <a:effectLst/>
                <a:uLnTx/>
                <a:uFillTx/>
                <a:latin typeface="Arial"/>
                <a:ea typeface="+mn-ea"/>
                <a:cs typeface="+mn-cs"/>
              </a:rPr>
              <a:t>with a recap. Send a timely follow-up that reinforces clarity, value, and next steps. This is where you lock in the message. If the client leaves the meeting and later looks at the report (ARCC) again, the advisor’s follow-up should remind them of the context. Send a brief note reinforcing the core message about visibility/transparency, for example: What we reviewed, what we clarified, what we connected it to and what happens next.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Tailor</a:t>
            </a:r>
            <a:r>
              <a:rPr kumimoji="0" lang="en-US" sz="1200" b="0" i="0" u="none" strike="noStrike" kern="1200" cap="none" spc="0" normalizeH="0" baseline="0" noProof="0" dirty="0">
                <a:ln>
                  <a:noFill/>
                </a:ln>
                <a:solidFill>
                  <a:prstClr val="black"/>
                </a:solidFill>
                <a:effectLst/>
                <a:uLnTx/>
                <a:uFillTx/>
                <a:latin typeface="Arial"/>
                <a:ea typeface="+mn-ea"/>
                <a:cs typeface="+mn-cs"/>
              </a:rPr>
              <a:t> the next step. Segment your follow-up based on the household’s level of concern, complexity, and need for further education. Some clients may only need a simple summary. Others may need a second conversation, a planning update, or a more detailed value review. This is where advisors move from a one-size-fits-all response to a segmented, client-specific approach.</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Evaluate</a:t>
            </a:r>
            <a:r>
              <a:rPr kumimoji="0" lang="en-US" sz="1200" b="0" i="0" u="none" strike="noStrike" kern="1200" cap="none" spc="0" normalizeH="0" baseline="0" noProof="0" dirty="0">
                <a:ln>
                  <a:noFill/>
                </a:ln>
                <a:solidFill>
                  <a:prstClr val="black"/>
                </a:solidFill>
                <a:effectLst/>
                <a:uLnTx/>
                <a:uFillTx/>
                <a:latin typeface="Arial"/>
                <a:ea typeface="+mn-ea"/>
                <a:cs typeface="+mn-cs"/>
              </a:rPr>
              <a:t> opportunities and risks. Review whether the portfolio, service model, or value communication needs strengthening before the first enhanced annual report is delivered. Also, advisors should ask themselves whether the client truly sees the value, and if not, why not.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Example reflection questions: Does the client associate me only with investment performance? Did I clearly communicate my value before the fee conversation? Did I clearly communicate my value before the fee conversation? Did I clearly communicate my value before the fee conversation?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1" i="0" u="sng" strike="noStrike" kern="1200" cap="none" spc="0" normalizeH="0" baseline="0" noProof="0" dirty="0">
                <a:ln>
                  <a:noFill/>
                </a:ln>
                <a:solidFill>
                  <a:prstClr val="black"/>
                </a:solidFill>
                <a:effectLst/>
                <a:uLnTx/>
                <a:uFillTx/>
                <a:latin typeface="Arial"/>
                <a:ea typeface="+mn-ea"/>
                <a:cs typeface="+mn-cs"/>
              </a:rPr>
              <a:t>Reconnect</a:t>
            </a:r>
            <a:r>
              <a:rPr kumimoji="0" lang="en-US" sz="1200" b="0" i="0" u="none" strike="noStrike" kern="1200" cap="none" spc="0" normalizeH="0" baseline="0" noProof="0" dirty="0">
                <a:ln>
                  <a:noFill/>
                </a:ln>
                <a:solidFill>
                  <a:prstClr val="black"/>
                </a:solidFill>
                <a:effectLst/>
                <a:uLnTx/>
                <a:uFillTx/>
                <a:latin typeface="Arial"/>
                <a:ea typeface="+mn-ea"/>
                <a:cs typeface="+mn-cs"/>
              </a:rPr>
              <a:t> with the client after the immediate follow-up to reinforce confidence and continue making value visible. The mistake advisors should avoid is treating the TCR meeting as a one-time event. The better approach is to use the conversation as a starting point for deeper engagement.  Depending on the client, consider a touch point 30 days after the meeting: “I wanted to check in after our recent discussion to see whether any other questions came up after reviewing your report.” Reconnect with purpose so the value conversation continues beyond the TCR meeting.</a:t>
            </a:r>
          </a:p>
          <a:p>
            <a:pPr marL="0" indent="0">
              <a:buNone/>
            </a:pPr>
            <a:endParaRPr lang="en-CA" dirty="0"/>
          </a:p>
        </p:txBody>
      </p:sp>
      <p:sp>
        <p:nvSpPr>
          <p:cNvPr id="4" name="Slide Number Placeholder 3">
            <a:extLst>
              <a:ext uri="{FF2B5EF4-FFF2-40B4-BE49-F238E27FC236}">
                <a16:creationId xmlns:a16="http://schemas.microsoft.com/office/drawing/2014/main" id="{F774F971-41A8-EF98-9C36-2F4AE7714EEE}"/>
              </a:ext>
            </a:extLst>
          </p:cNvPr>
          <p:cNvSpPr>
            <a:spLocks noGrp="1"/>
          </p:cNvSpPr>
          <p:nvPr>
            <p:ph type="sldNum" sz="quarter" idx="5"/>
          </p:nvPr>
        </p:nvSpPr>
        <p:spPr/>
        <p:txBody>
          <a:bodyPr/>
          <a:lstStyle/>
          <a:p>
            <a:fld id="{4FF0573C-F130-4D1E-A886-85FBB65D3A1B}" type="slidenum">
              <a:rPr lang="en-CA" smtClean="0"/>
              <a:pPr/>
              <a:t>43</a:t>
            </a:fld>
            <a:endParaRPr lang="en-CA"/>
          </a:p>
        </p:txBody>
      </p:sp>
    </p:spTree>
    <p:extLst>
      <p:ext uri="{BB962C8B-B14F-4D97-AF65-F5344CB8AC3E}">
        <p14:creationId xmlns:p14="http://schemas.microsoft.com/office/powerpoint/2010/main" val="2626436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Here is a resource and readiness checklist to help you.</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The message is that the concepts we have discussed should become practical action. You don’t need to rely on memory or improvisation. A checklist helps translate the playbook into specific behaviours before, during, and after client meetings.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NOTE TO SPEAKER: If time allows, point out how the resource can be used by advisors and their teams to assign responsibilities, prepare client segments, and standardize follow-up.</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1642077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97BCF-2804-5FAF-158D-56B92EF83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0D606-0492-EA5C-C025-BB79A248A827}"/>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24843E15-CF02-5D10-372D-4E98910ABD90}"/>
              </a:ext>
            </a:extLst>
          </p:cNvPr>
          <p:cNvSpPr>
            <a:spLocks noGrp="1"/>
          </p:cNvSpPr>
          <p:nvPr>
            <p:ph type="body" idx="1"/>
          </p:nvPr>
        </p:nvSpPr>
        <p:spPr/>
        <p:txBody>
          <a:bodyPr/>
          <a:lstStyle/>
          <a:p>
            <a:pPr marL="0" indent="0">
              <a:buNone/>
            </a:pPr>
            <a:r>
              <a:rPr lang="en-US" dirty="0"/>
              <a:t>Let’s take a look at each section a little more in depth.  As you can see, at the very top of the resource, we provide some information ( at a glance) regarding what clients may see on the new ARCC ( Annual Report on Costs and other Compensation).</a:t>
            </a:r>
          </a:p>
          <a:p>
            <a:pPr marL="0" indent="0">
              <a:buNone/>
            </a:pPr>
            <a:endParaRPr lang="en-US" dirty="0"/>
          </a:p>
          <a:p>
            <a:pPr marL="0" indent="0">
              <a:buNone/>
            </a:pPr>
            <a:r>
              <a:rPr lang="en-US" dirty="0"/>
              <a:t>Then, in section 2 , we provide you with a “Quick Explainer” which is simply an overview of key TCR terms, what each term means and how to explain it simply.</a:t>
            </a:r>
            <a:endParaRPr lang="en-CA" dirty="0"/>
          </a:p>
        </p:txBody>
      </p:sp>
      <p:sp>
        <p:nvSpPr>
          <p:cNvPr id="4" name="Slide Number Placeholder 3">
            <a:extLst>
              <a:ext uri="{FF2B5EF4-FFF2-40B4-BE49-F238E27FC236}">
                <a16:creationId xmlns:a16="http://schemas.microsoft.com/office/drawing/2014/main" id="{A0A28E8A-87AC-98A1-011A-140C6BD344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2828091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7F4F2-847A-DF50-C417-608512885B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F3DEF7-FE06-0CF1-7A8B-DE627F4A2D56}"/>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572DA68A-0899-8AD6-283A-4A535B53DDD7}"/>
              </a:ext>
            </a:extLst>
          </p:cNvPr>
          <p:cNvSpPr>
            <a:spLocks noGrp="1"/>
          </p:cNvSpPr>
          <p:nvPr>
            <p:ph type="body" idx="1"/>
          </p:nvPr>
        </p:nvSpPr>
        <p:spPr/>
        <p:txBody>
          <a:bodyPr/>
          <a:lstStyle/>
          <a:p>
            <a:pPr marL="0" indent="0">
              <a:buNone/>
            </a:pPr>
            <a:r>
              <a:rPr lang="en-US" dirty="0"/>
              <a:t>In section 3  we have created a “Readiness Checklist”. As I stated previously, this checklist helps translate the playbook into specific behaviours before, during, and after client meetings.  This is just a snapshot of key items you need to check-in with  ( and with your team, if you have a team) to ensure you have properly prepared for upcoming or on-going conversations with clients</a:t>
            </a:r>
          </a:p>
          <a:p>
            <a:pPr marL="0" indent="0">
              <a:buNone/>
            </a:pPr>
            <a:endParaRPr lang="en-US" dirty="0"/>
          </a:p>
          <a:p>
            <a:pPr marL="0" indent="0">
              <a:buNone/>
            </a:pPr>
            <a:endParaRPr lang="en-CA" dirty="0"/>
          </a:p>
        </p:txBody>
      </p:sp>
      <p:sp>
        <p:nvSpPr>
          <p:cNvPr id="4" name="Slide Number Placeholder 3">
            <a:extLst>
              <a:ext uri="{FF2B5EF4-FFF2-40B4-BE49-F238E27FC236}">
                <a16:creationId xmlns:a16="http://schemas.microsoft.com/office/drawing/2014/main" id="{ACE5BE30-F470-A769-1737-4313ED5ABD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686396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7CF4E-A814-8F72-B080-7E05053671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DC39A-D1D2-5DB9-6970-5E4C8166D585}"/>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4DD06683-AEBC-DE26-48D1-1417E5CC1107}"/>
              </a:ext>
            </a:extLst>
          </p:cNvPr>
          <p:cNvSpPr>
            <a:spLocks noGrp="1"/>
          </p:cNvSpPr>
          <p:nvPr>
            <p:ph type="body" idx="1"/>
          </p:nvPr>
        </p:nvSpPr>
        <p:spPr/>
        <p:txBody>
          <a:bodyPr/>
          <a:lstStyle/>
          <a:p>
            <a:pPr marL="0" indent="0">
              <a:buNone/>
            </a:pPr>
            <a:r>
              <a:rPr lang="en-US" dirty="0"/>
              <a:t>In section 4 we provide you with some high-level speaking points in the event you may need some guidance or if you simply wish to tweak your language/responses to some potential client questions or areas that may need addressing by you during client conversations.</a:t>
            </a:r>
            <a:endParaRPr lang="en-CA" dirty="0"/>
          </a:p>
        </p:txBody>
      </p:sp>
      <p:sp>
        <p:nvSpPr>
          <p:cNvPr id="4" name="Slide Number Placeholder 3">
            <a:extLst>
              <a:ext uri="{FF2B5EF4-FFF2-40B4-BE49-F238E27FC236}">
                <a16:creationId xmlns:a16="http://schemas.microsoft.com/office/drawing/2014/main" id="{4E1B5933-51EA-876B-9641-80691D4354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9704345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Let’s do a quick recap of what was discussed today:</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First, we cleared the clutter by reviewing what TCR is, why it exists, what it covers, what may be excluded, and the key metrics advisors should understand.</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Second, we looked at reframing the conversation from cost alone to value, trust, and client outcomes (</a:t>
            </a:r>
            <a:r>
              <a:rPr kumimoji="0" lang="en-US" sz="1200" b="0" i="0" u="none" strike="noStrike" kern="1200" cap="none" spc="0" normalizeH="0" baseline="0" noProof="0" dirty="0">
                <a:ln>
                  <a:noFill/>
                </a:ln>
                <a:solidFill>
                  <a:prstClr val="black"/>
                </a:solidFill>
                <a:effectLst/>
                <a:uLnTx/>
                <a:uFillTx/>
                <a:latin typeface="Arial"/>
                <a:ea typeface="+mn-ea"/>
                <a:cs typeface="+mn-cs"/>
              </a:rPr>
              <a:t>on what </a:t>
            </a:r>
            <a:r>
              <a:rPr kumimoji="0" lang="en-US" sz="1200" b="0" i="0" u="none" strike="noStrike" kern="1200" cap="none" spc="0" normalizeH="0" baseline="0" noProof="0" dirty="0">
                <a:ln>
                  <a:noFill/>
                </a:ln>
                <a:solidFill>
                  <a:prstClr val="black"/>
                </a:solidFill>
                <a:effectLst/>
                <a:uLnTx/>
                <a:uFillTx/>
                <a:latin typeface="+mn-lt"/>
                <a:ea typeface="+mn-ea"/>
                <a:cs typeface="+mn-cs"/>
              </a:rPr>
              <a:t>matters), and </a:t>
            </a:r>
            <a:r>
              <a:rPr kumimoji="0" lang="en-US" sz="1200" b="0" i="0" u="none" strike="noStrike" kern="1200" cap="none" spc="0" normalizeH="0" baseline="0" noProof="0" dirty="0">
                <a:ln>
                  <a:noFill/>
                </a:ln>
                <a:solidFill>
                  <a:prstClr val="black"/>
                </a:solidFill>
                <a:effectLst/>
                <a:uLnTx/>
                <a:uFillTx/>
                <a:latin typeface="Arial"/>
                <a:ea typeface="+mn-ea"/>
                <a:cs typeface="+mn-cs"/>
              </a:rPr>
              <a:t>how you have and continue to deliver value.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Third, we introduced a playbook to help advisors prepare before meetings, lead during meetings, and reinforce confidence after meetings.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endParaRPr lang="en-US"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48</a:t>
            </a:fld>
            <a:endParaRPr lang="en-CA"/>
          </a:p>
        </p:txBody>
      </p:sp>
    </p:spTree>
    <p:extLst>
      <p:ext uri="{BB962C8B-B14F-4D97-AF65-F5344CB8AC3E}">
        <p14:creationId xmlns:p14="http://schemas.microsoft.com/office/powerpoint/2010/main" val="21620022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Why does this matter? Why should you invest the time?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Well, too often (and I am generalizing here) when speaking with advisors and asking them to evaluate or comment on their business/practice, the </a:t>
            </a:r>
            <a:r>
              <a:rPr kumimoji="0" lang="en-CA" sz="2400" b="0" i="0" u="none" strike="noStrike" kern="1200" cap="none" spc="0" normalizeH="0" baseline="0" noProof="0" dirty="0">
                <a:ln>
                  <a:noFill/>
                </a:ln>
                <a:solidFill>
                  <a:prstClr val="black"/>
                </a:solidFill>
                <a:effectLst/>
                <a:uLnTx/>
                <a:uFillTx/>
                <a:latin typeface="+mn-lt"/>
                <a:ea typeface="+mn-ea"/>
                <a:cs typeface="+mn-cs"/>
              </a:rPr>
              <a:t>advisor's </a:t>
            </a: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perception of their business </a:t>
            </a:r>
            <a:r>
              <a:rPr kumimoji="0" lang="en-CA" sz="2400" b="1" i="0"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CA" sz="2400" b="1" i="1" u="none" strike="noStrike" kern="1200" cap="none" spc="0" normalizeH="0" baseline="0" noProof="0" dirty="0">
                <a:ln>
                  <a:noFill/>
                </a:ln>
                <a:solidFill>
                  <a:prstClr val="black"/>
                </a:solidFill>
                <a:effectLst/>
                <a:uLnTx/>
                <a:uFillTx/>
                <a:latin typeface="Arial" panose="020B0604020202020204"/>
                <a:ea typeface="+mn-ea"/>
                <a:cs typeface="+mn-cs"/>
              </a:rPr>
              <a:t>CLICK for animation</a:t>
            </a:r>
            <a:r>
              <a:rPr kumimoji="0" lang="en-CA" sz="2400" b="1"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overall is that things are great, my clients </a:t>
            </a:r>
            <a:r>
              <a:rPr kumimoji="0" lang="en-CA" sz="2400" b="0" i="0" u="none" strike="noStrike" kern="1200" cap="none" spc="0" normalizeH="0" baseline="0" noProof="0" dirty="0">
                <a:ln>
                  <a:noFill/>
                </a:ln>
                <a:solidFill>
                  <a:prstClr val="black"/>
                </a:solidFill>
                <a:effectLst/>
                <a:uLnTx/>
                <a:uFillTx/>
                <a:latin typeface="+mn-lt"/>
                <a:ea typeface="+mn-ea"/>
                <a:cs typeface="+mn-cs"/>
              </a:rPr>
              <a:t>love </a:t>
            </a: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me, there are no issues, they are </a:t>
            </a:r>
            <a:r>
              <a:rPr kumimoji="0" lang="en-CA" sz="2400" b="0" i="0" u="none" strike="noStrike" kern="1200" cap="none" spc="0" normalizeH="0" baseline="0" noProof="0" dirty="0">
                <a:ln>
                  <a:noFill/>
                </a:ln>
                <a:solidFill>
                  <a:prstClr val="black"/>
                </a:solidFill>
                <a:effectLst/>
                <a:uLnTx/>
                <a:uFillTx/>
                <a:latin typeface="+mn-lt"/>
                <a:ea typeface="+mn-ea"/>
                <a:cs typeface="+mn-cs"/>
              </a:rPr>
              <a:t>happy.</a:t>
            </a:r>
            <a:endPar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However, </a:t>
            </a:r>
            <a:r>
              <a:rPr kumimoji="0" lang="en-CA" sz="2400" b="1" i="1" u="none" strike="noStrike" kern="1200" cap="none" spc="0" normalizeH="0" baseline="0" noProof="0" dirty="0">
                <a:ln>
                  <a:noFill/>
                </a:ln>
                <a:solidFill>
                  <a:prstClr val="black"/>
                </a:solidFill>
                <a:effectLst/>
                <a:uLnTx/>
                <a:uFillTx/>
                <a:latin typeface="Arial" panose="020B0604020202020204"/>
                <a:ea typeface="+mn-ea"/>
                <a:cs typeface="+mn-cs"/>
              </a:rPr>
              <a:t>(CLICK for animation) </a:t>
            </a: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when you speak with clients about their perspective </a:t>
            </a:r>
            <a:r>
              <a:rPr kumimoji="0" lang="en-CA" sz="2400" b="0" i="0" u="none" strike="noStrike" kern="1200" cap="none" spc="0" normalizeH="0" baseline="0" noProof="0" dirty="0">
                <a:ln>
                  <a:noFill/>
                </a:ln>
                <a:solidFill>
                  <a:prstClr val="black"/>
                </a:solidFill>
                <a:effectLst/>
                <a:uLnTx/>
                <a:uFillTx/>
                <a:latin typeface="+mn-lt"/>
                <a:ea typeface="+mn-ea"/>
                <a:cs typeface="+mn-cs"/>
              </a:rPr>
              <a:t>on their relationship with their advisor, it may not always align. </a:t>
            </a: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It’s not </a:t>
            </a:r>
            <a:r>
              <a:rPr kumimoji="0" lang="en-CA" sz="2400" b="0" i="0" u="none" strike="noStrike" kern="1200" cap="none" spc="0" normalizeH="0" baseline="0" noProof="0" dirty="0">
                <a:ln>
                  <a:noFill/>
                </a:ln>
                <a:solidFill>
                  <a:prstClr val="black"/>
                </a:solidFill>
                <a:effectLst/>
                <a:uLnTx/>
                <a:uFillTx/>
                <a:latin typeface="+mn-lt"/>
                <a:ea typeface="+mn-ea"/>
                <a:cs typeface="+mn-cs"/>
              </a:rPr>
              <a:t>bad</a:t>
            </a: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 It’s likely just OK. Remember, some of the data we shared earlier in the session regarding client expectations and perceptions – there is a disconnect from what clients say and what they see as value from the advisor.</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So, my question to you is, what lens are you using to view your business? </a:t>
            </a:r>
            <a:r>
              <a:rPr kumimoji="0" lang="en-CA" sz="1200" b="0" i="0" u="none" strike="noStrike" kern="1200" cap="none" spc="0" normalizeH="0" baseline="0" noProof="0" dirty="0">
                <a:ln>
                  <a:noFill/>
                </a:ln>
                <a:solidFill>
                  <a:prstClr val="black"/>
                </a:solidFill>
                <a:effectLst/>
                <a:uLnTx/>
                <a:uFillTx/>
                <a:latin typeface="Arial"/>
                <a:ea typeface="+mn-ea"/>
                <a:cs typeface="+mn-cs"/>
              </a:rPr>
              <a:t>The advisor lens, or the client lens? </a:t>
            </a: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 Put yourself in their </a:t>
            </a:r>
            <a:r>
              <a:rPr kumimoji="0" lang="en-CA" sz="2400" b="0" i="0" u="none" strike="noStrike" kern="1200" cap="none" spc="0" normalizeH="0" baseline="0" noProof="0" dirty="0">
                <a:ln>
                  <a:noFill/>
                </a:ln>
                <a:solidFill>
                  <a:prstClr val="black"/>
                </a:solidFill>
                <a:effectLst/>
                <a:uLnTx/>
                <a:uFillTx/>
                <a:latin typeface="+mn-lt"/>
                <a:ea typeface="+mn-ea"/>
                <a:cs typeface="+mn-cs"/>
              </a:rPr>
              <a:t>shoes, </a:t>
            </a: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and perhaps you can have a better perspective of the value of your offering as to how it is meeting client expectations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2400" b="1" i="0" u="none" strike="noStrike" kern="1200" cap="none" spc="0" normalizeH="0" baseline="0" noProof="0" dirty="0">
                <a:ln>
                  <a:noFill/>
                </a:ln>
                <a:solidFill>
                  <a:prstClr val="black"/>
                </a:solidFill>
                <a:effectLst/>
                <a:uLnTx/>
                <a:uFillTx/>
                <a:latin typeface="Arial" panose="020B0604020202020204"/>
                <a:ea typeface="+mn-ea"/>
                <a:cs typeface="+mn-cs"/>
              </a:rPr>
              <a:t>Remember what I said earlier regarding price vs. value: People </a:t>
            </a:r>
            <a:r>
              <a:rPr kumimoji="0" lang="en-CA" sz="2400" b="1" i="0" u="none" strike="noStrike" kern="1200" cap="none" spc="0" normalizeH="0" baseline="0" noProof="0" dirty="0">
                <a:ln>
                  <a:noFill/>
                </a:ln>
                <a:solidFill>
                  <a:prstClr val="black"/>
                </a:solidFill>
                <a:effectLst/>
                <a:uLnTx/>
                <a:uFillTx/>
                <a:latin typeface="+mn-lt"/>
                <a:ea typeface="+mn-ea"/>
                <a:cs typeface="+mn-cs"/>
              </a:rPr>
              <a:t>don't buy a product, a price, or a </a:t>
            </a:r>
            <a:r>
              <a:rPr kumimoji="0" lang="en-CA" sz="2400" b="1" i="0" u="none" strike="noStrike" kern="1200" cap="none" spc="0" normalizeH="0" baseline="0" noProof="0" dirty="0">
                <a:ln>
                  <a:noFill/>
                </a:ln>
                <a:solidFill>
                  <a:prstClr val="black"/>
                </a:solidFill>
                <a:effectLst/>
                <a:uLnTx/>
                <a:uFillTx/>
                <a:latin typeface="Arial" panose="020B0604020202020204"/>
                <a:ea typeface="+mn-ea"/>
                <a:cs typeface="+mn-cs"/>
              </a:rPr>
              <a:t>service. </a:t>
            </a:r>
            <a:r>
              <a:rPr kumimoji="0" lang="en-CA" sz="2400" b="1" i="0" u="none" strike="noStrike" kern="1200" cap="none" spc="0" normalizeH="0" baseline="0" noProof="0" dirty="0">
                <a:ln>
                  <a:noFill/>
                </a:ln>
                <a:solidFill>
                  <a:prstClr val="black"/>
                </a:solidFill>
                <a:effectLst/>
                <a:uLnTx/>
                <a:uFillTx/>
                <a:latin typeface="+mn-lt"/>
                <a:ea typeface="+mn-ea"/>
                <a:cs typeface="+mn-cs"/>
              </a:rPr>
              <a:t>They </a:t>
            </a:r>
            <a:r>
              <a:rPr kumimoji="0" lang="en-CA" sz="2400" b="1" i="0" u="none" strike="noStrike" kern="1200" cap="none" spc="0" normalizeH="0" baseline="0" noProof="0" dirty="0">
                <a:ln>
                  <a:noFill/>
                </a:ln>
                <a:solidFill>
                  <a:prstClr val="black"/>
                </a:solidFill>
                <a:effectLst/>
                <a:uLnTx/>
                <a:uFillTx/>
                <a:latin typeface="Arial" panose="020B0604020202020204"/>
                <a:ea typeface="+mn-ea"/>
                <a:cs typeface="+mn-cs"/>
              </a:rPr>
              <a:t>buy their perception of a product, price, or service.</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49</a:t>
            </a:fld>
            <a:endParaRPr lang="en-CA"/>
          </a:p>
        </p:txBody>
      </p:sp>
    </p:spTree>
    <p:extLst>
      <p:ext uri="{BB962C8B-B14F-4D97-AF65-F5344CB8AC3E}">
        <p14:creationId xmlns:p14="http://schemas.microsoft.com/office/powerpoint/2010/main" val="642263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5272D-E563-608D-B9A6-F7442A24C4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B3908-9ABE-AFB1-C388-885024A07B25}"/>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D2A74E8E-D7A2-50D2-94AD-C8B27517C2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What’s in it for you?</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Total Cost Reporting is not just a compliance </a:t>
            </a:r>
            <a:r>
              <a:rPr kumimoji="0" lang="en-US" sz="1200" b="0" i="0" u="none" strike="noStrike" kern="1200" cap="none" spc="0" normalizeH="0" baseline="0" noProof="0" dirty="0">
                <a:ln>
                  <a:noFill/>
                </a:ln>
                <a:solidFill>
                  <a:prstClr val="black"/>
                </a:solidFill>
                <a:effectLst/>
                <a:uLnTx/>
                <a:uFillTx/>
                <a:latin typeface="+mn-lt"/>
                <a:ea typeface="+mn-ea"/>
                <a:cs typeface="+mn-cs"/>
              </a:rPr>
              <a:t>requirement; it </a:t>
            </a:r>
            <a:r>
              <a:rPr kumimoji="0" lang="en-US" sz="1200" b="0" i="0" u="none" strike="noStrike" kern="1200" cap="none" spc="0" normalizeH="0" baseline="0" noProof="0" dirty="0">
                <a:ln>
                  <a:noFill/>
                </a:ln>
                <a:solidFill>
                  <a:prstClr val="black"/>
                </a:solidFill>
                <a:effectLst/>
                <a:uLnTx/>
                <a:uFillTx/>
                <a:latin typeface="Arial"/>
                <a:ea typeface="+mn-ea"/>
                <a:cs typeface="+mn-cs"/>
              </a:rPr>
              <a:t>is a relationship moment. Advisors who embrace transparency, explain value, and lead with confidence can deepen trust and strengthen long-term client relationships.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Transparency builds trust. Explaining value clearly reinforces trust and satisfaction. Confident leadership inspires client confidence.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Your role is to bring the discussion back to value: </a:t>
            </a:r>
            <a:r>
              <a:rPr kumimoji="0" lang="en-CA" sz="1200" b="0" i="0" u="none" strike="noStrike" kern="1200" cap="none" spc="0" normalizeH="0" baseline="0" noProof="0" dirty="0">
                <a:ln>
                  <a:noFill/>
                </a:ln>
                <a:solidFill>
                  <a:prstClr val="black"/>
                </a:solidFill>
                <a:effectLst/>
                <a:uLnTx/>
                <a:uFillTx/>
                <a:latin typeface="+mn-lt"/>
                <a:ea typeface="+mn-ea"/>
                <a:cs typeface="+mn-cs"/>
              </a:rPr>
              <a:t>what has been done for the client, what is being done now, and what will continue to be done.</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Handled well, TCR can open the door to deeper conversations about goals, priorities, planning, and the broader relationship.</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It can also differentiate you </a:t>
            </a:r>
            <a:r>
              <a:rPr kumimoji="0" lang="en-CA" sz="1200" b="0" i="0" u="none" strike="noStrike" kern="1200" cap="none" spc="0" normalizeH="0" baseline="0" noProof="0" dirty="0">
                <a:ln>
                  <a:noFill/>
                </a:ln>
                <a:solidFill>
                  <a:prstClr val="black"/>
                </a:solidFill>
                <a:effectLst/>
                <a:uLnTx/>
                <a:uFillTx/>
                <a:latin typeface="+mn-lt"/>
                <a:ea typeface="+mn-ea"/>
                <a:cs typeface="+mn-cs"/>
              </a:rPr>
              <a:t>from </a:t>
            </a:r>
            <a:r>
              <a:rPr kumimoji="0" lang="en-CA" sz="1200" b="0" i="0" u="none" strike="noStrike" kern="1200" cap="none" spc="0" normalizeH="0" baseline="0" noProof="0" dirty="0">
                <a:ln>
                  <a:noFill/>
                </a:ln>
                <a:solidFill>
                  <a:prstClr val="black"/>
                </a:solidFill>
                <a:effectLst/>
                <a:uLnTx/>
                <a:uFillTx/>
                <a:latin typeface="Arial"/>
                <a:ea typeface="+mn-ea"/>
                <a:cs typeface="+mn-cs"/>
              </a:rPr>
              <a:t>prospects. If you’re transparent from day one and can clearly explain what clients receive, you set a different tone for the relationship.</a:t>
            </a:r>
            <a:endParaRPr lang="en-CA" dirty="0"/>
          </a:p>
        </p:txBody>
      </p:sp>
      <p:sp>
        <p:nvSpPr>
          <p:cNvPr id="4" name="Slide Number Placeholder 3">
            <a:extLst>
              <a:ext uri="{FF2B5EF4-FFF2-40B4-BE49-F238E27FC236}">
                <a16:creationId xmlns:a16="http://schemas.microsoft.com/office/drawing/2014/main" id="{6B9AB42E-DE35-BABB-5353-F730B7D3D979}"/>
              </a:ext>
            </a:extLst>
          </p:cNvPr>
          <p:cNvSpPr>
            <a:spLocks noGrp="1"/>
          </p:cNvSpPr>
          <p:nvPr>
            <p:ph type="sldNum" sz="quarter" idx="5"/>
          </p:nvPr>
        </p:nvSpPr>
        <p:spPr/>
        <p:txBody>
          <a:bodyPr/>
          <a:lstStyle/>
          <a:p>
            <a:fld id="{4FF0573C-F130-4D1E-A886-85FBB65D3A1B}" type="slidenum">
              <a:rPr lang="en-CA" smtClean="0"/>
              <a:pPr/>
              <a:t>50</a:t>
            </a:fld>
            <a:endParaRPr lang="en-CA"/>
          </a:p>
        </p:txBody>
      </p:sp>
    </p:spTree>
    <p:extLst>
      <p:ext uri="{BB962C8B-B14F-4D97-AF65-F5344CB8AC3E}">
        <p14:creationId xmlns:p14="http://schemas.microsoft.com/office/powerpoint/2010/main" val="26780829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In closing…</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TCR is your opportunity to lead the conversation, so clients hear the value of our advice from you first, not from a search engine, a competitor, or someone else.</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1" u="none" strike="noStrike" kern="1200" cap="none" spc="0" normalizeH="0" baseline="0" noProof="0" dirty="0">
                <a:ln>
                  <a:noFill/>
                </a:ln>
                <a:solidFill>
                  <a:prstClr val="black"/>
                </a:solidFill>
                <a:effectLst/>
                <a:uLnTx/>
                <a:uFillTx/>
                <a:latin typeface="Arial"/>
                <a:ea typeface="+mn-ea"/>
                <a:cs typeface="+mn-cs"/>
              </a:rPr>
              <a:t>(Additional info for the speaker):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TCR is your opportunity to re-engage in proactive, plain language fee explanations. While you must initiate the discussion </a:t>
            </a:r>
            <a:r>
              <a:rPr kumimoji="0" lang="en-US" sz="1200" b="0" i="0" u="none" strike="noStrike" kern="1200" cap="none" spc="0" normalizeH="0" baseline="0" noProof="0" dirty="0">
                <a:ln>
                  <a:noFill/>
                </a:ln>
                <a:solidFill>
                  <a:prstClr val="black"/>
                </a:solidFill>
                <a:effectLst/>
                <a:uLnTx/>
                <a:uFillTx/>
                <a:latin typeface="+mn-lt"/>
                <a:ea typeface="+mn-ea"/>
                <a:cs typeface="+mn-cs"/>
              </a:rPr>
              <a:t>rather than waiting for clients to ask about fees, always keep in mind that active listening offers </a:t>
            </a:r>
            <a:r>
              <a:rPr kumimoji="0" lang="en-US" sz="1200" b="0" i="0" u="none" strike="noStrike" kern="1200" cap="none" spc="0" normalizeH="0" baseline="0" noProof="0" dirty="0">
                <a:ln>
                  <a:noFill/>
                </a:ln>
                <a:solidFill>
                  <a:prstClr val="black"/>
                </a:solidFill>
                <a:effectLst/>
                <a:uLnTx/>
                <a:uFillTx/>
                <a:latin typeface="Arial"/>
                <a:ea typeface="+mn-ea"/>
                <a:cs typeface="+mn-cs"/>
              </a:rPr>
              <a:t>a greater opportunity to strengthen trust, satisfaction, and retention by understanding what is valuable to the client and highlighting these </a:t>
            </a:r>
            <a:r>
              <a:rPr kumimoji="0" lang="en-US" sz="1200" b="0" i="0" u="none" strike="noStrike" kern="1200" cap="none" spc="0" normalizeH="0" baseline="0" noProof="0" dirty="0">
                <a:ln>
                  <a:noFill/>
                </a:ln>
                <a:solidFill>
                  <a:prstClr val="black"/>
                </a:solidFill>
                <a:effectLst/>
                <a:uLnTx/>
                <a:uFillTx/>
                <a:latin typeface="+mn-lt"/>
                <a:ea typeface="+mn-ea"/>
                <a:cs typeface="+mn-cs"/>
              </a:rPr>
              <a:t>outcomes.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51</a:t>
            </a:fld>
            <a:endParaRPr lang="en-CA"/>
          </a:p>
        </p:txBody>
      </p:sp>
    </p:spTree>
    <p:extLst>
      <p:ext uri="{BB962C8B-B14F-4D97-AF65-F5344CB8AC3E}">
        <p14:creationId xmlns:p14="http://schemas.microsoft.com/office/powerpoint/2010/main" val="11164350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Here are three practical next steps for the next 30 days: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24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a:ea typeface="+mn-ea"/>
                <a:cs typeface="+mn-cs"/>
              </a:rPr>
              <a:t>1. Review your “Value inventory” and write down 3 value moments you’ve delivered to each of your top 20 clients.</a:t>
            </a:r>
          </a:p>
          <a:p>
            <a:pPr marL="0" marR="0" lvl="0" indent="0" algn="l" defTabSz="914400" rtl="0" eaLnBrk="1" fontAlgn="auto" latinLnBrk="0" hangingPunct="1">
              <a:lnSpc>
                <a:spcPct val="100000"/>
              </a:lnSpc>
              <a:spcBef>
                <a:spcPts val="24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a:ea typeface="+mn-ea"/>
                <a:cs typeface="+mn-cs"/>
              </a:rPr>
              <a:t>2. Practice explaining one of those value moments in plain language </a:t>
            </a:r>
            <a:r>
              <a:rPr kumimoji="0" lang="en-US" sz="2800" b="0" i="0" u="none" strike="noStrike" kern="1200" cap="none" spc="0" normalizeH="0" baseline="0" noProof="0" dirty="0">
                <a:ln>
                  <a:noFill/>
                </a:ln>
                <a:solidFill>
                  <a:prstClr val="black"/>
                </a:solidFill>
                <a:effectLst/>
                <a:uLnTx/>
                <a:uFillTx/>
                <a:latin typeface="+mn-lt"/>
                <a:ea typeface="+mn-ea"/>
                <a:cs typeface="+mn-cs"/>
              </a:rPr>
              <a:t>so that you </a:t>
            </a:r>
            <a:r>
              <a:rPr kumimoji="0" lang="en-US" sz="2800" b="0" i="0" u="none" strike="noStrike" kern="1200" cap="none" spc="0" normalizeH="0" baseline="0" noProof="0" dirty="0">
                <a:ln>
                  <a:noFill/>
                </a:ln>
                <a:solidFill>
                  <a:prstClr val="black"/>
                </a:solidFill>
                <a:effectLst/>
                <a:uLnTx/>
                <a:uFillTx/>
                <a:latin typeface="Arial" panose="020B0604020202020204"/>
                <a:ea typeface="+mn-ea"/>
                <a:cs typeface="+mn-cs"/>
              </a:rPr>
              <a:t>sound natural, confident, and client-friendly.</a:t>
            </a:r>
          </a:p>
          <a:p>
            <a:pPr marL="0" marR="0" lvl="0" indent="0" algn="l" defTabSz="914400" rtl="0" eaLnBrk="1" fontAlgn="auto" latinLnBrk="0" hangingPunct="1">
              <a:lnSpc>
                <a:spcPct val="100000"/>
              </a:lnSpc>
              <a:spcBef>
                <a:spcPts val="24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a:ea typeface="+mn-ea"/>
                <a:cs typeface="+mn-cs"/>
              </a:rPr>
              <a:t>3. Weave this into client meetings over the next quarter (as determined by your p</a:t>
            </a:r>
            <a:r>
              <a:rPr kumimoji="0" lang="en-US" sz="1200" b="0" i="0" u="none" strike="noStrike" kern="1200" cap="none" spc="0" normalizeH="0" baseline="0" noProof="0" dirty="0">
                <a:ln>
                  <a:noFill/>
                </a:ln>
                <a:solidFill>
                  <a:prstClr val="black"/>
                </a:solidFill>
                <a:effectLst/>
                <a:uLnTx/>
                <a:uFillTx/>
                <a:latin typeface="Arial"/>
                <a:ea typeface="+mn-ea"/>
                <a:cs typeface="+mn-cs"/>
              </a:rPr>
              <a:t>lanned client outreach strategy when you audited your book).</a:t>
            </a:r>
          </a:p>
          <a:p>
            <a:pPr marL="0" marR="0" lvl="0" indent="0" algn="l" defTabSz="914400" rtl="0" eaLnBrk="1" fontAlgn="auto" latinLnBrk="0" hangingPunct="1">
              <a:lnSpc>
                <a:spcPct val="100000"/>
              </a:lnSpc>
              <a:spcBef>
                <a:spcPts val="24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A small amount of preparation today can prevent a much more difficult conversation later.</a:t>
            </a:r>
          </a:p>
          <a:p>
            <a:endParaRPr lang="en-CA"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52</a:t>
            </a:fld>
            <a:endParaRPr lang="en-CA"/>
          </a:p>
        </p:txBody>
      </p:sp>
    </p:spTree>
    <p:extLst>
      <p:ext uri="{BB962C8B-B14F-4D97-AF65-F5344CB8AC3E}">
        <p14:creationId xmlns:p14="http://schemas.microsoft.com/office/powerpoint/2010/main" val="11448041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kumimoji="0" lang="en-CA" sz="1200" b="0" i="0" u="none" strike="noStrike" kern="1200" cap="none" spc="0" normalizeH="0" baseline="0" noProof="0" dirty="0">
                <a:ln>
                  <a:noFill/>
                </a:ln>
                <a:solidFill>
                  <a:prstClr val="black"/>
                </a:solidFill>
                <a:effectLst/>
                <a:uLnTx/>
                <a:uFillTx/>
                <a:latin typeface="Arial"/>
                <a:ea typeface="+mn-ea"/>
                <a:cs typeface="+mn-cs"/>
              </a:rPr>
              <a:t>Manulife Investments is here to support advisors through this transition.</a:t>
            </a:r>
          </a:p>
          <a:p>
            <a:endParaRPr lang="en-US" sz="1200" dirty="0">
              <a:effectLst/>
              <a:latin typeface="Segoe UI" panose="020B0502040204020203" pitchFamily="34" charset="0"/>
            </a:endParaRPr>
          </a:p>
          <a:p>
            <a:pPr marL="0" indent="0">
              <a:buNone/>
            </a:pPr>
            <a:r>
              <a:rPr lang="en-US" sz="1200" dirty="0">
                <a:effectLst/>
                <a:latin typeface="Segoe UI" panose="020B0502040204020203" pitchFamily="34" charset="0"/>
              </a:rPr>
              <a:t>If you require additional info on this topic, Manulife Investments is here to support you with Continuing Education, as well as additional thought leadership material from my team and the Practice Management network. Simply visit the Manulife Investments website or contact your sales representative for more details.</a:t>
            </a:r>
            <a:endParaRPr lang="en-US"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53</a:t>
            </a:fld>
            <a:endParaRPr lang="en-CA"/>
          </a:p>
        </p:txBody>
      </p:sp>
    </p:spTree>
    <p:extLst>
      <p:ext uri="{BB962C8B-B14F-4D97-AF65-F5344CB8AC3E}">
        <p14:creationId xmlns:p14="http://schemas.microsoft.com/office/powerpoint/2010/main" val="23661595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indent="0">
              <a:buNone/>
            </a:pPr>
            <a:r>
              <a:rPr lang="en-US" dirty="0"/>
              <a:t>Thank you all very much for your time today!</a:t>
            </a:r>
          </a:p>
        </p:txBody>
      </p:sp>
      <p:sp>
        <p:nvSpPr>
          <p:cNvPr id="4" name="Slide Number Placeholder 3"/>
          <p:cNvSpPr>
            <a:spLocks noGrp="1"/>
          </p:cNvSpPr>
          <p:nvPr>
            <p:ph type="sldNum" sz="quarter" idx="5"/>
          </p:nvPr>
        </p:nvSpPr>
        <p:spPr/>
        <p:txBody>
          <a:bodyPr/>
          <a:lstStyle/>
          <a:p>
            <a:fld id="{4FF0573C-F130-4D1E-A886-85FBB65D3A1B}" type="slidenum">
              <a:rPr lang="en-CA" smtClean="0"/>
              <a:pPr/>
              <a:t>54</a:t>
            </a:fld>
            <a:endParaRPr lang="en-CA"/>
          </a:p>
        </p:txBody>
      </p:sp>
    </p:spTree>
    <p:extLst>
      <p:ext uri="{BB962C8B-B14F-4D97-AF65-F5344CB8AC3E}">
        <p14:creationId xmlns:p14="http://schemas.microsoft.com/office/powerpoint/2010/main" val="1980140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F0573C-F130-4D1E-A886-85FBB65D3A1B}" type="slidenum">
              <a:rPr lang="en-CA" smtClean="0"/>
              <a:pPr/>
              <a:t>55</a:t>
            </a:fld>
            <a:endParaRPr lang="en-CA"/>
          </a:p>
        </p:txBody>
      </p:sp>
    </p:spTree>
    <p:extLst>
      <p:ext uri="{BB962C8B-B14F-4D97-AF65-F5344CB8AC3E}">
        <p14:creationId xmlns:p14="http://schemas.microsoft.com/office/powerpoint/2010/main" val="2836543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E30535-8629-4398-9877-EE3F944CBEF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7161376" y="-6"/>
            <a:ext cx="5027448" cy="6858003"/>
          </a:xfrm>
          <a:prstGeom prst="rect">
            <a:avLst/>
          </a:prstGeom>
        </p:spPr>
      </p:pic>
      <p:sp>
        <p:nvSpPr>
          <p:cNvPr id="2" name="Title 1">
            <a:extLst>
              <a:ext uri="{FF2B5EF4-FFF2-40B4-BE49-F238E27FC236}">
                <a16:creationId xmlns:a16="http://schemas.microsoft.com/office/drawing/2014/main" id="{14A79FD9-D925-45D9-A7DA-662A6E696EAA}"/>
              </a:ext>
            </a:extLst>
          </p:cNvPr>
          <p:cNvSpPr>
            <a:spLocks noGrp="1"/>
          </p:cNvSpPr>
          <p:nvPr>
            <p:ph type="ctrTitle" hasCustomPrompt="1"/>
          </p:nvPr>
        </p:nvSpPr>
        <p:spPr>
          <a:xfrm>
            <a:off x="455613" y="737668"/>
            <a:ext cx="7321061" cy="3438682"/>
          </a:xfrm>
        </p:spPr>
        <p:txBody>
          <a:bodyPr anchor="ctr">
            <a:normAutofit/>
          </a:bodyPr>
          <a:lstStyle>
            <a:lvl1pPr algn="l">
              <a:lnSpc>
                <a:spcPct val="95000"/>
              </a:lnSpc>
              <a:defRPr sz="7200"/>
            </a:lvl1pPr>
          </a:lstStyle>
          <a:p>
            <a:r>
              <a:rPr lang="en-CA" noProof="0"/>
              <a:t>Title of </a:t>
            </a:r>
            <a:br>
              <a:rPr lang="en-CA" noProof="0"/>
            </a:br>
            <a:r>
              <a:rPr lang="en-CA" noProof="0"/>
              <a:t>presentation</a:t>
            </a:r>
          </a:p>
        </p:txBody>
      </p:sp>
      <p:sp>
        <p:nvSpPr>
          <p:cNvPr id="3" name="Subtitle 2">
            <a:extLst>
              <a:ext uri="{FF2B5EF4-FFF2-40B4-BE49-F238E27FC236}">
                <a16:creationId xmlns:a16="http://schemas.microsoft.com/office/drawing/2014/main" id="{C76218ED-EAF3-4B2E-B594-07CC7613C3D4}"/>
              </a:ext>
            </a:extLst>
          </p:cNvPr>
          <p:cNvSpPr>
            <a:spLocks noGrp="1"/>
          </p:cNvSpPr>
          <p:nvPr>
            <p:ph type="subTitle" idx="1" hasCustomPrompt="1"/>
          </p:nvPr>
        </p:nvSpPr>
        <p:spPr>
          <a:xfrm>
            <a:off x="455612" y="4789255"/>
            <a:ext cx="7321061" cy="407584"/>
          </a:xfrm>
        </p:spPr>
        <p:txBody>
          <a:bodyPr anchor="b"/>
          <a:lstStyle>
            <a:lvl1pPr marL="0" indent="0" algn="l">
              <a:buNone/>
              <a:defRPr sz="1400">
                <a:solidFill>
                  <a:schemeClr val="tx1"/>
                </a:solidFill>
                <a:latin typeface="+mn-lt"/>
              </a:defRPr>
            </a:lvl1pPr>
            <a:lvl2pPr marL="457063" indent="0" algn="r">
              <a:buNone/>
              <a:defRPr sz="1200">
                <a:solidFill>
                  <a:schemeClr val="tx1"/>
                </a:solidFill>
              </a:defRPr>
            </a:lvl2pPr>
            <a:lvl3pPr marL="914126" indent="0" algn="r">
              <a:buNone/>
              <a:defRPr sz="1200">
                <a:solidFill>
                  <a:schemeClr val="tx1"/>
                </a:solidFill>
              </a:defRPr>
            </a:lvl3pPr>
            <a:lvl4pPr marL="1371189" indent="0" algn="r">
              <a:buNone/>
              <a:defRPr sz="1200">
                <a:solidFill>
                  <a:schemeClr val="tx1"/>
                </a:solidFill>
              </a:defRPr>
            </a:lvl4pPr>
            <a:lvl5pPr marL="1828251" indent="0" algn="r">
              <a:buNone/>
              <a:defRPr sz="1200">
                <a:solidFill>
                  <a:schemeClr val="tx1"/>
                </a:solidFill>
              </a:defRPr>
            </a:lvl5pPr>
            <a:lvl6pPr marL="2285314" indent="0" algn="r">
              <a:buNone/>
              <a:defRPr sz="1200">
                <a:solidFill>
                  <a:schemeClr val="tx1"/>
                </a:solidFill>
              </a:defRPr>
            </a:lvl6pPr>
            <a:lvl7pPr marL="2742377" indent="0" algn="r">
              <a:buNone/>
              <a:defRPr sz="1200">
                <a:solidFill>
                  <a:schemeClr val="tx1"/>
                </a:solidFill>
              </a:defRPr>
            </a:lvl7pPr>
            <a:lvl8pPr marL="3199440" indent="0" algn="r">
              <a:buNone/>
              <a:defRPr sz="1200">
                <a:solidFill>
                  <a:schemeClr val="tx1"/>
                </a:solidFill>
              </a:defRPr>
            </a:lvl8pPr>
            <a:lvl9pPr marL="3656503" indent="0" algn="r">
              <a:buNone/>
              <a:defRPr sz="1200">
                <a:solidFill>
                  <a:schemeClr val="tx1"/>
                </a:solidFill>
              </a:defRPr>
            </a:lvl9pPr>
          </a:lstStyle>
          <a:p>
            <a:r>
              <a:rPr lang="en-CA" noProof="0"/>
              <a:t>Presenter Full Name</a:t>
            </a:r>
          </a:p>
        </p:txBody>
      </p:sp>
      <p:sp>
        <p:nvSpPr>
          <p:cNvPr id="4" name="Date Placeholder 3">
            <a:extLst>
              <a:ext uri="{FF2B5EF4-FFF2-40B4-BE49-F238E27FC236}">
                <a16:creationId xmlns:a16="http://schemas.microsoft.com/office/drawing/2014/main" id="{7179E835-F42F-4EB7-9CF0-61AE2C509E9A}"/>
              </a:ext>
            </a:extLst>
          </p:cNvPr>
          <p:cNvSpPr>
            <a:spLocks noGrp="1"/>
          </p:cNvSpPr>
          <p:nvPr>
            <p:ph type="dt" sz="half" idx="10"/>
          </p:nvPr>
        </p:nvSpPr>
        <p:spPr bwMode="black">
          <a:xfrm>
            <a:off x="455613" y="5459994"/>
            <a:ext cx="7321060" cy="267194"/>
          </a:xfrm>
          <a:prstGeom prst="rect">
            <a:avLst/>
          </a:prstGeom>
        </p:spPr>
        <p:txBody>
          <a:bodyPr anchor="t"/>
          <a:lstStyle>
            <a:lvl1pPr algn="l">
              <a:defRPr sz="1400">
                <a:solidFill>
                  <a:schemeClr val="tx1"/>
                </a:solidFill>
                <a:latin typeface="+mn-lt"/>
              </a:defRPr>
            </a:lvl1pPr>
          </a:lstStyle>
          <a:p>
            <a:endParaRPr lang="en-CA" noProof="0"/>
          </a:p>
        </p:txBody>
      </p:sp>
      <p:sp>
        <p:nvSpPr>
          <p:cNvPr id="5" name="Rectangle 4">
            <a:extLst>
              <a:ext uri="{FF2B5EF4-FFF2-40B4-BE49-F238E27FC236}">
                <a16:creationId xmlns:a16="http://schemas.microsoft.com/office/drawing/2014/main" id="{B132CE41-E8C6-80FD-FA90-A4D4EFC34214}"/>
              </a:ext>
            </a:extLst>
          </p:cNvPr>
          <p:cNvSpPr/>
          <p:nvPr userDrawn="1"/>
        </p:nvSpPr>
        <p:spPr>
          <a:xfrm>
            <a:off x="3852950" y="6420710"/>
            <a:ext cx="3219244" cy="215444"/>
          </a:xfrm>
          <a:prstGeom prst="rect">
            <a:avLst/>
          </a:prstGeom>
        </p:spPr>
        <p:txBody>
          <a:bodyPr wrap="square">
            <a:spAutoFit/>
          </a:bodyPr>
          <a:lstStyle/>
          <a:p>
            <a:pPr algn="ctr"/>
            <a:r>
              <a:rPr lang="en-US" sz="800" spc="-30" baseline="0" dirty="0"/>
              <a:t>FOR ADVISOR USE ONLY – Not intended for the general public</a:t>
            </a:r>
          </a:p>
        </p:txBody>
      </p:sp>
      <p:pic>
        <p:nvPicPr>
          <p:cNvPr id="6" name="Picture 5">
            <a:extLst>
              <a:ext uri="{FF2B5EF4-FFF2-40B4-BE49-F238E27FC236}">
                <a16:creationId xmlns:a16="http://schemas.microsoft.com/office/drawing/2014/main" id="{CF19271A-6310-C600-E80D-9F2C5D740156}"/>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5616" y="6408402"/>
            <a:ext cx="1488296" cy="174647"/>
          </a:xfrm>
          <a:prstGeom prst="rect">
            <a:avLst/>
          </a:prstGeom>
        </p:spPr>
      </p:pic>
    </p:spTree>
    <p:extLst>
      <p:ext uri="{BB962C8B-B14F-4D97-AF65-F5344CB8AC3E}">
        <p14:creationId xmlns:p14="http://schemas.microsoft.com/office/powerpoint/2010/main" val="32654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79FD9-D925-45D9-A7DA-662A6E696EAA}"/>
              </a:ext>
            </a:extLst>
          </p:cNvPr>
          <p:cNvSpPr>
            <a:spLocks noGrp="1"/>
          </p:cNvSpPr>
          <p:nvPr>
            <p:ph type="ctrTitle" hasCustomPrompt="1"/>
          </p:nvPr>
        </p:nvSpPr>
        <p:spPr>
          <a:xfrm>
            <a:off x="455613" y="737668"/>
            <a:ext cx="7321061" cy="3438682"/>
          </a:xfrm>
        </p:spPr>
        <p:txBody>
          <a:bodyPr anchor="ctr">
            <a:normAutofit/>
          </a:bodyPr>
          <a:lstStyle>
            <a:lvl1pPr algn="l">
              <a:lnSpc>
                <a:spcPct val="95000"/>
              </a:lnSpc>
              <a:defRPr sz="7200"/>
            </a:lvl1pPr>
          </a:lstStyle>
          <a:p>
            <a:r>
              <a:rPr lang="en-CA" noProof="0"/>
              <a:t>Title of </a:t>
            </a:r>
            <a:br>
              <a:rPr lang="en-CA" noProof="0"/>
            </a:br>
            <a:r>
              <a:rPr lang="en-CA" noProof="0"/>
              <a:t>presentation</a:t>
            </a:r>
          </a:p>
        </p:txBody>
      </p:sp>
      <p:sp>
        <p:nvSpPr>
          <p:cNvPr id="3" name="Subtitle 2">
            <a:extLst>
              <a:ext uri="{FF2B5EF4-FFF2-40B4-BE49-F238E27FC236}">
                <a16:creationId xmlns:a16="http://schemas.microsoft.com/office/drawing/2014/main" id="{C76218ED-EAF3-4B2E-B594-07CC7613C3D4}"/>
              </a:ext>
            </a:extLst>
          </p:cNvPr>
          <p:cNvSpPr>
            <a:spLocks noGrp="1"/>
          </p:cNvSpPr>
          <p:nvPr>
            <p:ph type="subTitle" idx="1" hasCustomPrompt="1"/>
          </p:nvPr>
        </p:nvSpPr>
        <p:spPr>
          <a:xfrm>
            <a:off x="455612" y="4789255"/>
            <a:ext cx="7321061" cy="407584"/>
          </a:xfrm>
        </p:spPr>
        <p:txBody>
          <a:bodyPr anchor="b"/>
          <a:lstStyle>
            <a:lvl1pPr marL="0" indent="0" algn="l">
              <a:buNone/>
              <a:defRPr sz="1400">
                <a:solidFill>
                  <a:schemeClr val="tx1"/>
                </a:solidFill>
                <a:latin typeface="+mn-lt"/>
              </a:defRPr>
            </a:lvl1pPr>
            <a:lvl2pPr marL="457063" indent="0" algn="r">
              <a:buNone/>
              <a:defRPr sz="1200">
                <a:solidFill>
                  <a:schemeClr val="tx1"/>
                </a:solidFill>
              </a:defRPr>
            </a:lvl2pPr>
            <a:lvl3pPr marL="914126" indent="0" algn="r">
              <a:buNone/>
              <a:defRPr sz="1200">
                <a:solidFill>
                  <a:schemeClr val="tx1"/>
                </a:solidFill>
              </a:defRPr>
            </a:lvl3pPr>
            <a:lvl4pPr marL="1371189" indent="0" algn="r">
              <a:buNone/>
              <a:defRPr sz="1200">
                <a:solidFill>
                  <a:schemeClr val="tx1"/>
                </a:solidFill>
              </a:defRPr>
            </a:lvl4pPr>
            <a:lvl5pPr marL="1828251" indent="0" algn="r">
              <a:buNone/>
              <a:defRPr sz="1200">
                <a:solidFill>
                  <a:schemeClr val="tx1"/>
                </a:solidFill>
              </a:defRPr>
            </a:lvl5pPr>
            <a:lvl6pPr marL="2285314" indent="0" algn="r">
              <a:buNone/>
              <a:defRPr sz="1200">
                <a:solidFill>
                  <a:schemeClr val="tx1"/>
                </a:solidFill>
              </a:defRPr>
            </a:lvl6pPr>
            <a:lvl7pPr marL="2742377" indent="0" algn="r">
              <a:buNone/>
              <a:defRPr sz="1200">
                <a:solidFill>
                  <a:schemeClr val="tx1"/>
                </a:solidFill>
              </a:defRPr>
            </a:lvl7pPr>
            <a:lvl8pPr marL="3199440" indent="0" algn="r">
              <a:buNone/>
              <a:defRPr sz="1200">
                <a:solidFill>
                  <a:schemeClr val="tx1"/>
                </a:solidFill>
              </a:defRPr>
            </a:lvl8pPr>
            <a:lvl9pPr marL="3656503" indent="0" algn="r">
              <a:buNone/>
              <a:defRPr sz="1200">
                <a:solidFill>
                  <a:schemeClr val="tx1"/>
                </a:solidFill>
              </a:defRPr>
            </a:lvl9pPr>
          </a:lstStyle>
          <a:p>
            <a:r>
              <a:rPr lang="en-CA" noProof="0"/>
              <a:t>Presenter Full Name</a:t>
            </a:r>
          </a:p>
        </p:txBody>
      </p:sp>
      <p:sp>
        <p:nvSpPr>
          <p:cNvPr id="4" name="Date Placeholder 3">
            <a:extLst>
              <a:ext uri="{FF2B5EF4-FFF2-40B4-BE49-F238E27FC236}">
                <a16:creationId xmlns:a16="http://schemas.microsoft.com/office/drawing/2014/main" id="{7179E835-F42F-4EB7-9CF0-61AE2C509E9A}"/>
              </a:ext>
            </a:extLst>
          </p:cNvPr>
          <p:cNvSpPr>
            <a:spLocks noGrp="1"/>
          </p:cNvSpPr>
          <p:nvPr>
            <p:ph type="dt" sz="half" idx="10"/>
          </p:nvPr>
        </p:nvSpPr>
        <p:spPr bwMode="black">
          <a:xfrm>
            <a:off x="455613" y="5459994"/>
            <a:ext cx="7321060" cy="267194"/>
          </a:xfrm>
          <a:prstGeom prst="rect">
            <a:avLst/>
          </a:prstGeom>
        </p:spPr>
        <p:txBody>
          <a:bodyPr anchor="t"/>
          <a:lstStyle>
            <a:lvl1pPr algn="l">
              <a:defRPr sz="1400">
                <a:solidFill>
                  <a:schemeClr val="tx1"/>
                </a:solidFill>
                <a:latin typeface="+mn-lt"/>
              </a:defRPr>
            </a:lvl1pPr>
          </a:lstStyle>
          <a:p>
            <a:endParaRPr lang="en-CA" noProof="0"/>
          </a:p>
        </p:txBody>
      </p:sp>
      <p:sp>
        <p:nvSpPr>
          <p:cNvPr id="5" name="Slide Number Placeholder 4">
            <a:extLst>
              <a:ext uri="{FF2B5EF4-FFF2-40B4-BE49-F238E27FC236}">
                <a16:creationId xmlns:a16="http://schemas.microsoft.com/office/drawing/2014/main" id="{5DFDB30E-369A-F165-BC5E-D9754F418D9C}"/>
              </a:ext>
            </a:extLst>
          </p:cNvPr>
          <p:cNvSpPr>
            <a:spLocks noGrp="1"/>
          </p:cNvSpPr>
          <p:nvPr>
            <p:ph type="sldNum" sz="quarter" idx="11"/>
          </p:nvPr>
        </p:nvSpPr>
        <p:spPr/>
        <p:txBody>
          <a:bodyPr/>
          <a:lstStyle/>
          <a:p>
            <a:fld id="{BB333B34-C87C-402E-ABB0-13B7C9DEBBC4}" type="slidenum">
              <a:rPr lang="en-CA" smtClean="0"/>
              <a:pPr/>
              <a:t>‹#›</a:t>
            </a:fld>
            <a:endParaRPr lang="en-CA"/>
          </a:p>
        </p:txBody>
      </p:sp>
    </p:spTree>
    <p:extLst>
      <p:ext uri="{BB962C8B-B14F-4D97-AF65-F5344CB8AC3E}">
        <p14:creationId xmlns:p14="http://schemas.microsoft.com/office/powerpoint/2010/main" val="22107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5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lvl1pPr>
              <a:defRPr baseline="0"/>
            </a:lvl1pPr>
          </a:lstStyle>
          <a:p>
            <a:r>
              <a:rPr lang="en-CA" noProof="0"/>
              <a:t>Slide title</a:t>
            </a:r>
          </a:p>
        </p:txBody>
      </p:sp>
      <p:sp>
        <p:nvSpPr>
          <p:cNvPr id="3" name="Content Placeholder 2"/>
          <p:cNvSpPr>
            <a:spLocks noGrp="1"/>
          </p:cNvSpPr>
          <p:nvPr>
            <p:ph idx="1" hasCustomPrompt="1"/>
          </p:nvPr>
        </p:nvSpPr>
        <p:spPr>
          <a:xfrm>
            <a:off x="466343" y="1434190"/>
            <a:ext cx="11274552" cy="4584842"/>
          </a:xfrm>
        </p:spPr>
        <p:txBody>
          <a:bodyPr/>
          <a:lstStyle>
            <a:lvl1pPr>
              <a:defRPr/>
            </a:lvl1pPr>
            <a:lvl5pPr>
              <a:defRPr/>
            </a:lvl5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4" name="Slide Number Placeholder 3">
            <a:extLst>
              <a:ext uri="{FF2B5EF4-FFF2-40B4-BE49-F238E27FC236}">
                <a16:creationId xmlns:a16="http://schemas.microsoft.com/office/drawing/2014/main" id="{71940FA6-BD14-3A4A-1A50-C2689CEAEBDC}"/>
              </a:ext>
            </a:extLst>
          </p:cNvPr>
          <p:cNvSpPr>
            <a:spLocks noGrp="1"/>
          </p:cNvSpPr>
          <p:nvPr>
            <p:ph type="sldNum" sz="quarter" idx="10"/>
          </p:nvPr>
        </p:nvSpPr>
        <p:spPr/>
        <p:txBody>
          <a:bodyPr/>
          <a:lstStyle/>
          <a:p>
            <a:fld id="{BB333B34-C87C-402E-ABB0-13B7C9DEBBC4}" type="slidenum">
              <a:rPr lang="en-CA" smtClean="0"/>
              <a:pPr/>
              <a:t>‹#›</a:t>
            </a:fld>
            <a:endParaRPr lang="en-CA"/>
          </a:p>
        </p:txBody>
      </p:sp>
    </p:spTree>
    <p:extLst>
      <p:ext uri="{BB962C8B-B14F-4D97-AF65-F5344CB8AC3E}">
        <p14:creationId xmlns:p14="http://schemas.microsoft.com/office/powerpoint/2010/main" val="273934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ith subtitl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146B9A2-5B3A-4C43-B5A0-D51935827EB0}"/>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7178466" y="-6"/>
            <a:ext cx="5010357" cy="6858003"/>
          </a:xfrm>
          <a:prstGeom prst="rect">
            <a:avLst/>
          </a:prstGeom>
        </p:spPr>
      </p:pic>
      <p:sp>
        <p:nvSpPr>
          <p:cNvPr id="2" name="Title 1"/>
          <p:cNvSpPr>
            <a:spLocks noGrp="1"/>
          </p:cNvSpPr>
          <p:nvPr>
            <p:ph type="ctrTitle" hasCustomPrompt="1"/>
          </p:nvPr>
        </p:nvSpPr>
        <p:spPr>
          <a:xfrm>
            <a:off x="455614" y="554780"/>
            <a:ext cx="7321060" cy="3036177"/>
          </a:xfrm>
        </p:spPr>
        <p:txBody>
          <a:bodyPr anchor="b">
            <a:normAutofit/>
          </a:bodyPr>
          <a:lstStyle>
            <a:lvl1pPr>
              <a:lnSpc>
                <a:spcPct val="95000"/>
              </a:lnSpc>
              <a:defRPr sz="7200" b="1" baseline="0">
                <a:solidFill>
                  <a:schemeClr val="tx1"/>
                </a:solidFill>
              </a:defRPr>
            </a:lvl1pPr>
          </a:lstStyle>
          <a:p>
            <a:r>
              <a:rPr lang="en-CA" noProof="0"/>
              <a:t>Title of </a:t>
            </a:r>
            <a:br>
              <a:rPr lang="en-CA" noProof="0"/>
            </a:br>
            <a:r>
              <a:rPr lang="en-CA" noProof="0"/>
              <a:t>presentation</a:t>
            </a:r>
          </a:p>
        </p:txBody>
      </p:sp>
      <p:sp>
        <p:nvSpPr>
          <p:cNvPr id="3" name="Subtitle 2"/>
          <p:cNvSpPr>
            <a:spLocks noGrp="1"/>
          </p:cNvSpPr>
          <p:nvPr>
            <p:ph type="subTitle" idx="1" hasCustomPrompt="1"/>
          </p:nvPr>
        </p:nvSpPr>
        <p:spPr>
          <a:xfrm>
            <a:off x="455613" y="4789255"/>
            <a:ext cx="7321061" cy="407584"/>
          </a:xfrm>
        </p:spPr>
        <p:txBody>
          <a:bodyPr anchor="b">
            <a:noAutofit/>
          </a:bodyPr>
          <a:lstStyle>
            <a:lvl1pPr marL="0" indent="0" algn="l">
              <a:lnSpc>
                <a:spcPct val="95000"/>
              </a:lnSpc>
              <a:spcBef>
                <a:spcPts val="0"/>
              </a:spcBef>
              <a:buNone/>
              <a:defRPr sz="1400" b="0" baseline="0">
                <a:solidFill>
                  <a:schemeClr val="tx1"/>
                </a:solidFill>
              </a:defRPr>
            </a:lvl1pPr>
            <a:lvl2pPr marL="0" indent="0" algn="r">
              <a:spcBef>
                <a:spcPts val="300"/>
              </a:spcBef>
              <a:buNone/>
              <a:defRPr sz="1200">
                <a:solidFill>
                  <a:schemeClr val="tx1"/>
                </a:solidFill>
              </a:defRPr>
            </a:lvl2pPr>
            <a:lvl3pPr marL="914400" indent="0" algn="r">
              <a:buNone/>
              <a:defRPr sz="1200">
                <a:solidFill>
                  <a:schemeClr val="tx1"/>
                </a:solidFill>
              </a:defRPr>
            </a:lvl3pPr>
            <a:lvl4pPr marL="1371600" indent="0" algn="r">
              <a:buNone/>
              <a:defRPr sz="1200">
                <a:solidFill>
                  <a:schemeClr val="tx1"/>
                </a:solidFill>
              </a:defRPr>
            </a:lvl4pPr>
            <a:lvl5pPr marL="1828800" indent="0" algn="r">
              <a:buNone/>
              <a:defRPr sz="1200">
                <a:solidFill>
                  <a:schemeClr val="tx1"/>
                </a:solidFill>
              </a:defRPr>
            </a:lvl5pPr>
            <a:lvl6pPr marL="2286000" indent="0" algn="r">
              <a:buNone/>
              <a:defRPr sz="1200">
                <a:solidFill>
                  <a:schemeClr val="tx1"/>
                </a:solidFill>
              </a:defRPr>
            </a:lvl6pPr>
            <a:lvl7pPr marL="2743200" indent="0" algn="r">
              <a:buNone/>
              <a:defRPr sz="1200">
                <a:solidFill>
                  <a:schemeClr val="tx1"/>
                </a:solidFill>
              </a:defRPr>
            </a:lvl7pPr>
            <a:lvl8pPr marL="3200400" indent="0" algn="r">
              <a:buNone/>
              <a:defRPr sz="1200">
                <a:solidFill>
                  <a:schemeClr val="tx1"/>
                </a:solidFill>
              </a:defRPr>
            </a:lvl8pPr>
            <a:lvl9pPr marL="3657600" indent="0" algn="r">
              <a:buNone/>
              <a:defRPr sz="1200">
                <a:solidFill>
                  <a:schemeClr val="tx1"/>
                </a:solidFill>
              </a:defRPr>
            </a:lvl9pPr>
          </a:lstStyle>
          <a:p>
            <a:r>
              <a:rPr lang="en-CA" noProof="0"/>
              <a:t>Presenter Full Name</a:t>
            </a:r>
          </a:p>
        </p:txBody>
      </p:sp>
      <p:sp>
        <p:nvSpPr>
          <p:cNvPr id="13" name="Date Placeholder 12"/>
          <p:cNvSpPr>
            <a:spLocks noGrp="1"/>
          </p:cNvSpPr>
          <p:nvPr>
            <p:ph type="dt" sz="half" idx="10"/>
          </p:nvPr>
        </p:nvSpPr>
        <p:spPr bwMode="black">
          <a:xfrm>
            <a:off x="455613" y="5459994"/>
            <a:ext cx="7321060" cy="267194"/>
          </a:xfrm>
          <a:prstGeom prst="rect">
            <a:avLst/>
          </a:prstGeom>
        </p:spPr>
        <p:txBody>
          <a:bodyPr lIns="0" anchor="t"/>
          <a:lstStyle>
            <a:lvl1pPr algn="l">
              <a:defRPr sz="1400">
                <a:solidFill>
                  <a:schemeClr val="tx1"/>
                </a:solidFill>
              </a:defRPr>
            </a:lvl1pPr>
          </a:lstStyle>
          <a:p>
            <a:endParaRPr lang="en-CA" noProof="0"/>
          </a:p>
        </p:txBody>
      </p:sp>
      <p:sp>
        <p:nvSpPr>
          <p:cNvPr id="7" name="Text Placeholder 6">
            <a:extLst>
              <a:ext uri="{FF2B5EF4-FFF2-40B4-BE49-F238E27FC236}">
                <a16:creationId xmlns:a16="http://schemas.microsoft.com/office/drawing/2014/main" id="{B23051F6-97A8-498B-82C1-AD3B80219492}"/>
              </a:ext>
            </a:extLst>
          </p:cNvPr>
          <p:cNvSpPr>
            <a:spLocks noGrp="1"/>
          </p:cNvSpPr>
          <p:nvPr>
            <p:ph type="body" sz="quarter" idx="13" hasCustomPrompt="1"/>
          </p:nvPr>
        </p:nvSpPr>
        <p:spPr>
          <a:xfrm>
            <a:off x="455613" y="3773690"/>
            <a:ext cx="7321061" cy="749823"/>
          </a:xfrm>
        </p:spPr>
        <p:txBody>
          <a:bodyPr/>
          <a:lstStyle>
            <a:lvl1pPr marL="0" indent="0">
              <a:lnSpc>
                <a:spcPct val="95000"/>
              </a:lnSpc>
              <a:buNone/>
              <a:defRPr sz="1800">
                <a:solidFill>
                  <a:schemeClr val="tx1"/>
                </a:solidFill>
                <a:latin typeface="+mj-lt"/>
              </a:defRPr>
            </a:lvl1pPr>
            <a:lvl2pPr marL="338328" indent="0">
              <a:buNone/>
              <a:defRPr>
                <a:solidFill>
                  <a:schemeClr val="bg1"/>
                </a:solidFill>
              </a:defRPr>
            </a:lvl2pPr>
            <a:lvl3pPr marL="685800" indent="0">
              <a:buNone/>
              <a:defRPr>
                <a:solidFill>
                  <a:schemeClr val="bg1"/>
                </a:solidFill>
              </a:defRPr>
            </a:lvl3pPr>
            <a:lvl4pPr marL="1014984" indent="0">
              <a:buNone/>
              <a:defRPr>
                <a:solidFill>
                  <a:schemeClr val="bg1"/>
                </a:solidFill>
              </a:defRPr>
            </a:lvl4pPr>
            <a:lvl5pPr marL="1380744" indent="0">
              <a:buNone/>
              <a:defRPr>
                <a:solidFill>
                  <a:schemeClr val="bg1"/>
                </a:solidFill>
              </a:defRPr>
            </a:lvl5pPr>
          </a:lstStyle>
          <a:p>
            <a:pPr lvl="0"/>
            <a:r>
              <a:rPr lang="en-CA" noProof="0"/>
              <a:t>Subtitle of presentation goes here</a:t>
            </a:r>
          </a:p>
        </p:txBody>
      </p:sp>
      <p:sp>
        <p:nvSpPr>
          <p:cNvPr id="4" name="Rectangle 3">
            <a:extLst>
              <a:ext uri="{FF2B5EF4-FFF2-40B4-BE49-F238E27FC236}">
                <a16:creationId xmlns:a16="http://schemas.microsoft.com/office/drawing/2014/main" id="{2176CDF3-97FD-C621-B8ED-B904AFEFA9C5}"/>
              </a:ext>
            </a:extLst>
          </p:cNvPr>
          <p:cNvSpPr/>
          <p:nvPr userDrawn="1"/>
        </p:nvSpPr>
        <p:spPr>
          <a:xfrm>
            <a:off x="3852950" y="6420710"/>
            <a:ext cx="3219244" cy="215444"/>
          </a:xfrm>
          <a:prstGeom prst="rect">
            <a:avLst/>
          </a:prstGeom>
        </p:spPr>
        <p:txBody>
          <a:bodyPr wrap="square">
            <a:spAutoFit/>
          </a:bodyPr>
          <a:lstStyle/>
          <a:p>
            <a:pPr algn="ctr"/>
            <a:r>
              <a:rPr lang="en-US" sz="800" spc="-30" baseline="0" dirty="0"/>
              <a:t>FOR ADVISOR USE ONLY – Not intended for the general public</a:t>
            </a:r>
          </a:p>
        </p:txBody>
      </p:sp>
      <p:pic>
        <p:nvPicPr>
          <p:cNvPr id="5" name="Picture 5">
            <a:extLst>
              <a:ext uri="{FF2B5EF4-FFF2-40B4-BE49-F238E27FC236}">
                <a16:creationId xmlns:a16="http://schemas.microsoft.com/office/drawing/2014/main" id="{43D7E64D-40C0-5B74-7EF0-126103DF6F7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5616" y="6408402"/>
            <a:ext cx="1488296" cy="174647"/>
          </a:xfrm>
          <a:prstGeom prst="rect">
            <a:avLst/>
          </a:prstGeom>
        </p:spPr>
      </p:pic>
    </p:spTree>
    <p:extLst>
      <p:ext uri="{BB962C8B-B14F-4D97-AF65-F5344CB8AC3E}">
        <p14:creationId xmlns:p14="http://schemas.microsoft.com/office/powerpoint/2010/main" val="195419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subtitl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5613" y="554780"/>
            <a:ext cx="4754880" cy="3036177"/>
          </a:xfrm>
        </p:spPr>
        <p:txBody>
          <a:bodyPr anchor="b">
            <a:normAutofit/>
          </a:bodyPr>
          <a:lstStyle>
            <a:lvl1pPr>
              <a:lnSpc>
                <a:spcPct val="95000"/>
              </a:lnSpc>
              <a:defRPr sz="5200" b="1" baseline="0">
                <a:solidFill>
                  <a:schemeClr val="tx1"/>
                </a:solidFill>
              </a:defRPr>
            </a:lvl1pPr>
          </a:lstStyle>
          <a:p>
            <a:r>
              <a:rPr lang="en-CA" noProof="0"/>
              <a:t>Title of </a:t>
            </a:r>
            <a:br>
              <a:rPr lang="en-CA" noProof="0"/>
            </a:br>
            <a:r>
              <a:rPr lang="en-CA" noProof="0"/>
              <a:t>presentation</a:t>
            </a:r>
          </a:p>
        </p:txBody>
      </p:sp>
      <p:sp>
        <p:nvSpPr>
          <p:cNvPr id="3" name="Subtitle 2"/>
          <p:cNvSpPr>
            <a:spLocks noGrp="1"/>
          </p:cNvSpPr>
          <p:nvPr>
            <p:ph type="subTitle" idx="1" hasCustomPrompt="1"/>
          </p:nvPr>
        </p:nvSpPr>
        <p:spPr>
          <a:xfrm>
            <a:off x="455614" y="4789255"/>
            <a:ext cx="4754880" cy="407584"/>
          </a:xfrm>
        </p:spPr>
        <p:txBody>
          <a:bodyPr anchor="b">
            <a:noAutofit/>
          </a:bodyPr>
          <a:lstStyle>
            <a:lvl1pPr marL="0" indent="0" algn="l">
              <a:lnSpc>
                <a:spcPct val="95000"/>
              </a:lnSpc>
              <a:spcBef>
                <a:spcPts val="0"/>
              </a:spcBef>
              <a:buNone/>
              <a:defRPr sz="1400" b="0" baseline="0">
                <a:solidFill>
                  <a:schemeClr val="tx1"/>
                </a:solidFill>
              </a:defRPr>
            </a:lvl1pPr>
            <a:lvl2pPr marL="0" indent="0" algn="r">
              <a:spcBef>
                <a:spcPts val="300"/>
              </a:spcBef>
              <a:buNone/>
              <a:defRPr sz="1200">
                <a:solidFill>
                  <a:schemeClr val="tx1"/>
                </a:solidFill>
              </a:defRPr>
            </a:lvl2pPr>
            <a:lvl3pPr marL="914400" indent="0" algn="r">
              <a:buNone/>
              <a:defRPr sz="1200">
                <a:solidFill>
                  <a:schemeClr val="tx1"/>
                </a:solidFill>
              </a:defRPr>
            </a:lvl3pPr>
            <a:lvl4pPr marL="1371600" indent="0" algn="r">
              <a:buNone/>
              <a:defRPr sz="1200">
                <a:solidFill>
                  <a:schemeClr val="tx1"/>
                </a:solidFill>
              </a:defRPr>
            </a:lvl4pPr>
            <a:lvl5pPr marL="1828800" indent="0" algn="r">
              <a:buNone/>
              <a:defRPr sz="1200">
                <a:solidFill>
                  <a:schemeClr val="tx1"/>
                </a:solidFill>
              </a:defRPr>
            </a:lvl5pPr>
            <a:lvl6pPr marL="2286000" indent="0" algn="r">
              <a:buNone/>
              <a:defRPr sz="1200">
                <a:solidFill>
                  <a:schemeClr val="tx1"/>
                </a:solidFill>
              </a:defRPr>
            </a:lvl6pPr>
            <a:lvl7pPr marL="2743200" indent="0" algn="r">
              <a:buNone/>
              <a:defRPr sz="1200">
                <a:solidFill>
                  <a:schemeClr val="tx1"/>
                </a:solidFill>
              </a:defRPr>
            </a:lvl7pPr>
            <a:lvl8pPr marL="3200400" indent="0" algn="r">
              <a:buNone/>
              <a:defRPr sz="1200">
                <a:solidFill>
                  <a:schemeClr val="tx1"/>
                </a:solidFill>
              </a:defRPr>
            </a:lvl8pPr>
            <a:lvl9pPr marL="3657600" indent="0" algn="r">
              <a:buNone/>
              <a:defRPr sz="1200">
                <a:solidFill>
                  <a:schemeClr val="tx1"/>
                </a:solidFill>
              </a:defRPr>
            </a:lvl9pPr>
          </a:lstStyle>
          <a:p>
            <a:r>
              <a:rPr lang="en-CA" noProof="0"/>
              <a:t>Presenter Full Name</a:t>
            </a:r>
          </a:p>
        </p:txBody>
      </p:sp>
      <p:sp>
        <p:nvSpPr>
          <p:cNvPr id="13" name="Date Placeholder 12"/>
          <p:cNvSpPr>
            <a:spLocks noGrp="1"/>
          </p:cNvSpPr>
          <p:nvPr>
            <p:ph type="dt" sz="half" idx="10"/>
          </p:nvPr>
        </p:nvSpPr>
        <p:spPr bwMode="black">
          <a:xfrm>
            <a:off x="455612" y="5459994"/>
            <a:ext cx="4754880" cy="267194"/>
          </a:xfrm>
          <a:prstGeom prst="rect">
            <a:avLst/>
          </a:prstGeom>
        </p:spPr>
        <p:txBody>
          <a:bodyPr lIns="0" anchor="t"/>
          <a:lstStyle>
            <a:lvl1pPr algn="l">
              <a:defRPr sz="1400">
                <a:solidFill>
                  <a:schemeClr val="tx1"/>
                </a:solidFill>
              </a:defRPr>
            </a:lvl1pPr>
          </a:lstStyle>
          <a:p>
            <a:endParaRPr lang="en-CA" noProof="0"/>
          </a:p>
        </p:txBody>
      </p:sp>
      <p:sp>
        <p:nvSpPr>
          <p:cNvPr id="7" name="Text Placeholder 6">
            <a:extLst>
              <a:ext uri="{FF2B5EF4-FFF2-40B4-BE49-F238E27FC236}">
                <a16:creationId xmlns:a16="http://schemas.microsoft.com/office/drawing/2014/main" id="{B23051F6-97A8-498B-82C1-AD3B80219492}"/>
              </a:ext>
            </a:extLst>
          </p:cNvPr>
          <p:cNvSpPr>
            <a:spLocks noGrp="1"/>
          </p:cNvSpPr>
          <p:nvPr>
            <p:ph type="body" sz="quarter" idx="13" hasCustomPrompt="1"/>
          </p:nvPr>
        </p:nvSpPr>
        <p:spPr>
          <a:xfrm>
            <a:off x="455614" y="3773690"/>
            <a:ext cx="4754880" cy="749823"/>
          </a:xfrm>
        </p:spPr>
        <p:txBody>
          <a:bodyPr/>
          <a:lstStyle>
            <a:lvl1pPr marL="0" indent="0">
              <a:lnSpc>
                <a:spcPct val="95000"/>
              </a:lnSpc>
              <a:buNone/>
              <a:defRPr sz="1800">
                <a:solidFill>
                  <a:schemeClr val="tx1"/>
                </a:solidFill>
                <a:latin typeface="+mj-lt"/>
              </a:defRPr>
            </a:lvl1pPr>
            <a:lvl2pPr marL="338328" indent="0">
              <a:buNone/>
              <a:defRPr>
                <a:solidFill>
                  <a:schemeClr val="bg1"/>
                </a:solidFill>
              </a:defRPr>
            </a:lvl2pPr>
            <a:lvl3pPr marL="685800" indent="0">
              <a:buNone/>
              <a:defRPr>
                <a:solidFill>
                  <a:schemeClr val="bg1"/>
                </a:solidFill>
              </a:defRPr>
            </a:lvl3pPr>
            <a:lvl4pPr marL="1014984" indent="0">
              <a:buNone/>
              <a:defRPr>
                <a:solidFill>
                  <a:schemeClr val="bg1"/>
                </a:solidFill>
              </a:defRPr>
            </a:lvl4pPr>
            <a:lvl5pPr marL="1380744" indent="0">
              <a:buNone/>
              <a:defRPr>
                <a:solidFill>
                  <a:schemeClr val="bg1"/>
                </a:solidFill>
              </a:defRPr>
            </a:lvl5pPr>
          </a:lstStyle>
          <a:p>
            <a:pPr lvl="0"/>
            <a:r>
              <a:rPr lang="en-CA" noProof="0"/>
              <a:t>Subtitle of presentation goes here</a:t>
            </a:r>
          </a:p>
        </p:txBody>
      </p:sp>
      <p:sp>
        <p:nvSpPr>
          <p:cNvPr id="5" name="Rectangle 4">
            <a:extLst>
              <a:ext uri="{FF2B5EF4-FFF2-40B4-BE49-F238E27FC236}">
                <a16:creationId xmlns:a16="http://schemas.microsoft.com/office/drawing/2014/main" id="{72552C8D-B357-7AC4-9474-4211C6AD7992}"/>
              </a:ext>
            </a:extLst>
          </p:cNvPr>
          <p:cNvSpPr/>
          <p:nvPr userDrawn="1"/>
        </p:nvSpPr>
        <p:spPr>
          <a:xfrm>
            <a:off x="3852950" y="6420710"/>
            <a:ext cx="3219244" cy="215444"/>
          </a:xfrm>
          <a:prstGeom prst="rect">
            <a:avLst/>
          </a:prstGeom>
        </p:spPr>
        <p:txBody>
          <a:bodyPr wrap="square">
            <a:spAutoFit/>
          </a:bodyPr>
          <a:lstStyle/>
          <a:p>
            <a:pPr algn="ctr"/>
            <a:r>
              <a:rPr lang="en-US" sz="800" spc="-30" baseline="0" dirty="0"/>
              <a:t>FOR ADVISOR USE ONLY – Not intended for the general public</a:t>
            </a:r>
          </a:p>
        </p:txBody>
      </p:sp>
      <p:pic>
        <p:nvPicPr>
          <p:cNvPr id="6" name="Picture 5">
            <a:extLst>
              <a:ext uri="{FF2B5EF4-FFF2-40B4-BE49-F238E27FC236}">
                <a16:creationId xmlns:a16="http://schemas.microsoft.com/office/drawing/2014/main" id="{10308C24-47E7-28E3-04BC-74460BD69FC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5616" y="6408402"/>
            <a:ext cx="1488296" cy="174647"/>
          </a:xfrm>
          <a:prstGeom prst="rect">
            <a:avLst/>
          </a:prstGeom>
        </p:spPr>
      </p:pic>
      <p:sp>
        <p:nvSpPr>
          <p:cNvPr id="8" name="Slide Number Placeholder 4">
            <a:extLst>
              <a:ext uri="{FF2B5EF4-FFF2-40B4-BE49-F238E27FC236}">
                <a16:creationId xmlns:a16="http://schemas.microsoft.com/office/drawing/2014/main" id="{829D731A-570F-F11E-1C6A-6146EC730324}"/>
              </a:ext>
            </a:extLst>
          </p:cNvPr>
          <p:cNvSpPr>
            <a:spLocks noGrp="1"/>
          </p:cNvSpPr>
          <p:nvPr>
            <p:ph type="sldNum" sz="quarter" idx="11"/>
          </p:nvPr>
        </p:nvSpPr>
        <p:spPr>
          <a:xfrm>
            <a:off x="11449993" y="6414953"/>
            <a:ext cx="283219" cy="175694"/>
          </a:xfrm>
        </p:spPr>
        <p:txBody>
          <a:bodyPr/>
          <a:lstStyle/>
          <a:p>
            <a:fld id="{BB333B34-C87C-402E-ABB0-13B7C9DEBBC4}" type="slidenum">
              <a:rPr lang="en-CA" smtClean="0"/>
              <a:pPr/>
              <a:t>‹#›</a:t>
            </a:fld>
            <a:endParaRPr lang="en-CA"/>
          </a:p>
        </p:txBody>
      </p:sp>
    </p:spTree>
    <p:extLst>
      <p:ext uri="{BB962C8B-B14F-4D97-AF65-F5344CB8AC3E}">
        <p14:creationId xmlns:p14="http://schemas.microsoft.com/office/powerpoint/2010/main" val="444649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lvl1pPr>
              <a:defRPr baseline="0"/>
            </a:lvl1pPr>
          </a:lstStyle>
          <a:p>
            <a:r>
              <a:rPr lang="en-CA" noProof="0"/>
              <a:t>Slide title</a:t>
            </a:r>
          </a:p>
        </p:txBody>
      </p:sp>
      <p:sp>
        <p:nvSpPr>
          <p:cNvPr id="3" name="Content Placeholder 2"/>
          <p:cNvSpPr>
            <a:spLocks noGrp="1"/>
          </p:cNvSpPr>
          <p:nvPr>
            <p:ph idx="1" hasCustomPrompt="1"/>
          </p:nvPr>
        </p:nvSpPr>
        <p:spPr>
          <a:xfrm>
            <a:off x="466343" y="1434190"/>
            <a:ext cx="11274552" cy="4440517"/>
          </a:xfrm>
        </p:spPr>
        <p:txBody>
          <a:bodyPr/>
          <a:lstStyle>
            <a:lvl1pPr>
              <a:defRPr/>
            </a:lvl1pPr>
            <a:lvl5pPr>
              <a:defRPr/>
            </a:lvl5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9" name="Text Placeholder 8">
            <a:extLst>
              <a:ext uri="{FF2B5EF4-FFF2-40B4-BE49-F238E27FC236}">
                <a16:creationId xmlns:a16="http://schemas.microsoft.com/office/drawing/2014/main" id="{9DE9F8E0-BCC7-4049-9B66-CBD41765F7B5}"/>
              </a:ext>
            </a:extLst>
          </p:cNvPr>
          <p:cNvSpPr>
            <a:spLocks noGrp="1"/>
          </p:cNvSpPr>
          <p:nvPr>
            <p:ph type="body" sz="quarter" idx="13" hasCustomPrompt="1"/>
          </p:nvPr>
        </p:nvSpPr>
        <p:spPr>
          <a:xfrm>
            <a:off x="4114800" y="5950675"/>
            <a:ext cx="7625862"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
        <p:nvSpPr>
          <p:cNvPr id="5" name="Slide Number Placeholder 4">
            <a:extLst>
              <a:ext uri="{FF2B5EF4-FFF2-40B4-BE49-F238E27FC236}">
                <a16:creationId xmlns:a16="http://schemas.microsoft.com/office/drawing/2014/main" id="{E6E7529E-DDB7-46C5-12C2-BA7A9E789B0C}"/>
              </a:ext>
            </a:extLst>
          </p:cNvPr>
          <p:cNvSpPr>
            <a:spLocks noGrp="1"/>
          </p:cNvSpPr>
          <p:nvPr>
            <p:ph type="sldNum" sz="quarter" idx="14"/>
          </p:nvPr>
        </p:nvSpPr>
        <p:spPr/>
        <p:txBody>
          <a:bodyPr/>
          <a:lstStyle/>
          <a:p>
            <a:fld id="{BB333B34-C87C-402E-ABB0-13B7C9DEBBC4}" type="slidenum">
              <a:rPr lang="en-CA" smtClean="0"/>
              <a:pPr/>
              <a:t>‹#›</a:t>
            </a:fld>
            <a:endParaRPr lang="en-CA"/>
          </a:p>
        </p:txBody>
      </p:sp>
    </p:spTree>
    <p:extLst>
      <p:ext uri="{BB962C8B-B14F-4D97-AF65-F5344CB8AC3E}">
        <p14:creationId xmlns:p14="http://schemas.microsoft.com/office/powerpoint/2010/main" val="79338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27C25E0-5C72-4BF6-BE5E-DE72BD8BC6A8}"/>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9485832" y="0"/>
            <a:ext cx="2702992" cy="6438900"/>
          </a:xfrm>
          <a:prstGeom prst="rect">
            <a:avLst/>
          </a:prstGeom>
        </p:spPr>
      </p:pic>
      <p:sp>
        <p:nvSpPr>
          <p:cNvPr id="2" name="Title 1">
            <a:extLst>
              <a:ext uri="{FF2B5EF4-FFF2-40B4-BE49-F238E27FC236}">
                <a16:creationId xmlns:a16="http://schemas.microsoft.com/office/drawing/2014/main" id="{404932F7-6B32-4C34-AD3E-BF597CA11209}"/>
              </a:ext>
            </a:extLst>
          </p:cNvPr>
          <p:cNvSpPr>
            <a:spLocks noGrp="1"/>
          </p:cNvSpPr>
          <p:nvPr>
            <p:ph type="title" hasCustomPrompt="1"/>
          </p:nvPr>
        </p:nvSpPr>
        <p:spPr>
          <a:xfrm>
            <a:off x="466343" y="472437"/>
            <a:ext cx="8935565" cy="792167"/>
          </a:xfrm>
        </p:spPr>
        <p:txBody>
          <a:bodyPr/>
          <a:lstStyle>
            <a:lvl1pPr>
              <a:defRPr/>
            </a:lvl1pPr>
          </a:lstStyle>
          <a:p>
            <a:r>
              <a:rPr lang="en-CA" noProof="0"/>
              <a:t>Agenda slide title</a:t>
            </a:r>
          </a:p>
        </p:txBody>
      </p:sp>
      <p:sp>
        <p:nvSpPr>
          <p:cNvPr id="9" name="Text Placeholder 8">
            <a:extLst>
              <a:ext uri="{FF2B5EF4-FFF2-40B4-BE49-F238E27FC236}">
                <a16:creationId xmlns:a16="http://schemas.microsoft.com/office/drawing/2014/main" id="{695B93E3-EEA6-456D-B67D-D16BEF52559A}"/>
              </a:ext>
            </a:extLst>
          </p:cNvPr>
          <p:cNvSpPr>
            <a:spLocks noGrp="1"/>
          </p:cNvSpPr>
          <p:nvPr>
            <p:ph type="body" sz="quarter" idx="13" hasCustomPrompt="1"/>
          </p:nvPr>
        </p:nvSpPr>
        <p:spPr>
          <a:xfrm>
            <a:off x="466343" y="1434190"/>
            <a:ext cx="4236689" cy="4584842"/>
          </a:xfrm>
        </p:spPr>
        <p:txBody>
          <a:bodyPr/>
          <a:lstStyle>
            <a:lvl1pPr>
              <a:buSzPct val="115000"/>
              <a:defRPr/>
            </a:lvl1pPr>
            <a:lvl2pPr>
              <a:buSzPct val="115000"/>
              <a:defRPr/>
            </a:lvl2pPr>
            <a:lvl3pPr>
              <a:buSzPct val="115000"/>
              <a:defRPr/>
            </a:lvl3pPr>
            <a:lvl4pPr>
              <a:buSzPct val="115000"/>
              <a:defRPr/>
            </a:lvl4pPr>
            <a:lvl5pPr marL="1609344" indent="-228600">
              <a:buSzPct val="115000"/>
              <a:defRPr lang="en-US" sz="1400" kern="1200" dirty="0" smtClean="0">
                <a:solidFill>
                  <a:schemeClr val="tx1"/>
                </a:solidFill>
                <a:latin typeface="+mn-lt"/>
                <a:ea typeface="+mn-ea"/>
                <a:cs typeface="+mn-cs"/>
              </a:defRPr>
            </a:lvl5pPr>
            <a:lvl6pPr marL="1598613" indent="-228600">
              <a:buFont typeface="Arial" panose="020B0604020202020204" pitchFamily="34" charset="0"/>
              <a:buChar char="•"/>
              <a:defRPr sz="1400"/>
            </a:lvl6pPr>
            <a:lvl7pPr>
              <a:buSzPct val="115000"/>
              <a:defRPr lang="en-US" sz="1400" kern="1200" dirty="0">
                <a:solidFill>
                  <a:schemeClr val="tx1"/>
                </a:solidFill>
                <a:latin typeface="+mn-lt"/>
                <a:ea typeface="+mn-ea"/>
                <a:cs typeface="+mn-cs"/>
              </a:defRPr>
            </a:lvl7pPr>
            <a:lvl8pPr>
              <a:buSzPct val="115000"/>
              <a:defRPr/>
            </a:lvl8pPr>
            <a:lvl9pPr>
              <a:buSzPct val="115000"/>
              <a:defRPr/>
            </a:lvl9pPr>
          </a:lstStyle>
          <a:p>
            <a:pPr lvl="0"/>
            <a:r>
              <a:rPr lang="en-CA" noProof="0"/>
              <a:t>Section headline or item 1</a:t>
            </a:r>
          </a:p>
          <a:p>
            <a:pPr lvl="1"/>
            <a:r>
              <a:rPr lang="en-CA" noProof="0"/>
              <a:t>Item 2</a:t>
            </a:r>
          </a:p>
          <a:p>
            <a:pPr lvl="2"/>
            <a:r>
              <a:rPr lang="en-CA" noProof="0"/>
              <a:t>Item 3</a:t>
            </a:r>
          </a:p>
          <a:p>
            <a:pPr lvl="3"/>
            <a:r>
              <a:rPr lang="en-CA" noProof="0"/>
              <a:t>Item 4</a:t>
            </a:r>
          </a:p>
          <a:p>
            <a:pPr lvl="4"/>
            <a:r>
              <a:rPr lang="en-CA" noProof="0"/>
              <a:t>Item 5</a:t>
            </a:r>
          </a:p>
          <a:p>
            <a:pPr marL="1609344" lvl="6" indent="-228600" algn="l" defTabSz="914400" rtl="0" eaLnBrk="1" latinLnBrk="0" hangingPunct="1">
              <a:lnSpc>
                <a:spcPct val="95000"/>
              </a:lnSpc>
              <a:spcBef>
                <a:spcPts val="600"/>
              </a:spcBef>
              <a:buClr>
                <a:schemeClr val="tx1"/>
              </a:buClr>
              <a:buSzPct val="115000"/>
              <a:buFont typeface="Arial" panose="020B0604020202020204" pitchFamily="34" charset="0"/>
              <a:buChar char="•"/>
            </a:pPr>
            <a:r>
              <a:rPr lang="en-CA" noProof="0"/>
              <a:t>Item 6</a:t>
            </a:r>
          </a:p>
          <a:p>
            <a:pPr lvl="6"/>
            <a:r>
              <a:rPr lang="en-CA" noProof="0"/>
              <a:t>Item 7</a:t>
            </a:r>
          </a:p>
          <a:p>
            <a:pPr lvl="7"/>
            <a:r>
              <a:rPr lang="en-CA" noProof="0"/>
              <a:t>Item 8</a:t>
            </a:r>
          </a:p>
          <a:p>
            <a:pPr lvl="8"/>
            <a:r>
              <a:rPr lang="en-CA" noProof="0"/>
              <a:t>Item 9</a:t>
            </a:r>
          </a:p>
        </p:txBody>
      </p:sp>
      <p:sp>
        <p:nvSpPr>
          <p:cNvPr id="12" name="Text Placeholder 8">
            <a:extLst>
              <a:ext uri="{FF2B5EF4-FFF2-40B4-BE49-F238E27FC236}">
                <a16:creationId xmlns:a16="http://schemas.microsoft.com/office/drawing/2014/main" id="{2507130D-B493-4337-BB0F-5DB874909A70}"/>
              </a:ext>
            </a:extLst>
          </p:cNvPr>
          <p:cNvSpPr>
            <a:spLocks noGrp="1"/>
          </p:cNvSpPr>
          <p:nvPr>
            <p:ph type="body" sz="quarter" idx="14" hasCustomPrompt="1"/>
          </p:nvPr>
        </p:nvSpPr>
        <p:spPr>
          <a:xfrm>
            <a:off x="5165218" y="1434189"/>
            <a:ext cx="4236689" cy="4594268"/>
          </a:xfrm>
        </p:spPr>
        <p:txBody>
          <a:bodyPr/>
          <a:lstStyle>
            <a:lvl1pPr>
              <a:defRPr/>
            </a:lvl1pPr>
            <a:lvl2pPr>
              <a:defRPr/>
            </a:lvl2pPr>
            <a:lvl3pPr>
              <a:defRPr/>
            </a:lvl3pPr>
            <a:lvl4pPr>
              <a:defRPr/>
            </a:lvl4pPr>
            <a:lvl5pPr marL="1609344" indent="-228600">
              <a:defRPr lang="en-US" sz="1400" kern="1200" dirty="0" smtClean="0">
                <a:solidFill>
                  <a:schemeClr val="tx1"/>
                </a:solidFill>
                <a:latin typeface="+mn-lt"/>
                <a:ea typeface="+mn-ea"/>
                <a:cs typeface="+mn-cs"/>
              </a:defRPr>
            </a:lvl5pPr>
            <a:lvl6pPr marL="1598613" indent="-228600">
              <a:buFont typeface="Arial" panose="020B0604020202020204" pitchFamily="34" charset="0"/>
              <a:buChar char="•"/>
              <a:defRPr sz="1400"/>
            </a:lvl6pPr>
            <a:lvl7pPr>
              <a:defRPr lang="en-US" sz="1400" kern="1200" dirty="0">
                <a:solidFill>
                  <a:schemeClr val="tx1"/>
                </a:solidFill>
                <a:latin typeface="+mn-lt"/>
                <a:ea typeface="+mn-ea"/>
                <a:cs typeface="+mn-cs"/>
              </a:defRPr>
            </a:lvl7pPr>
          </a:lstStyle>
          <a:p>
            <a:pPr lvl="0"/>
            <a:r>
              <a:rPr lang="en-CA" noProof="0"/>
              <a:t>Section headline or item 1</a:t>
            </a:r>
          </a:p>
          <a:p>
            <a:pPr lvl="1"/>
            <a:r>
              <a:rPr lang="en-CA" noProof="0"/>
              <a:t>Item 2</a:t>
            </a:r>
          </a:p>
          <a:p>
            <a:pPr lvl="2"/>
            <a:r>
              <a:rPr lang="en-CA" noProof="0"/>
              <a:t>Item 3</a:t>
            </a:r>
          </a:p>
          <a:p>
            <a:pPr lvl="3"/>
            <a:r>
              <a:rPr lang="en-CA" noProof="0"/>
              <a:t>Item 4</a:t>
            </a:r>
          </a:p>
          <a:p>
            <a:pPr lvl="4"/>
            <a:r>
              <a:rPr lang="en-CA" noProof="0"/>
              <a:t>Item 5</a:t>
            </a:r>
          </a:p>
          <a:p>
            <a:pPr marL="1609344" lvl="6" indent="-228600" algn="l" defTabSz="914400" rtl="0" eaLnBrk="1" latinLnBrk="0" hangingPunct="1">
              <a:lnSpc>
                <a:spcPct val="95000"/>
              </a:lnSpc>
              <a:spcBef>
                <a:spcPts val="600"/>
              </a:spcBef>
              <a:buClr>
                <a:schemeClr val="tx1"/>
              </a:buClr>
              <a:buSzPct val="115000"/>
              <a:buFont typeface="Arial" panose="020B0604020202020204" pitchFamily="34" charset="0"/>
              <a:buChar char="•"/>
            </a:pPr>
            <a:r>
              <a:rPr lang="en-CA" noProof="0"/>
              <a:t>Item 6</a:t>
            </a:r>
          </a:p>
          <a:p>
            <a:pPr lvl="6"/>
            <a:r>
              <a:rPr lang="en-CA" noProof="0"/>
              <a:t>Item 7</a:t>
            </a:r>
          </a:p>
          <a:p>
            <a:pPr lvl="7"/>
            <a:r>
              <a:rPr lang="en-CA" noProof="0"/>
              <a:t>Item 8</a:t>
            </a:r>
          </a:p>
          <a:p>
            <a:pPr lvl="8"/>
            <a:r>
              <a:rPr lang="en-CA" noProof="0"/>
              <a:t>Item 9</a:t>
            </a:r>
          </a:p>
        </p:txBody>
      </p:sp>
      <p:sp>
        <p:nvSpPr>
          <p:cNvPr id="3" name="Slide Number Placeholder 2">
            <a:extLst>
              <a:ext uri="{FF2B5EF4-FFF2-40B4-BE49-F238E27FC236}">
                <a16:creationId xmlns:a16="http://schemas.microsoft.com/office/drawing/2014/main" id="{77A296F5-8C6B-4B55-F71F-603818DDACF4}"/>
              </a:ext>
            </a:extLst>
          </p:cNvPr>
          <p:cNvSpPr>
            <a:spLocks noGrp="1"/>
          </p:cNvSpPr>
          <p:nvPr>
            <p:ph type="sldNum" sz="quarter" idx="15"/>
          </p:nvPr>
        </p:nvSpPr>
        <p:spPr/>
        <p:txBody>
          <a:bodyPr/>
          <a:lstStyle/>
          <a:p>
            <a:fld id="{BB333B34-C87C-402E-ABB0-13B7C9DEBBC4}" type="slidenum">
              <a:rPr lang="en-CA" smtClean="0"/>
              <a:pPr/>
              <a:t>‹#›</a:t>
            </a:fld>
            <a:endParaRPr lang="en-CA"/>
          </a:p>
        </p:txBody>
      </p:sp>
    </p:spTree>
    <p:extLst>
      <p:ext uri="{BB962C8B-B14F-4D97-AF65-F5344CB8AC3E}">
        <p14:creationId xmlns:p14="http://schemas.microsoft.com/office/powerpoint/2010/main" val="96526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lvl1pPr>
              <a:defRPr baseline="0"/>
            </a:lvl1pPr>
          </a:lstStyle>
          <a:p>
            <a:r>
              <a:rPr lang="en-CA" noProof="0"/>
              <a:t>Slide title</a:t>
            </a:r>
          </a:p>
        </p:txBody>
      </p:sp>
      <p:sp>
        <p:nvSpPr>
          <p:cNvPr id="3" name="Content Placeholder 2"/>
          <p:cNvSpPr>
            <a:spLocks noGrp="1"/>
          </p:cNvSpPr>
          <p:nvPr>
            <p:ph idx="1" hasCustomPrompt="1"/>
          </p:nvPr>
        </p:nvSpPr>
        <p:spPr>
          <a:xfrm>
            <a:off x="466343" y="1454965"/>
            <a:ext cx="11274552" cy="4413479"/>
          </a:xfrm>
        </p:spPr>
        <p:txBody>
          <a:bodyPr/>
          <a:lstStyle>
            <a:lvl1pPr>
              <a:defRPr sz="1400"/>
            </a:lvl1pPr>
          </a:lstStyle>
          <a:p>
            <a:pPr lvl="0"/>
            <a:r>
              <a:rPr lang="en-CA" noProof="0"/>
              <a:t>Click icon to add table or chart</a:t>
            </a:r>
          </a:p>
        </p:txBody>
      </p:sp>
      <p:sp>
        <p:nvSpPr>
          <p:cNvPr id="4" name="Slide Number Placeholder 3">
            <a:extLst>
              <a:ext uri="{FF2B5EF4-FFF2-40B4-BE49-F238E27FC236}">
                <a16:creationId xmlns:a16="http://schemas.microsoft.com/office/drawing/2014/main" id="{45384464-A67C-0DF3-7E1E-4087091CFCE3}"/>
              </a:ext>
            </a:extLst>
          </p:cNvPr>
          <p:cNvSpPr>
            <a:spLocks noGrp="1"/>
          </p:cNvSpPr>
          <p:nvPr>
            <p:ph type="sldNum" sz="quarter" idx="14"/>
          </p:nvPr>
        </p:nvSpPr>
        <p:spPr/>
        <p:txBody>
          <a:bodyPr/>
          <a:lstStyle/>
          <a:p>
            <a:fld id="{BB333B34-C87C-402E-ABB0-13B7C9DEBBC4}" type="slidenum">
              <a:rPr lang="en-CA" smtClean="0"/>
              <a:pPr/>
              <a:t>‹#›</a:t>
            </a:fld>
            <a:endParaRPr lang="en-CA"/>
          </a:p>
        </p:txBody>
      </p:sp>
      <p:sp>
        <p:nvSpPr>
          <p:cNvPr id="6" name="Text Placeholder 8">
            <a:extLst>
              <a:ext uri="{FF2B5EF4-FFF2-40B4-BE49-F238E27FC236}">
                <a16:creationId xmlns:a16="http://schemas.microsoft.com/office/drawing/2014/main" id="{1391B40B-14E2-1357-4613-0F69CF3926B7}"/>
              </a:ext>
            </a:extLst>
          </p:cNvPr>
          <p:cNvSpPr>
            <a:spLocks noGrp="1"/>
          </p:cNvSpPr>
          <p:nvPr>
            <p:ph type="body" sz="quarter" idx="13" hasCustomPrompt="1"/>
          </p:nvPr>
        </p:nvSpPr>
        <p:spPr>
          <a:xfrm>
            <a:off x="4114800" y="5950675"/>
            <a:ext cx="7625862"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Tree>
    <p:extLst>
      <p:ext uri="{BB962C8B-B14F-4D97-AF65-F5344CB8AC3E}">
        <p14:creationId xmlns:p14="http://schemas.microsoft.com/office/powerpoint/2010/main" val="2817312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Chart with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lvl1pPr>
              <a:defRPr baseline="0"/>
            </a:lvl1pPr>
          </a:lstStyle>
          <a:p>
            <a:r>
              <a:rPr lang="en-CA" noProof="0"/>
              <a:t>Slide title</a:t>
            </a:r>
          </a:p>
        </p:txBody>
      </p:sp>
      <p:sp>
        <p:nvSpPr>
          <p:cNvPr id="3" name="Content Placeholder 2"/>
          <p:cNvSpPr>
            <a:spLocks noGrp="1"/>
          </p:cNvSpPr>
          <p:nvPr>
            <p:ph idx="1" hasCustomPrompt="1"/>
          </p:nvPr>
        </p:nvSpPr>
        <p:spPr>
          <a:xfrm>
            <a:off x="466343" y="1829560"/>
            <a:ext cx="11274552" cy="4057673"/>
          </a:xfrm>
        </p:spPr>
        <p:txBody>
          <a:bodyPr/>
          <a:lstStyle>
            <a:lvl1pPr>
              <a:defRPr sz="1400"/>
            </a:lvl1pPr>
          </a:lstStyle>
          <a:p>
            <a:pPr lvl="0"/>
            <a:r>
              <a:rPr lang="en-CA" noProof="0"/>
              <a:t>Click icon to add table or chart</a:t>
            </a:r>
          </a:p>
        </p:txBody>
      </p:sp>
      <p:sp>
        <p:nvSpPr>
          <p:cNvPr id="8" name="Text Placeholder 7">
            <a:extLst>
              <a:ext uri="{FF2B5EF4-FFF2-40B4-BE49-F238E27FC236}">
                <a16:creationId xmlns:a16="http://schemas.microsoft.com/office/drawing/2014/main" id="{830F0699-528E-4D23-AAD0-9014222C8ABE}"/>
              </a:ext>
            </a:extLst>
          </p:cNvPr>
          <p:cNvSpPr>
            <a:spLocks noGrp="1"/>
          </p:cNvSpPr>
          <p:nvPr>
            <p:ph type="body" sz="quarter" idx="14" hasCustomPrompt="1"/>
          </p:nvPr>
        </p:nvSpPr>
        <p:spPr>
          <a:xfrm>
            <a:off x="466342" y="1418190"/>
            <a:ext cx="11274552" cy="231242"/>
          </a:xfrm>
        </p:spPr>
        <p:txBody>
          <a:bodyPr anchor="b">
            <a:noAutofit/>
          </a:bodyPr>
          <a:lstStyle>
            <a:lvl1pPr marL="0" indent="0">
              <a:spcBef>
                <a:spcPts val="0"/>
              </a:spcBef>
              <a:buNone/>
              <a:defRPr sz="1400" b="0" baseline="0">
                <a:latin typeface="+mj-lt"/>
              </a:defRPr>
            </a:lvl1pPr>
            <a:lvl2pPr marL="0" indent="0">
              <a:spcBef>
                <a:spcPts val="0"/>
              </a:spcBef>
              <a:buNone/>
              <a:defRPr sz="1600" b="1"/>
            </a:lvl2pPr>
            <a:lvl3pPr marL="0" indent="0">
              <a:spcBef>
                <a:spcPts val="0"/>
              </a:spcBef>
              <a:buNone/>
              <a:defRPr sz="1600" b="1"/>
            </a:lvl3pPr>
            <a:lvl4pPr marL="0" indent="0">
              <a:spcBef>
                <a:spcPts val="0"/>
              </a:spcBef>
              <a:buNone/>
              <a:defRPr sz="1600" b="1"/>
            </a:lvl4pPr>
            <a:lvl5pPr marL="0" indent="0">
              <a:spcBef>
                <a:spcPts val="0"/>
              </a:spcBef>
              <a:buNone/>
              <a:defRPr sz="1600" b="1"/>
            </a:lvl5pPr>
            <a:lvl6pPr marL="0" indent="0">
              <a:spcBef>
                <a:spcPts val="0"/>
              </a:spcBef>
              <a:buNone/>
              <a:defRPr sz="1600" b="1"/>
            </a:lvl6pPr>
            <a:lvl7pPr marL="0" indent="0">
              <a:spcBef>
                <a:spcPts val="0"/>
              </a:spcBef>
              <a:buNone/>
              <a:defRPr sz="1600" b="1"/>
            </a:lvl7pPr>
            <a:lvl8pPr marL="0" indent="0">
              <a:spcBef>
                <a:spcPts val="0"/>
              </a:spcBef>
              <a:buNone/>
              <a:defRPr sz="1600" b="1"/>
            </a:lvl8pPr>
            <a:lvl9pPr marL="0" indent="0">
              <a:spcBef>
                <a:spcPts val="0"/>
              </a:spcBef>
              <a:buNone/>
              <a:defRPr sz="1600" b="1"/>
            </a:lvl9pPr>
          </a:lstStyle>
          <a:p>
            <a:pPr lvl="0"/>
            <a:r>
              <a:rPr lang="en-CA" noProof="0"/>
              <a:t>Subtitle</a:t>
            </a:r>
          </a:p>
        </p:txBody>
      </p:sp>
      <p:sp>
        <p:nvSpPr>
          <p:cNvPr id="4" name="Slide Number Placeholder 3">
            <a:extLst>
              <a:ext uri="{FF2B5EF4-FFF2-40B4-BE49-F238E27FC236}">
                <a16:creationId xmlns:a16="http://schemas.microsoft.com/office/drawing/2014/main" id="{0BD044E9-4D16-08B9-F683-5660A01E96DE}"/>
              </a:ext>
            </a:extLst>
          </p:cNvPr>
          <p:cNvSpPr>
            <a:spLocks noGrp="1"/>
          </p:cNvSpPr>
          <p:nvPr>
            <p:ph type="sldNum" sz="quarter" idx="15"/>
          </p:nvPr>
        </p:nvSpPr>
        <p:spPr/>
        <p:txBody>
          <a:bodyPr/>
          <a:lstStyle/>
          <a:p>
            <a:fld id="{BB333B34-C87C-402E-ABB0-13B7C9DEBBC4}" type="slidenum">
              <a:rPr lang="en-CA" smtClean="0"/>
              <a:pPr/>
              <a:t>‹#›</a:t>
            </a:fld>
            <a:endParaRPr lang="en-CA"/>
          </a:p>
        </p:txBody>
      </p:sp>
      <p:sp>
        <p:nvSpPr>
          <p:cNvPr id="6" name="Text Placeholder 8">
            <a:extLst>
              <a:ext uri="{FF2B5EF4-FFF2-40B4-BE49-F238E27FC236}">
                <a16:creationId xmlns:a16="http://schemas.microsoft.com/office/drawing/2014/main" id="{5216F889-F296-8543-23B9-BB6419028AF4}"/>
              </a:ext>
            </a:extLst>
          </p:cNvPr>
          <p:cNvSpPr>
            <a:spLocks noGrp="1"/>
          </p:cNvSpPr>
          <p:nvPr>
            <p:ph type="body" sz="quarter" idx="13" hasCustomPrompt="1"/>
          </p:nvPr>
        </p:nvSpPr>
        <p:spPr>
          <a:xfrm>
            <a:off x="4114800" y="5950675"/>
            <a:ext cx="7625862"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Tree>
    <p:extLst>
      <p:ext uri="{BB962C8B-B14F-4D97-AF65-F5344CB8AC3E}">
        <p14:creationId xmlns:p14="http://schemas.microsoft.com/office/powerpoint/2010/main" val="3373871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hapter">
    <p:bg>
      <p:bgPr>
        <a:solidFill>
          <a:srgbClr val="03874D"/>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38912" y="780239"/>
            <a:ext cx="11280656" cy="4771958"/>
          </a:xfrm>
        </p:spPr>
        <p:txBody>
          <a:bodyPr anchor="ctr">
            <a:normAutofit/>
          </a:bodyPr>
          <a:lstStyle>
            <a:lvl1pPr>
              <a:defRPr sz="7200">
                <a:solidFill>
                  <a:schemeClr val="bg1"/>
                </a:solidFill>
              </a:defRPr>
            </a:lvl1pPr>
          </a:lstStyle>
          <a:p>
            <a:r>
              <a:rPr lang="en-CA" noProof="0"/>
              <a:t>Chapter slide</a:t>
            </a:r>
          </a:p>
        </p:txBody>
      </p:sp>
      <p:sp>
        <p:nvSpPr>
          <p:cNvPr id="2" name="Rectangle 1">
            <a:extLst>
              <a:ext uri="{FF2B5EF4-FFF2-40B4-BE49-F238E27FC236}">
                <a16:creationId xmlns:a16="http://schemas.microsoft.com/office/drawing/2014/main" id="{AC761842-1F5F-0A96-43B3-E16B84E87B0B}"/>
              </a:ext>
            </a:extLst>
          </p:cNvPr>
          <p:cNvSpPr/>
          <p:nvPr userDrawn="1"/>
        </p:nvSpPr>
        <p:spPr>
          <a:xfrm>
            <a:off x="3852950" y="6420710"/>
            <a:ext cx="3219244" cy="215444"/>
          </a:xfrm>
          <a:prstGeom prst="rect">
            <a:avLst/>
          </a:prstGeom>
        </p:spPr>
        <p:txBody>
          <a:bodyPr wrap="square">
            <a:spAutoFit/>
          </a:bodyPr>
          <a:lstStyle/>
          <a:p>
            <a:pPr algn="ctr"/>
            <a:r>
              <a:rPr lang="en-US" sz="800" spc="-30" baseline="0" dirty="0">
                <a:solidFill>
                  <a:schemeClr val="bg1"/>
                </a:solidFill>
              </a:rPr>
              <a:t>FOR ADVISOR USE ONLY – Not intended for the general public</a:t>
            </a:r>
          </a:p>
        </p:txBody>
      </p:sp>
      <p:pic>
        <p:nvPicPr>
          <p:cNvPr id="3" name="Picture 5">
            <a:extLst>
              <a:ext uri="{FF2B5EF4-FFF2-40B4-BE49-F238E27FC236}">
                <a16:creationId xmlns:a16="http://schemas.microsoft.com/office/drawing/2014/main" id="{1F2A9A8B-B772-F2C1-A2A9-D655BBA0924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5616" y="6408402"/>
            <a:ext cx="1488296" cy="174647"/>
          </a:xfrm>
          <a:prstGeom prst="rect">
            <a:avLst/>
          </a:prstGeom>
        </p:spPr>
      </p:pic>
      <p:sp>
        <p:nvSpPr>
          <p:cNvPr id="4" name="Slide Number Placeholder 5">
            <a:extLst>
              <a:ext uri="{FF2B5EF4-FFF2-40B4-BE49-F238E27FC236}">
                <a16:creationId xmlns:a16="http://schemas.microsoft.com/office/drawing/2014/main" id="{B1C2EE05-5733-A7F7-AAC9-591A012D3956}"/>
              </a:ext>
            </a:extLst>
          </p:cNvPr>
          <p:cNvSpPr>
            <a:spLocks noGrp="1"/>
          </p:cNvSpPr>
          <p:nvPr>
            <p:ph type="sldNum" sz="quarter" idx="4"/>
          </p:nvPr>
        </p:nvSpPr>
        <p:spPr>
          <a:xfrm>
            <a:off x="11449993" y="6414953"/>
            <a:ext cx="283219" cy="175694"/>
          </a:xfrm>
          <a:prstGeom prst="rect">
            <a:avLst/>
          </a:prstGeom>
        </p:spPr>
        <p:txBody>
          <a:bodyPr vert="horz" lIns="0" tIns="0" rIns="0" bIns="0" rtlCol="0" anchor="b">
            <a:noAutofit/>
          </a:bodyPr>
          <a:lstStyle>
            <a:lvl1pPr algn="r">
              <a:defRPr sz="800">
                <a:solidFill>
                  <a:schemeClr val="bg1"/>
                </a:solidFill>
              </a:defRPr>
            </a:lvl1pPr>
          </a:lstStyle>
          <a:p>
            <a:fld id="{97B8C9A2-E65E-0449-AAA5-1468A04E5186}" type="slidenum">
              <a:rPr lang="en-CA" smtClean="0"/>
              <a:pPr/>
              <a:t>‹#›</a:t>
            </a:fld>
            <a:endParaRPr lang="en-CA" dirty="0"/>
          </a:p>
        </p:txBody>
      </p:sp>
      <p:pic>
        <p:nvPicPr>
          <p:cNvPr id="5" name="Graphic 4">
            <a:extLst>
              <a:ext uri="{FF2B5EF4-FFF2-40B4-BE49-F238E27FC236}">
                <a16:creationId xmlns:a16="http://schemas.microsoft.com/office/drawing/2014/main" id="{C873894F-C0D1-CD81-EC2C-5FEE525FDCB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465616" y="6414207"/>
            <a:ext cx="2004661" cy="226943"/>
          </a:xfrm>
          <a:prstGeom prst="rect">
            <a:avLst/>
          </a:prstGeom>
        </p:spPr>
      </p:pic>
    </p:spTree>
    <p:extLst>
      <p:ext uri="{BB962C8B-B14F-4D97-AF65-F5344CB8AC3E}">
        <p14:creationId xmlns:p14="http://schemas.microsoft.com/office/powerpoint/2010/main" val="118748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hapter 2">
    <p:bg>
      <p:bgPr>
        <a:solidFill>
          <a:srgbClr val="00009A"/>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38912" y="780239"/>
            <a:ext cx="11280656" cy="4771958"/>
          </a:xfrm>
        </p:spPr>
        <p:txBody>
          <a:bodyPr anchor="ctr">
            <a:normAutofit/>
          </a:bodyPr>
          <a:lstStyle>
            <a:lvl1pPr>
              <a:defRPr sz="7200">
                <a:solidFill>
                  <a:schemeClr val="bg1"/>
                </a:solidFill>
              </a:defRPr>
            </a:lvl1pPr>
          </a:lstStyle>
          <a:p>
            <a:r>
              <a:rPr lang="en-CA" noProof="0"/>
              <a:t>Chapter slide</a:t>
            </a:r>
          </a:p>
        </p:txBody>
      </p:sp>
      <p:sp>
        <p:nvSpPr>
          <p:cNvPr id="2" name="Rectangle 1">
            <a:extLst>
              <a:ext uri="{FF2B5EF4-FFF2-40B4-BE49-F238E27FC236}">
                <a16:creationId xmlns:a16="http://schemas.microsoft.com/office/drawing/2014/main" id="{66FDC234-40C2-64C1-6178-E3B9952E8532}"/>
              </a:ext>
            </a:extLst>
          </p:cNvPr>
          <p:cNvSpPr/>
          <p:nvPr userDrawn="1"/>
        </p:nvSpPr>
        <p:spPr>
          <a:xfrm>
            <a:off x="3852950" y="6420710"/>
            <a:ext cx="3219244" cy="215444"/>
          </a:xfrm>
          <a:prstGeom prst="rect">
            <a:avLst/>
          </a:prstGeom>
        </p:spPr>
        <p:txBody>
          <a:bodyPr wrap="square">
            <a:spAutoFit/>
          </a:bodyPr>
          <a:lstStyle/>
          <a:p>
            <a:pPr algn="ctr"/>
            <a:r>
              <a:rPr lang="en-US" sz="800" spc="-30" baseline="0" dirty="0">
                <a:solidFill>
                  <a:schemeClr val="bg1"/>
                </a:solidFill>
              </a:rPr>
              <a:t>FOR ADVISOR USE ONLY – Not intended for the general public</a:t>
            </a:r>
          </a:p>
        </p:txBody>
      </p:sp>
      <p:pic>
        <p:nvPicPr>
          <p:cNvPr id="4" name="Picture 5">
            <a:extLst>
              <a:ext uri="{FF2B5EF4-FFF2-40B4-BE49-F238E27FC236}">
                <a16:creationId xmlns:a16="http://schemas.microsoft.com/office/drawing/2014/main" id="{81A305A1-694D-A09B-CB62-F163D42C9D0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5616" y="6408402"/>
            <a:ext cx="1488296" cy="174647"/>
          </a:xfrm>
          <a:prstGeom prst="rect">
            <a:avLst/>
          </a:prstGeom>
        </p:spPr>
      </p:pic>
      <p:sp>
        <p:nvSpPr>
          <p:cNvPr id="6" name="Slide Number Placeholder 5">
            <a:extLst>
              <a:ext uri="{FF2B5EF4-FFF2-40B4-BE49-F238E27FC236}">
                <a16:creationId xmlns:a16="http://schemas.microsoft.com/office/drawing/2014/main" id="{3E6D64A0-871F-CDC2-0A8B-26235D56A81C}"/>
              </a:ext>
            </a:extLst>
          </p:cNvPr>
          <p:cNvSpPr>
            <a:spLocks noGrp="1"/>
          </p:cNvSpPr>
          <p:nvPr>
            <p:ph type="sldNum" sz="quarter" idx="4"/>
          </p:nvPr>
        </p:nvSpPr>
        <p:spPr>
          <a:xfrm>
            <a:off x="11449993" y="6414953"/>
            <a:ext cx="283219" cy="175694"/>
          </a:xfrm>
          <a:prstGeom prst="rect">
            <a:avLst/>
          </a:prstGeom>
        </p:spPr>
        <p:txBody>
          <a:bodyPr vert="horz" lIns="0" tIns="0" rIns="0" bIns="0" rtlCol="0" anchor="b">
            <a:noAutofit/>
          </a:bodyPr>
          <a:lstStyle>
            <a:lvl1pPr algn="r">
              <a:defRPr sz="800">
                <a:solidFill>
                  <a:schemeClr val="bg1"/>
                </a:solidFill>
              </a:defRPr>
            </a:lvl1pPr>
          </a:lstStyle>
          <a:p>
            <a:fld id="{BB333B34-C87C-402E-ABB0-13B7C9DEBBC4}" type="slidenum">
              <a:rPr lang="en-CA" smtClean="0"/>
              <a:pPr/>
              <a:t>‹#›</a:t>
            </a:fld>
            <a:endParaRPr lang="en-CA"/>
          </a:p>
        </p:txBody>
      </p:sp>
      <p:pic>
        <p:nvPicPr>
          <p:cNvPr id="7" name="Graphic 6">
            <a:extLst>
              <a:ext uri="{FF2B5EF4-FFF2-40B4-BE49-F238E27FC236}">
                <a16:creationId xmlns:a16="http://schemas.microsoft.com/office/drawing/2014/main" id="{5DE47404-D0D2-9F34-ABAD-E1F23FFF7D4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465616" y="6414207"/>
            <a:ext cx="2004661" cy="226943"/>
          </a:xfrm>
          <a:prstGeom prst="rect">
            <a:avLst/>
          </a:prstGeom>
        </p:spPr>
      </p:pic>
    </p:spTree>
    <p:extLst>
      <p:ext uri="{BB962C8B-B14F-4D97-AF65-F5344CB8AC3E}">
        <p14:creationId xmlns:p14="http://schemas.microsoft.com/office/powerpoint/2010/main" val="370424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2_Chapter 2">
    <p:bg>
      <p:bgPr>
        <a:solidFill>
          <a:schemeClr val="tx2"/>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38912" y="780239"/>
            <a:ext cx="11280656" cy="4771958"/>
          </a:xfrm>
        </p:spPr>
        <p:txBody>
          <a:bodyPr anchor="ctr">
            <a:normAutofit/>
          </a:bodyPr>
          <a:lstStyle>
            <a:lvl1pPr>
              <a:defRPr sz="7200">
                <a:solidFill>
                  <a:schemeClr val="bg1"/>
                </a:solidFill>
              </a:defRPr>
            </a:lvl1pPr>
          </a:lstStyle>
          <a:p>
            <a:r>
              <a:rPr lang="en-CA" noProof="0"/>
              <a:t>Chapter slide</a:t>
            </a:r>
          </a:p>
        </p:txBody>
      </p:sp>
      <p:sp>
        <p:nvSpPr>
          <p:cNvPr id="2" name="Rectangle 1">
            <a:extLst>
              <a:ext uri="{FF2B5EF4-FFF2-40B4-BE49-F238E27FC236}">
                <a16:creationId xmlns:a16="http://schemas.microsoft.com/office/drawing/2014/main" id="{E27FC284-2CA2-A040-78AC-6BE29AA1DFC9}"/>
              </a:ext>
            </a:extLst>
          </p:cNvPr>
          <p:cNvSpPr/>
          <p:nvPr userDrawn="1"/>
        </p:nvSpPr>
        <p:spPr>
          <a:xfrm>
            <a:off x="3852950" y="6420710"/>
            <a:ext cx="3219244" cy="215444"/>
          </a:xfrm>
          <a:prstGeom prst="rect">
            <a:avLst/>
          </a:prstGeom>
        </p:spPr>
        <p:txBody>
          <a:bodyPr wrap="square">
            <a:spAutoFit/>
          </a:bodyPr>
          <a:lstStyle/>
          <a:p>
            <a:pPr algn="ctr"/>
            <a:r>
              <a:rPr lang="en-US" sz="800" spc="-30" baseline="0" dirty="0">
                <a:solidFill>
                  <a:schemeClr val="bg1"/>
                </a:solidFill>
              </a:rPr>
              <a:t>FOR ADVISOR USE ONLY – Not intended for the general public</a:t>
            </a:r>
          </a:p>
        </p:txBody>
      </p:sp>
      <p:pic>
        <p:nvPicPr>
          <p:cNvPr id="4" name="Picture 5">
            <a:extLst>
              <a:ext uri="{FF2B5EF4-FFF2-40B4-BE49-F238E27FC236}">
                <a16:creationId xmlns:a16="http://schemas.microsoft.com/office/drawing/2014/main" id="{F2A8583E-69B1-82DC-3226-7D0E7CF7056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5616" y="6408402"/>
            <a:ext cx="1488296" cy="174647"/>
          </a:xfrm>
          <a:prstGeom prst="rect">
            <a:avLst/>
          </a:prstGeom>
        </p:spPr>
      </p:pic>
      <p:sp>
        <p:nvSpPr>
          <p:cNvPr id="5" name="Slide Number Placeholder 5">
            <a:extLst>
              <a:ext uri="{FF2B5EF4-FFF2-40B4-BE49-F238E27FC236}">
                <a16:creationId xmlns:a16="http://schemas.microsoft.com/office/drawing/2014/main" id="{3C3E8068-E54C-047A-D5E9-DE883CF485E2}"/>
              </a:ext>
            </a:extLst>
          </p:cNvPr>
          <p:cNvSpPr>
            <a:spLocks noGrp="1"/>
          </p:cNvSpPr>
          <p:nvPr>
            <p:ph type="sldNum" sz="quarter" idx="4"/>
          </p:nvPr>
        </p:nvSpPr>
        <p:spPr>
          <a:xfrm>
            <a:off x="11449993" y="6414953"/>
            <a:ext cx="283219" cy="175694"/>
          </a:xfrm>
          <a:prstGeom prst="rect">
            <a:avLst/>
          </a:prstGeom>
        </p:spPr>
        <p:txBody>
          <a:bodyPr vert="horz" lIns="0" tIns="0" rIns="0" bIns="0" rtlCol="0" anchor="b">
            <a:noAutofit/>
          </a:bodyPr>
          <a:lstStyle>
            <a:lvl1pPr algn="r">
              <a:defRPr sz="800">
                <a:solidFill>
                  <a:schemeClr val="bg1"/>
                </a:solidFill>
              </a:defRPr>
            </a:lvl1pPr>
          </a:lstStyle>
          <a:p>
            <a:fld id="{BB333B34-C87C-402E-ABB0-13B7C9DEBBC4}" type="slidenum">
              <a:rPr lang="en-CA" smtClean="0"/>
              <a:pPr/>
              <a:t>‹#›</a:t>
            </a:fld>
            <a:endParaRPr lang="en-CA"/>
          </a:p>
        </p:txBody>
      </p:sp>
      <p:pic>
        <p:nvPicPr>
          <p:cNvPr id="6" name="Graphic 5">
            <a:extLst>
              <a:ext uri="{FF2B5EF4-FFF2-40B4-BE49-F238E27FC236}">
                <a16:creationId xmlns:a16="http://schemas.microsoft.com/office/drawing/2014/main" id="{65760D79-F4C9-129D-1166-5FBA328563A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465616" y="6414207"/>
            <a:ext cx="2004661" cy="226943"/>
          </a:xfrm>
          <a:prstGeom prst="rect">
            <a:avLst/>
          </a:prstGeom>
        </p:spPr>
      </p:pic>
    </p:spTree>
    <p:extLst>
      <p:ext uri="{BB962C8B-B14F-4D97-AF65-F5344CB8AC3E}">
        <p14:creationId xmlns:p14="http://schemas.microsoft.com/office/powerpoint/2010/main" val="14653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hapter 3">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38912" y="780239"/>
            <a:ext cx="11280656" cy="4771958"/>
          </a:xfrm>
        </p:spPr>
        <p:txBody>
          <a:bodyPr anchor="ctr">
            <a:normAutofit/>
          </a:bodyPr>
          <a:lstStyle>
            <a:lvl1pPr>
              <a:defRPr sz="7200">
                <a:solidFill>
                  <a:schemeClr val="tx1"/>
                </a:solidFill>
              </a:defRPr>
            </a:lvl1pPr>
          </a:lstStyle>
          <a:p>
            <a:r>
              <a:rPr lang="en-CA" noProof="0"/>
              <a:t>Chapter slide</a:t>
            </a:r>
          </a:p>
        </p:txBody>
      </p:sp>
      <p:sp>
        <p:nvSpPr>
          <p:cNvPr id="4" name="Slide Number Placeholder 5">
            <a:extLst>
              <a:ext uri="{FF2B5EF4-FFF2-40B4-BE49-F238E27FC236}">
                <a16:creationId xmlns:a16="http://schemas.microsoft.com/office/drawing/2014/main" id="{2D6AECBA-A17F-74AC-2878-A362E20AE24F}"/>
              </a:ext>
            </a:extLst>
          </p:cNvPr>
          <p:cNvSpPr>
            <a:spLocks noGrp="1"/>
          </p:cNvSpPr>
          <p:nvPr>
            <p:ph type="sldNum" sz="quarter" idx="4"/>
          </p:nvPr>
        </p:nvSpPr>
        <p:spPr>
          <a:xfrm>
            <a:off x="11449993" y="6414953"/>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188752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p>
            <a:r>
              <a:rPr lang="en-CA" noProof="0"/>
              <a:t>Slide title</a:t>
            </a:r>
          </a:p>
        </p:txBody>
      </p:sp>
      <p:sp>
        <p:nvSpPr>
          <p:cNvPr id="5" name="Slide Number Placeholder 4"/>
          <p:cNvSpPr>
            <a:spLocks noGrp="1"/>
          </p:cNvSpPr>
          <p:nvPr>
            <p:ph type="sldNum" sz="quarter" idx="12"/>
          </p:nvPr>
        </p:nvSpPr>
        <p:spPr/>
        <p:txBody>
          <a:bodyPr/>
          <a:lstStyle/>
          <a:p>
            <a:fld id="{BB333B34-C87C-402E-ABB0-13B7C9DEBBC4}" type="slidenum">
              <a:rPr/>
              <a:t>‹#›</a:t>
            </a:fld>
            <a:endParaRPr/>
          </a:p>
        </p:txBody>
      </p:sp>
    </p:spTree>
    <p:extLst>
      <p:ext uri="{BB962C8B-B14F-4D97-AF65-F5344CB8AC3E}">
        <p14:creationId xmlns:p14="http://schemas.microsoft.com/office/powerpoint/2010/main" val="783441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p>
            <a:r>
              <a:rPr lang="en-CA" noProof="0"/>
              <a:t>Slide title</a:t>
            </a:r>
          </a:p>
        </p:txBody>
      </p:sp>
      <p:sp>
        <p:nvSpPr>
          <p:cNvPr id="5" name="Slide Number Placeholder 4"/>
          <p:cNvSpPr>
            <a:spLocks noGrp="1"/>
          </p:cNvSpPr>
          <p:nvPr>
            <p:ph type="sldNum" sz="quarter" idx="12"/>
          </p:nvPr>
        </p:nvSpPr>
        <p:spPr/>
        <p:txBody>
          <a:bodyPr/>
          <a:lstStyle/>
          <a:p>
            <a:fld id="{BB333B34-C87C-402E-ABB0-13B7C9DEBBC4}" type="slidenum">
              <a:rPr/>
              <a:t>‹#›</a:t>
            </a:fld>
            <a:endParaRPr/>
          </a:p>
        </p:txBody>
      </p:sp>
      <p:sp>
        <p:nvSpPr>
          <p:cNvPr id="4" name="Text Placeholder 8">
            <a:extLst>
              <a:ext uri="{FF2B5EF4-FFF2-40B4-BE49-F238E27FC236}">
                <a16:creationId xmlns:a16="http://schemas.microsoft.com/office/drawing/2014/main" id="{09DB2015-FD5D-D224-164B-F78D761CA096}"/>
              </a:ext>
            </a:extLst>
          </p:cNvPr>
          <p:cNvSpPr>
            <a:spLocks noGrp="1"/>
          </p:cNvSpPr>
          <p:nvPr>
            <p:ph type="body" sz="quarter" idx="13" hasCustomPrompt="1"/>
          </p:nvPr>
        </p:nvSpPr>
        <p:spPr>
          <a:xfrm>
            <a:off x="4114800" y="5950675"/>
            <a:ext cx="7625862"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Tree>
    <p:extLst>
      <p:ext uri="{BB962C8B-B14F-4D97-AF65-F5344CB8AC3E}">
        <p14:creationId xmlns:p14="http://schemas.microsoft.com/office/powerpoint/2010/main" val="4294156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66342" y="472437"/>
            <a:ext cx="11274553" cy="792167"/>
          </a:xfrm>
        </p:spPr>
        <p:txBody>
          <a:bodyPr/>
          <a:lstStyle/>
          <a:p>
            <a:r>
              <a:rPr lang="en-CA" noProof="0"/>
              <a:t>Slide title</a:t>
            </a:r>
          </a:p>
        </p:txBody>
      </p:sp>
      <p:sp>
        <p:nvSpPr>
          <p:cNvPr id="3" name="Content Placeholder 2"/>
          <p:cNvSpPr>
            <a:spLocks noGrp="1"/>
          </p:cNvSpPr>
          <p:nvPr>
            <p:ph sz="half" idx="1" hasCustomPrompt="1"/>
          </p:nvPr>
        </p:nvSpPr>
        <p:spPr>
          <a:xfrm>
            <a:off x="455613" y="1434588"/>
            <a:ext cx="5551994" cy="4423787"/>
          </a:xfrm>
        </p:spPr>
        <p:txBody>
          <a:bodyPr>
            <a:noAutofit/>
          </a:bodyPr>
          <a:lstStyle>
            <a:lvl1pPr>
              <a:defRPr sz="2000" baseline="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4" name="Content Placeholder 3"/>
          <p:cNvSpPr>
            <a:spLocks noGrp="1"/>
          </p:cNvSpPr>
          <p:nvPr>
            <p:ph sz="half" idx="2" hasCustomPrompt="1"/>
          </p:nvPr>
        </p:nvSpPr>
        <p:spPr>
          <a:xfrm>
            <a:off x="6188902" y="1434191"/>
            <a:ext cx="5551994" cy="4427990"/>
          </a:xfrm>
        </p:spPr>
        <p:txBody>
          <a:bodyPr>
            <a:noAutofit/>
          </a:bodyPr>
          <a:lstStyle>
            <a:lvl1pPr>
              <a:defRPr sz="2000" baseline="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7" name="Slide Number Placeholder 6"/>
          <p:cNvSpPr>
            <a:spLocks noGrp="1"/>
          </p:cNvSpPr>
          <p:nvPr>
            <p:ph type="sldNum" sz="quarter" idx="12"/>
          </p:nvPr>
        </p:nvSpPr>
        <p:spPr/>
        <p:txBody>
          <a:bodyPr/>
          <a:lstStyle/>
          <a:p>
            <a:fld id="{BB333B34-C87C-402E-ABB0-13B7C9DEBBC4}" type="slidenum">
              <a:rPr/>
              <a:t>‹#›</a:t>
            </a:fld>
            <a:endParaRPr/>
          </a:p>
        </p:txBody>
      </p:sp>
      <p:sp>
        <p:nvSpPr>
          <p:cNvPr id="6" name="Text Placeholder 8">
            <a:extLst>
              <a:ext uri="{FF2B5EF4-FFF2-40B4-BE49-F238E27FC236}">
                <a16:creationId xmlns:a16="http://schemas.microsoft.com/office/drawing/2014/main" id="{78701430-0992-B4CA-ED39-34B7DADC053C}"/>
              </a:ext>
            </a:extLst>
          </p:cNvPr>
          <p:cNvSpPr>
            <a:spLocks noGrp="1"/>
          </p:cNvSpPr>
          <p:nvPr>
            <p:ph type="body" sz="quarter" idx="13" hasCustomPrompt="1"/>
          </p:nvPr>
        </p:nvSpPr>
        <p:spPr>
          <a:xfrm>
            <a:off x="4114800" y="5950675"/>
            <a:ext cx="7625862"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Tree>
    <p:extLst>
      <p:ext uri="{BB962C8B-B14F-4D97-AF65-F5344CB8AC3E}">
        <p14:creationId xmlns:p14="http://schemas.microsoft.com/office/powerpoint/2010/main" val="2181938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lvl1pPr>
              <a:defRPr/>
            </a:lvl1pPr>
          </a:lstStyle>
          <a:p>
            <a:r>
              <a:rPr lang="en-CA" noProof="0"/>
              <a:t>Slide title</a:t>
            </a:r>
          </a:p>
        </p:txBody>
      </p:sp>
      <p:sp>
        <p:nvSpPr>
          <p:cNvPr id="3" name="Text Placeholder 2"/>
          <p:cNvSpPr>
            <a:spLocks noGrp="1"/>
          </p:cNvSpPr>
          <p:nvPr>
            <p:ph type="body" idx="1" hasCustomPrompt="1"/>
          </p:nvPr>
        </p:nvSpPr>
        <p:spPr>
          <a:xfrm>
            <a:off x="466342" y="1435608"/>
            <a:ext cx="5550410" cy="639762"/>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noProof="0"/>
              <a:t>Click to add heading</a:t>
            </a:r>
          </a:p>
        </p:txBody>
      </p:sp>
      <p:sp>
        <p:nvSpPr>
          <p:cNvPr id="4" name="Content Placeholder 3"/>
          <p:cNvSpPr>
            <a:spLocks noGrp="1"/>
          </p:cNvSpPr>
          <p:nvPr>
            <p:ph sz="half" idx="2" hasCustomPrompt="1"/>
          </p:nvPr>
        </p:nvSpPr>
        <p:spPr>
          <a:xfrm>
            <a:off x="466342" y="2126106"/>
            <a:ext cx="5550410" cy="3736076"/>
          </a:xfrm>
        </p:spPr>
        <p:txBody>
          <a:bodyPr>
            <a:no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5" name="Text Placeholder 4"/>
          <p:cNvSpPr>
            <a:spLocks noGrp="1"/>
          </p:cNvSpPr>
          <p:nvPr>
            <p:ph type="body" sz="quarter" idx="3" hasCustomPrompt="1"/>
          </p:nvPr>
        </p:nvSpPr>
        <p:spPr>
          <a:xfrm>
            <a:off x="6181342" y="1435608"/>
            <a:ext cx="5550410" cy="639762"/>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noProof="0"/>
              <a:t>Click to add heading</a:t>
            </a:r>
          </a:p>
        </p:txBody>
      </p:sp>
      <p:sp>
        <p:nvSpPr>
          <p:cNvPr id="6" name="Content Placeholder 5"/>
          <p:cNvSpPr>
            <a:spLocks noGrp="1"/>
          </p:cNvSpPr>
          <p:nvPr>
            <p:ph sz="quarter" idx="4" hasCustomPrompt="1"/>
          </p:nvPr>
        </p:nvSpPr>
        <p:spPr>
          <a:xfrm>
            <a:off x="6181342" y="2126106"/>
            <a:ext cx="5550410" cy="3736076"/>
          </a:xfrm>
        </p:spPr>
        <p:txBody>
          <a:bodyPr>
            <a:no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9" name="Slide Number Placeholder 8"/>
          <p:cNvSpPr>
            <a:spLocks noGrp="1"/>
          </p:cNvSpPr>
          <p:nvPr>
            <p:ph type="sldNum" sz="quarter" idx="12"/>
          </p:nvPr>
        </p:nvSpPr>
        <p:spPr/>
        <p:txBody>
          <a:bodyPr/>
          <a:lstStyle/>
          <a:p>
            <a:fld id="{BB333B34-C87C-402E-ABB0-13B7C9DEBBC4}" type="slidenum">
              <a:rPr/>
              <a:t>‹#›</a:t>
            </a:fld>
            <a:endParaRPr/>
          </a:p>
        </p:txBody>
      </p:sp>
      <p:sp>
        <p:nvSpPr>
          <p:cNvPr id="8" name="Text Placeholder 8">
            <a:extLst>
              <a:ext uri="{FF2B5EF4-FFF2-40B4-BE49-F238E27FC236}">
                <a16:creationId xmlns:a16="http://schemas.microsoft.com/office/drawing/2014/main" id="{0ADADDDE-B9C4-C151-B281-DA961A41429C}"/>
              </a:ext>
            </a:extLst>
          </p:cNvPr>
          <p:cNvSpPr>
            <a:spLocks noGrp="1"/>
          </p:cNvSpPr>
          <p:nvPr>
            <p:ph type="body" sz="quarter" idx="13" hasCustomPrompt="1"/>
          </p:nvPr>
        </p:nvSpPr>
        <p:spPr>
          <a:xfrm>
            <a:off x="4114800" y="5950675"/>
            <a:ext cx="7625862"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Tree>
    <p:extLst>
      <p:ext uri="{BB962C8B-B14F-4D97-AF65-F5344CB8AC3E}">
        <p14:creationId xmlns:p14="http://schemas.microsoft.com/office/powerpoint/2010/main" val="334494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One column with sourc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0" y="36"/>
            <a:ext cx="3120272" cy="6857964"/>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hasCustomPrompt="1"/>
          </p:nvPr>
        </p:nvSpPr>
        <p:spPr>
          <a:xfrm>
            <a:off x="466342" y="463843"/>
            <a:ext cx="2425329" cy="3401475"/>
          </a:xfrm>
        </p:spPr>
        <p:txBody>
          <a:bodyPr anchor="t">
            <a:noAutofit/>
          </a:bodyPr>
          <a:lstStyle>
            <a:lvl1pPr>
              <a:lnSpc>
                <a:spcPct val="95000"/>
              </a:lnSpc>
              <a:spcBef>
                <a:spcPts val="0"/>
              </a:spcBef>
              <a:defRPr sz="3200" baseline="0">
                <a:solidFill>
                  <a:schemeClr val="bg1"/>
                </a:solidFill>
              </a:defRPr>
            </a:lvl1pPr>
          </a:lstStyle>
          <a:p>
            <a:r>
              <a:rPr lang="en-CA" noProof="0"/>
              <a:t>Title </a:t>
            </a:r>
            <a:br>
              <a:rPr lang="en-CA" noProof="0"/>
            </a:br>
            <a:r>
              <a:rPr lang="en-CA" noProof="0"/>
              <a:t>of slide</a:t>
            </a:r>
          </a:p>
        </p:txBody>
      </p:sp>
      <p:sp>
        <p:nvSpPr>
          <p:cNvPr id="11" name="Slide Number Placeholder 10">
            <a:extLst>
              <a:ext uri="{FF2B5EF4-FFF2-40B4-BE49-F238E27FC236}">
                <a16:creationId xmlns:a16="http://schemas.microsoft.com/office/drawing/2014/main" id="{194F5944-0994-5FA3-8F89-4650FE7CEC9A}"/>
              </a:ext>
            </a:extLst>
          </p:cNvPr>
          <p:cNvSpPr>
            <a:spLocks noGrp="1"/>
          </p:cNvSpPr>
          <p:nvPr>
            <p:ph type="sldNum" sz="quarter" idx="14"/>
          </p:nvPr>
        </p:nvSpPr>
        <p:spPr/>
        <p:txBody>
          <a:bodyPr/>
          <a:lstStyle/>
          <a:p>
            <a:fld id="{BB333B34-C87C-402E-ABB0-13B7C9DEBBC4}" type="slidenum">
              <a:rPr lang="en-CA" smtClean="0"/>
              <a:pPr/>
              <a:t>‹#›</a:t>
            </a:fld>
            <a:endParaRPr lang="en-CA"/>
          </a:p>
        </p:txBody>
      </p:sp>
      <p:pic>
        <p:nvPicPr>
          <p:cNvPr id="5" name="Picture 5">
            <a:extLst>
              <a:ext uri="{FF2B5EF4-FFF2-40B4-BE49-F238E27FC236}">
                <a16:creationId xmlns:a16="http://schemas.microsoft.com/office/drawing/2014/main" id="{580D107A-4F38-5C67-52A4-622435F5784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5616" y="6408402"/>
            <a:ext cx="1488296" cy="174647"/>
          </a:xfrm>
          <a:prstGeom prst="rect">
            <a:avLst/>
          </a:prstGeom>
        </p:spPr>
      </p:pic>
      <p:sp>
        <p:nvSpPr>
          <p:cNvPr id="9" name="Rectangle 8">
            <a:extLst>
              <a:ext uri="{FF2B5EF4-FFF2-40B4-BE49-F238E27FC236}">
                <a16:creationId xmlns:a16="http://schemas.microsoft.com/office/drawing/2014/main" id="{07462927-B5F4-AF5A-E2F7-772F56421D1E}"/>
              </a:ext>
            </a:extLst>
          </p:cNvPr>
          <p:cNvSpPr/>
          <p:nvPr userDrawn="1"/>
        </p:nvSpPr>
        <p:spPr>
          <a:xfrm>
            <a:off x="3852950" y="6420710"/>
            <a:ext cx="3219244" cy="215444"/>
          </a:xfrm>
          <a:prstGeom prst="rect">
            <a:avLst/>
          </a:prstGeom>
        </p:spPr>
        <p:txBody>
          <a:bodyPr wrap="square">
            <a:spAutoFit/>
          </a:bodyPr>
          <a:lstStyle/>
          <a:p>
            <a:pPr algn="ctr"/>
            <a:r>
              <a:rPr lang="en-US" sz="800" spc="-30" baseline="0" dirty="0"/>
              <a:t>FOR ADVISOR USE ONLY – Not intended for the general public</a:t>
            </a:r>
          </a:p>
        </p:txBody>
      </p:sp>
      <p:pic>
        <p:nvPicPr>
          <p:cNvPr id="13" name="Graphic 12">
            <a:extLst>
              <a:ext uri="{FF2B5EF4-FFF2-40B4-BE49-F238E27FC236}">
                <a16:creationId xmlns:a16="http://schemas.microsoft.com/office/drawing/2014/main" id="{5937C40D-424C-4981-8C32-EA33951B281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465616" y="6414207"/>
            <a:ext cx="2004661" cy="226943"/>
          </a:xfrm>
          <a:prstGeom prst="rect">
            <a:avLst/>
          </a:prstGeom>
        </p:spPr>
      </p:pic>
      <p:sp>
        <p:nvSpPr>
          <p:cNvPr id="14" name="Text Placeholder 8">
            <a:extLst>
              <a:ext uri="{FF2B5EF4-FFF2-40B4-BE49-F238E27FC236}">
                <a16:creationId xmlns:a16="http://schemas.microsoft.com/office/drawing/2014/main" id="{AF475C4C-BB39-823A-41CD-7771DB5327F5}"/>
              </a:ext>
            </a:extLst>
          </p:cNvPr>
          <p:cNvSpPr>
            <a:spLocks noGrp="1"/>
          </p:cNvSpPr>
          <p:nvPr>
            <p:ph type="body" sz="quarter" idx="13" hasCustomPrompt="1"/>
          </p:nvPr>
        </p:nvSpPr>
        <p:spPr>
          <a:xfrm>
            <a:off x="3559179" y="5950675"/>
            <a:ext cx="7625862"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Tree>
    <p:extLst>
      <p:ext uri="{BB962C8B-B14F-4D97-AF65-F5344CB8AC3E}">
        <p14:creationId xmlns:p14="http://schemas.microsoft.com/office/powerpoint/2010/main" val="3018996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One column with sourc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0" y="36"/>
            <a:ext cx="3120272" cy="68579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hasCustomPrompt="1"/>
          </p:nvPr>
        </p:nvSpPr>
        <p:spPr>
          <a:xfrm>
            <a:off x="466342" y="463843"/>
            <a:ext cx="2425329" cy="3401475"/>
          </a:xfrm>
        </p:spPr>
        <p:txBody>
          <a:bodyPr anchor="t">
            <a:noAutofit/>
          </a:bodyPr>
          <a:lstStyle>
            <a:lvl1pPr>
              <a:lnSpc>
                <a:spcPct val="95000"/>
              </a:lnSpc>
              <a:spcBef>
                <a:spcPts val="0"/>
              </a:spcBef>
              <a:defRPr sz="3200" baseline="0">
                <a:solidFill>
                  <a:schemeClr val="bg1"/>
                </a:solidFill>
              </a:defRPr>
            </a:lvl1pPr>
          </a:lstStyle>
          <a:p>
            <a:r>
              <a:rPr lang="en-CA" noProof="0"/>
              <a:t>Title </a:t>
            </a:r>
            <a:br>
              <a:rPr lang="en-CA" noProof="0"/>
            </a:br>
            <a:r>
              <a:rPr lang="en-CA" noProof="0"/>
              <a:t>of slide</a:t>
            </a:r>
          </a:p>
        </p:txBody>
      </p:sp>
      <p:sp>
        <p:nvSpPr>
          <p:cNvPr id="4" name="Slide Number Placeholder 3">
            <a:extLst>
              <a:ext uri="{FF2B5EF4-FFF2-40B4-BE49-F238E27FC236}">
                <a16:creationId xmlns:a16="http://schemas.microsoft.com/office/drawing/2014/main" id="{1EC850B4-F128-BE11-E391-5B1F9FEDA64B}"/>
              </a:ext>
            </a:extLst>
          </p:cNvPr>
          <p:cNvSpPr>
            <a:spLocks noGrp="1"/>
          </p:cNvSpPr>
          <p:nvPr>
            <p:ph type="sldNum" sz="quarter" idx="14"/>
          </p:nvPr>
        </p:nvSpPr>
        <p:spPr/>
        <p:txBody>
          <a:bodyPr/>
          <a:lstStyle/>
          <a:p>
            <a:fld id="{BB333B34-C87C-402E-ABB0-13B7C9DEBBC4}" type="slidenum">
              <a:rPr lang="en-CA" smtClean="0"/>
              <a:pPr/>
              <a:t>‹#›</a:t>
            </a:fld>
            <a:endParaRPr lang="en-CA"/>
          </a:p>
        </p:txBody>
      </p:sp>
      <p:pic>
        <p:nvPicPr>
          <p:cNvPr id="3" name="Picture 5">
            <a:extLst>
              <a:ext uri="{FF2B5EF4-FFF2-40B4-BE49-F238E27FC236}">
                <a16:creationId xmlns:a16="http://schemas.microsoft.com/office/drawing/2014/main" id="{D1DF8179-B29E-451A-A521-9B74C73DEAA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5616" y="6408402"/>
            <a:ext cx="1488296" cy="174647"/>
          </a:xfrm>
          <a:prstGeom prst="rect">
            <a:avLst/>
          </a:prstGeom>
        </p:spPr>
      </p:pic>
      <p:sp>
        <p:nvSpPr>
          <p:cNvPr id="7" name="Text Placeholder 8">
            <a:extLst>
              <a:ext uri="{FF2B5EF4-FFF2-40B4-BE49-F238E27FC236}">
                <a16:creationId xmlns:a16="http://schemas.microsoft.com/office/drawing/2014/main" id="{2BB6841D-A11F-6A3D-A47E-9AF549817EB4}"/>
              </a:ext>
            </a:extLst>
          </p:cNvPr>
          <p:cNvSpPr>
            <a:spLocks noGrp="1"/>
          </p:cNvSpPr>
          <p:nvPr>
            <p:ph type="body" sz="quarter" idx="13" hasCustomPrompt="1"/>
          </p:nvPr>
        </p:nvSpPr>
        <p:spPr>
          <a:xfrm>
            <a:off x="3559179" y="5950675"/>
            <a:ext cx="7625862"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Tree>
    <p:extLst>
      <p:ext uri="{BB962C8B-B14F-4D97-AF65-F5344CB8AC3E}">
        <p14:creationId xmlns:p14="http://schemas.microsoft.com/office/powerpoint/2010/main" val="224281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column with source 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0" y="36"/>
            <a:ext cx="3120272" cy="6857964"/>
          </a:xfrm>
          <a:prstGeom prst="rect">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hasCustomPrompt="1"/>
          </p:nvPr>
        </p:nvSpPr>
        <p:spPr>
          <a:xfrm>
            <a:off x="466342" y="463843"/>
            <a:ext cx="2425329" cy="3401475"/>
          </a:xfrm>
        </p:spPr>
        <p:txBody>
          <a:bodyPr anchor="t">
            <a:noAutofit/>
          </a:bodyPr>
          <a:lstStyle>
            <a:lvl1pPr>
              <a:lnSpc>
                <a:spcPct val="95000"/>
              </a:lnSpc>
              <a:spcBef>
                <a:spcPts val="0"/>
              </a:spcBef>
              <a:defRPr sz="3200" baseline="0">
                <a:solidFill>
                  <a:schemeClr val="bg1"/>
                </a:solidFill>
              </a:defRPr>
            </a:lvl1pPr>
          </a:lstStyle>
          <a:p>
            <a:r>
              <a:rPr lang="en-CA" noProof="0"/>
              <a:t>Title </a:t>
            </a:r>
            <a:br>
              <a:rPr lang="en-CA" noProof="0"/>
            </a:br>
            <a:r>
              <a:rPr lang="en-CA" noProof="0"/>
              <a:t>of slide</a:t>
            </a:r>
          </a:p>
        </p:txBody>
      </p:sp>
      <p:sp>
        <p:nvSpPr>
          <p:cNvPr id="9" name="Slide Number Placeholder 8">
            <a:extLst>
              <a:ext uri="{FF2B5EF4-FFF2-40B4-BE49-F238E27FC236}">
                <a16:creationId xmlns:a16="http://schemas.microsoft.com/office/drawing/2014/main" id="{342255A3-1C3C-5FF0-1D99-2C011323C8C1}"/>
              </a:ext>
            </a:extLst>
          </p:cNvPr>
          <p:cNvSpPr>
            <a:spLocks noGrp="1"/>
          </p:cNvSpPr>
          <p:nvPr>
            <p:ph type="sldNum" sz="quarter" idx="14"/>
          </p:nvPr>
        </p:nvSpPr>
        <p:spPr/>
        <p:txBody>
          <a:bodyPr/>
          <a:lstStyle/>
          <a:p>
            <a:fld id="{BB333B34-C87C-402E-ABB0-13B7C9DEBBC4}" type="slidenum">
              <a:rPr lang="en-CA" smtClean="0"/>
              <a:pPr/>
              <a:t>‹#›</a:t>
            </a:fld>
            <a:endParaRPr lang="en-CA"/>
          </a:p>
        </p:txBody>
      </p:sp>
      <p:pic>
        <p:nvPicPr>
          <p:cNvPr id="6" name="Picture 5">
            <a:extLst>
              <a:ext uri="{FF2B5EF4-FFF2-40B4-BE49-F238E27FC236}">
                <a16:creationId xmlns:a16="http://schemas.microsoft.com/office/drawing/2014/main" id="{384CB10F-5F52-6365-1B97-1D6BF97598B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5616" y="6408402"/>
            <a:ext cx="1488296" cy="174647"/>
          </a:xfrm>
          <a:prstGeom prst="rect">
            <a:avLst/>
          </a:prstGeom>
        </p:spPr>
      </p:pic>
      <p:sp>
        <p:nvSpPr>
          <p:cNvPr id="7" name="Text Placeholder 8">
            <a:extLst>
              <a:ext uri="{FF2B5EF4-FFF2-40B4-BE49-F238E27FC236}">
                <a16:creationId xmlns:a16="http://schemas.microsoft.com/office/drawing/2014/main" id="{F57D3BEF-843E-B2F8-D15D-996ED3999DC4}"/>
              </a:ext>
            </a:extLst>
          </p:cNvPr>
          <p:cNvSpPr>
            <a:spLocks noGrp="1"/>
          </p:cNvSpPr>
          <p:nvPr>
            <p:ph type="body" sz="quarter" idx="13" hasCustomPrompt="1"/>
          </p:nvPr>
        </p:nvSpPr>
        <p:spPr>
          <a:xfrm>
            <a:off x="3559179" y="5950675"/>
            <a:ext cx="7625862"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Tree>
    <p:extLst>
      <p:ext uri="{BB962C8B-B14F-4D97-AF65-F5344CB8AC3E}">
        <p14:creationId xmlns:p14="http://schemas.microsoft.com/office/powerpoint/2010/main" val="1967204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with sourc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0" y="36"/>
            <a:ext cx="3120272" cy="6857964"/>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 Placeholder 19">
            <a:extLst>
              <a:ext uri="{FF2B5EF4-FFF2-40B4-BE49-F238E27FC236}">
                <a16:creationId xmlns:a16="http://schemas.microsoft.com/office/drawing/2014/main" id="{0AF97CD5-66AE-4EDA-8D23-A23D9D49A5AA}"/>
              </a:ext>
            </a:extLst>
          </p:cNvPr>
          <p:cNvSpPr>
            <a:spLocks noGrp="1"/>
          </p:cNvSpPr>
          <p:nvPr>
            <p:ph type="body" sz="quarter" idx="15" hasCustomPrompt="1"/>
          </p:nvPr>
        </p:nvSpPr>
        <p:spPr>
          <a:xfrm>
            <a:off x="3559180" y="475488"/>
            <a:ext cx="8165784" cy="792162"/>
          </a:xfrm>
        </p:spPr>
        <p:txBody>
          <a:bodyPr anchor="t"/>
          <a:lstStyle>
            <a:lvl1pPr marL="0" indent="0">
              <a:lnSpc>
                <a:spcPct val="95000"/>
              </a:lnSpc>
              <a:spcBef>
                <a:spcPts val="0"/>
              </a:spcBef>
              <a:buNone/>
              <a:defRPr sz="2400" b="0">
                <a:solidFill>
                  <a:schemeClr val="tx1"/>
                </a:solidFill>
                <a:latin typeface="+mj-lt"/>
              </a:defRPr>
            </a:lvl1pPr>
            <a:lvl2pPr marL="338328" indent="0">
              <a:buNone/>
              <a:defRPr/>
            </a:lvl2pPr>
            <a:lvl3pPr marL="685800" indent="0">
              <a:buNone/>
              <a:defRPr/>
            </a:lvl3pPr>
            <a:lvl4pPr marL="1014984" indent="0">
              <a:buNone/>
              <a:defRPr/>
            </a:lvl4pPr>
            <a:lvl5pPr marL="1380744" indent="0">
              <a:buNone/>
              <a:defRPr/>
            </a:lvl5pPr>
          </a:lstStyle>
          <a:p>
            <a:pPr lvl="0"/>
            <a:r>
              <a:rPr lang="en-CA" noProof="0"/>
              <a:t>Title here</a:t>
            </a:r>
          </a:p>
        </p:txBody>
      </p:sp>
      <p:sp>
        <p:nvSpPr>
          <p:cNvPr id="2" name="Title 1"/>
          <p:cNvSpPr>
            <a:spLocks noGrp="1"/>
          </p:cNvSpPr>
          <p:nvPr>
            <p:ph type="title" hasCustomPrompt="1"/>
          </p:nvPr>
        </p:nvSpPr>
        <p:spPr>
          <a:xfrm>
            <a:off x="466342" y="463843"/>
            <a:ext cx="2425329" cy="3401475"/>
          </a:xfrm>
        </p:spPr>
        <p:txBody>
          <a:bodyPr anchor="t">
            <a:noAutofit/>
          </a:bodyPr>
          <a:lstStyle>
            <a:lvl1pPr>
              <a:lnSpc>
                <a:spcPct val="95000"/>
              </a:lnSpc>
              <a:spcBef>
                <a:spcPts val="0"/>
              </a:spcBef>
              <a:defRPr sz="3200" baseline="0">
                <a:solidFill>
                  <a:schemeClr val="bg1"/>
                </a:solidFill>
              </a:defRPr>
            </a:lvl1pPr>
          </a:lstStyle>
          <a:p>
            <a:r>
              <a:rPr lang="en-CA" noProof="0"/>
              <a:t>Title </a:t>
            </a:r>
            <a:br>
              <a:rPr lang="en-CA" noProof="0"/>
            </a:br>
            <a:r>
              <a:rPr lang="en-CA" noProof="0"/>
              <a:t>of slide</a:t>
            </a:r>
          </a:p>
        </p:txBody>
      </p:sp>
      <p:sp>
        <p:nvSpPr>
          <p:cNvPr id="15" name="Content Placeholder 2">
            <a:extLst>
              <a:ext uri="{FF2B5EF4-FFF2-40B4-BE49-F238E27FC236}">
                <a16:creationId xmlns:a16="http://schemas.microsoft.com/office/drawing/2014/main" id="{038F0D64-3A18-458E-9DB0-82116D7EB002}"/>
              </a:ext>
            </a:extLst>
          </p:cNvPr>
          <p:cNvSpPr>
            <a:spLocks noGrp="1"/>
          </p:cNvSpPr>
          <p:nvPr>
            <p:ph idx="1" hasCustomPrompt="1"/>
          </p:nvPr>
        </p:nvSpPr>
        <p:spPr>
          <a:xfrm>
            <a:off x="3559179" y="1434190"/>
            <a:ext cx="8163303" cy="4415465"/>
          </a:xfrm>
        </p:spPr>
        <p:txBody>
          <a:bodyPr/>
          <a:lstStyle>
            <a:lvl1pPr>
              <a:defRPr/>
            </a:lvl1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9" name="Slide Number Placeholder 8">
            <a:extLst>
              <a:ext uri="{FF2B5EF4-FFF2-40B4-BE49-F238E27FC236}">
                <a16:creationId xmlns:a16="http://schemas.microsoft.com/office/drawing/2014/main" id="{1B514D27-B7D8-3D5C-13B3-639CA164DAC2}"/>
              </a:ext>
            </a:extLst>
          </p:cNvPr>
          <p:cNvSpPr>
            <a:spLocks noGrp="1"/>
          </p:cNvSpPr>
          <p:nvPr>
            <p:ph type="sldNum" sz="quarter" idx="16"/>
          </p:nvPr>
        </p:nvSpPr>
        <p:spPr/>
        <p:txBody>
          <a:bodyPr/>
          <a:lstStyle/>
          <a:p>
            <a:fld id="{BB333B34-C87C-402E-ABB0-13B7C9DEBBC4}" type="slidenum">
              <a:rPr lang="en-CA" smtClean="0"/>
              <a:pPr/>
              <a:t>‹#›</a:t>
            </a:fld>
            <a:endParaRPr lang="en-CA"/>
          </a:p>
        </p:txBody>
      </p:sp>
      <p:sp>
        <p:nvSpPr>
          <p:cNvPr id="3" name="Text Placeholder 8">
            <a:extLst>
              <a:ext uri="{FF2B5EF4-FFF2-40B4-BE49-F238E27FC236}">
                <a16:creationId xmlns:a16="http://schemas.microsoft.com/office/drawing/2014/main" id="{83B1B8C7-A11F-991A-C887-72778446D581}"/>
              </a:ext>
            </a:extLst>
          </p:cNvPr>
          <p:cNvSpPr>
            <a:spLocks noGrp="1"/>
          </p:cNvSpPr>
          <p:nvPr>
            <p:ph type="body" sz="quarter" idx="13" hasCustomPrompt="1"/>
          </p:nvPr>
        </p:nvSpPr>
        <p:spPr>
          <a:xfrm>
            <a:off x="3559179" y="5950675"/>
            <a:ext cx="7625862"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pic>
        <p:nvPicPr>
          <p:cNvPr id="6" name="Picture 5">
            <a:extLst>
              <a:ext uri="{FF2B5EF4-FFF2-40B4-BE49-F238E27FC236}">
                <a16:creationId xmlns:a16="http://schemas.microsoft.com/office/drawing/2014/main" id="{BC56A6C5-CE76-573C-5AFB-FE58FDC526E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5616" y="6408402"/>
            <a:ext cx="1488296" cy="174647"/>
          </a:xfrm>
          <a:prstGeom prst="rect">
            <a:avLst/>
          </a:prstGeom>
        </p:spPr>
      </p:pic>
    </p:spTree>
    <p:extLst>
      <p:ext uri="{BB962C8B-B14F-4D97-AF65-F5344CB8AC3E}">
        <p14:creationId xmlns:p14="http://schemas.microsoft.com/office/powerpoint/2010/main" val="4163203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lumn with sourc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0" y="36"/>
            <a:ext cx="3120272" cy="6857964"/>
          </a:xfrm>
          <a:prstGeom prst="rect">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 Placeholder 19">
            <a:extLst>
              <a:ext uri="{FF2B5EF4-FFF2-40B4-BE49-F238E27FC236}">
                <a16:creationId xmlns:a16="http://schemas.microsoft.com/office/drawing/2014/main" id="{0AF97CD5-66AE-4EDA-8D23-A23D9D49A5AA}"/>
              </a:ext>
            </a:extLst>
          </p:cNvPr>
          <p:cNvSpPr>
            <a:spLocks noGrp="1"/>
          </p:cNvSpPr>
          <p:nvPr>
            <p:ph type="body" sz="quarter" idx="15" hasCustomPrompt="1"/>
          </p:nvPr>
        </p:nvSpPr>
        <p:spPr>
          <a:xfrm>
            <a:off x="3559180" y="475488"/>
            <a:ext cx="2463800" cy="792162"/>
          </a:xfrm>
        </p:spPr>
        <p:txBody>
          <a:bodyPr anchor="t"/>
          <a:lstStyle>
            <a:lvl1pPr marL="0" indent="0">
              <a:lnSpc>
                <a:spcPct val="95000"/>
              </a:lnSpc>
              <a:spcBef>
                <a:spcPts val="0"/>
              </a:spcBef>
              <a:buNone/>
              <a:defRPr sz="2400" b="0">
                <a:solidFill>
                  <a:schemeClr val="tx1"/>
                </a:solidFill>
                <a:latin typeface="+mj-lt"/>
              </a:defRPr>
            </a:lvl1pPr>
            <a:lvl2pPr marL="338328" indent="0">
              <a:buNone/>
              <a:defRPr/>
            </a:lvl2pPr>
            <a:lvl3pPr marL="685800" indent="0">
              <a:buNone/>
              <a:defRPr/>
            </a:lvl3pPr>
            <a:lvl4pPr marL="1014984" indent="0">
              <a:buNone/>
              <a:defRPr/>
            </a:lvl4pPr>
            <a:lvl5pPr marL="1380744" indent="0">
              <a:buNone/>
              <a:defRPr/>
            </a:lvl5pPr>
          </a:lstStyle>
          <a:p>
            <a:pPr lvl="0"/>
            <a:r>
              <a:rPr lang="en-CA" noProof="0"/>
              <a:t>Title here</a:t>
            </a:r>
          </a:p>
        </p:txBody>
      </p:sp>
      <p:sp>
        <p:nvSpPr>
          <p:cNvPr id="2" name="Title 1"/>
          <p:cNvSpPr>
            <a:spLocks noGrp="1"/>
          </p:cNvSpPr>
          <p:nvPr>
            <p:ph type="title" hasCustomPrompt="1"/>
          </p:nvPr>
        </p:nvSpPr>
        <p:spPr>
          <a:xfrm>
            <a:off x="466342" y="463843"/>
            <a:ext cx="2425329" cy="3401475"/>
          </a:xfrm>
        </p:spPr>
        <p:txBody>
          <a:bodyPr anchor="t">
            <a:noAutofit/>
          </a:bodyPr>
          <a:lstStyle>
            <a:lvl1pPr>
              <a:lnSpc>
                <a:spcPct val="95000"/>
              </a:lnSpc>
              <a:spcBef>
                <a:spcPts val="0"/>
              </a:spcBef>
              <a:defRPr sz="3200" baseline="0">
                <a:solidFill>
                  <a:schemeClr val="bg1"/>
                </a:solidFill>
              </a:defRPr>
            </a:lvl1pPr>
          </a:lstStyle>
          <a:p>
            <a:r>
              <a:rPr lang="en-CA" noProof="0"/>
              <a:t>Title </a:t>
            </a:r>
            <a:br>
              <a:rPr lang="en-CA" noProof="0"/>
            </a:br>
            <a:r>
              <a:rPr lang="en-CA" noProof="0"/>
              <a:t>of slide</a:t>
            </a:r>
          </a:p>
        </p:txBody>
      </p:sp>
      <p:sp>
        <p:nvSpPr>
          <p:cNvPr id="14" name="Text Placeholder 19">
            <a:extLst>
              <a:ext uri="{FF2B5EF4-FFF2-40B4-BE49-F238E27FC236}">
                <a16:creationId xmlns:a16="http://schemas.microsoft.com/office/drawing/2014/main" id="{A51932F0-EBB7-48D2-9591-40F3F9E75737}"/>
              </a:ext>
            </a:extLst>
          </p:cNvPr>
          <p:cNvSpPr>
            <a:spLocks noGrp="1"/>
          </p:cNvSpPr>
          <p:nvPr>
            <p:ph type="body" sz="quarter" idx="20" hasCustomPrompt="1"/>
          </p:nvPr>
        </p:nvSpPr>
        <p:spPr>
          <a:xfrm>
            <a:off x="6533315" y="475488"/>
            <a:ext cx="5207070" cy="792162"/>
          </a:xfrm>
        </p:spPr>
        <p:txBody>
          <a:bodyPr anchor="t"/>
          <a:lstStyle>
            <a:lvl1pPr marL="0" indent="0">
              <a:lnSpc>
                <a:spcPct val="95000"/>
              </a:lnSpc>
              <a:spcBef>
                <a:spcPts val="0"/>
              </a:spcBef>
              <a:buNone/>
              <a:defRPr sz="2400" b="0">
                <a:latin typeface="+mj-lt"/>
              </a:defRPr>
            </a:lvl1pPr>
            <a:lvl2pPr marL="338328" indent="0">
              <a:buNone/>
              <a:defRPr/>
            </a:lvl2pPr>
            <a:lvl3pPr marL="685800" indent="0">
              <a:buNone/>
              <a:defRPr/>
            </a:lvl3pPr>
            <a:lvl4pPr marL="1014984" indent="0">
              <a:buNone/>
              <a:defRPr/>
            </a:lvl4pPr>
            <a:lvl5pPr marL="1380744" indent="0">
              <a:buNone/>
              <a:defRPr/>
            </a:lvl5pPr>
          </a:lstStyle>
          <a:p>
            <a:pPr lvl="0"/>
            <a:r>
              <a:rPr lang="en-CA" noProof="0"/>
              <a:t>Optional title</a:t>
            </a:r>
          </a:p>
        </p:txBody>
      </p:sp>
      <p:sp>
        <p:nvSpPr>
          <p:cNvPr id="10" name="Text Placeholder 9">
            <a:extLst>
              <a:ext uri="{FF2B5EF4-FFF2-40B4-BE49-F238E27FC236}">
                <a16:creationId xmlns:a16="http://schemas.microsoft.com/office/drawing/2014/main" id="{86456917-5A0D-4B01-9F9A-CC2545886632}"/>
              </a:ext>
            </a:extLst>
          </p:cNvPr>
          <p:cNvSpPr>
            <a:spLocks noGrp="1"/>
          </p:cNvSpPr>
          <p:nvPr>
            <p:ph type="body" sz="quarter" idx="21" hasCustomPrompt="1"/>
          </p:nvPr>
        </p:nvSpPr>
        <p:spPr>
          <a:xfrm>
            <a:off x="3559180" y="1435609"/>
            <a:ext cx="2463800" cy="4407784"/>
          </a:xfrm>
        </p:spPr>
        <p:txBody>
          <a:bodyPr/>
          <a:lstStyle>
            <a:lvl1pPr>
              <a:spcBef>
                <a:spcPts val="600"/>
              </a:spcBef>
              <a:defRPr sz="1400"/>
            </a:lvl1pPr>
            <a:lvl2pPr>
              <a:spcBef>
                <a:spcPts val="600"/>
              </a:spcBef>
              <a:defRPr sz="1400"/>
            </a:lvl2pPr>
            <a:lvl3pPr>
              <a:spcBef>
                <a:spcPts val="600"/>
              </a:spcBef>
              <a:defRPr sz="1400"/>
            </a:lvl3pPr>
            <a:lvl4pPr>
              <a:spcBef>
                <a:spcPts val="600"/>
              </a:spcBef>
              <a:defRPr sz="1400"/>
            </a:lvl4pPr>
            <a:lvl5pPr>
              <a:spcBef>
                <a:spcPts val="600"/>
              </a:spcBef>
              <a:defRPr sz="1400"/>
            </a:lvl5pPr>
            <a:lvl6pPr>
              <a:spcBef>
                <a:spcPts val="600"/>
              </a:spcBef>
              <a:defRPr sz="1400"/>
            </a:lvl6pPr>
            <a:lvl7pPr>
              <a:spcBef>
                <a:spcPts val="600"/>
              </a:spcBef>
              <a:defRPr sz="1400"/>
            </a:lvl7pPr>
            <a:lvl8pPr>
              <a:spcBef>
                <a:spcPts val="600"/>
              </a:spcBef>
              <a:defRPr sz="1400"/>
            </a:lvl8pPr>
            <a:lvl9pPr>
              <a:spcBef>
                <a:spcPts val="600"/>
              </a:spcBef>
              <a:defRPr sz="1400"/>
            </a:lvl9pPr>
          </a:lstStyle>
          <a:p>
            <a:pPr lvl="0"/>
            <a:r>
              <a:rPr lang="en-CA" noProof="0"/>
              <a:t>Click to add body copy</a:t>
            </a:r>
          </a:p>
          <a:p>
            <a:pPr lvl="1"/>
            <a:r>
              <a:rPr lang="en-CA" noProof="0"/>
              <a:t>Second level</a:t>
            </a:r>
          </a:p>
          <a:p>
            <a:pPr lvl="2"/>
            <a:r>
              <a:rPr lang="en-CA" noProof="0"/>
              <a:t>Third level</a:t>
            </a:r>
          </a:p>
          <a:p>
            <a:pPr lvl="3"/>
            <a:r>
              <a:rPr lang="en-CA" noProof="0"/>
              <a:t>Fourth level</a:t>
            </a:r>
          </a:p>
          <a:p>
            <a:pPr lvl="4"/>
            <a:r>
              <a:rPr lang="en-CA" noProof="0"/>
              <a:t>Fifth level</a:t>
            </a:r>
          </a:p>
          <a:p>
            <a:pPr lvl="5"/>
            <a:r>
              <a:rPr lang="en-CA" noProof="0"/>
              <a:t>Sixth level</a:t>
            </a:r>
          </a:p>
          <a:p>
            <a:pPr lvl="6"/>
            <a:r>
              <a:rPr lang="en-CA" noProof="0"/>
              <a:t>Seventh level</a:t>
            </a:r>
          </a:p>
          <a:p>
            <a:pPr lvl="7"/>
            <a:r>
              <a:rPr lang="en-CA" noProof="0"/>
              <a:t>Eighth level</a:t>
            </a:r>
          </a:p>
          <a:p>
            <a:pPr lvl="8"/>
            <a:r>
              <a:rPr lang="en-CA" noProof="0"/>
              <a:t>Ninth level</a:t>
            </a:r>
          </a:p>
        </p:txBody>
      </p:sp>
      <p:sp>
        <p:nvSpPr>
          <p:cNvPr id="15" name="Content Placeholder 14">
            <a:extLst>
              <a:ext uri="{FF2B5EF4-FFF2-40B4-BE49-F238E27FC236}">
                <a16:creationId xmlns:a16="http://schemas.microsoft.com/office/drawing/2014/main" id="{50063603-5807-4630-8EB7-C1EBC7302DA8}"/>
              </a:ext>
            </a:extLst>
          </p:cNvPr>
          <p:cNvSpPr>
            <a:spLocks noGrp="1"/>
          </p:cNvSpPr>
          <p:nvPr>
            <p:ph sz="quarter" idx="22" hasCustomPrompt="1"/>
          </p:nvPr>
        </p:nvSpPr>
        <p:spPr>
          <a:xfrm>
            <a:off x="6533316" y="1435609"/>
            <a:ext cx="5207580" cy="4407784"/>
          </a:xfrm>
        </p:spPr>
        <p:txBody>
          <a:bodyPr/>
          <a:lstStyle>
            <a:lvl1pPr>
              <a:spcBef>
                <a:spcPts val="600"/>
              </a:spcBef>
              <a:defRPr sz="1400"/>
            </a:lvl1pPr>
            <a:lvl2pPr>
              <a:spcBef>
                <a:spcPts val="600"/>
              </a:spcBef>
              <a:defRPr sz="1400"/>
            </a:lvl2pPr>
            <a:lvl3pPr>
              <a:spcBef>
                <a:spcPts val="600"/>
              </a:spcBef>
              <a:defRPr sz="1400"/>
            </a:lvl3pPr>
            <a:lvl4pPr>
              <a:spcBef>
                <a:spcPts val="600"/>
              </a:spcBef>
              <a:defRPr sz="1400"/>
            </a:lvl4pPr>
            <a:lvl5pPr>
              <a:spcBef>
                <a:spcPts val="600"/>
              </a:spcBef>
              <a:defRPr sz="1400"/>
            </a:lvl5pPr>
            <a:lvl6pPr>
              <a:spcBef>
                <a:spcPts val="600"/>
              </a:spcBef>
              <a:defRPr sz="1400"/>
            </a:lvl6pPr>
            <a:lvl7pPr>
              <a:spcBef>
                <a:spcPts val="600"/>
              </a:spcBef>
              <a:defRPr sz="1400"/>
            </a:lvl7pPr>
            <a:lvl8pPr>
              <a:spcBef>
                <a:spcPts val="600"/>
              </a:spcBef>
              <a:defRPr sz="1400"/>
            </a:lvl8pPr>
            <a:lvl9pPr>
              <a:spcBef>
                <a:spcPts val="600"/>
              </a:spcBef>
              <a:defRPr sz="1400"/>
            </a:lvl9pPr>
          </a:lstStyle>
          <a:p>
            <a:pPr lvl="0"/>
            <a:r>
              <a:rPr lang="en-CA" noProof="0"/>
              <a:t>Add body copy or click icon for other content options</a:t>
            </a:r>
          </a:p>
          <a:p>
            <a:pPr lvl="1"/>
            <a:r>
              <a:rPr lang="en-CA" noProof="0"/>
              <a:t>Second level</a:t>
            </a:r>
          </a:p>
          <a:p>
            <a:pPr lvl="2"/>
            <a:r>
              <a:rPr lang="en-CA" noProof="0"/>
              <a:t>Third level</a:t>
            </a:r>
          </a:p>
          <a:p>
            <a:pPr lvl="3"/>
            <a:r>
              <a:rPr lang="en-CA" noProof="0"/>
              <a:t>Fourth level</a:t>
            </a:r>
          </a:p>
          <a:p>
            <a:pPr lvl="4"/>
            <a:r>
              <a:rPr lang="en-CA" noProof="0"/>
              <a:t>Fifth level</a:t>
            </a:r>
          </a:p>
          <a:p>
            <a:pPr lvl="5"/>
            <a:r>
              <a:rPr lang="en-CA" noProof="0"/>
              <a:t>Sixth level</a:t>
            </a:r>
          </a:p>
          <a:p>
            <a:pPr lvl="6"/>
            <a:r>
              <a:rPr lang="en-CA" noProof="0"/>
              <a:t>Seventh level</a:t>
            </a:r>
          </a:p>
          <a:p>
            <a:pPr lvl="7"/>
            <a:r>
              <a:rPr lang="en-CA" noProof="0"/>
              <a:t>Eighth level</a:t>
            </a:r>
          </a:p>
          <a:p>
            <a:pPr lvl="8"/>
            <a:r>
              <a:rPr lang="en-CA" noProof="0"/>
              <a:t>Ninth level</a:t>
            </a:r>
          </a:p>
        </p:txBody>
      </p:sp>
      <p:sp>
        <p:nvSpPr>
          <p:cNvPr id="11" name="Slide Number Placeholder 10">
            <a:extLst>
              <a:ext uri="{FF2B5EF4-FFF2-40B4-BE49-F238E27FC236}">
                <a16:creationId xmlns:a16="http://schemas.microsoft.com/office/drawing/2014/main" id="{738BC7CE-093E-A420-D14A-22F4DB68BC91}"/>
              </a:ext>
            </a:extLst>
          </p:cNvPr>
          <p:cNvSpPr>
            <a:spLocks noGrp="1"/>
          </p:cNvSpPr>
          <p:nvPr>
            <p:ph type="sldNum" sz="quarter" idx="23"/>
          </p:nvPr>
        </p:nvSpPr>
        <p:spPr/>
        <p:txBody>
          <a:bodyPr/>
          <a:lstStyle/>
          <a:p>
            <a:fld id="{BB333B34-C87C-402E-ABB0-13B7C9DEBBC4}" type="slidenum">
              <a:rPr lang="en-CA" smtClean="0"/>
              <a:pPr/>
              <a:t>‹#›</a:t>
            </a:fld>
            <a:endParaRPr lang="en-CA"/>
          </a:p>
        </p:txBody>
      </p:sp>
      <p:pic>
        <p:nvPicPr>
          <p:cNvPr id="6" name="Picture 5">
            <a:extLst>
              <a:ext uri="{FF2B5EF4-FFF2-40B4-BE49-F238E27FC236}">
                <a16:creationId xmlns:a16="http://schemas.microsoft.com/office/drawing/2014/main" id="{F9F0A41C-50F8-7491-4A7E-C5355F0AE1E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5616" y="6408402"/>
            <a:ext cx="1488296" cy="174647"/>
          </a:xfrm>
          <a:prstGeom prst="rect">
            <a:avLst/>
          </a:prstGeom>
        </p:spPr>
      </p:pic>
      <p:sp>
        <p:nvSpPr>
          <p:cNvPr id="7" name="Text Placeholder 8">
            <a:extLst>
              <a:ext uri="{FF2B5EF4-FFF2-40B4-BE49-F238E27FC236}">
                <a16:creationId xmlns:a16="http://schemas.microsoft.com/office/drawing/2014/main" id="{F4F0039F-05F8-5EFD-812C-E157D9812E6D}"/>
              </a:ext>
            </a:extLst>
          </p:cNvPr>
          <p:cNvSpPr>
            <a:spLocks noGrp="1"/>
          </p:cNvSpPr>
          <p:nvPr>
            <p:ph type="body" sz="quarter" idx="13" hasCustomPrompt="1"/>
          </p:nvPr>
        </p:nvSpPr>
        <p:spPr>
          <a:xfrm>
            <a:off x="3559179" y="5950675"/>
            <a:ext cx="7625862"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Tree>
    <p:extLst>
      <p:ext uri="{BB962C8B-B14F-4D97-AF65-F5344CB8AC3E}">
        <p14:creationId xmlns:p14="http://schemas.microsoft.com/office/powerpoint/2010/main" val="357698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B333B34-C87C-402E-ABB0-13B7C9DEBBC4}" type="slidenum">
              <a:rPr/>
              <a:t>‹#›</a:t>
            </a:fld>
            <a:endParaRPr/>
          </a:p>
        </p:txBody>
      </p:sp>
    </p:spTree>
    <p:extLst>
      <p:ext uri="{BB962C8B-B14F-4D97-AF65-F5344CB8AC3E}">
        <p14:creationId xmlns:p14="http://schemas.microsoft.com/office/powerpoint/2010/main" val="278762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only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p>
            <a:r>
              <a:rPr lang="en-CA" noProof="0"/>
              <a:t>Slide title</a:t>
            </a:r>
          </a:p>
        </p:txBody>
      </p:sp>
      <p:sp>
        <p:nvSpPr>
          <p:cNvPr id="5" name="Slide Number Placeholder 4"/>
          <p:cNvSpPr>
            <a:spLocks noGrp="1"/>
          </p:cNvSpPr>
          <p:nvPr>
            <p:ph type="sldNum" sz="quarter" idx="12"/>
          </p:nvPr>
        </p:nvSpPr>
        <p:spPr/>
        <p:txBody>
          <a:bodyPr/>
          <a:lstStyle/>
          <a:p>
            <a:fld id="{BB333B34-C87C-402E-ABB0-13B7C9DEBBC4}" type="slidenum">
              <a:rPr/>
              <a:t>‹#›</a:t>
            </a:fld>
            <a:endParaRPr/>
          </a:p>
        </p:txBody>
      </p:sp>
    </p:spTree>
    <p:extLst>
      <p:ext uri="{BB962C8B-B14F-4D97-AF65-F5344CB8AC3E}">
        <p14:creationId xmlns:p14="http://schemas.microsoft.com/office/powerpoint/2010/main" val="394351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Disclosures">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3B685FD-28AB-42AB-8489-7FDC88D3D4CA}" type="slidenum">
              <a:rPr lang="en-US" smtClean="0"/>
              <a:t>‹#›</a:t>
            </a:fld>
            <a:endParaRPr lang="en-US"/>
          </a:p>
        </p:txBody>
      </p:sp>
      <p:sp>
        <p:nvSpPr>
          <p:cNvPr id="6" name="Text Placeholder 5">
            <a:extLst>
              <a:ext uri="{FF2B5EF4-FFF2-40B4-BE49-F238E27FC236}">
                <a16:creationId xmlns:a16="http://schemas.microsoft.com/office/drawing/2014/main" id="{EAB2ED5C-F3DB-4ABE-8F7C-87A24E37A7F9}"/>
              </a:ext>
            </a:extLst>
          </p:cNvPr>
          <p:cNvSpPr>
            <a:spLocks noGrp="1"/>
          </p:cNvSpPr>
          <p:nvPr>
            <p:ph type="body" sz="quarter" idx="14" hasCustomPrompt="1"/>
          </p:nvPr>
        </p:nvSpPr>
        <p:spPr>
          <a:xfrm>
            <a:off x="455612" y="1384418"/>
            <a:ext cx="11277599" cy="4952881"/>
          </a:xfrm>
        </p:spPr>
        <p:txBody>
          <a:bodyPr rIns="0" numCol="3" spcCol="320040">
            <a:noAutofit/>
          </a:bodyPr>
          <a:lstStyle>
            <a:lvl1pPr marL="115888" indent="-115888">
              <a:lnSpc>
                <a:spcPct val="100000"/>
              </a:lnSpc>
              <a:spcBef>
                <a:spcPts val="600"/>
              </a:spcBef>
              <a:spcAft>
                <a:spcPts val="0"/>
              </a:spcAft>
              <a:defRPr sz="800">
                <a:latin typeface="Arial Narrow" panose="020B0606020202030204" pitchFamily="34" charset="0"/>
              </a:defRPr>
            </a:lvl1pPr>
          </a:lstStyle>
          <a:p>
            <a:pPr lvl="0"/>
            <a:r>
              <a:rPr lang="en-US"/>
              <a:t>Insert Disclosure Here</a:t>
            </a:r>
          </a:p>
        </p:txBody>
      </p:sp>
      <p:sp>
        <p:nvSpPr>
          <p:cNvPr id="2" name="Title 1">
            <a:extLst>
              <a:ext uri="{FF2B5EF4-FFF2-40B4-BE49-F238E27FC236}">
                <a16:creationId xmlns:a16="http://schemas.microsoft.com/office/drawing/2014/main" id="{0671A9D9-1F8C-93A2-FF21-587AB888C92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380365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solidFill>
              </a:defRPr>
            </a:lvl1pPr>
          </a:lstStyle>
          <a:p>
            <a:fld id="{BB333B34-C87C-402E-ABB0-13B7C9DEBBC4}" type="slidenum">
              <a:rPr lang="en-CA" smtClean="0"/>
              <a:pPr/>
              <a:t>‹#›</a:t>
            </a:fld>
            <a:endParaRPr lang="en-CA"/>
          </a:p>
        </p:txBody>
      </p:sp>
      <p:pic>
        <p:nvPicPr>
          <p:cNvPr id="6" name="Graphic 5">
            <a:extLst>
              <a:ext uri="{FF2B5EF4-FFF2-40B4-BE49-F238E27FC236}">
                <a16:creationId xmlns:a16="http://schemas.microsoft.com/office/drawing/2014/main" id="{C31FC954-E69B-35E1-5B1F-959D2A46C9D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black">
          <a:xfrm>
            <a:off x="3800504" y="2924736"/>
            <a:ext cx="4587817" cy="1008529"/>
          </a:xfrm>
          <a:prstGeom prst="rect">
            <a:avLst/>
          </a:prstGeom>
        </p:spPr>
      </p:pic>
    </p:spTree>
    <p:extLst>
      <p:ext uri="{BB962C8B-B14F-4D97-AF65-F5344CB8AC3E}">
        <p14:creationId xmlns:p14="http://schemas.microsoft.com/office/powerpoint/2010/main" val="394887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etting starte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9911C52-8BD4-4F0D-866B-C996C90A70C0}"/>
              </a:ext>
            </a:extLst>
          </p:cNvPr>
          <p:cNvSpPr/>
          <p:nvPr userDrawn="1"/>
        </p:nvSpPr>
        <p:spPr>
          <a:xfrm>
            <a:off x="373167" y="1612907"/>
            <a:ext cx="11367728" cy="3608680"/>
          </a:xfrm>
          <a:prstGeom prst="rect">
            <a:avLst/>
          </a:prstGeom>
        </p:spPr>
        <p:txBody>
          <a:bodyPr wrap="square">
            <a:spAutoFit/>
          </a:bodyPr>
          <a:lstStyle/>
          <a:p>
            <a:pPr marL="0" marR="0" lvl="0" indent="0" algn="l" defTabSz="9144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mn-lt"/>
                <a:ea typeface="+mn-ea"/>
                <a:cs typeface="+mn-cs"/>
              </a:rPr>
              <a:t>A few recommendations: </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Sample slides are included to help you get started. You can edit these sample slides or insert new slides, however it is recommended </a:t>
            </a:r>
            <a:br>
              <a:rPr kumimoji="0" lang="en-US" sz="1400" b="0" i="0" u="none" strike="noStrike" kern="1200" cap="none" spc="0" normalizeH="0" baseline="0" noProof="0">
                <a:ln>
                  <a:noFill/>
                </a:ln>
                <a:solidFill>
                  <a:prstClr val="black"/>
                </a:solidFill>
                <a:effectLst/>
                <a:uLnTx/>
                <a:uFillTx/>
                <a:latin typeface="+mn-lt"/>
                <a:ea typeface="+mn-ea"/>
                <a:cs typeface="+mn-cs"/>
              </a:rPr>
            </a:br>
            <a:r>
              <a:rPr kumimoji="0" lang="en-US" sz="1400" b="0" i="0" u="none" strike="noStrike" kern="1200" cap="none" spc="0" normalizeH="0" baseline="0" noProof="0">
                <a:ln>
                  <a:noFill/>
                </a:ln>
                <a:solidFill>
                  <a:prstClr val="black"/>
                </a:solidFill>
                <a:effectLst/>
                <a:uLnTx/>
                <a:uFillTx/>
                <a:latin typeface="+mn-lt"/>
                <a:ea typeface="+mn-ea"/>
                <a:cs typeface="+mn-cs"/>
              </a:rPr>
              <a:t>you maintain a consistent title and finishing slide.</a:t>
            </a:r>
            <a:endParaRPr kumimoji="0" lang="en-US" sz="1400" b="0" i="0" u="none" strike="noStrike" kern="1200" cap="none" spc="0" normalizeH="0" baseline="0" noProof="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Maintain the integrity of the key template features: Ensure consistency in locations and space around the logo, leverage the Manulife JH colour palette and Arial font, and use the icons and images that have been provided for you.</a:t>
            </a:r>
            <a:endParaRPr kumimoji="0" lang="en-US" sz="1400" b="0" i="0" u="none" strike="noStrike" kern="1200" cap="none" spc="0" normalizeH="0" baseline="0" noProof="0">
              <a:ln>
                <a:noFill/>
              </a:ln>
              <a:solidFill>
                <a:schemeClr val="bg1"/>
              </a:solidFill>
              <a:effectLst/>
              <a:uLnTx/>
              <a:uFillTx/>
              <a:latin typeface="Arial" panose="02020503040401060103" pitchFamily="18" charset="0"/>
              <a:ea typeface="+mn-ea"/>
              <a:cs typeface="+mn-cs"/>
            </a:endParaRPr>
          </a:p>
          <a:p>
            <a:pPr marL="228600" marR="0" lvl="0" indent="-228600" algn="l" defTabSz="914400" rtl="0" eaLnBrk="1" fontAlgn="auto" latinLnBrk="0" hangingPunct="1">
              <a:lnSpc>
                <a:spcPct val="100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endParaRPr kumimoji="0" lang="en-US" sz="3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endParaRPr kumimoji="0" lang="en-US" sz="2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mn-lt"/>
                <a:ea typeface="+mn-ea"/>
                <a:cs typeface="+mn-cs"/>
              </a:rPr>
              <a:t>If you have any questions or concerns, please email us at brand@manulife.com.</a:t>
            </a:r>
          </a:p>
          <a:p>
            <a:pPr marL="228600" marR="0" lvl="0" indent="-228600" algn="l" defTabSz="914400" rtl="0" eaLnBrk="1" fontAlgn="auto" latinLnBrk="0" hangingPunct="1">
              <a:lnSpc>
                <a:spcPct val="100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mn-lt"/>
              <a:ea typeface="+mn-ea"/>
              <a:cs typeface="+mn-cs"/>
            </a:endParaRPr>
          </a:p>
        </p:txBody>
      </p:sp>
      <p:sp>
        <p:nvSpPr>
          <p:cNvPr id="15" name="Rectangle 14">
            <a:extLst>
              <a:ext uri="{FF2B5EF4-FFF2-40B4-BE49-F238E27FC236}">
                <a16:creationId xmlns:a16="http://schemas.microsoft.com/office/drawing/2014/main" id="{11E92F06-F4FB-4621-9169-B57FD0A41EED}"/>
              </a:ext>
            </a:extLst>
          </p:cNvPr>
          <p:cNvSpPr/>
          <p:nvPr userDrawn="1"/>
        </p:nvSpPr>
        <p:spPr>
          <a:xfrm>
            <a:off x="381712" y="950978"/>
            <a:ext cx="11340771" cy="461665"/>
          </a:xfrm>
          <a:prstGeom prst="rect">
            <a:avLst/>
          </a:prstGeom>
        </p:spPr>
        <p:txBody>
          <a:bodyPr wrap="square">
            <a:spAutoFit/>
          </a:bodyPr>
          <a:lstStyle/>
          <a:p>
            <a:r>
              <a:rPr kumimoji="0" lang="en-US" sz="2400" b="1" i="0" u="none" strike="noStrike" kern="1200" cap="none" spc="0" normalizeH="0" baseline="0" noProof="0">
                <a:ln>
                  <a:noFill/>
                </a:ln>
                <a:solidFill>
                  <a:prstClr val="black"/>
                </a:solidFill>
                <a:effectLst/>
                <a:uLnTx/>
                <a:uFillTx/>
                <a:latin typeface="+mn-lt"/>
                <a:ea typeface="+mj-ea"/>
                <a:cs typeface="+mj-cs"/>
              </a:rPr>
              <a:t>Getting Started – </a:t>
            </a:r>
            <a:r>
              <a:rPr kumimoji="0" lang="en-US" sz="2400" b="1" i="0" u="none" strike="noStrike" kern="1200" cap="none" spc="0" normalizeH="0" baseline="0" noProof="0">
                <a:ln>
                  <a:noFill/>
                </a:ln>
                <a:solidFill>
                  <a:prstClr val="black"/>
                </a:solidFill>
                <a:effectLst/>
                <a:uLnTx/>
                <a:uFillTx/>
                <a:latin typeface="+mn-lt"/>
                <a:ea typeface="+mn-ea"/>
                <a:cs typeface="+mn-cs"/>
              </a:rPr>
              <a:t>Official Manulife Investments Management Template</a:t>
            </a:r>
          </a:p>
        </p:txBody>
      </p:sp>
      <p:sp>
        <p:nvSpPr>
          <p:cNvPr id="4" name="Slide Number Placeholder 3"/>
          <p:cNvSpPr>
            <a:spLocks noGrp="1"/>
          </p:cNvSpPr>
          <p:nvPr userDrawn="1">
            <p:ph type="sldNum" sz="quarter" idx="12"/>
          </p:nvPr>
        </p:nvSpPr>
        <p:spPr/>
        <p:txBody>
          <a:bodyPr/>
          <a:lstStyle/>
          <a:p>
            <a:fld id="{BB333B34-C87C-402E-ABB0-13B7C9DEBBC4}" type="slidenum">
              <a:rPr/>
              <a:t>‹#›</a:t>
            </a:fld>
            <a:endParaRPr/>
          </a:p>
        </p:txBody>
      </p:sp>
      <p:sp>
        <p:nvSpPr>
          <p:cNvPr id="9" name="Rectangle 8">
            <a:extLst>
              <a:ext uri="{FF2B5EF4-FFF2-40B4-BE49-F238E27FC236}">
                <a16:creationId xmlns:a16="http://schemas.microsoft.com/office/drawing/2014/main" id="{A153B09A-151F-464A-973F-FF30F816F5E8}"/>
              </a:ext>
            </a:extLst>
          </p:cNvPr>
          <p:cNvSpPr/>
          <p:nvPr userDrawn="1"/>
        </p:nvSpPr>
        <p:spPr>
          <a:xfrm>
            <a:off x="455613" y="362061"/>
            <a:ext cx="2636940" cy="246221"/>
          </a:xfrm>
          <a:prstGeom prst="rect">
            <a:avLst/>
          </a:prstGeom>
        </p:spPr>
        <p:txBody>
          <a:bodyPr wrap="none" lIns="0" rIns="0">
            <a:spAutoFit/>
          </a:bodyPr>
          <a:lstStyle/>
          <a:p>
            <a:r>
              <a:rPr lang="en-US" sz="1000">
                <a:latin typeface="+mn-lt"/>
              </a:rPr>
              <a:t>For use with Microsoft Office PowerPoint 365</a:t>
            </a:r>
            <a:endParaRPr lang="en-US" sz="1000">
              <a:solidFill>
                <a:schemeClr val="bg1"/>
              </a:solidFill>
              <a:latin typeface="+mn-lt"/>
            </a:endParaRPr>
          </a:p>
        </p:txBody>
      </p:sp>
      <p:pic>
        <p:nvPicPr>
          <p:cNvPr id="33" name="Picture 32">
            <a:extLst>
              <a:ext uri="{FF2B5EF4-FFF2-40B4-BE49-F238E27FC236}">
                <a16:creationId xmlns:a16="http://schemas.microsoft.com/office/drawing/2014/main" id="{55AEA2C6-250A-44A9-8BA8-8CA9288BD4B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509316" y="3412461"/>
            <a:ext cx="1484410" cy="835200"/>
          </a:xfrm>
          <a:prstGeom prst="rect">
            <a:avLst/>
          </a:prstGeom>
          <a:ln w="3175">
            <a:solidFill>
              <a:schemeClr val="bg2"/>
            </a:solidFill>
          </a:ln>
        </p:spPr>
      </p:pic>
      <p:pic>
        <p:nvPicPr>
          <p:cNvPr id="35" name="Picture 34">
            <a:extLst>
              <a:ext uri="{FF2B5EF4-FFF2-40B4-BE49-F238E27FC236}">
                <a16:creationId xmlns:a16="http://schemas.microsoft.com/office/drawing/2014/main" id="{73566F65-08CF-4C7F-A4E5-2FA2BE64438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909223" y="4439570"/>
            <a:ext cx="1484410" cy="835200"/>
          </a:xfrm>
          <a:prstGeom prst="rect">
            <a:avLst/>
          </a:prstGeom>
          <a:ln w="3175">
            <a:solidFill>
              <a:schemeClr val="bg2"/>
            </a:solidFill>
          </a:ln>
        </p:spPr>
      </p:pic>
      <p:pic>
        <p:nvPicPr>
          <p:cNvPr id="37" name="Picture 36">
            <a:extLst>
              <a:ext uri="{FF2B5EF4-FFF2-40B4-BE49-F238E27FC236}">
                <a16:creationId xmlns:a16="http://schemas.microsoft.com/office/drawing/2014/main" id="{8F8C6E3A-5EAB-4A98-A424-A01111D13C19}"/>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993094" y="3727169"/>
            <a:ext cx="1484800" cy="831909"/>
          </a:xfrm>
          <a:prstGeom prst="rect">
            <a:avLst/>
          </a:prstGeom>
          <a:ln w="3175">
            <a:solidFill>
              <a:schemeClr val="bg2"/>
            </a:solidFill>
          </a:ln>
        </p:spPr>
      </p:pic>
      <p:pic>
        <p:nvPicPr>
          <p:cNvPr id="39" name="Picture 38">
            <a:extLst>
              <a:ext uri="{FF2B5EF4-FFF2-40B4-BE49-F238E27FC236}">
                <a16:creationId xmlns:a16="http://schemas.microsoft.com/office/drawing/2014/main" id="{2B4DEF63-DA6B-4898-BA90-EF48D4F326C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9418606" y="4768021"/>
            <a:ext cx="1484410" cy="835200"/>
          </a:xfrm>
          <a:prstGeom prst="rect">
            <a:avLst/>
          </a:prstGeom>
          <a:ln w="3175">
            <a:solidFill>
              <a:schemeClr val="bg2"/>
            </a:solidFill>
          </a:ln>
        </p:spPr>
      </p:pic>
      <p:pic>
        <p:nvPicPr>
          <p:cNvPr id="41" name="Picture 40">
            <a:extLst>
              <a:ext uri="{FF2B5EF4-FFF2-40B4-BE49-F238E27FC236}">
                <a16:creationId xmlns:a16="http://schemas.microsoft.com/office/drawing/2014/main" id="{53C8D38B-E893-4C2D-B199-7FCFD4951B63}"/>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8496198" y="4100675"/>
            <a:ext cx="1484410" cy="835200"/>
          </a:xfrm>
          <a:prstGeom prst="rect">
            <a:avLst/>
          </a:prstGeom>
          <a:ln w="3175">
            <a:solidFill>
              <a:schemeClr val="bg2"/>
            </a:solidFill>
          </a:ln>
        </p:spPr>
      </p:pic>
      <p:pic>
        <p:nvPicPr>
          <p:cNvPr id="43" name="Picture 42">
            <a:extLst>
              <a:ext uri="{FF2B5EF4-FFF2-40B4-BE49-F238E27FC236}">
                <a16:creationId xmlns:a16="http://schemas.microsoft.com/office/drawing/2014/main" id="{EDD1AD33-F33B-4DD6-86B8-FEFF3CAB15CA}"/>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8899056" y="5099604"/>
            <a:ext cx="1484800" cy="831909"/>
          </a:xfrm>
          <a:prstGeom prst="rect">
            <a:avLst/>
          </a:prstGeom>
          <a:ln w="3175">
            <a:solidFill>
              <a:schemeClr val="bg2"/>
            </a:solidFill>
          </a:ln>
        </p:spPr>
      </p:pic>
      <p:pic>
        <p:nvPicPr>
          <p:cNvPr id="45" name="Picture 44">
            <a:extLst>
              <a:ext uri="{FF2B5EF4-FFF2-40B4-BE49-F238E27FC236}">
                <a16:creationId xmlns:a16="http://schemas.microsoft.com/office/drawing/2014/main" id="{D03E4EB3-E873-4A50-ADE5-AECE56550AE4}"/>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16159" y="4397034"/>
            <a:ext cx="1484800" cy="830425"/>
          </a:xfrm>
          <a:prstGeom prst="rect">
            <a:avLst/>
          </a:prstGeom>
          <a:ln w="3175">
            <a:solidFill>
              <a:schemeClr val="bg2"/>
            </a:solidFill>
          </a:ln>
        </p:spPr>
      </p:pic>
      <p:pic>
        <p:nvPicPr>
          <p:cNvPr id="47" name="Picture 46">
            <a:extLst>
              <a:ext uri="{FF2B5EF4-FFF2-40B4-BE49-F238E27FC236}">
                <a16:creationId xmlns:a16="http://schemas.microsoft.com/office/drawing/2014/main" id="{22A4D140-ACCE-49D9-8B39-96094669690E}"/>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434733" y="5417499"/>
            <a:ext cx="1478171" cy="835200"/>
          </a:xfrm>
          <a:prstGeom prst="rect">
            <a:avLst/>
          </a:prstGeom>
          <a:ln w="3175">
            <a:solidFill>
              <a:schemeClr val="bg2"/>
            </a:solidFill>
          </a:ln>
        </p:spPr>
      </p:pic>
    </p:spTree>
    <p:extLst>
      <p:ext uri="{BB962C8B-B14F-4D97-AF65-F5344CB8AC3E}">
        <p14:creationId xmlns:p14="http://schemas.microsoft.com/office/powerpoint/2010/main" val="140848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etting started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AEFE4F-0F92-4552-840C-017A9BE862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581601" y="3559635"/>
            <a:ext cx="3429000" cy="1828800"/>
          </a:xfrm>
          <a:prstGeom prst="rect">
            <a:avLst/>
          </a:prstGeom>
          <a:ln w="3175">
            <a:solidFill>
              <a:schemeClr val="bg2">
                <a:lumMod val="60000"/>
                <a:lumOff val="40000"/>
              </a:schemeClr>
            </a:solidFill>
          </a:ln>
        </p:spPr>
      </p:pic>
      <p:pic>
        <p:nvPicPr>
          <p:cNvPr id="8" name="Picture 7">
            <a:extLst>
              <a:ext uri="{FF2B5EF4-FFF2-40B4-BE49-F238E27FC236}">
                <a16:creationId xmlns:a16="http://schemas.microsoft.com/office/drawing/2014/main" id="{EDE81201-8EAF-4023-BE52-1D3606211CF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5088" y="3561791"/>
            <a:ext cx="3089189" cy="1824487"/>
          </a:xfrm>
          <a:prstGeom prst="rect">
            <a:avLst/>
          </a:prstGeom>
          <a:ln w="3175">
            <a:solidFill>
              <a:schemeClr val="bg2">
                <a:lumMod val="60000"/>
                <a:lumOff val="40000"/>
              </a:schemeClr>
            </a:solidFill>
          </a:ln>
        </p:spPr>
      </p:pic>
      <p:sp>
        <p:nvSpPr>
          <p:cNvPr id="17" name="Rectangle 16">
            <a:extLst>
              <a:ext uri="{FF2B5EF4-FFF2-40B4-BE49-F238E27FC236}">
                <a16:creationId xmlns:a16="http://schemas.microsoft.com/office/drawing/2014/main" id="{99911C52-8BD4-4F0D-866B-C996C90A70C0}"/>
              </a:ext>
            </a:extLst>
          </p:cNvPr>
          <p:cNvSpPr/>
          <p:nvPr userDrawn="1"/>
        </p:nvSpPr>
        <p:spPr>
          <a:xfrm>
            <a:off x="373167" y="1622705"/>
            <a:ext cx="5369604" cy="1372683"/>
          </a:xfrm>
          <a:prstGeom prst="rect">
            <a:avLst/>
          </a:prstGeom>
        </p:spPr>
        <p:txBody>
          <a:bodyPr wrap="square">
            <a:spAutoFit/>
          </a:bodyPr>
          <a:lstStyle/>
          <a:p>
            <a:pPr marL="0" indent="0">
              <a:lnSpc>
                <a:spcPct val="95000"/>
              </a:lnSpc>
              <a:spcBef>
                <a:spcPts val="1200"/>
              </a:spcBef>
              <a:buNone/>
            </a:pPr>
            <a:r>
              <a:rPr lang="en-US" sz="1400" b="1"/>
              <a:t>To insert a new slide</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Click the bottom of the New Slide button on the Home tab.</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Choose a layout from the gallery.</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Add content using </a:t>
            </a:r>
            <a:r>
              <a:rPr lang="en-US" sz="1400"/>
              <a:t>the default boxes provided.</a:t>
            </a:r>
          </a:p>
        </p:txBody>
      </p:sp>
      <p:sp>
        <p:nvSpPr>
          <p:cNvPr id="15" name="Rectangle 14">
            <a:extLst>
              <a:ext uri="{FF2B5EF4-FFF2-40B4-BE49-F238E27FC236}">
                <a16:creationId xmlns:a16="http://schemas.microsoft.com/office/drawing/2014/main" id="{11E92F06-F4FB-4621-9169-B57FD0A41EED}"/>
              </a:ext>
            </a:extLst>
          </p:cNvPr>
          <p:cNvSpPr/>
          <p:nvPr userDrawn="1"/>
        </p:nvSpPr>
        <p:spPr>
          <a:xfrm>
            <a:off x="381712" y="950978"/>
            <a:ext cx="5241421" cy="461665"/>
          </a:xfrm>
          <a:prstGeom prst="rect">
            <a:avLst/>
          </a:prstGeom>
        </p:spPr>
        <p:txBody>
          <a:bodyPr wrap="square">
            <a:spAutoFit/>
          </a:bodyPr>
          <a:lstStyle/>
          <a:p>
            <a:r>
              <a:rPr kumimoji="0" lang="en-US" sz="2400" b="1" i="0" u="none" strike="noStrike" kern="1200" cap="none" spc="0" normalizeH="0" baseline="0" noProof="0">
                <a:ln>
                  <a:noFill/>
                </a:ln>
                <a:solidFill>
                  <a:prstClr val="black"/>
                </a:solidFill>
                <a:effectLst/>
                <a:uLnTx/>
                <a:uFillTx/>
                <a:latin typeface="+mn-lt"/>
                <a:ea typeface="+mj-ea"/>
                <a:cs typeface="+mj-cs"/>
              </a:rPr>
              <a:t>To Insert or Change a Slide</a:t>
            </a:r>
            <a:endParaRPr lang="en-CA"/>
          </a:p>
        </p:txBody>
      </p:sp>
      <p:sp>
        <p:nvSpPr>
          <p:cNvPr id="4" name="Slide Number Placeholder 3"/>
          <p:cNvSpPr>
            <a:spLocks noGrp="1"/>
          </p:cNvSpPr>
          <p:nvPr>
            <p:ph type="sldNum" sz="quarter" idx="12"/>
          </p:nvPr>
        </p:nvSpPr>
        <p:spPr/>
        <p:txBody>
          <a:bodyPr/>
          <a:lstStyle/>
          <a:p>
            <a:fld id="{BB333B34-C87C-402E-ABB0-13B7C9DEBBC4}" type="slidenum">
              <a:rPr/>
              <a:t>‹#›</a:t>
            </a:fld>
            <a:endParaRPr/>
          </a:p>
        </p:txBody>
      </p:sp>
      <p:sp>
        <p:nvSpPr>
          <p:cNvPr id="16" name="Rectangle 15">
            <a:extLst>
              <a:ext uri="{FF2B5EF4-FFF2-40B4-BE49-F238E27FC236}">
                <a16:creationId xmlns:a16="http://schemas.microsoft.com/office/drawing/2014/main" id="{F1C17CB5-F2BE-4A24-9128-54B915A02C7D}"/>
              </a:ext>
            </a:extLst>
          </p:cNvPr>
          <p:cNvSpPr/>
          <p:nvPr userDrawn="1"/>
        </p:nvSpPr>
        <p:spPr>
          <a:xfrm>
            <a:off x="455613" y="362061"/>
            <a:ext cx="2636940" cy="246221"/>
          </a:xfrm>
          <a:prstGeom prst="rect">
            <a:avLst/>
          </a:prstGeom>
        </p:spPr>
        <p:txBody>
          <a:bodyPr wrap="none" lIns="0" rIns="0">
            <a:spAutoFit/>
          </a:bodyPr>
          <a:lstStyle/>
          <a:p>
            <a:r>
              <a:rPr lang="en-US" sz="1000">
                <a:latin typeface="+mn-lt"/>
              </a:rPr>
              <a:t>For use with Microsoft Office PowerPoint 365</a:t>
            </a:r>
            <a:endParaRPr lang="en-US" sz="1000">
              <a:solidFill>
                <a:schemeClr val="bg1"/>
              </a:solidFill>
              <a:latin typeface="+mn-lt"/>
            </a:endParaRPr>
          </a:p>
        </p:txBody>
      </p:sp>
      <p:sp>
        <p:nvSpPr>
          <p:cNvPr id="19" name="Rectangle 18">
            <a:extLst>
              <a:ext uri="{FF2B5EF4-FFF2-40B4-BE49-F238E27FC236}">
                <a16:creationId xmlns:a16="http://schemas.microsoft.com/office/drawing/2014/main" id="{F013F073-27F8-44C6-86F2-1BFB52DCC02D}"/>
              </a:ext>
            </a:extLst>
          </p:cNvPr>
          <p:cNvSpPr/>
          <p:nvPr userDrawn="1"/>
        </p:nvSpPr>
        <p:spPr>
          <a:xfrm>
            <a:off x="6471692" y="1622705"/>
            <a:ext cx="5261520" cy="1731243"/>
          </a:xfrm>
          <a:prstGeom prst="rect">
            <a:avLst/>
          </a:prstGeom>
        </p:spPr>
        <p:txBody>
          <a:bodyPr wrap="square">
            <a:spAutoFit/>
          </a:bodyPr>
          <a:lstStyle/>
          <a:p>
            <a:pPr marL="0" indent="0">
              <a:lnSpc>
                <a:spcPct val="95000"/>
              </a:lnSpc>
              <a:spcBef>
                <a:spcPts val="1200"/>
              </a:spcBef>
              <a:buNone/>
            </a:pPr>
            <a:r>
              <a:rPr lang="en-US" sz="1400" b="1"/>
              <a:t>To change the layout of an existing slide </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en-US" sz="1400"/>
              <a:t>Go </a:t>
            </a:r>
            <a:r>
              <a:rPr kumimoji="0" lang="en-US" sz="1400" b="0" i="0" u="none" strike="noStrike" kern="1200" cap="none" spc="0" normalizeH="0" baseline="0">
                <a:ln>
                  <a:noFill/>
                </a:ln>
                <a:solidFill>
                  <a:prstClr val="black"/>
                </a:solidFill>
                <a:effectLst/>
                <a:uLnTx/>
                <a:uFillTx/>
                <a:latin typeface="+mn-lt"/>
                <a:ea typeface="+mn-ea"/>
                <a:cs typeface="+mn-cs"/>
              </a:rPr>
              <a:t>to the slide you want to change.</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Select Layout on the Home tab.</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Choose a new layout from the gallery.</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Add content </a:t>
            </a:r>
            <a:r>
              <a:rPr lang="en-US" sz="1400"/>
              <a:t>using the default boxes provided.</a:t>
            </a:r>
          </a:p>
        </p:txBody>
      </p:sp>
      <p:cxnSp>
        <p:nvCxnSpPr>
          <p:cNvPr id="13" name="Straight Connector 12">
            <a:extLst>
              <a:ext uri="{FF2B5EF4-FFF2-40B4-BE49-F238E27FC236}">
                <a16:creationId xmlns:a16="http://schemas.microsoft.com/office/drawing/2014/main" id="{D881C36F-DB11-4377-82A5-7916E869C5A2}"/>
              </a:ext>
            </a:extLst>
          </p:cNvPr>
          <p:cNvCxnSpPr>
            <a:cxnSpLocks/>
          </p:cNvCxnSpPr>
          <p:nvPr userDrawn="1"/>
        </p:nvCxnSpPr>
        <p:spPr>
          <a:xfrm>
            <a:off x="6094412" y="1655840"/>
            <a:ext cx="0" cy="3892832"/>
          </a:xfrm>
          <a:prstGeom prst="line">
            <a:avLst/>
          </a:prstGeom>
          <a:noFill/>
          <a:ln w="127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64374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etting started 3">
    <p:spTree>
      <p:nvGrpSpPr>
        <p:cNvPr id="1" name=""/>
        <p:cNvGrpSpPr/>
        <p:nvPr/>
      </p:nvGrpSpPr>
      <p:grpSpPr>
        <a:xfrm>
          <a:off x="0" y="0"/>
          <a:ext cx="0" cy="0"/>
          <a:chOff x="0" y="0"/>
          <a:chExt cx="0" cy="0"/>
        </a:xfrm>
      </p:grpSpPr>
      <p:sp>
        <p:nvSpPr>
          <p:cNvPr id="26" name="Content Placeholder 3">
            <a:extLst>
              <a:ext uri="{FF2B5EF4-FFF2-40B4-BE49-F238E27FC236}">
                <a16:creationId xmlns:a16="http://schemas.microsoft.com/office/drawing/2014/main" id="{C414DEA0-13FF-4DE4-9D76-9E6417F4FE5D}"/>
              </a:ext>
            </a:extLst>
          </p:cNvPr>
          <p:cNvSpPr txBox="1">
            <a:spLocks/>
          </p:cNvSpPr>
          <p:nvPr userDrawn="1"/>
        </p:nvSpPr>
        <p:spPr>
          <a:xfrm>
            <a:off x="6889685" y="1656090"/>
            <a:ext cx="2068806" cy="2383371"/>
          </a:xfrm>
          <a:prstGeom prst="rect">
            <a:avLst/>
          </a:prstGeom>
        </p:spPr>
        <p:txBody>
          <a:bodyPr vert="horz" lIns="0" tIns="0" rIns="0" bIns="0" rtlCol="0">
            <a:noAutofit/>
          </a:bodyPr>
          <a:lstStyle>
            <a:lvl1pPr marL="227013" indent="-227013" algn="l" defTabSz="914400" rtl="0" eaLnBrk="1" latinLnBrk="0" hangingPunct="1">
              <a:lnSpc>
                <a:spcPct val="100000"/>
              </a:lnSpc>
              <a:spcBef>
                <a:spcPts val="2400"/>
              </a:spcBef>
              <a:buClr>
                <a:schemeClr val="tx1"/>
              </a:buClr>
              <a:buSzPct val="130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5pPr>
            <a:lvl6pPr marL="1965960"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6pPr>
            <a:lvl7pPr marL="2322576"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7pPr>
            <a:lvl8pPr marL="2679192"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8pPr>
            <a:lvl9pPr marL="3035808"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9pPr>
          </a:lstStyle>
          <a:p>
            <a:pPr>
              <a:lnSpc>
                <a:spcPct val="95000"/>
              </a:lnSpc>
              <a:spcBef>
                <a:spcPts val="1200"/>
              </a:spcBef>
              <a:buSzPct val="115000"/>
            </a:pPr>
            <a:r>
              <a:rPr lang="en-US" sz="1400"/>
              <a:t>Primary colours Green and Blue may be used interchangeably across the organization.</a:t>
            </a:r>
          </a:p>
          <a:p>
            <a:pPr>
              <a:lnSpc>
                <a:spcPct val="95000"/>
              </a:lnSpc>
              <a:spcBef>
                <a:spcPts val="1200"/>
              </a:spcBef>
              <a:buSzPct val="115000"/>
            </a:pPr>
            <a:r>
              <a:rPr lang="en-US" sz="1400"/>
              <a:t>Text colour: use black or white reverse text.</a:t>
            </a:r>
          </a:p>
          <a:p>
            <a:pPr>
              <a:lnSpc>
                <a:spcPct val="95000"/>
              </a:lnSpc>
              <a:spcBef>
                <a:spcPts val="1200"/>
              </a:spcBef>
              <a:buSzPct val="115000"/>
            </a:pPr>
            <a:r>
              <a:rPr lang="en-US" sz="1400"/>
              <a:t>Charts and graphics only: use any of the primary or secondary colours provided.</a:t>
            </a:r>
          </a:p>
        </p:txBody>
      </p:sp>
      <p:cxnSp>
        <p:nvCxnSpPr>
          <p:cNvPr id="25" name="Straight Connector 24">
            <a:extLst>
              <a:ext uri="{FF2B5EF4-FFF2-40B4-BE49-F238E27FC236}">
                <a16:creationId xmlns:a16="http://schemas.microsoft.com/office/drawing/2014/main" id="{0EE1E742-A967-4A3E-9F77-DA40A8E46B45}"/>
              </a:ext>
            </a:extLst>
          </p:cNvPr>
          <p:cNvCxnSpPr>
            <a:cxnSpLocks/>
          </p:cNvCxnSpPr>
          <p:nvPr userDrawn="1"/>
        </p:nvCxnSpPr>
        <p:spPr>
          <a:xfrm>
            <a:off x="9271563" y="1656090"/>
            <a:ext cx="0" cy="4617710"/>
          </a:xfrm>
          <a:prstGeom prst="line">
            <a:avLst/>
          </a:prstGeom>
          <a:noFill/>
          <a:ln w="127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4" name="Slide Number Placeholder 3"/>
          <p:cNvSpPr>
            <a:spLocks noGrp="1"/>
          </p:cNvSpPr>
          <p:nvPr>
            <p:ph type="sldNum" sz="quarter" idx="12"/>
          </p:nvPr>
        </p:nvSpPr>
        <p:spPr/>
        <p:txBody>
          <a:bodyPr/>
          <a:lstStyle/>
          <a:p>
            <a:fld id="{BB333B34-C87C-402E-ABB0-13B7C9DEBBC4}" type="slidenum">
              <a:rPr/>
              <a:t>‹#›</a:t>
            </a:fld>
            <a:endParaRPr/>
          </a:p>
        </p:txBody>
      </p:sp>
      <p:sp>
        <p:nvSpPr>
          <p:cNvPr id="27" name="Title 5">
            <a:extLst>
              <a:ext uri="{FF2B5EF4-FFF2-40B4-BE49-F238E27FC236}">
                <a16:creationId xmlns:a16="http://schemas.microsoft.com/office/drawing/2014/main" id="{AEA8B13C-3D00-4B76-989C-A1F6F0840923}"/>
              </a:ext>
            </a:extLst>
          </p:cNvPr>
          <p:cNvSpPr txBox="1">
            <a:spLocks/>
          </p:cNvSpPr>
          <p:nvPr userDrawn="1"/>
        </p:nvSpPr>
        <p:spPr>
          <a:xfrm>
            <a:off x="455613" y="1032065"/>
            <a:ext cx="5186700" cy="49314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0" kern="1200" baseline="0">
                <a:solidFill>
                  <a:schemeClr val="tx1"/>
                </a:solidFill>
                <a:latin typeface="+mj-lt"/>
                <a:ea typeface="+mj-ea"/>
                <a:cs typeface="+mj-cs"/>
              </a:defRPr>
            </a:lvl1pPr>
          </a:lstStyle>
          <a:p>
            <a:r>
              <a:rPr lang="en-US" b="1"/>
              <a:t>Colours &amp; Images</a:t>
            </a:r>
          </a:p>
        </p:txBody>
      </p:sp>
      <p:sp>
        <p:nvSpPr>
          <p:cNvPr id="20" name="Content Placeholder 3">
            <a:extLst>
              <a:ext uri="{FF2B5EF4-FFF2-40B4-BE49-F238E27FC236}">
                <a16:creationId xmlns:a16="http://schemas.microsoft.com/office/drawing/2014/main" id="{3F1EF2E9-1005-4071-B482-10D7F95E3EF3}"/>
              </a:ext>
            </a:extLst>
          </p:cNvPr>
          <p:cNvSpPr txBox="1">
            <a:spLocks/>
          </p:cNvSpPr>
          <p:nvPr userDrawn="1"/>
        </p:nvSpPr>
        <p:spPr>
          <a:xfrm>
            <a:off x="9512407" y="1656090"/>
            <a:ext cx="2228488" cy="4130085"/>
          </a:xfrm>
          <a:prstGeom prst="rect">
            <a:avLst/>
          </a:prstGeom>
        </p:spPr>
        <p:txBody>
          <a:bodyPr vert="horz" lIns="0" tIns="0" rIns="0" bIns="0" rtlCol="0">
            <a:noAutofit/>
          </a:bodyPr>
          <a:lstStyle>
            <a:lvl1pPr marL="227013" indent="-227013" algn="l" defTabSz="914400" rtl="0" eaLnBrk="1" latinLnBrk="0" hangingPunct="1">
              <a:lnSpc>
                <a:spcPct val="100000"/>
              </a:lnSpc>
              <a:spcBef>
                <a:spcPts val="2400"/>
              </a:spcBef>
              <a:buClr>
                <a:schemeClr val="tx1"/>
              </a:buClr>
              <a:buSzPct val="130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5pPr>
            <a:lvl6pPr marL="1965960"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6pPr>
            <a:lvl7pPr marL="2322576"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7pPr>
            <a:lvl8pPr marL="2679192"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8pPr>
            <a:lvl9pPr marL="3035808"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1200"/>
              </a:spcBef>
              <a:spcAft>
                <a:spcPts val="0"/>
              </a:spcAft>
              <a:buClrTx/>
              <a:buSzPct val="100000"/>
              <a:buFont typeface="Arial" panose="020B0604020202020204" pitchFamily="34" charset="0"/>
              <a:buNone/>
              <a:tabLst/>
              <a:defRPr/>
            </a:pPr>
            <a:r>
              <a:rPr lang="en-US" sz="1400" b="1"/>
              <a:t>Embedded Colour Palette</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Branded colours are embedded in the template for your immediate use.</a:t>
            </a: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500" b="0" i="0" u="none" strike="noStrike" kern="1200" cap="none" spc="0" normalizeH="0" baseline="0">
              <a:ln>
                <a:noFill/>
              </a:ln>
              <a:solidFill>
                <a:prstClr val="black"/>
              </a:solidFill>
              <a:effectLst/>
              <a:uLnTx/>
              <a:uFillTx/>
              <a:latin typeface="+mn-lt"/>
              <a:ea typeface="+mn-ea"/>
              <a:cs typeface="+mn-cs"/>
            </a:endParaRPr>
          </a:p>
          <a:p>
            <a:pPr marL="0" indent="0">
              <a:lnSpc>
                <a:spcPct val="95000"/>
              </a:lnSpc>
              <a:spcBef>
                <a:spcPts val="1200"/>
              </a:spcBef>
              <a:buNone/>
            </a:pPr>
            <a:r>
              <a:rPr lang="en-US" sz="1400" b="1"/>
              <a:t>Images</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You can add your own copyright free photos</a:t>
            </a:r>
            <a:br>
              <a:rPr kumimoji="0" lang="en-US" sz="1400" b="0" i="0" u="none" strike="noStrike" kern="1200" cap="none" spc="0" normalizeH="0" baseline="0">
                <a:ln>
                  <a:noFill/>
                </a:ln>
                <a:solidFill>
                  <a:prstClr val="black"/>
                </a:solidFill>
                <a:effectLst/>
                <a:uLnTx/>
                <a:uFillTx/>
                <a:latin typeface="+mn-lt"/>
                <a:ea typeface="+mn-ea"/>
                <a:cs typeface="+mn-cs"/>
              </a:rPr>
            </a:br>
            <a:r>
              <a:rPr kumimoji="0" lang="en-US" sz="1400" b="0" i="0" u="none" strike="noStrike" kern="1200" cap="none" spc="0" normalizeH="0" baseline="0">
                <a:ln>
                  <a:noFill/>
                </a:ln>
                <a:solidFill>
                  <a:prstClr val="black"/>
                </a:solidFill>
                <a:effectLst/>
                <a:uLnTx/>
                <a:uFillTx/>
                <a:latin typeface="+mn-lt"/>
                <a:ea typeface="+mn-ea"/>
                <a:cs typeface="+mn-cs"/>
              </a:rPr>
              <a:t>to customize your content slides.</a:t>
            </a:r>
          </a:p>
        </p:txBody>
      </p:sp>
      <p:grpSp>
        <p:nvGrpSpPr>
          <p:cNvPr id="10" name="Group 9">
            <a:extLst>
              <a:ext uri="{FF2B5EF4-FFF2-40B4-BE49-F238E27FC236}">
                <a16:creationId xmlns:a16="http://schemas.microsoft.com/office/drawing/2014/main" id="{28CE9538-62AC-466B-9B79-0BD8ED5ABE3C}"/>
              </a:ext>
            </a:extLst>
          </p:cNvPr>
          <p:cNvGrpSpPr/>
          <p:nvPr userDrawn="1"/>
        </p:nvGrpSpPr>
        <p:grpSpPr>
          <a:xfrm>
            <a:off x="9754758" y="2989467"/>
            <a:ext cx="1626433" cy="1817208"/>
            <a:chOff x="6808033" y="2485869"/>
            <a:chExt cx="1626433" cy="1817208"/>
          </a:xfrm>
        </p:grpSpPr>
        <p:pic>
          <p:nvPicPr>
            <p:cNvPr id="7" name="Picture 6">
              <a:extLst>
                <a:ext uri="{FF2B5EF4-FFF2-40B4-BE49-F238E27FC236}">
                  <a16:creationId xmlns:a16="http://schemas.microsoft.com/office/drawing/2014/main" id="{8DB967C5-76A1-4C6C-AC66-CAE652DC4F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808033" y="2485869"/>
              <a:ext cx="1626433" cy="1817208"/>
            </a:xfrm>
            <a:prstGeom prst="rect">
              <a:avLst/>
            </a:prstGeom>
            <a:ln w="3175">
              <a:solidFill>
                <a:schemeClr val="bg2">
                  <a:lumMod val="60000"/>
                  <a:lumOff val="40000"/>
                </a:schemeClr>
              </a:solidFill>
            </a:ln>
          </p:spPr>
        </p:pic>
        <p:sp>
          <p:nvSpPr>
            <p:cNvPr id="8" name="Rectangle 7">
              <a:extLst>
                <a:ext uri="{FF2B5EF4-FFF2-40B4-BE49-F238E27FC236}">
                  <a16:creationId xmlns:a16="http://schemas.microsoft.com/office/drawing/2014/main" id="{F3AA5D3A-0890-4BAF-8CEB-D2DF3EFC8E52}"/>
                </a:ext>
              </a:extLst>
            </p:cNvPr>
            <p:cNvSpPr/>
            <p:nvPr userDrawn="1"/>
          </p:nvSpPr>
          <p:spPr>
            <a:xfrm>
              <a:off x="6808033" y="2485869"/>
              <a:ext cx="1626433" cy="394064"/>
            </a:xfrm>
            <a:prstGeom prst="rect">
              <a:avLst/>
            </a:prstGeom>
            <a:no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l"/>
              <a:endParaRPr lang="en-CA" err="1"/>
            </a:p>
          </p:txBody>
        </p:sp>
      </p:grpSp>
      <p:sp>
        <p:nvSpPr>
          <p:cNvPr id="14" name="Rectangle 13">
            <a:extLst>
              <a:ext uri="{FF2B5EF4-FFF2-40B4-BE49-F238E27FC236}">
                <a16:creationId xmlns:a16="http://schemas.microsoft.com/office/drawing/2014/main" id="{A38F2055-4983-4560-A35F-C2AD8B91C608}"/>
              </a:ext>
            </a:extLst>
          </p:cNvPr>
          <p:cNvSpPr/>
          <p:nvPr userDrawn="1"/>
        </p:nvSpPr>
        <p:spPr>
          <a:xfrm>
            <a:off x="455613" y="362061"/>
            <a:ext cx="2636940" cy="246221"/>
          </a:xfrm>
          <a:prstGeom prst="rect">
            <a:avLst/>
          </a:prstGeom>
        </p:spPr>
        <p:txBody>
          <a:bodyPr wrap="none" lIns="0" rIns="0">
            <a:spAutoFit/>
          </a:bodyPr>
          <a:lstStyle/>
          <a:p>
            <a:r>
              <a:rPr lang="en-US" sz="1000">
                <a:latin typeface="+mn-lt"/>
              </a:rPr>
              <a:t>For use with Microsoft Office PowerPoint 365</a:t>
            </a:r>
            <a:endParaRPr lang="en-US" sz="1000">
              <a:solidFill>
                <a:schemeClr val="bg1"/>
              </a:solidFill>
              <a:latin typeface="+mn-lt"/>
            </a:endParaRPr>
          </a:p>
        </p:txBody>
      </p:sp>
      <p:sp>
        <p:nvSpPr>
          <p:cNvPr id="6" name="Rectangle 5">
            <a:extLst>
              <a:ext uri="{FF2B5EF4-FFF2-40B4-BE49-F238E27FC236}">
                <a16:creationId xmlns:a16="http://schemas.microsoft.com/office/drawing/2014/main" id="{7D700442-31D1-461B-920E-475A9AA71155}"/>
              </a:ext>
            </a:extLst>
          </p:cNvPr>
          <p:cNvSpPr/>
          <p:nvPr userDrawn="1"/>
        </p:nvSpPr>
        <p:spPr>
          <a:xfrm>
            <a:off x="455613" y="1656090"/>
            <a:ext cx="2019784" cy="197170"/>
          </a:xfrm>
          <a:prstGeom prst="rect">
            <a:avLst/>
          </a:prstGeom>
        </p:spPr>
        <p:txBody>
          <a:bodyPr wrap="none" lIns="0" tIns="0" rIns="0" bIns="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mn-lt"/>
                <a:ea typeface="+mn-ea"/>
                <a:cs typeface="+mn-cs"/>
              </a:rPr>
              <a:t>Primary </a:t>
            </a:r>
            <a:r>
              <a:rPr kumimoji="0" lang="en-US" sz="1100" b="1" i="0" u="none" strike="noStrike" kern="1200" cap="none" spc="0" normalizeH="0" baseline="0" noProof="0" err="1">
                <a:ln>
                  <a:noFill/>
                </a:ln>
                <a:solidFill>
                  <a:prstClr val="black"/>
                </a:solidFill>
                <a:effectLst/>
                <a:uLnTx/>
                <a:uFillTx/>
                <a:latin typeface="+mn-lt"/>
                <a:ea typeface="+mn-ea"/>
                <a:cs typeface="+mn-cs"/>
              </a:rPr>
              <a:t>colours</a:t>
            </a:r>
            <a:r>
              <a:rPr kumimoji="0" lang="en-US" sz="1100" b="1" i="0" u="none" strike="noStrike" kern="1200" cap="none" spc="0" normalizeH="0" baseline="0" noProof="0">
                <a:ln>
                  <a:noFill/>
                </a:ln>
                <a:solidFill>
                  <a:prstClr val="black"/>
                </a:solidFill>
                <a:effectLst/>
                <a:uLnTx/>
                <a:uFillTx/>
                <a:latin typeface="+mn-lt"/>
                <a:ea typeface="+mn-ea"/>
                <a:cs typeface="+mn-cs"/>
              </a:rPr>
              <a:t> – RGB values</a:t>
            </a:r>
            <a:endParaRPr kumimoji="0" lang="en-CA" sz="1100" b="1" i="0" u="none" strike="noStrike" kern="1200" cap="none" spc="0" normalizeH="0" baseline="0" noProof="0">
              <a:ln>
                <a:noFill/>
              </a:ln>
              <a:solidFill>
                <a:prstClr val="black"/>
              </a:solidFill>
              <a:effectLst/>
              <a:uLnTx/>
              <a:uFillTx/>
              <a:latin typeface="+mn-lt"/>
              <a:ea typeface="+mn-ea"/>
              <a:cs typeface="+mn-cs"/>
            </a:endParaRPr>
          </a:p>
        </p:txBody>
      </p:sp>
      <p:sp>
        <p:nvSpPr>
          <p:cNvPr id="71" name="Rectangle 70">
            <a:extLst>
              <a:ext uri="{FF2B5EF4-FFF2-40B4-BE49-F238E27FC236}">
                <a16:creationId xmlns:a16="http://schemas.microsoft.com/office/drawing/2014/main" id="{EC5CC774-67AB-4BDE-918D-E14A41DC3F32}"/>
              </a:ext>
            </a:extLst>
          </p:cNvPr>
          <p:cNvSpPr/>
          <p:nvPr userDrawn="1"/>
        </p:nvSpPr>
        <p:spPr>
          <a:xfrm>
            <a:off x="455613" y="3181041"/>
            <a:ext cx="2218556" cy="197170"/>
          </a:xfrm>
          <a:prstGeom prst="rect">
            <a:avLst/>
          </a:prstGeom>
        </p:spPr>
        <p:txBody>
          <a:bodyPr wrap="none" lIns="0" tIns="0" rIns="0" bIns="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mn-lt"/>
                <a:ea typeface="+mn-ea"/>
                <a:cs typeface="+mn-cs"/>
              </a:rPr>
              <a:t>Secondary </a:t>
            </a:r>
            <a:r>
              <a:rPr kumimoji="0" lang="en-US" sz="1100" b="1" i="0" u="none" strike="noStrike" kern="1200" cap="none" spc="0" normalizeH="0" baseline="0" noProof="0" err="1">
                <a:ln>
                  <a:noFill/>
                </a:ln>
                <a:solidFill>
                  <a:prstClr val="black"/>
                </a:solidFill>
                <a:effectLst/>
                <a:uLnTx/>
                <a:uFillTx/>
                <a:latin typeface="+mn-lt"/>
                <a:ea typeface="+mn-ea"/>
                <a:cs typeface="+mn-cs"/>
              </a:rPr>
              <a:t>colours</a:t>
            </a:r>
            <a:r>
              <a:rPr kumimoji="0" lang="en-US" sz="1100" b="1" i="0" u="none" strike="noStrike" kern="1200" cap="none" spc="0" normalizeH="0" baseline="0" noProof="0">
                <a:ln>
                  <a:noFill/>
                </a:ln>
                <a:solidFill>
                  <a:prstClr val="black"/>
                </a:solidFill>
                <a:effectLst/>
                <a:uLnTx/>
                <a:uFillTx/>
                <a:latin typeface="+mn-lt"/>
                <a:ea typeface="+mn-ea"/>
                <a:cs typeface="+mn-cs"/>
              </a:rPr>
              <a:t> – RGB values</a:t>
            </a:r>
          </a:p>
        </p:txBody>
      </p:sp>
      <p:graphicFrame>
        <p:nvGraphicFramePr>
          <p:cNvPr id="13" name="Table 14">
            <a:extLst>
              <a:ext uri="{FF2B5EF4-FFF2-40B4-BE49-F238E27FC236}">
                <a16:creationId xmlns:a16="http://schemas.microsoft.com/office/drawing/2014/main" id="{89A3FD7B-12E8-4D62-8AC1-1C4E5DB3BC80}"/>
              </a:ext>
            </a:extLst>
          </p:cNvPr>
          <p:cNvGraphicFramePr>
            <a:graphicFrameLocks noGrp="1"/>
          </p:cNvGraphicFramePr>
          <p:nvPr userDrawn="1">
            <p:extLst>
              <p:ext uri="{D42A27DB-BD31-4B8C-83A1-F6EECF244321}">
                <p14:modId xmlns:p14="http://schemas.microsoft.com/office/powerpoint/2010/main" val="3644904597"/>
              </p:ext>
            </p:extLst>
          </p:nvPr>
        </p:nvGraphicFramePr>
        <p:xfrm>
          <a:off x="459880" y="1926430"/>
          <a:ext cx="6144120" cy="783844"/>
        </p:xfrm>
        <a:graphic>
          <a:graphicData uri="http://schemas.openxmlformats.org/drawingml/2006/table">
            <a:tbl>
              <a:tblPr firstRow="1" bandRow="1">
                <a:tableStyleId>{B301B821-A1FF-4177-AEE7-76D212191A09}</a:tableStyleId>
              </a:tblPr>
              <a:tblGrid>
                <a:gridCol w="768015">
                  <a:extLst>
                    <a:ext uri="{9D8B030D-6E8A-4147-A177-3AD203B41FA5}">
                      <a16:colId xmlns:a16="http://schemas.microsoft.com/office/drawing/2014/main" val="3441835300"/>
                    </a:ext>
                  </a:extLst>
                </a:gridCol>
                <a:gridCol w="768015">
                  <a:extLst>
                    <a:ext uri="{9D8B030D-6E8A-4147-A177-3AD203B41FA5}">
                      <a16:colId xmlns:a16="http://schemas.microsoft.com/office/drawing/2014/main" val="977536678"/>
                    </a:ext>
                  </a:extLst>
                </a:gridCol>
                <a:gridCol w="768015">
                  <a:extLst>
                    <a:ext uri="{9D8B030D-6E8A-4147-A177-3AD203B41FA5}">
                      <a16:colId xmlns:a16="http://schemas.microsoft.com/office/drawing/2014/main" val="125852545"/>
                    </a:ext>
                  </a:extLst>
                </a:gridCol>
                <a:gridCol w="768015">
                  <a:extLst>
                    <a:ext uri="{9D8B030D-6E8A-4147-A177-3AD203B41FA5}">
                      <a16:colId xmlns:a16="http://schemas.microsoft.com/office/drawing/2014/main" val="931395583"/>
                    </a:ext>
                  </a:extLst>
                </a:gridCol>
                <a:gridCol w="768015">
                  <a:extLst>
                    <a:ext uri="{9D8B030D-6E8A-4147-A177-3AD203B41FA5}">
                      <a16:colId xmlns:a16="http://schemas.microsoft.com/office/drawing/2014/main" val="2451672989"/>
                    </a:ext>
                  </a:extLst>
                </a:gridCol>
                <a:gridCol w="768015">
                  <a:extLst>
                    <a:ext uri="{9D8B030D-6E8A-4147-A177-3AD203B41FA5}">
                      <a16:colId xmlns:a16="http://schemas.microsoft.com/office/drawing/2014/main" val="1199082826"/>
                    </a:ext>
                  </a:extLst>
                </a:gridCol>
                <a:gridCol w="768015">
                  <a:extLst>
                    <a:ext uri="{9D8B030D-6E8A-4147-A177-3AD203B41FA5}">
                      <a16:colId xmlns:a16="http://schemas.microsoft.com/office/drawing/2014/main" val="2368813008"/>
                    </a:ext>
                  </a:extLst>
                </a:gridCol>
                <a:gridCol w="768015">
                  <a:extLst>
                    <a:ext uri="{9D8B030D-6E8A-4147-A177-3AD203B41FA5}">
                      <a16:colId xmlns:a16="http://schemas.microsoft.com/office/drawing/2014/main" val="394202237"/>
                    </a:ext>
                  </a:extLst>
                </a:gridCol>
              </a:tblGrid>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Green</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0 167 88</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0 68 39</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4427"/>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4 97 56</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46138"/>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6 135 78</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6874E"/>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0 196 110</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C46E"/>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92 215 144</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CD790"/>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172 229 196</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CE5C4"/>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202 238 217</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AEED9"/>
                    </a:solidFill>
                  </a:tcPr>
                </a:tc>
                <a:extLst>
                  <a:ext uri="{0D108BD9-81ED-4DB2-BD59-A6C34878D82A}">
                    <a16:rowId xmlns:a16="http://schemas.microsoft.com/office/drawing/2014/main" val="4155223802"/>
                  </a:ext>
                </a:extLst>
              </a:tr>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Blue</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0 0 193</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0 0 96</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60"/>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0 0 130</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8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0 0 154</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9A"/>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30 30 229</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E1EE5"/>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bg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mn-lt"/>
                          <a:ea typeface="+mn-ea"/>
                          <a:cs typeface="+mn-cs"/>
                        </a:rPr>
                        <a:t>45 105 255</a:t>
                      </a:r>
                      <a:endParaRPr kumimoji="0" lang="en-CA" sz="800" b="0" i="0" u="none" strike="noStrike" kern="1200" cap="none" spc="0" normalizeH="0" baseline="0" noProof="0">
                        <a:ln>
                          <a:noFill/>
                        </a:ln>
                        <a:solidFill>
                          <a:schemeClr val="bg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D69FF"/>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118 176 255</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6B0FF"/>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193 216 247</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1D8F7"/>
                    </a:solidFill>
                  </a:tcPr>
                </a:tc>
                <a:extLst>
                  <a:ext uri="{0D108BD9-81ED-4DB2-BD59-A6C34878D82A}">
                    <a16:rowId xmlns:a16="http://schemas.microsoft.com/office/drawing/2014/main" val="3785195550"/>
                  </a:ext>
                </a:extLst>
              </a:tr>
            </a:tbl>
          </a:graphicData>
        </a:graphic>
      </p:graphicFrame>
      <p:graphicFrame>
        <p:nvGraphicFramePr>
          <p:cNvPr id="80" name="Table 14">
            <a:extLst>
              <a:ext uri="{FF2B5EF4-FFF2-40B4-BE49-F238E27FC236}">
                <a16:creationId xmlns:a16="http://schemas.microsoft.com/office/drawing/2014/main" id="{CA9A8DD4-1D6A-4928-98C9-44273B5A295B}"/>
              </a:ext>
            </a:extLst>
          </p:cNvPr>
          <p:cNvGraphicFramePr>
            <a:graphicFrameLocks noGrp="1"/>
          </p:cNvGraphicFramePr>
          <p:nvPr userDrawn="1">
            <p:extLst>
              <p:ext uri="{D42A27DB-BD31-4B8C-83A1-F6EECF244321}">
                <p14:modId xmlns:p14="http://schemas.microsoft.com/office/powerpoint/2010/main" val="3528710045"/>
              </p:ext>
            </p:extLst>
          </p:nvPr>
        </p:nvGraphicFramePr>
        <p:xfrm>
          <a:off x="459881" y="3453158"/>
          <a:ext cx="6144112" cy="1959610"/>
        </p:xfrm>
        <a:graphic>
          <a:graphicData uri="http://schemas.openxmlformats.org/drawingml/2006/table">
            <a:tbl>
              <a:tblPr firstRow="1" bandRow="1">
                <a:tableStyleId>{B301B821-A1FF-4177-AEE7-76D212191A09}</a:tableStyleId>
              </a:tblPr>
              <a:tblGrid>
                <a:gridCol w="768014">
                  <a:extLst>
                    <a:ext uri="{9D8B030D-6E8A-4147-A177-3AD203B41FA5}">
                      <a16:colId xmlns:a16="http://schemas.microsoft.com/office/drawing/2014/main" val="3441835300"/>
                    </a:ext>
                  </a:extLst>
                </a:gridCol>
                <a:gridCol w="768014">
                  <a:extLst>
                    <a:ext uri="{9D8B030D-6E8A-4147-A177-3AD203B41FA5}">
                      <a16:colId xmlns:a16="http://schemas.microsoft.com/office/drawing/2014/main" val="977536678"/>
                    </a:ext>
                  </a:extLst>
                </a:gridCol>
                <a:gridCol w="768014">
                  <a:extLst>
                    <a:ext uri="{9D8B030D-6E8A-4147-A177-3AD203B41FA5}">
                      <a16:colId xmlns:a16="http://schemas.microsoft.com/office/drawing/2014/main" val="125852545"/>
                    </a:ext>
                  </a:extLst>
                </a:gridCol>
                <a:gridCol w="768014">
                  <a:extLst>
                    <a:ext uri="{9D8B030D-6E8A-4147-A177-3AD203B41FA5}">
                      <a16:colId xmlns:a16="http://schemas.microsoft.com/office/drawing/2014/main" val="931395583"/>
                    </a:ext>
                  </a:extLst>
                </a:gridCol>
                <a:gridCol w="768014">
                  <a:extLst>
                    <a:ext uri="{9D8B030D-6E8A-4147-A177-3AD203B41FA5}">
                      <a16:colId xmlns:a16="http://schemas.microsoft.com/office/drawing/2014/main" val="2451672989"/>
                    </a:ext>
                  </a:extLst>
                </a:gridCol>
                <a:gridCol w="768014">
                  <a:extLst>
                    <a:ext uri="{9D8B030D-6E8A-4147-A177-3AD203B41FA5}">
                      <a16:colId xmlns:a16="http://schemas.microsoft.com/office/drawing/2014/main" val="1199082826"/>
                    </a:ext>
                  </a:extLst>
                </a:gridCol>
                <a:gridCol w="768014">
                  <a:extLst>
                    <a:ext uri="{9D8B030D-6E8A-4147-A177-3AD203B41FA5}">
                      <a16:colId xmlns:a16="http://schemas.microsoft.com/office/drawing/2014/main" val="2368813008"/>
                    </a:ext>
                  </a:extLst>
                </a:gridCol>
                <a:gridCol w="768014">
                  <a:extLst>
                    <a:ext uri="{9D8B030D-6E8A-4147-A177-3AD203B41FA5}">
                      <a16:colId xmlns:a16="http://schemas.microsoft.com/office/drawing/2014/main" val="394202237"/>
                    </a:ext>
                  </a:extLst>
                </a:gridCol>
              </a:tblGrid>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Navy</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40 43 62</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52 56 75</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4384B"/>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66 69 89</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24559"/>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94 96 115</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E6073"/>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142 144 162</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E90A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4155223802"/>
                  </a:ext>
                </a:extLst>
              </a:tr>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Coral</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236 100 83</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131 10 16</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30A10"/>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160 14 24</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00E18"/>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208 58 57</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3A39"/>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255 119 105</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7769"/>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246 144 130</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6908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252 172 161</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CACA1"/>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246 204 199</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6CCC7"/>
                    </a:solidFill>
                  </a:tcPr>
                </a:tc>
                <a:extLst>
                  <a:ext uri="{0D108BD9-81ED-4DB2-BD59-A6C34878D82A}">
                    <a16:rowId xmlns:a16="http://schemas.microsoft.com/office/drawing/2014/main" val="3785195550"/>
                  </a:ext>
                </a:extLst>
              </a:tr>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Violet</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96 69 132</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38 24 72</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61848"/>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51 26 83</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31A53"/>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76 51 107</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C336B"/>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111 86 147</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F5693"/>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bg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mn-lt"/>
                          <a:ea typeface="+mn-ea"/>
                          <a:cs typeface="+mn-cs"/>
                        </a:rPr>
                        <a:t>131 106 166</a:t>
                      </a:r>
                      <a:endParaRPr kumimoji="0" lang="en-CA" sz="800" b="0" i="0" u="none" strike="noStrike" kern="1200" cap="none" spc="0" normalizeH="0" baseline="0" noProof="0">
                        <a:ln>
                          <a:noFill/>
                        </a:ln>
                        <a:solidFill>
                          <a:schemeClr val="bg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36AA6"/>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157 141 188</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D8DBC"/>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212 210 233</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4D2E9"/>
                    </a:solidFill>
                  </a:tcPr>
                </a:tc>
                <a:extLst>
                  <a:ext uri="{0D108BD9-81ED-4DB2-BD59-A6C34878D82A}">
                    <a16:rowId xmlns:a16="http://schemas.microsoft.com/office/drawing/2014/main" val="1544447608"/>
                  </a:ext>
                </a:extLst>
              </a:tr>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Gold</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244 150 0</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167 89 0</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75900"/>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206 118 18</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E761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215 125 40</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77D28"/>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249 171 46</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AB2E"/>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252 196 87</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CC457"/>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248 211 138</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D38A"/>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251 233 198</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BE9C6"/>
                    </a:solidFill>
                  </a:tcPr>
                </a:tc>
                <a:extLst>
                  <a:ext uri="{0D108BD9-81ED-4DB2-BD59-A6C34878D82A}">
                    <a16:rowId xmlns:a16="http://schemas.microsoft.com/office/drawing/2014/main" val="1646160453"/>
                  </a:ext>
                </a:extLst>
              </a:tr>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Turquoise</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6 199 186</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mn-lt"/>
                          <a:ea typeface="+mn-ea"/>
                          <a:cs typeface="+mn-cs"/>
                        </a:rPr>
                        <a:t>9 132 123</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9847B"/>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8 162 152</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8A298"/>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5 178 167</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5B2A7"/>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40 215 203</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D7CB"/>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106 231 223</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AE7DF"/>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157 243 237</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DF3ED"/>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n-lt"/>
                          <a:ea typeface="+mn-ea"/>
                          <a:cs typeface="+mn-cs"/>
                        </a:rPr>
                        <a:t>197 244 241</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5F4F1"/>
                    </a:solidFill>
                  </a:tcPr>
                </a:tc>
                <a:extLst>
                  <a:ext uri="{0D108BD9-81ED-4DB2-BD59-A6C34878D82A}">
                    <a16:rowId xmlns:a16="http://schemas.microsoft.com/office/drawing/2014/main" val="2760968983"/>
                  </a:ext>
                </a:extLst>
              </a:tr>
            </a:tbl>
          </a:graphicData>
        </a:graphic>
      </p:graphicFrame>
    </p:spTree>
    <p:extLst>
      <p:ext uri="{BB962C8B-B14F-4D97-AF65-F5344CB8AC3E}">
        <p14:creationId xmlns:p14="http://schemas.microsoft.com/office/powerpoint/2010/main" val="364491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D3A24B-CBEB-14D1-3AFE-BD006820A1EE}"/>
              </a:ext>
            </a:extLst>
          </p:cNvPr>
          <p:cNvSpPr/>
          <p:nvPr userDrawn="1"/>
        </p:nvSpPr>
        <p:spPr>
          <a:xfrm>
            <a:off x="3852950" y="6420710"/>
            <a:ext cx="3219244" cy="215444"/>
          </a:xfrm>
          <a:prstGeom prst="rect">
            <a:avLst/>
          </a:prstGeom>
        </p:spPr>
        <p:txBody>
          <a:bodyPr wrap="square">
            <a:spAutoFit/>
          </a:bodyPr>
          <a:lstStyle/>
          <a:p>
            <a:pPr algn="ctr"/>
            <a:r>
              <a:rPr lang="en-US" sz="800" spc="-30" baseline="0" dirty="0"/>
              <a:t>FOR ADVISOR USE ONLY – Not intended for the general public</a:t>
            </a:r>
          </a:p>
        </p:txBody>
      </p:sp>
      <p:pic>
        <p:nvPicPr>
          <p:cNvPr id="9" name="Picture 5">
            <a:extLst>
              <a:ext uri="{FF2B5EF4-FFF2-40B4-BE49-F238E27FC236}">
                <a16:creationId xmlns:a16="http://schemas.microsoft.com/office/drawing/2014/main" id="{48C1EA88-6BF8-C919-4049-953FA41AED5F}"/>
              </a:ext>
            </a:extLst>
          </p:cNvPr>
          <p:cNvPicPr>
            <a:picLocks noChangeAspect="1"/>
          </p:cNvPicPr>
          <p:nvPr userDrawn="1"/>
        </p:nvPicPr>
        <p:blipFill>
          <a:blip>
            <a:extLst>
              <a:ext uri="{96DAC541-7B7A-43D3-8B79-37D633B846F1}">
                <asvg:svgBlip xmlns:asvg="http://schemas.microsoft.com/office/drawing/2016/SVG/main" r:embed="rId31"/>
              </a:ext>
            </a:extLst>
          </a:blip>
          <a:srcRect/>
          <a:stretch/>
        </p:blipFill>
        <p:spPr>
          <a:xfrm>
            <a:off x="455616" y="6408402"/>
            <a:ext cx="1488296" cy="174647"/>
          </a:xfrm>
          <a:prstGeom prst="rect">
            <a:avLst/>
          </a:prstGeom>
        </p:spPr>
      </p:pic>
      <p:sp>
        <p:nvSpPr>
          <p:cNvPr id="2" name="Title Placeholder 1"/>
          <p:cNvSpPr>
            <a:spLocks noGrp="1"/>
          </p:cNvSpPr>
          <p:nvPr>
            <p:ph type="title"/>
          </p:nvPr>
        </p:nvSpPr>
        <p:spPr>
          <a:xfrm>
            <a:off x="466342" y="472437"/>
            <a:ext cx="11274553" cy="792167"/>
          </a:xfrm>
          <a:prstGeom prst="rect">
            <a:avLst/>
          </a:prstGeom>
        </p:spPr>
        <p:txBody>
          <a:bodyPr vert="horz" lIns="0" tIns="0" rIns="0" bIns="0" rtlCol="0" anchor="t">
            <a:noAutofit/>
          </a:bodyPr>
          <a:lstStyle/>
          <a:p>
            <a:r>
              <a:rPr lang="en-CA" noProof="0"/>
              <a:t>Slide title</a:t>
            </a:r>
          </a:p>
        </p:txBody>
      </p:sp>
      <p:sp>
        <p:nvSpPr>
          <p:cNvPr id="3" name="Text Placeholder 2"/>
          <p:cNvSpPr>
            <a:spLocks noGrp="1"/>
          </p:cNvSpPr>
          <p:nvPr>
            <p:ph type="body" idx="1"/>
          </p:nvPr>
        </p:nvSpPr>
        <p:spPr>
          <a:xfrm>
            <a:off x="466343" y="1434190"/>
            <a:ext cx="11274552" cy="4584842"/>
          </a:xfrm>
          <a:prstGeom prst="rect">
            <a:avLst/>
          </a:prstGeom>
        </p:spPr>
        <p:txBody>
          <a:bodyPr vert="horz" lIns="0" tIns="0" rIns="0" bIns="0" rtlCol="0">
            <a:noAutofit/>
          </a:body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a:p>
            <a:pPr lvl="5"/>
            <a:r>
              <a:rPr lang="en-CA" noProof="0"/>
              <a:t>Sixth level</a:t>
            </a:r>
          </a:p>
          <a:p>
            <a:pPr lvl="6"/>
            <a:r>
              <a:rPr lang="en-CA" noProof="0"/>
              <a:t>Seventh level</a:t>
            </a:r>
          </a:p>
          <a:p>
            <a:pPr lvl="7"/>
            <a:r>
              <a:rPr lang="en-CA" noProof="0"/>
              <a:t>Eighth level</a:t>
            </a:r>
          </a:p>
          <a:p>
            <a:pPr lvl="8"/>
            <a:r>
              <a:rPr lang="en-CA" noProof="0"/>
              <a:t>Ninth level</a:t>
            </a:r>
          </a:p>
        </p:txBody>
      </p:sp>
      <p:sp>
        <p:nvSpPr>
          <p:cNvPr id="6" name="Slide Number Placeholder 5"/>
          <p:cNvSpPr>
            <a:spLocks noGrp="1"/>
          </p:cNvSpPr>
          <p:nvPr>
            <p:ph type="sldNum" sz="quarter" idx="4"/>
          </p:nvPr>
        </p:nvSpPr>
        <p:spPr>
          <a:xfrm>
            <a:off x="11449993" y="6414953"/>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pic>
        <p:nvPicPr>
          <p:cNvPr id="7" name="Graphic 6">
            <a:extLst>
              <a:ext uri="{FF2B5EF4-FFF2-40B4-BE49-F238E27FC236}">
                <a16:creationId xmlns:a16="http://schemas.microsoft.com/office/drawing/2014/main" id="{3A6FD2BD-EF5F-F8F2-C430-015BA767E27F}"/>
              </a:ext>
            </a:extLst>
          </p:cNvPr>
          <p:cNvPicPr>
            <a:picLocks noChangeAspect="1"/>
          </p:cNvPicPr>
          <p:nvPr userDrawn="1"/>
        </p:nvPicPr>
        <p:blipFill>
          <a:blip>
            <a:extLst>
              <a:ext uri="{96DAC541-7B7A-43D3-8B79-37D633B846F1}">
                <asvg:svgBlip xmlns:asvg="http://schemas.microsoft.com/office/drawing/2016/SVG/main" r:embed="rId32"/>
              </a:ext>
            </a:extLst>
          </a:blip>
          <a:stretch>
            <a:fillRect/>
          </a:stretch>
        </p:blipFill>
        <p:spPr>
          <a:xfrm>
            <a:off x="9465616" y="6414207"/>
            <a:ext cx="2004661" cy="226943"/>
          </a:xfrm>
          <a:prstGeom prst="rect">
            <a:avLst/>
          </a:prstGeom>
        </p:spPr>
      </p:pic>
    </p:spTree>
    <p:extLst>
      <p:ext uri="{BB962C8B-B14F-4D97-AF65-F5344CB8AC3E}">
        <p14:creationId xmlns:p14="http://schemas.microsoft.com/office/powerpoint/2010/main" val="3828481397"/>
      </p:ext>
    </p:extLst>
  </p:cSld>
  <p:clrMap bg1="lt1" tx1="dk1" bg2="lt2" tx2="dk2" accent1="accent1" accent2="accent2" accent3="accent3" accent4="accent4" accent5="accent5" accent6="accent6" hlink="hlink" folHlink="folHlink"/>
  <p:sldLayoutIdLst>
    <p:sldLayoutId id="2147483684" r:id="rId1"/>
    <p:sldLayoutId id="2147483713" r:id="rId2"/>
    <p:sldLayoutId id="2147483650" r:id="rId3"/>
    <p:sldLayoutId id="2147483683" r:id="rId4"/>
    <p:sldLayoutId id="2147483707" r:id="rId5"/>
    <p:sldLayoutId id="2147483690" r:id="rId6"/>
    <p:sldLayoutId id="2147483701" r:id="rId7"/>
    <p:sldLayoutId id="2147483691" r:id="rId8"/>
    <p:sldLayoutId id="2147483695" r:id="rId9"/>
    <p:sldLayoutId id="2147483696" r:id="rId10"/>
    <p:sldLayoutId id="2147483697" r:id="rId11"/>
    <p:sldLayoutId id="2147483710" r:id="rId12"/>
    <p:sldLayoutId id="2147483700" r:id="rId13"/>
    <p:sldLayoutId id="2147483654" r:id="rId14"/>
    <p:sldLayoutId id="2147483698" r:id="rId15"/>
    <p:sldLayoutId id="2147483652" r:id="rId16"/>
    <p:sldLayoutId id="2147483653" r:id="rId17"/>
    <p:sldLayoutId id="2147483705" r:id="rId18"/>
    <p:sldLayoutId id="2147483714" r:id="rId19"/>
    <p:sldLayoutId id="2147483704" r:id="rId20"/>
    <p:sldLayoutId id="2147483692" r:id="rId21"/>
    <p:sldLayoutId id="2147483703" r:id="rId22"/>
    <p:sldLayoutId id="2147483655" r:id="rId23"/>
    <p:sldLayoutId id="2147483715" r:id="rId24"/>
    <p:sldLayoutId id="2147483712" r:id="rId25"/>
    <p:sldLayoutId id="2147483668" r:id="rId26"/>
    <p:sldLayoutId id="2147483693" r:id="rId27"/>
    <p:sldLayoutId id="2147483694" r:id="rId28"/>
    <p:sldLayoutId id="2147483699"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p:titleStyle>
    <p:body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7" userDrawn="1">
          <p15:clr>
            <a:srgbClr val="F26B43"/>
          </p15:clr>
        </p15:guide>
        <p15:guide id="4" pos="7391" userDrawn="1">
          <p15:clr>
            <a:srgbClr val="F26B43"/>
          </p15:clr>
        </p15:guide>
        <p15:guide id="5" orient="horz" pos="4126" userDrawn="1">
          <p15:clr>
            <a:srgbClr val="F26B43"/>
          </p15:clr>
        </p15:guide>
        <p15:guide id="7" orient="horz" pos="4245" userDrawn="1">
          <p15:clr>
            <a:srgbClr val="F26B43"/>
          </p15:clr>
        </p15:guide>
        <p15:guide id="8" orient="horz" pos="8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image" Target="../media/image2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5.xml"/><Relationship Id="rId1" Type="http://schemas.openxmlformats.org/officeDocument/2006/relationships/tags" Target="../tags/tag2.xml"/><Relationship Id="rId5" Type="http://schemas.openxmlformats.org/officeDocument/2006/relationships/image" Target="../media/image23.jpe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25.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tags" Target="../tags/tag9.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tags" Target="../tags/tag10.xml"/><Relationship Id="rId4" Type="http://schemas.openxmlformats.org/officeDocument/2006/relationships/image" Target="../media/image38.sv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tags" Target="../tags/tag11.xml"/><Relationship Id="rId4" Type="http://schemas.openxmlformats.org/officeDocument/2006/relationships/image" Target="../media/image39.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4.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4.xml"/><Relationship Id="rId1" Type="http://schemas.openxmlformats.org/officeDocument/2006/relationships/tags" Target="../tags/tag13.xml"/><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5.xml"/><Relationship Id="rId1" Type="http://schemas.openxmlformats.org/officeDocument/2006/relationships/tags" Target="../tags/tag14.xml"/><Relationship Id="rId6" Type="http://schemas.openxmlformats.org/officeDocument/2006/relationships/hyperlink" Target="https://www.pollara.com/wp-content/uploads/2024/10/IFIC-Mutual-Fund-and-ETF-2024-ENG.pdf" TargetMode="External"/><Relationship Id="rId5" Type="http://schemas.openxmlformats.org/officeDocument/2006/relationships/chart" Target="../charts/chart2.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5.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5.xml"/><Relationship Id="rId1" Type="http://schemas.openxmlformats.org/officeDocument/2006/relationships/tags" Target="../tags/tag16.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5.xml"/><Relationship Id="rId1" Type="http://schemas.openxmlformats.org/officeDocument/2006/relationships/tags" Target="../tags/tag17.xml"/></Relationships>
</file>

<file path=ppt/slides/_rels/slide28.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image" Target="../media/image45.svg"/></Relationships>
</file>

<file path=ppt/slides/_rels/slide29.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notesSlide" Target="../notesSlides/notesSlide29.xml"/><Relationship Id="rId7" Type="http://schemas.openxmlformats.org/officeDocument/2006/relationships/image" Target="../media/image49.svg"/><Relationship Id="rId2" Type="http://schemas.openxmlformats.org/officeDocument/2006/relationships/slideLayout" Target="../slideLayouts/slideLayout15.xml"/><Relationship Id="rId1" Type="http://schemas.openxmlformats.org/officeDocument/2006/relationships/tags" Target="../tags/tag18.xml"/><Relationship Id="rId6" Type="http://schemas.openxmlformats.org/officeDocument/2006/relationships/image" Target="../media/image48.svg"/><Relationship Id="rId5" Type="http://schemas.openxmlformats.org/officeDocument/2006/relationships/image" Target="../media/image47.sv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sv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4.xml"/><Relationship Id="rId1" Type="http://schemas.openxmlformats.org/officeDocument/2006/relationships/tags" Target="../tags/tag19.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image" Target="../media/image54.sv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0.xml"/><Relationship Id="rId1" Type="http://schemas.openxmlformats.org/officeDocument/2006/relationships/tags" Target="../tags/tag20.xml"/><Relationship Id="rId4" Type="http://schemas.openxmlformats.org/officeDocument/2006/relationships/image" Target="../media/image55.sv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4.xml"/><Relationship Id="rId1" Type="http://schemas.openxmlformats.org/officeDocument/2006/relationships/tags" Target="../tags/tag2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tags" Target="../tags/tag2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4.xml"/><Relationship Id="rId1" Type="http://schemas.openxmlformats.org/officeDocument/2006/relationships/tags" Target="../tags/tag2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tags" Target="../tags/tag24.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15.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sv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5.xml"/><Relationship Id="rId1" Type="http://schemas.openxmlformats.org/officeDocument/2006/relationships/tags" Target="../tags/tag25.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14.xml"/><Relationship Id="rId5" Type="http://schemas.openxmlformats.org/officeDocument/2006/relationships/image" Target="../media/image62.jpeg"/><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4.xml"/><Relationship Id="rId1" Type="http://schemas.openxmlformats.org/officeDocument/2006/relationships/tags" Target="../tags/tag26.xml"/><Relationship Id="rId5" Type="http://schemas.openxmlformats.org/officeDocument/2006/relationships/image" Target="../media/image64.svg"/><Relationship Id="rId4" Type="http://schemas.openxmlformats.org/officeDocument/2006/relationships/image" Target="../media/image63.sv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4.xml"/><Relationship Id="rId1" Type="http://schemas.openxmlformats.org/officeDocument/2006/relationships/tags" Target="../tags/tag2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4.xml"/><Relationship Id="rId1" Type="http://schemas.openxmlformats.org/officeDocument/2006/relationships/tags" Target="../tags/tag28.xml"/></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4.xml"/><Relationship Id="rId1" Type="http://schemas.openxmlformats.org/officeDocument/2006/relationships/slideLayout" Target="../slideLayouts/slideLayout14.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4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5.xml"/><Relationship Id="rId1" Type="http://schemas.openxmlformats.org/officeDocument/2006/relationships/slideLayout" Target="../slideLayouts/slideLayout14.xml"/><Relationship Id="rId4" Type="http://schemas.openxmlformats.org/officeDocument/2006/relationships/image" Target="../media/image70.jpeg"/></Relationships>
</file>

<file path=ppt/slides/_rels/slide4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6.xml"/><Relationship Id="rId1" Type="http://schemas.openxmlformats.org/officeDocument/2006/relationships/slideLayout" Target="../slideLayouts/slideLayout14.xml"/><Relationship Id="rId4" Type="http://schemas.openxmlformats.org/officeDocument/2006/relationships/image" Target="../media/image72.jpeg"/></Relationships>
</file>

<file path=ppt/slides/_rels/slide4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notesSlide" Target="../notesSlides/notesSlide48.xml"/><Relationship Id="rId1" Type="http://schemas.openxmlformats.org/officeDocument/2006/relationships/slideLayout" Target="../slideLayouts/slideLayout21.xml"/><Relationship Id="rId4" Type="http://schemas.openxmlformats.org/officeDocument/2006/relationships/image" Target="../media/image75.sv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3.xml"/><Relationship Id="rId1" Type="http://schemas.openxmlformats.org/officeDocument/2006/relationships/tags" Target="../tags/tag29.xml"/><Relationship Id="rId4" Type="http://schemas.openxmlformats.org/officeDocument/2006/relationships/image" Target="../media/image76.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4.xml"/><Relationship Id="rId1" Type="http://schemas.openxmlformats.org/officeDocument/2006/relationships/tags" Target="../tags/tag30.xml"/><Relationship Id="rId5" Type="http://schemas.openxmlformats.org/officeDocument/2006/relationships/image" Target="../media/image54.svg"/><Relationship Id="rId4" Type="http://schemas.openxmlformats.org/officeDocument/2006/relationships/image" Target="../media/image77.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0.xml"/><Relationship Id="rId1" Type="http://schemas.openxmlformats.org/officeDocument/2006/relationships/tags" Target="../tags/tag3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1.xml"/><Relationship Id="rId1" Type="http://schemas.openxmlformats.org/officeDocument/2006/relationships/tags" Target="../tags/tag32.xml"/><Relationship Id="rId4" Type="http://schemas.openxmlformats.org/officeDocument/2006/relationships/image" Target="../media/image78.svg"/></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EEB76-7F71-340F-34E4-8E0E680356C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859BB64-D5F8-5C3C-81E9-3502AAD0037E}"/>
              </a:ext>
            </a:extLst>
          </p:cNvPr>
          <p:cNvSpPr txBox="1"/>
          <p:nvPr/>
        </p:nvSpPr>
        <p:spPr>
          <a:xfrm>
            <a:off x="452461" y="499898"/>
            <a:ext cx="3980993"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CA" sz="2000" b="1" i="0" u="none" strike="noStrike" kern="1200" cap="none" spc="0" normalizeH="0" baseline="0" noProof="0" dirty="0">
                <a:ln>
                  <a:noFill/>
                </a:ln>
                <a:solidFill>
                  <a:prstClr val="black"/>
                </a:solidFill>
                <a:effectLst/>
                <a:uLnTx/>
                <a:uFillTx/>
                <a:latin typeface="Arial" panose="020B0604020202020204"/>
                <a:ea typeface="+mn-ea"/>
                <a:cs typeface="+mn-cs"/>
              </a:rPr>
              <a:t>Creating a sustainable practice</a:t>
            </a:r>
          </a:p>
        </p:txBody>
      </p:sp>
      <p:sp>
        <p:nvSpPr>
          <p:cNvPr id="2" name="Title 1">
            <a:extLst>
              <a:ext uri="{FF2B5EF4-FFF2-40B4-BE49-F238E27FC236}">
                <a16:creationId xmlns:a16="http://schemas.microsoft.com/office/drawing/2014/main" id="{CF4CA058-6B37-1D94-BA19-2BB8B464440F}"/>
              </a:ext>
            </a:extLst>
          </p:cNvPr>
          <p:cNvSpPr>
            <a:spLocks noGrp="1"/>
          </p:cNvSpPr>
          <p:nvPr>
            <p:ph type="ctrTitle"/>
          </p:nvPr>
        </p:nvSpPr>
        <p:spPr>
          <a:xfrm>
            <a:off x="455613" y="554780"/>
            <a:ext cx="4754880" cy="3036177"/>
          </a:xfrm>
        </p:spPr>
        <p:txBody>
          <a:bodyPr>
            <a:normAutofit/>
          </a:bodyPr>
          <a:lstStyle/>
          <a:p>
            <a:r>
              <a:rPr lang="en-CA" noProof="0" dirty="0"/>
              <a:t>Transparency that matters:</a:t>
            </a:r>
          </a:p>
        </p:txBody>
      </p:sp>
      <p:sp>
        <p:nvSpPr>
          <p:cNvPr id="4" name="Text Placeholder 3">
            <a:extLst>
              <a:ext uri="{FF2B5EF4-FFF2-40B4-BE49-F238E27FC236}">
                <a16:creationId xmlns:a16="http://schemas.microsoft.com/office/drawing/2014/main" id="{66D70752-8125-1880-B07D-838444B14A07}"/>
              </a:ext>
            </a:extLst>
          </p:cNvPr>
          <p:cNvSpPr>
            <a:spLocks noGrp="1"/>
          </p:cNvSpPr>
          <p:nvPr>
            <p:ph type="body" sz="quarter" idx="13"/>
          </p:nvPr>
        </p:nvSpPr>
        <p:spPr>
          <a:xfrm>
            <a:off x="455614" y="3773690"/>
            <a:ext cx="5638798" cy="749823"/>
          </a:xfrm>
        </p:spPr>
        <p:txBody>
          <a:bodyPr/>
          <a:lstStyle/>
          <a:p>
            <a:r>
              <a:rPr lang="en-CA" noProof="0" dirty="0"/>
              <a:t>Using Total Cost Reporting (TCR) to deepen client trust</a:t>
            </a:r>
          </a:p>
        </p:txBody>
      </p:sp>
      <p:sp>
        <p:nvSpPr>
          <p:cNvPr id="3" name="Subtitle 2">
            <a:extLst>
              <a:ext uri="{FF2B5EF4-FFF2-40B4-BE49-F238E27FC236}">
                <a16:creationId xmlns:a16="http://schemas.microsoft.com/office/drawing/2014/main" id="{F462CD05-8344-8EC5-3459-E6D5E586D976}"/>
              </a:ext>
            </a:extLst>
          </p:cNvPr>
          <p:cNvSpPr>
            <a:spLocks noGrp="1"/>
          </p:cNvSpPr>
          <p:nvPr>
            <p:ph type="subTitle" idx="1"/>
          </p:nvPr>
        </p:nvSpPr>
        <p:spPr>
          <a:xfrm>
            <a:off x="455614" y="4789255"/>
            <a:ext cx="4754880" cy="407584"/>
          </a:xfrm>
        </p:spPr>
        <p:txBody>
          <a:bodyPr/>
          <a:lstStyle/>
          <a:p>
            <a:r>
              <a:rPr lang="en-CA" noProof="0" dirty="0"/>
              <a:t>Name</a:t>
            </a:r>
          </a:p>
          <a:p>
            <a:endParaRPr lang="en-CA" noProof="0" dirty="0"/>
          </a:p>
          <a:p>
            <a:r>
              <a:rPr lang="en-CA" noProof="0" dirty="0"/>
              <a:t>Title</a:t>
            </a:r>
          </a:p>
        </p:txBody>
      </p:sp>
      <p:pic>
        <p:nvPicPr>
          <p:cNvPr id="8" name="Picture 7" descr="Two business professionals in an office setting discussing documents with charts and graphs while holding pens.">
            <a:extLst>
              <a:ext uri="{FF2B5EF4-FFF2-40B4-BE49-F238E27FC236}">
                <a16:creationId xmlns:a16="http://schemas.microsoft.com/office/drawing/2014/main" id="{E1366B7A-0DCB-3B28-9B49-286EB3088299}"/>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6334758" y="-17539"/>
            <a:ext cx="5854067" cy="6875539"/>
          </a:xfrm>
          <a:prstGeom prst="rect">
            <a:avLst/>
          </a:prstGeom>
        </p:spPr>
      </p:pic>
      <p:sp>
        <p:nvSpPr>
          <p:cNvPr id="12" name="Rectangle 11">
            <a:extLst>
              <a:ext uri="{FF2B5EF4-FFF2-40B4-BE49-F238E27FC236}">
                <a16:creationId xmlns:a16="http://schemas.microsoft.com/office/drawing/2014/main" id="{97A5456C-14AB-026C-126D-E8ED99509985}"/>
              </a:ext>
              <a:ext uri="{C183D7F6-B498-43B3-948B-1728B52AA6E4}">
                <adec:decorative xmlns:adec="http://schemas.microsoft.com/office/drawing/2017/decorative" val="1"/>
              </a:ext>
            </a:extLst>
          </p:cNvPr>
          <p:cNvSpPr/>
          <p:nvPr/>
        </p:nvSpPr>
        <p:spPr>
          <a:xfrm>
            <a:off x="6254496" y="6417568"/>
            <a:ext cx="715706" cy="215444"/>
          </a:xfrm>
          <a:prstGeom prst="rect">
            <a:avLst/>
          </a:prstGeom>
        </p:spPr>
        <p:txBody>
          <a:bodyPr wrap="square">
            <a:spAutoFit/>
          </a:bodyPr>
          <a:lstStyle/>
          <a:p>
            <a:r>
              <a:rPr lang="en-CA" sz="800" spc="-30" baseline="0" noProof="0" dirty="0" err="1">
                <a:solidFill>
                  <a:schemeClr val="bg1"/>
                </a:solidFill>
              </a:rPr>
              <a:t>neral</a:t>
            </a:r>
            <a:r>
              <a:rPr lang="en-CA" sz="800" spc="-30" baseline="0" noProof="0" dirty="0">
                <a:solidFill>
                  <a:schemeClr val="bg1"/>
                </a:solidFill>
              </a:rPr>
              <a:t> public</a:t>
            </a:r>
          </a:p>
        </p:txBody>
      </p:sp>
    </p:spTree>
    <p:custDataLst>
      <p:tags r:id="rId1"/>
    </p:custDataLst>
    <p:extLst>
      <p:ext uri="{BB962C8B-B14F-4D97-AF65-F5344CB8AC3E}">
        <p14:creationId xmlns:p14="http://schemas.microsoft.com/office/powerpoint/2010/main" val="370283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342" y="472437"/>
            <a:ext cx="11274553" cy="792167"/>
          </a:xfrm>
        </p:spPr>
        <p:txBody>
          <a:bodyPr/>
          <a:lstStyle/>
          <a:p>
            <a:r>
              <a:rPr lang="en-CA" noProof="0" dirty="0"/>
              <a:t>Shift your mindset</a:t>
            </a:r>
          </a:p>
        </p:txBody>
      </p:sp>
      <p:pic>
        <p:nvPicPr>
          <p:cNvPr id="1026" name="Picture 2" descr="Thumbnail of Michael Lewis' New York Times Bestselling book, &quot;Moneyball&quot;.">
            <a:extLst>
              <a:ext uri="{FF2B5EF4-FFF2-40B4-BE49-F238E27FC236}">
                <a16:creationId xmlns:a16="http://schemas.microsoft.com/office/drawing/2014/main" id="{81CFD8C7-4C63-948C-8268-0E700BDA4CED}"/>
              </a:ext>
            </a:extLst>
          </p:cNvPr>
          <p:cNvPicPr>
            <a:picLocks noChangeAspect="1" noChangeArrowheads="1"/>
          </p:cNvPicPr>
          <p:nvPr/>
        </p:nvPicPr>
        <p:blipFill>
          <a:blip r:embed="rId4"/>
          <a:srcRect/>
          <a:stretch/>
        </p:blipFill>
        <p:spPr bwMode="auto">
          <a:xfrm>
            <a:off x="2852484" y="1274162"/>
            <a:ext cx="2723868" cy="393192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Thumbnail of &quot;the social network&quot; movie cover.">
            <a:extLst>
              <a:ext uri="{FF2B5EF4-FFF2-40B4-BE49-F238E27FC236}">
                <a16:creationId xmlns:a16="http://schemas.microsoft.com/office/drawing/2014/main" id="{610468D6-A763-61E6-13EE-7A1BD0E14774}"/>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p:blipFill>
        <p:spPr bwMode="auto">
          <a:xfrm>
            <a:off x="6612474" y="1274162"/>
            <a:ext cx="2948940" cy="393192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30">
            <a:extLst>
              <a:ext uri="{FF2B5EF4-FFF2-40B4-BE49-F238E27FC236}">
                <a16:creationId xmlns:a16="http://schemas.microsoft.com/office/drawing/2014/main" id="{62AD1BD7-4402-5431-1C2F-258F2007C58F}"/>
              </a:ext>
            </a:extLst>
          </p:cNvPr>
          <p:cNvSpPr txBox="1">
            <a:spLocks/>
          </p:cNvSpPr>
          <p:nvPr/>
        </p:nvSpPr>
        <p:spPr>
          <a:xfrm>
            <a:off x="0" y="5306297"/>
            <a:ext cx="12188825" cy="640080"/>
          </a:xfrm>
          <a:prstGeom prst="rect">
            <a:avLst/>
          </a:prstGeom>
          <a:solidFill>
            <a:schemeClr val="accent1">
              <a:lumMod val="75000"/>
            </a:schemeClr>
          </a:solidFill>
          <a:ln>
            <a:noFill/>
          </a:ln>
        </p:spPr>
        <p:txBody>
          <a:bodyPr vert="horz" lIns="0" tIns="0" rIns="0" bIns="0"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r>
              <a:rPr lang="en-CA" noProof="0" dirty="0">
                <a:solidFill>
                  <a:schemeClr val="bg1"/>
                </a:solidFill>
              </a:rPr>
              <a:t>Those who understand the data early, shape the narrative. Those who don’t, get described by it.</a:t>
            </a:r>
          </a:p>
        </p:txBody>
      </p:sp>
      <p:sp>
        <p:nvSpPr>
          <p:cNvPr id="16" name="Slide Number Placeholder 6">
            <a:extLst>
              <a:ext uri="{FF2B5EF4-FFF2-40B4-BE49-F238E27FC236}">
                <a16:creationId xmlns:a16="http://schemas.microsoft.com/office/drawing/2014/main" id="{7F466DAE-DE03-ABB1-E241-311B3348235E}"/>
              </a:ext>
              <a:ext uri="{C183D7F6-B498-43B3-948B-1728B52AA6E4}">
                <adec:decorative xmlns:adec="http://schemas.microsoft.com/office/drawing/2017/decorative" val="1"/>
              </a:ext>
            </a:extLst>
          </p:cNvPr>
          <p:cNvSpPr>
            <a:spLocks noGrp="1"/>
          </p:cNvSpPr>
          <p:nvPr>
            <p:ph type="sldNum" sz="quarter" idx="12"/>
          </p:nvPr>
        </p:nvSpPr>
        <p:spPr>
          <a:xfrm>
            <a:off x="11450638" y="6415088"/>
            <a:ext cx="282575" cy="176212"/>
          </a:xfrm>
        </p:spPr>
        <p:txBody>
          <a:bodyPr/>
          <a:lstStyle/>
          <a:p>
            <a:fld id="{BB333B34-C87C-402E-ABB0-13B7C9DEBBC4}" type="slidenum">
              <a:rPr lang="en-CA" noProof="0" smtClean="0"/>
              <a:pPr/>
              <a:t>2</a:t>
            </a:fld>
            <a:endParaRPr lang="en-CA" noProof="0" dirty="0"/>
          </a:p>
        </p:txBody>
      </p:sp>
    </p:spTree>
    <p:custDataLst>
      <p:tags r:id="rId1"/>
    </p:custDataLst>
    <p:extLst>
      <p:ext uri="{BB962C8B-B14F-4D97-AF65-F5344CB8AC3E}">
        <p14:creationId xmlns:p14="http://schemas.microsoft.com/office/powerpoint/2010/main" val="417049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F4B25-AAA8-8ADE-F37C-02ED1A85B0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A95DF3-3E54-5D0A-4CEB-4CECCB11217C}"/>
              </a:ext>
            </a:extLst>
          </p:cNvPr>
          <p:cNvSpPr>
            <a:spLocks noGrp="1"/>
          </p:cNvSpPr>
          <p:nvPr>
            <p:ph type="title"/>
          </p:nvPr>
        </p:nvSpPr>
        <p:spPr>
          <a:xfrm>
            <a:off x="466342" y="472437"/>
            <a:ext cx="11274553" cy="792167"/>
          </a:xfrm>
        </p:spPr>
        <p:txBody>
          <a:bodyPr/>
          <a:lstStyle/>
          <a:p>
            <a:pPr lvl="0"/>
            <a:r>
              <a:rPr lang="en-CA" noProof="0" dirty="0"/>
              <a:t>POLL</a:t>
            </a:r>
          </a:p>
        </p:txBody>
      </p:sp>
      <p:sp>
        <p:nvSpPr>
          <p:cNvPr id="5" name="TextBox 4">
            <a:extLst>
              <a:ext uri="{FF2B5EF4-FFF2-40B4-BE49-F238E27FC236}">
                <a16:creationId xmlns:a16="http://schemas.microsoft.com/office/drawing/2014/main" id="{0A5E9F61-29F4-9E84-893F-1486D568D232}"/>
              </a:ext>
            </a:extLst>
          </p:cNvPr>
          <p:cNvSpPr txBox="1"/>
          <p:nvPr/>
        </p:nvSpPr>
        <p:spPr>
          <a:xfrm>
            <a:off x="466342" y="1169401"/>
            <a:ext cx="7210808" cy="830997"/>
          </a:xfrm>
          <a:prstGeom prst="rect">
            <a:avLst/>
          </a:prstGeom>
          <a:noFill/>
        </p:spPr>
        <p:txBody>
          <a:bodyPr wrap="square" lIns="0">
            <a:spAutoFit/>
          </a:bodyPr>
          <a:lstStyle/>
          <a:p>
            <a:r>
              <a:rPr kumimoji="0" lang="en-CA" sz="2400" b="1" i="0" u="none" strike="noStrike" kern="1200" cap="none" spc="0" normalizeH="0" baseline="0" noProof="0" dirty="0">
                <a:ln>
                  <a:noFill/>
                </a:ln>
                <a:solidFill>
                  <a:srgbClr val="03874D"/>
                </a:solidFill>
                <a:effectLst/>
                <a:uLnTx/>
                <a:uFillTx/>
                <a:latin typeface="Arial" panose="020B0604020202020204"/>
                <a:ea typeface="+mn-ea"/>
                <a:cs typeface="+mn-cs"/>
              </a:rPr>
              <a:t>How would you rate your current level of knowledge about Total Cost Reporting (TCR)?</a:t>
            </a:r>
            <a:endParaRPr lang="en-CA" noProof="0" dirty="0">
              <a:solidFill>
                <a:srgbClr val="03874D"/>
              </a:solidFill>
            </a:endParaRPr>
          </a:p>
        </p:txBody>
      </p:sp>
      <p:sp>
        <p:nvSpPr>
          <p:cNvPr id="13" name="Content Placeholder 30">
            <a:extLst>
              <a:ext uri="{FF2B5EF4-FFF2-40B4-BE49-F238E27FC236}">
                <a16:creationId xmlns:a16="http://schemas.microsoft.com/office/drawing/2014/main" id="{AE5CFE03-DF79-375D-E387-D0590E57A183}"/>
              </a:ext>
            </a:extLst>
          </p:cNvPr>
          <p:cNvSpPr txBox="1">
            <a:spLocks/>
          </p:cNvSpPr>
          <p:nvPr/>
        </p:nvSpPr>
        <p:spPr>
          <a:xfrm>
            <a:off x="466343" y="1930400"/>
            <a:ext cx="11274552" cy="3315855"/>
          </a:xfrm>
          <a:prstGeom prst="rect">
            <a:avLst/>
          </a:prstGeom>
        </p:spPr>
        <p:txBody>
          <a:bodyPr vert="horz" lIns="0" tIns="0" rIns="0" bIns="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spcBef>
                <a:spcPts val="1800"/>
              </a:spcBef>
              <a:buFont typeface="Arial" panose="020B0604020202020204" pitchFamily="34" charset="0"/>
              <a:buNone/>
            </a:pPr>
            <a:endParaRPr lang="en-CA" sz="2400" noProof="0" dirty="0"/>
          </a:p>
          <a:p>
            <a:pPr marL="457200" indent="-457200">
              <a:spcBef>
                <a:spcPts val="1800"/>
              </a:spcBef>
              <a:buClr>
                <a:srgbClr val="03874D"/>
              </a:buClr>
              <a:buFont typeface="+mj-lt"/>
              <a:buAutoNum type="alphaLcParenR"/>
            </a:pPr>
            <a:r>
              <a:rPr lang="en-CA" sz="2400" noProof="0" dirty="0"/>
              <a:t>I have a strong understanding and regularly discuss TCR details with clients.</a:t>
            </a:r>
          </a:p>
          <a:p>
            <a:pPr marL="457200" indent="-457200">
              <a:spcBef>
                <a:spcPts val="1800"/>
              </a:spcBef>
              <a:buClr>
                <a:srgbClr val="03874D"/>
              </a:buClr>
              <a:buFont typeface="+mj-lt"/>
              <a:buAutoNum type="alphaLcParenR"/>
            </a:pPr>
            <a:r>
              <a:rPr lang="en-CA" sz="2400" noProof="0" dirty="0"/>
              <a:t>I have a good understanding, but could benefit from a refresher.</a:t>
            </a:r>
          </a:p>
          <a:p>
            <a:pPr marL="457200" indent="-457200">
              <a:spcBef>
                <a:spcPts val="1800"/>
              </a:spcBef>
              <a:buClr>
                <a:srgbClr val="03874D"/>
              </a:buClr>
              <a:buFont typeface="+mj-lt"/>
              <a:buAutoNum type="alphaLcParenR"/>
            </a:pPr>
            <a:r>
              <a:rPr lang="en-CA" sz="2400" noProof="0" dirty="0"/>
              <a:t>I have a basic awareness, but limited practical knowledge.</a:t>
            </a:r>
          </a:p>
          <a:p>
            <a:pPr marL="457200" indent="-457200">
              <a:spcBef>
                <a:spcPts val="1800"/>
              </a:spcBef>
              <a:buClr>
                <a:srgbClr val="03874D"/>
              </a:buClr>
              <a:buFont typeface="+mj-lt"/>
              <a:buAutoNum type="alphaLcParenR"/>
            </a:pPr>
            <a:r>
              <a:rPr lang="en-CA" sz="2400" noProof="0" dirty="0"/>
              <a:t>I’ve heard of TCR, but don’t fully understand it.</a:t>
            </a:r>
          </a:p>
          <a:p>
            <a:pPr marL="457200" indent="-457200">
              <a:spcBef>
                <a:spcPts val="1800"/>
              </a:spcBef>
              <a:buClr>
                <a:srgbClr val="03874D"/>
              </a:buClr>
              <a:buFont typeface="+mj-lt"/>
              <a:buAutoNum type="alphaLcParenR"/>
            </a:pPr>
            <a:r>
              <a:rPr lang="en-CA" sz="2400" noProof="0" dirty="0"/>
              <a:t>I’m not familiar with TCR at all.</a:t>
            </a:r>
          </a:p>
        </p:txBody>
      </p:sp>
      <p:sp>
        <p:nvSpPr>
          <p:cNvPr id="10" name="Slide Number Placeholder 4">
            <a:extLst>
              <a:ext uri="{FF2B5EF4-FFF2-40B4-BE49-F238E27FC236}">
                <a16:creationId xmlns:a16="http://schemas.microsoft.com/office/drawing/2014/main" id="{69646D22-C626-205A-2327-9EDF855CB5B5}"/>
              </a:ext>
              <a:ext uri="{C183D7F6-B498-43B3-948B-1728B52AA6E4}">
                <adec:decorative xmlns:adec="http://schemas.microsoft.com/office/drawing/2017/decorative" val="1"/>
              </a:ext>
            </a:extLst>
          </p:cNvPr>
          <p:cNvSpPr>
            <a:spLocks noGrp="1"/>
          </p:cNvSpPr>
          <p:nvPr>
            <p:ph type="sldNum" sz="quarter" idx="14"/>
          </p:nvPr>
        </p:nvSpPr>
        <p:spPr>
          <a:xfrm>
            <a:off x="11449993" y="6414953"/>
            <a:ext cx="283219" cy="175694"/>
          </a:xfrm>
        </p:spPr>
        <p:txBody>
          <a:bodyPr/>
          <a:lstStyle/>
          <a:p>
            <a:fld id="{BB333B34-C87C-402E-ABB0-13B7C9DEBBC4}" type="slidenum">
              <a:rPr lang="en-CA" noProof="0" smtClean="0"/>
              <a:pPr/>
              <a:t>3</a:t>
            </a:fld>
            <a:endParaRPr lang="en-CA" noProof="0" dirty="0"/>
          </a:p>
        </p:txBody>
      </p:sp>
    </p:spTree>
    <p:custDataLst>
      <p:tags r:id="rId1"/>
    </p:custDataLst>
    <p:extLst>
      <p:ext uri="{BB962C8B-B14F-4D97-AF65-F5344CB8AC3E}">
        <p14:creationId xmlns:p14="http://schemas.microsoft.com/office/powerpoint/2010/main" val="33130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CDA2C-D848-6A11-0BF4-971180994E2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2C1B041-189F-4628-8638-ECDFC56CC830}"/>
              </a:ext>
            </a:extLst>
          </p:cNvPr>
          <p:cNvSpPr>
            <a:spLocks noGrp="1"/>
          </p:cNvSpPr>
          <p:nvPr>
            <p:ph type="title"/>
          </p:nvPr>
        </p:nvSpPr>
        <p:spPr/>
        <p:txBody>
          <a:bodyPr/>
          <a:lstStyle/>
          <a:p>
            <a:r>
              <a:rPr lang="en-CA" noProof="0" dirty="0"/>
              <a:t>Agenda</a:t>
            </a:r>
          </a:p>
        </p:txBody>
      </p:sp>
      <p:sp>
        <p:nvSpPr>
          <p:cNvPr id="19" name="Content Placeholder 18">
            <a:extLst>
              <a:ext uri="{FF2B5EF4-FFF2-40B4-BE49-F238E27FC236}">
                <a16:creationId xmlns:a16="http://schemas.microsoft.com/office/drawing/2014/main" id="{CD44E2F8-3311-85EF-0D35-413628C0840D}"/>
              </a:ext>
            </a:extLst>
          </p:cNvPr>
          <p:cNvSpPr>
            <a:spLocks noGrp="1"/>
          </p:cNvSpPr>
          <p:nvPr>
            <p:ph idx="1"/>
          </p:nvPr>
        </p:nvSpPr>
        <p:spPr>
          <a:xfrm>
            <a:off x="4193308" y="1434190"/>
            <a:ext cx="7529173" cy="3432598"/>
          </a:xfrm>
        </p:spPr>
        <p:txBody>
          <a:bodyPr/>
          <a:lstStyle/>
          <a:p>
            <a:pPr marL="0" indent="0">
              <a:buNone/>
            </a:pPr>
            <a:r>
              <a:rPr lang="en-CA" sz="3600" noProof="0" dirty="0"/>
              <a:t>Clearing the clutter </a:t>
            </a:r>
          </a:p>
          <a:p>
            <a:pPr marL="0" indent="0">
              <a:buNone/>
            </a:pPr>
            <a:endParaRPr lang="en-CA" sz="3600" noProof="0" dirty="0"/>
          </a:p>
          <a:p>
            <a:pPr marL="0" indent="0">
              <a:buNone/>
            </a:pPr>
            <a:r>
              <a:rPr lang="en-CA" sz="3600" noProof="0" dirty="0"/>
              <a:t>Reframe the conversation  </a:t>
            </a:r>
          </a:p>
          <a:p>
            <a:pPr marL="0" indent="0">
              <a:buNone/>
            </a:pPr>
            <a:r>
              <a:rPr lang="en-CA" sz="3600" noProof="0" dirty="0"/>
              <a:t> </a:t>
            </a:r>
          </a:p>
          <a:p>
            <a:pPr marL="0" indent="0">
              <a:buNone/>
            </a:pPr>
            <a:r>
              <a:rPr lang="en-CA" sz="3600" noProof="0" dirty="0"/>
              <a:t>Lead with your playbook</a:t>
            </a:r>
          </a:p>
          <a:p>
            <a:endParaRPr lang="en-CA" sz="3600" noProof="0" dirty="0"/>
          </a:p>
          <a:p>
            <a:endParaRPr lang="en-CA" sz="3600" noProof="0" dirty="0"/>
          </a:p>
          <a:p>
            <a:endParaRPr lang="en-CA" sz="3600" noProof="0" dirty="0"/>
          </a:p>
        </p:txBody>
      </p:sp>
      <p:grpSp>
        <p:nvGrpSpPr>
          <p:cNvPr id="28" name="Group 27">
            <a:extLst>
              <a:ext uri="{FF2B5EF4-FFF2-40B4-BE49-F238E27FC236}">
                <a16:creationId xmlns:a16="http://schemas.microsoft.com/office/drawing/2014/main" id="{069983BC-4946-EE7D-637D-AF839F940A61}"/>
              </a:ext>
              <a:ext uri="{C183D7F6-B498-43B3-948B-1728B52AA6E4}">
                <adec:decorative xmlns:adec="http://schemas.microsoft.com/office/drawing/2017/decorative" val="1"/>
              </a:ext>
            </a:extLst>
          </p:cNvPr>
          <p:cNvGrpSpPr/>
          <p:nvPr/>
        </p:nvGrpSpPr>
        <p:grpSpPr>
          <a:xfrm>
            <a:off x="3537869" y="1375461"/>
            <a:ext cx="457624" cy="472391"/>
            <a:chOff x="3537869" y="1375461"/>
            <a:chExt cx="457624" cy="472391"/>
          </a:xfrm>
          <a:solidFill>
            <a:schemeClr val="accent1">
              <a:lumMod val="75000"/>
            </a:schemeClr>
          </a:solidFill>
        </p:grpSpPr>
        <p:sp>
          <p:nvSpPr>
            <p:cNvPr id="22" name="Freeform: Shape 21">
              <a:extLst>
                <a:ext uri="{FF2B5EF4-FFF2-40B4-BE49-F238E27FC236}">
                  <a16:creationId xmlns:a16="http://schemas.microsoft.com/office/drawing/2014/main" id="{DE480A58-7E93-9253-1B40-63923A95EB68}"/>
                </a:ext>
              </a:extLst>
            </p:cNvPr>
            <p:cNvSpPr/>
            <p:nvPr/>
          </p:nvSpPr>
          <p:spPr>
            <a:xfrm>
              <a:off x="3574777" y="1375461"/>
              <a:ext cx="420716" cy="472391"/>
            </a:xfrm>
            <a:custGeom>
              <a:avLst/>
              <a:gdLst>
                <a:gd name="csX0" fmla="*/ 420037 w 420716"/>
                <a:gd name="csY0" fmla="*/ 53435 h 472391"/>
                <a:gd name="csX1" fmla="*/ 413240 w 420716"/>
                <a:gd name="csY1" fmla="*/ 79225 h 472391"/>
                <a:gd name="csX2" fmla="*/ 353785 w 420716"/>
                <a:gd name="csY2" fmla="*/ 192110 h 472391"/>
                <a:gd name="csX3" fmla="*/ 353859 w 420716"/>
                <a:gd name="csY3" fmla="*/ 198798 h 472391"/>
                <a:gd name="csX4" fmla="*/ 361403 w 420716"/>
                <a:gd name="csY4" fmla="*/ 269471 h 472391"/>
                <a:gd name="csX5" fmla="*/ 339547 w 420716"/>
                <a:gd name="csY5" fmla="*/ 328461 h 472391"/>
                <a:gd name="csX6" fmla="*/ 318902 w 420716"/>
                <a:gd name="csY6" fmla="*/ 376659 h 472391"/>
                <a:gd name="csX7" fmla="*/ 273988 w 420716"/>
                <a:gd name="csY7" fmla="*/ 455371 h 472391"/>
                <a:gd name="csX8" fmla="*/ 238471 w 420716"/>
                <a:gd name="csY8" fmla="*/ 472133 h 472391"/>
                <a:gd name="csX9" fmla="*/ 223686 w 420716"/>
                <a:gd name="csY9" fmla="*/ 468066 h 472391"/>
                <a:gd name="csX10" fmla="*/ 146052 w 420716"/>
                <a:gd name="csY10" fmla="*/ 432534 h 472391"/>
                <a:gd name="csX11" fmla="*/ 86473 w 420716"/>
                <a:gd name="csY11" fmla="*/ 394551 h 472391"/>
                <a:gd name="csX12" fmla="*/ 37403 w 420716"/>
                <a:gd name="csY12" fmla="*/ 356693 h 472391"/>
                <a:gd name="csX13" fmla="*/ 7296 w 420716"/>
                <a:gd name="csY13" fmla="*/ 328151 h 472391"/>
                <a:gd name="csX14" fmla="*/ 12308 w 420716"/>
                <a:gd name="csY14" fmla="*/ 285437 h 472391"/>
                <a:gd name="csX15" fmla="*/ 26944 w 420716"/>
                <a:gd name="csY15" fmla="*/ 280137 h 472391"/>
                <a:gd name="csX16" fmla="*/ 62403 w 420716"/>
                <a:gd name="csY16" fmla="*/ 270350 h 472391"/>
                <a:gd name="csX17" fmla="*/ 108844 w 420716"/>
                <a:gd name="csY17" fmla="*/ 246804 h 472391"/>
                <a:gd name="csX18" fmla="*/ 134405 w 420716"/>
                <a:gd name="csY18" fmla="*/ 226632 h 472391"/>
                <a:gd name="csX19" fmla="*/ 177710 w 420716"/>
                <a:gd name="csY19" fmla="*/ 181984 h 472391"/>
                <a:gd name="csX20" fmla="*/ 205079 w 420716"/>
                <a:gd name="csY20" fmla="*/ 158231 h 472391"/>
                <a:gd name="csX21" fmla="*/ 254451 w 420716"/>
                <a:gd name="csY21" fmla="*/ 144377 h 472391"/>
                <a:gd name="csX22" fmla="*/ 259891 w 420716"/>
                <a:gd name="csY22" fmla="*/ 141115 h 472391"/>
                <a:gd name="csX23" fmla="*/ 317943 w 420716"/>
                <a:gd name="csY23" fmla="*/ 30008 h 472391"/>
                <a:gd name="csX24" fmla="*/ 349408 w 420716"/>
                <a:gd name="csY24" fmla="*/ 2668 h 472391"/>
                <a:gd name="csX25" fmla="*/ 413948 w 420716"/>
                <a:gd name="csY25" fmla="*/ 28347 h 472391"/>
                <a:gd name="csX26" fmla="*/ 420037 w 420716"/>
                <a:gd name="csY26" fmla="*/ 53435 h 472391"/>
                <a:gd name="csX27" fmla="*/ 36532 w 420716"/>
                <a:gd name="csY27" fmla="*/ 311101 h 472391"/>
                <a:gd name="csX28" fmla="*/ 36687 w 420716"/>
                <a:gd name="csY28" fmla="*/ 312193 h 472391"/>
                <a:gd name="csX29" fmla="*/ 38828 w 420716"/>
                <a:gd name="csY29" fmla="*/ 314548 h 472391"/>
                <a:gd name="csX30" fmla="*/ 86709 w 420716"/>
                <a:gd name="csY30" fmla="*/ 355313 h 472391"/>
                <a:gd name="csX31" fmla="*/ 91964 w 420716"/>
                <a:gd name="csY31" fmla="*/ 355704 h 472391"/>
                <a:gd name="csX32" fmla="*/ 106113 w 420716"/>
                <a:gd name="csY32" fmla="*/ 346426 h 472391"/>
                <a:gd name="csX33" fmla="*/ 110727 w 420716"/>
                <a:gd name="csY33" fmla="*/ 342994 h 472391"/>
                <a:gd name="csX34" fmla="*/ 134538 w 420716"/>
                <a:gd name="csY34" fmla="*/ 350464 h 472391"/>
                <a:gd name="csX35" fmla="*/ 131083 w 420716"/>
                <a:gd name="csY35" fmla="*/ 366857 h 472391"/>
                <a:gd name="csX36" fmla="*/ 121185 w 420716"/>
                <a:gd name="csY36" fmla="*/ 374910 h 472391"/>
                <a:gd name="csX37" fmla="*/ 118255 w 420716"/>
                <a:gd name="csY37" fmla="*/ 377309 h 472391"/>
                <a:gd name="csX38" fmla="*/ 121311 w 420716"/>
                <a:gd name="csY38" fmla="*/ 379649 h 472391"/>
                <a:gd name="csX39" fmla="*/ 148304 w 420716"/>
                <a:gd name="csY39" fmla="*/ 396810 h 472391"/>
                <a:gd name="csX40" fmla="*/ 168786 w 420716"/>
                <a:gd name="csY40" fmla="*/ 408671 h 472391"/>
                <a:gd name="csX41" fmla="*/ 173045 w 420716"/>
                <a:gd name="csY41" fmla="*/ 408206 h 472391"/>
                <a:gd name="csX42" fmla="*/ 174920 w 420716"/>
                <a:gd name="csY42" fmla="*/ 406471 h 472391"/>
                <a:gd name="csX43" fmla="*/ 199801 w 420716"/>
                <a:gd name="csY43" fmla="*/ 375072 h 472391"/>
                <a:gd name="csX44" fmla="*/ 203662 w 420716"/>
                <a:gd name="csY44" fmla="*/ 369234 h 472391"/>
                <a:gd name="csX45" fmla="*/ 222151 w 420716"/>
                <a:gd name="csY45" fmla="*/ 364200 h 472391"/>
                <a:gd name="csX46" fmla="*/ 232315 w 420716"/>
                <a:gd name="csY46" fmla="*/ 379885 h 472391"/>
                <a:gd name="csX47" fmla="*/ 229126 w 420716"/>
                <a:gd name="csY47" fmla="*/ 388439 h 472391"/>
                <a:gd name="csX48" fmla="*/ 204193 w 420716"/>
                <a:gd name="csY48" fmla="*/ 421846 h 472391"/>
                <a:gd name="csX49" fmla="*/ 202030 w 420716"/>
                <a:gd name="csY49" fmla="*/ 424680 h 472391"/>
                <a:gd name="csX50" fmla="*/ 204252 w 420716"/>
                <a:gd name="csY50" fmla="*/ 425979 h 472391"/>
                <a:gd name="csX51" fmla="*/ 229481 w 420716"/>
                <a:gd name="csY51" fmla="*/ 436187 h 472391"/>
                <a:gd name="csX52" fmla="*/ 240361 w 420716"/>
                <a:gd name="csY52" fmla="*/ 440011 h 472391"/>
                <a:gd name="csX53" fmla="*/ 247143 w 420716"/>
                <a:gd name="csY53" fmla="*/ 437789 h 472391"/>
                <a:gd name="csX54" fmla="*/ 248435 w 420716"/>
                <a:gd name="csY54" fmla="*/ 435966 h 472391"/>
                <a:gd name="csX55" fmla="*/ 281738 w 420716"/>
                <a:gd name="csY55" fmla="*/ 379516 h 472391"/>
                <a:gd name="csX56" fmla="*/ 310923 w 420716"/>
                <a:gd name="csY56" fmla="*/ 313544 h 472391"/>
                <a:gd name="csX57" fmla="*/ 311883 w 420716"/>
                <a:gd name="csY57" fmla="*/ 310709 h 472391"/>
                <a:gd name="csX58" fmla="*/ 308414 w 420716"/>
                <a:gd name="csY58" fmla="*/ 308753 h 472391"/>
                <a:gd name="csX59" fmla="*/ 274328 w 420716"/>
                <a:gd name="csY59" fmla="*/ 291046 h 472391"/>
                <a:gd name="csX60" fmla="*/ 173510 w 420716"/>
                <a:gd name="csY60" fmla="*/ 238641 h 472391"/>
                <a:gd name="csX61" fmla="*/ 167509 w 420716"/>
                <a:gd name="csY61" fmla="*/ 239512 h 472391"/>
                <a:gd name="csX62" fmla="*/ 138686 w 420716"/>
                <a:gd name="csY62" fmla="*/ 264740 h 472391"/>
                <a:gd name="csX63" fmla="*/ 78486 w 420716"/>
                <a:gd name="csY63" fmla="*/ 298280 h 472391"/>
                <a:gd name="csX64" fmla="*/ 39322 w 420716"/>
                <a:gd name="csY64" fmla="*/ 310230 h 472391"/>
                <a:gd name="csX65" fmla="*/ 36532 w 420716"/>
                <a:gd name="csY65" fmla="*/ 311101 h 472391"/>
                <a:gd name="csX66" fmla="*/ 193756 w 420716"/>
                <a:gd name="csY66" fmla="*/ 213058 h 472391"/>
                <a:gd name="csX67" fmla="*/ 196782 w 420716"/>
                <a:gd name="csY67" fmla="*/ 214785 h 472391"/>
                <a:gd name="csX68" fmla="*/ 245062 w 420716"/>
                <a:gd name="csY68" fmla="*/ 239822 h 472391"/>
                <a:gd name="csX69" fmla="*/ 320305 w 420716"/>
                <a:gd name="csY69" fmla="*/ 278904 h 472391"/>
                <a:gd name="csX70" fmla="*/ 324681 w 420716"/>
                <a:gd name="csY70" fmla="*/ 277236 h 472391"/>
                <a:gd name="csX71" fmla="*/ 330284 w 420716"/>
                <a:gd name="csY71" fmla="*/ 261699 h 472391"/>
                <a:gd name="csX72" fmla="*/ 332609 w 420716"/>
                <a:gd name="csY72" fmla="*/ 231702 h 472391"/>
                <a:gd name="csX73" fmla="*/ 303823 w 420716"/>
                <a:gd name="csY73" fmla="*/ 193542 h 472391"/>
                <a:gd name="csX74" fmla="*/ 280654 w 420716"/>
                <a:gd name="csY74" fmla="*/ 181954 h 472391"/>
                <a:gd name="csX75" fmla="*/ 265781 w 420716"/>
                <a:gd name="csY75" fmla="*/ 177142 h 472391"/>
                <a:gd name="csX76" fmla="*/ 211537 w 420716"/>
                <a:gd name="csY76" fmla="*/ 193136 h 472391"/>
                <a:gd name="csX77" fmla="*/ 194627 w 420716"/>
                <a:gd name="csY77" fmla="*/ 211338 h 472391"/>
                <a:gd name="csX78" fmla="*/ 193756 w 420716"/>
                <a:gd name="csY78" fmla="*/ 213058 h 472391"/>
                <a:gd name="csX79" fmla="*/ 366149 w 420716"/>
                <a:gd name="csY79" fmla="*/ 31838 h 472391"/>
                <a:gd name="csX80" fmla="*/ 353409 w 420716"/>
                <a:gd name="csY80" fmla="*/ 36075 h 472391"/>
                <a:gd name="csX81" fmla="*/ 346817 w 420716"/>
                <a:gd name="csY81" fmla="*/ 44150 h 472391"/>
                <a:gd name="csX82" fmla="*/ 292500 w 420716"/>
                <a:gd name="csY82" fmla="*/ 147868 h 472391"/>
                <a:gd name="csX83" fmla="*/ 294301 w 420716"/>
                <a:gd name="csY83" fmla="*/ 153020 h 472391"/>
                <a:gd name="csX84" fmla="*/ 295172 w 420716"/>
                <a:gd name="csY84" fmla="*/ 153434 h 472391"/>
                <a:gd name="csX85" fmla="*/ 325235 w 420716"/>
                <a:gd name="csY85" fmla="*/ 169111 h 472391"/>
                <a:gd name="csX86" fmla="*/ 330439 w 420716"/>
                <a:gd name="csY86" fmla="*/ 167627 h 472391"/>
                <a:gd name="csX87" fmla="*/ 330579 w 420716"/>
                <a:gd name="csY87" fmla="*/ 167347 h 472391"/>
                <a:gd name="csX88" fmla="*/ 374578 w 420716"/>
                <a:gd name="csY88" fmla="*/ 83720 h 472391"/>
                <a:gd name="csX89" fmla="*/ 386100 w 420716"/>
                <a:gd name="csY89" fmla="*/ 61392 h 472391"/>
                <a:gd name="csX90" fmla="*/ 366149 w 420716"/>
                <a:gd name="csY90" fmla="*/ 31838 h 472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Lst>
              <a:rect l="l" t="t" r="r" b="b"/>
              <a:pathLst>
                <a:path w="420716" h="472391">
                  <a:moveTo>
                    <a:pt x="420037" y="53435"/>
                  </a:moveTo>
                  <a:cubicBezTo>
                    <a:pt x="420251" y="62196"/>
                    <a:pt x="417616" y="70913"/>
                    <a:pt x="413240" y="79225"/>
                  </a:cubicBezTo>
                  <a:cubicBezTo>
                    <a:pt x="393422" y="116846"/>
                    <a:pt x="373648" y="154504"/>
                    <a:pt x="353785" y="192110"/>
                  </a:cubicBezTo>
                  <a:cubicBezTo>
                    <a:pt x="352515" y="194509"/>
                    <a:pt x="352434" y="196325"/>
                    <a:pt x="353859" y="198798"/>
                  </a:cubicBezTo>
                  <a:cubicBezTo>
                    <a:pt x="366746" y="221244"/>
                    <a:pt x="369787" y="244937"/>
                    <a:pt x="361403" y="269471"/>
                  </a:cubicBezTo>
                  <a:cubicBezTo>
                    <a:pt x="354626" y="289304"/>
                    <a:pt x="347245" y="308953"/>
                    <a:pt x="339547" y="328461"/>
                  </a:cubicBezTo>
                  <a:cubicBezTo>
                    <a:pt x="333133" y="344707"/>
                    <a:pt x="326261" y="360805"/>
                    <a:pt x="318902" y="376659"/>
                  </a:cubicBezTo>
                  <a:cubicBezTo>
                    <a:pt x="306148" y="404109"/>
                    <a:pt x="291054" y="430319"/>
                    <a:pt x="273988" y="455371"/>
                  </a:cubicBezTo>
                  <a:cubicBezTo>
                    <a:pt x="265589" y="467697"/>
                    <a:pt x="253528" y="473263"/>
                    <a:pt x="238471" y="472133"/>
                  </a:cubicBezTo>
                  <a:cubicBezTo>
                    <a:pt x="233289" y="471742"/>
                    <a:pt x="228506" y="469786"/>
                    <a:pt x="223686" y="468066"/>
                  </a:cubicBezTo>
                  <a:cubicBezTo>
                    <a:pt x="196753" y="458471"/>
                    <a:pt x="170941" y="446491"/>
                    <a:pt x="146052" y="432534"/>
                  </a:cubicBezTo>
                  <a:cubicBezTo>
                    <a:pt x="125459" y="420990"/>
                    <a:pt x="105811" y="408007"/>
                    <a:pt x="86473" y="394551"/>
                  </a:cubicBezTo>
                  <a:cubicBezTo>
                    <a:pt x="69481" y="382734"/>
                    <a:pt x="53095" y="370149"/>
                    <a:pt x="37403" y="356693"/>
                  </a:cubicBezTo>
                  <a:cubicBezTo>
                    <a:pt x="26878" y="347674"/>
                    <a:pt x="16972" y="338049"/>
                    <a:pt x="7296" y="328151"/>
                  </a:cubicBezTo>
                  <a:cubicBezTo>
                    <a:pt x="-5326" y="315241"/>
                    <a:pt x="-2418" y="295305"/>
                    <a:pt x="12308" y="285437"/>
                  </a:cubicBezTo>
                  <a:cubicBezTo>
                    <a:pt x="16759" y="282455"/>
                    <a:pt x="21733" y="280971"/>
                    <a:pt x="26944" y="280137"/>
                  </a:cubicBezTo>
                  <a:cubicBezTo>
                    <a:pt x="39138" y="278181"/>
                    <a:pt x="50896" y="274705"/>
                    <a:pt x="62403" y="270350"/>
                  </a:cubicBezTo>
                  <a:cubicBezTo>
                    <a:pt x="78730" y="264157"/>
                    <a:pt x="94230" y="256311"/>
                    <a:pt x="108844" y="246804"/>
                  </a:cubicBezTo>
                  <a:cubicBezTo>
                    <a:pt x="117990" y="240855"/>
                    <a:pt x="126345" y="233909"/>
                    <a:pt x="134405" y="226632"/>
                  </a:cubicBezTo>
                  <a:cubicBezTo>
                    <a:pt x="149847" y="212704"/>
                    <a:pt x="164151" y="197691"/>
                    <a:pt x="177710" y="181984"/>
                  </a:cubicBezTo>
                  <a:cubicBezTo>
                    <a:pt x="185681" y="172743"/>
                    <a:pt x="194465" y="164468"/>
                    <a:pt x="205079" y="158231"/>
                  </a:cubicBezTo>
                  <a:cubicBezTo>
                    <a:pt x="220306" y="149300"/>
                    <a:pt x="236662" y="144303"/>
                    <a:pt x="254451" y="144377"/>
                  </a:cubicBezTo>
                  <a:cubicBezTo>
                    <a:pt x="257137" y="144384"/>
                    <a:pt x="258606" y="143573"/>
                    <a:pt x="259891" y="141115"/>
                  </a:cubicBezTo>
                  <a:cubicBezTo>
                    <a:pt x="279177" y="104040"/>
                    <a:pt x="298604" y="67053"/>
                    <a:pt x="317943" y="30008"/>
                  </a:cubicBezTo>
                  <a:cubicBezTo>
                    <a:pt x="324844" y="16803"/>
                    <a:pt x="335118" y="7481"/>
                    <a:pt x="349408" y="2668"/>
                  </a:cubicBezTo>
                  <a:cubicBezTo>
                    <a:pt x="374437" y="-5754"/>
                    <a:pt x="401969" y="5547"/>
                    <a:pt x="413948" y="28347"/>
                  </a:cubicBezTo>
                  <a:cubicBezTo>
                    <a:pt x="417963" y="35994"/>
                    <a:pt x="420082" y="44113"/>
                    <a:pt x="420037" y="53435"/>
                  </a:cubicBezTo>
                  <a:close/>
                  <a:moveTo>
                    <a:pt x="36532" y="311101"/>
                  </a:moveTo>
                  <a:cubicBezTo>
                    <a:pt x="36621" y="311794"/>
                    <a:pt x="36577" y="312060"/>
                    <a:pt x="36687" y="312193"/>
                  </a:cubicBezTo>
                  <a:cubicBezTo>
                    <a:pt x="37381" y="312998"/>
                    <a:pt x="38075" y="313802"/>
                    <a:pt x="38828" y="314548"/>
                  </a:cubicBezTo>
                  <a:cubicBezTo>
                    <a:pt x="53767" y="329310"/>
                    <a:pt x="69924" y="342669"/>
                    <a:pt x="86709" y="355313"/>
                  </a:cubicBezTo>
                  <a:cubicBezTo>
                    <a:pt x="88509" y="356671"/>
                    <a:pt x="90134" y="356893"/>
                    <a:pt x="91964" y="355704"/>
                  </a:cubicBezTo>
                  <a:cubicBezTo>
                    <a:pt x="96695" y="352634"/>
                    <a:pt x="101419" y="349556"/>
                    <a:pt x="106113" y="346426"/>
                  </a:cubicBezTo>
                  <a:cubicBezTo>
                    <a:pt x="107708" y="345363"/>
                    <a:pt x="109103" y="344013"/>
                    <a:pt x="110727" y="342994"/>
                  </a:cubicBezTo>
                  <a:cubicBezTo>
                    <a:pt x="119363" y="337562"/>
                    <a:pt x="130914" y="341119"/>
                    <a:pt x="134538" y="350464"/>
                  </a:cubicBezTo>
                  <a:cubicBezTo>
                    <a:pt x="136900" y="356546"/>
                    <a:pt x="135800" y="362259"/>
                    <a:pt x="131083" y="366857"/>
                  </a:cubicBezTo>
                  <a:cubicBezTo>
                    <a:pt x="128050" y="369810"/>
                    <a:pt x="124507" y="372245"/>
                    <a:pt x="121185" y="374910"/>
                  </a:cubicBezTo>
                  <a:cubicBezTo>
                    <a:pt x="120315" y="375618"/>
                    <a:pt x="119444" y="376334"/>
                    <a:pt x="118255" y="377309"/>
                  </a:cubicBezTo>
                  <a:cubicBezTo>
                    <a:pt x="119503" y="378276"/>
                    <a:pt x="120359" y="379036"/>
                    <a:pt x="121311" y="379649"/>
                  </a:cubicBezTo>
                  <a:cubicBezTo>
                    <a:pt x="130294" y="385398"/>
                    <a:pt x="139218" y="391237"/>
                    <a:pt x="148304" y="396810"/>
                  </a:cubicBezTo>
                  <a:cubicBezTo>
                    <a:pt x="155021" y="400936"/>
                    <a:pt x="161988" y="404670"/>
                    <a:pt x="168786" y="408671"/>
                  </a:cubicBezTo>
                  <a:cubicBezTo>
                    <a:pt x="170469" y="409660"/>
                    <a:pt x="171746" y="409579"/>
                    <a:pt x="173045" y="408206"/>
                  </a:cubicBezTo>
                  <a:cubicBezTo>
                    <a:pt x="173628" y="407593"/>
                    <a:pt x="174300" y="407062"/>
                    <a:pt x="174920" y="406471"/>
                  </a:cubicBezTo>
                  <a:cubicBezTo>
                    <a:pt x="184670" y="397142"/>
                    <a:pt x="192708" y="386476"/>
                    <a:pt x="199801" y="375072"/>
                  </a:cubicBezTo>
                  <a:cubicBezTo>
                    <a:pt x="201034" y="373087"/>
                    <a:pt x="202215" y="371057"/>
                    <a:pt x="203662" y="369234"/>
                  </a:cubicBezTo>
                  <a:cubicBezTo>
                    <a:pt x="208031" y="363698"/>
                    <a:pt x="215612" y="361690"/>
                    <a:pt x="222151" y="364200"/>
                  </a:cubicBezTo>
                  <a:cubicBezTo>
                    <a:pt x="228809" y="366754"/>
                    <a:pt x="232810" y="372902"/>
                    <a:pt x="232315" y="379885"/>
                  </a:cubicBezTo>
                  <a:cubicBezTo>
                    <a:pt x="232086" y="383029"/>
                    <a:pt x="230735" y="385782"/>
                    <a:pt x="229126" y="388439"/>
                  </a:cubicBezTo>
                  <a:cubicBezTo>
                    <a:pt x="221908" y="400375"/>
                    <a:pt x="213597" y="411513"/>
                    <a:pt x="204193" y="421846"/>
                  </a:cubicBezTo>
                  <a:cubicBezTo>
                    <a:pt x="203448" y="422665"/>
                    <a:pt x="202843" y="423610"/>
                    <a:pt x="202030" y="424680"/>
                  </a:cubicBezTo>
                  <a:cubicBezTo>
                    <a:pt x="203020" y="425263"/>
                    <a:pt x="203603" y="425714"/>
                    <a:pt x="204252" y="425979"/>
                  </a:cubicBezTo>
                  <a:cubicBezTo>
                    <a:pt x="212652" y="429404"/>
                    <a:pt x="221044" y="432859"/>
                    <a:pt x="229481" y="436187"/>
                  </a:cubicBezTo>
                  <a:cubicBezTo>
                    <a:pt x="233053" y="437597"/>
                    <a:pt x="236714" y="438793"/>
                    <a:pt x="240361" y="440011"/>
                  </a:cubicBezTo>
                  <a:cubicBezTo>
                    <a:pt x="243136" y="440941"/>
                    <a:pt x="245394" y="440033"/>
                    <a:pt x="247143" y="437789"/>
                  </a:cubicBezTo>
                  <a:cubicBezTo>
                    <a:pt x="247601" y="437206"/>
                    <a:pt x="248022" y="436586"/>
                    <a:pt x="248435" y="435966"/>
                  </a:cubicBezTo>
                  <a:cubicBezTo>
                    <a:pt x="260548" y="417735"/>
                    <a:pt x="271663" y="398928"/>
                    <a:pt x="281738" y="379516"/>
                  </a:cubicBezTo>
                  <a:cubicBezTo>
                    <a:pt x="292840" y="358118"/>
                    <a:pt x="302184" y="335960"/>
                    <a:pt x="310923" y="313544"/>
                  </a:cubicBezTo>
                  <a:cubicBezTo>
                    <a:pt x="311263" y="312680"/>
                    <a:pt x="311521" y="311787"/>
                    <a:pt x="311883" y="310709"/>
                  </a:cubicBezTo>
                  <a:cubicBezTo>
                    <a:pt x="310606" y="309986"/>
                    <a:pt x="309528" y="309329"/>
                    <a:pt x="308414" y="308753"/>
                  </a:cubicBezTo>
                  <a:cubicBezTo>
                    <a:pt x="297054" y="302841"/>
                    <a:pt x="285688" y="296951"/>
                    <a:pt x="274328" y="291046"/>
                  </a:cubicBezTo>
                  <a:cubicBezTo>
                    <a:pt x="240722" y="273583"/>
                    <a:pt x="207116" y="256112"/>
                    <a:pt x="173510" y="238641"/>
                  </a:cubicBezTo>
                  <a:cubicBezTo>
                    <a:pt x="170233" y="236936"/>
                    <a:pt x="170203" y="236914"/>
                    <a:pt x="167509" y="239512"/>
                  </a:cubicBezTo>
                  <a:cubicBezTo>
                    <a:pt x="158312" y="248376"/>
                    <a:pt x="148857" y="256953"/>
                    <a:pt x="138686" y="264740"/>
                  </a:cubicBezTo>
                  <a:cubicBezTo>
                    <a:pt x="120285" y="278838"/>
                    <a:pt x="99921" y="289511"/>
                    <a:pt x="78486" y="298280"/>
                  </a:cubicBezTo>
                  <a:cubicBezTo>
                    <a:pt x="65813" y="303461"/>
                    <a:pt x="52778" y="307528"/>
                    <a:pt x="39322" y="310230"/>
                  </a:cubicBezTo>
                  <a:cubicBezTo>
                    <a:pt x="38407" y="310422"/>
                    <a:pt x="37521" y="310791"/>
                    <a:pt x="36532" y="311101"/>
                  </a:cubicBezTo>
                  <a:close/>
                  <a:moveTo>
                    <a:pt x="193756" y="213058"/>
                  </a:moveTo>
                  <a:cubicBezTo>
                    <a:pt x="194960" y="213744"/>
                    <a:pt x="195852" y="214305"/>
                    <a:pt x="196782" y="214785"/>
                  </a:cubicBezTo>
                  <a:cubicBezTo>
                    <a:pt x="212873" y="223140"/>
                    <a:pt x="228971" y="231474"/>
                    <a:pt x="245062" y="239822"/>
                  </a:cubicBezTo>
                  <a:cubicBezTo>
                    <a:pt x="270143" y="252849"/>
                    <a:pt x="295224" y="265884"/>
                    <a:pt x="320305" y="278904"/>
                  </a:cubicBezTo>
                  <a:cubicBezTo>
                    <a:pt x="323110" y="280366"/>
                    <a:pt x="323626" y="280159"/>
                    <a:pt x="324681" y="277236"/>
                  </a:cubicBezTo>
                  <a:cubicBezTo>
                    <a:pt x="326556" y="272062"/>
                    <a:pt x="328431" y="266888"/>
                    <a:pt x="330284" y="261699"/>
                  </a:cubicBezTo>
                  <a:cubicBezTo>
                    <a:pt x="333783" y="251912"/>
                    <a:pt x="334823" y="241874"/>
                    <a:pt x="332609" y="231702"/>
                  </a:cubicBezTo>
                  <a:cubicBezTo>
                    <a:pt x="328896" y="214697"/>
                    <a:pt x="319227" y="201905"/>
                    <a:pt x="303823" y="193542"/>
                  </a:cubicBezTo>
                  <a:cubicBezTo>
                    <a:pt x="296242" y="189424"/>
                    <a:pt x="288529" y="185490"/>
                    <a:pt x="280654" y="181954"/>
                  </a:cubicBezTo>
                  <a:cubicBezTo>
                    <a:pt x="275922" y="179828"/>
                    <a:pt x="270874" y="177968"/>
                    <a:pt x="265781" y="177142"/>
                  </a:cubicBezTo>
                  <a:cubicBezTo>
                    <a:pt x="245188" y="173805"/>
                    <a:pt x="226919" y="179290"/>
                    <a:pt x="211537" y="193136"/>
                  </a:cubicBezTo>
                  <a:cubicBezTo>
                    <a:pt x="205404" y="198657"/>
                    <a:pt x="200222" y="205227"/>
                    <a:pt x="194627" y="211338"/>
                  </a:cubicBezTo>
                  <a:cubicBezTo>
                    <a:pt x="194295" y="211707"/>
                    <a:pt x="194162" y="212246"/>
                    <a:pt x="193756" y="213058"/>
                  </a:cubicBezTo>
                  <a:close/>
                  <a:moveTo>
                    <a:pt x="366149" y="31838"/>
                  </a:moveTo>
                  <a:cubicBezTo>
                    <a:pt x="361668" y="31676"/>
                    <a:pt x="357313" y="33211"/>
                    <a:pt x="353409" y="36075"/>
                  </a:cubicBezTo>
                  <a:cubicBezTo>
                    <a:pt x="350515" y="38201"/>
                    <a:pt x="348471" y="40998"/>
                    <a:pt x="346817" y="44150"/>
                  </a:cubicBezTo>
                  <a:cubicBezTo>
                    <a:pt x="328727" y="78730"/>
                    <a:pt x="310606" y="113296"/>
                    <a:pt x="292500" y="147868"/>
                  </a:cubicBezTo>
                  <a:cubicBezTo>
                    <a:pt x="290729" y="151249"/>
                    <a:pt x="290781" y="151352"/>
                    <a:pt x="294301" y="153020"/>
                  </a:cubicBezTo>
                  <a:cubicBezTo>
                    <a:pt x="294596" y="153161"/>
                    <a:pt x="294884" y="153286"/>
                    <a:pt x="295172" y="153434"/>
                  </a:cubicBezTo>
                  <a:cubicBezTo>
                    <a:pt x="305203" y="158645"/>
                    <a:pt x="315263" y="163789"/>
                    <a:pt x="325235" y="169111"/>
                  </a:cubicBezTo>
                  <a:cubicBezTo>
                    <a:pt x="328660" y="170934"/>
                    <a:pt x="328608" y="171119"/>
                    <a:pt x="330439" y="167627"/>
                  </a:cubicBezTo>
                  <a:cubicBezTo>
                    <a:pt x="330491" y="167539"/>
                    <a:pt x="330527" y="167436"/>
                    <a:pt x="330579" y="167347"/>
                  </a:cubicBezTo>
                  <a:cubicBezTo>
                    <a:pt x="345245" y="139469"/>
                    <a:pt x="359919" y="111598"/>
                    <a:pt x="374578" y="83720"/>
                  </a:cubicBezTo>
                  <a:cubicBezTo>
                    <a:pt x="378475" y="76302"/>
                    <a:pt x="382652" y="69009"/>
                    <a:pt x="386100" y="61392"/>
                  </a:cubicBezTo>
                  <a:cubicBezTo>
                    <a:pt x="392403" y="47442"/>
                    <a:pt x="381973" y="31904"/>
                    <a:pt x="366149" y="31838"/>
                  </a:cubicBezTo>
                  <a:close/>
                </a:path>
              </a:pathLst>
            </a:custGeom>
            <a:grpFill/>
            <a:ln w="7374" cap="flat">
              <a:solidFill>
                <a:srgbClr val="03874D"/>
              </a:solidFill>
              <a:prstDash val="solid"/>
              <a:miter/>
            </a:ln>
          </p:spPr>
          <p:txBody>
            <a:bodyPr/>
            <a:lstStyle/>
            <a:p>
              <a:endParaRPr lang="en-CA" noProof="0" dirty="0"/>
            </a:p>
          </p:txBody>
        </p:sp>
        <p:sp>
          <p:nvSpPr>
            <p:cNvPr id="23" name="Freeform: Shape 22">
              <a:extLst>
                <a:ext uri="{FF2B5EF4-FFF2-40B4-BE49-F238E27FC236}">
                  <a16:creationId xmlns:a16="http://schemas.microsoft.com/office/drawing/2014/main" id="{003C6511-2564-5163-3A3D-248FAC92BB9E}"/>
                </a:ext>
              </a:extLst>
            </p:cNvPr>
            <p:cNvSpPr/>
            <p:nvPr/>
          </p:nvSpPr>
          <p:spPr>
            <a:xfrm>
              <a:off x="3604300" y="1508320"/>
              <a:ext cx="45720" cy="45720"/>
            </a:xfrm>
            <a:custGeom>
              <a:avLst/>
              <a:gdLst>
                <a:gd name="csX0" fmla="*/ -667 w 44286"/>
                <a:gd name="csY0" fmla="*/ 25845 h 51668"/>
                <a:gd name="csX1" fmla="*/ 21292 w 44286"/>
                <a:gd name="csY1" fmla="*/ -114 h 51668"/>
                <a:gd name="csX2" fmla="*/ 43620 w 44286"/>
                <a:gd name="csY2" fmla="*/ 25860 h 51668"/>
                <a:gd name="csX3" fmla="*/ 21580 w 44286"/>
                <a:gd name="csY3" fmla="*/ 51553 h 51668"/>
                <a:gd name="csX4" fmla="*/ -667 w 44286"/>
                <a:gd name="csY4" fmla="*/ 25845 h 51668"/>
              </a:gdLst>
              <a:ahLst/>
              <a:cxnLst>
                <a:cxn ang="0">
                  <a:pos x="csX0" y="csY0"/>
                </a:cxn>
                <a:cxn ang="0">
                  <a:pos x="csX1" y="csY1"/>
                </a:cxn>
                <a:cxn ang="0">
                  <a:pos x="csX2" y="csY2"/>
                </a:cxn>
                <a:cxn ang="0">
                  <a:pos x="csX3" y="csY3"/>
                </a:cxn>
                <a:cxn ang="0">
                  <a:pos x="csX4" y="csY4"/>
                </a:cxn>
              </a:cxnLst>
              <a:rect l="l" t="t" r="r" b="b"/>
              <a:pathLst>
                <a:path w="44286" h="51668">
                  <a:moveTo>
                    <a:pt x="-667" y="25845"/>
                  </a:moveTo>
                  <a:cubicBezTo>
                    <a:pt x="-711" y="11504"/>
                    <a:pt x="9024" y="-4"/>
                    <a:pt x="21292" y="-114"/>
                  </a:cubicBezTo>
                  <a:cubicBezTo>
                    <a:pt x="33603" y="-225"/>
                    <a:pt x="43679" y="11489"/>
                    <a:pt x="43620" y="25860"/>
                  </a:cubicBezTo>
                  <a:cubicBezTo>
                    <a:pt x="43568" y="39795"/>
                    <a:pt x="33530" y="51494"/>
                    <a:pt x="21580" y="51553"/>
                  </a:cubicBezTo>
                  <a:cubicBezTo>
                    <a:pt x="9401" y="51612"/>
                    <a:pt x="-623" y="40031"/>
                    <a:pt x="-667" y="25845"/>
                  </a:cubicBezTo>
                  <a:close/>
                </a:path>
              </a:pathLst>
            </a:custGeom>
            <a:grpFill/>
            <a:ln w="7374" cap="flat">
              <a:solidFill>
                <a:srgbClr val="03874D"/>
              </a:solidFill>
              <a:prstDash val="solid"/>
              <a:miter/>
            </a:ln>
          </p:spPr>
          <p:txBody>
            <a:bodyPr/>
            <a:lstStyle/>
            <a:p>
              <a:endParaRPr lang="en-CA" noProof="0" dirty="0"/>
            </a:p>
          </p:txBody>
        </p:sp>
        <p:sp>
          <p:nvSpPr>
            <p:cNvPr id="24" name="Freeform: Shape 23">
              <a:extLst>
                <a:ext uri="{FF2B5EF4-FFF2-40B4-BE49-F238E27FC236}">
                  <a16:creationId xmlns:a16="http://schemas.microsoft.com/office/drawing/2014/main" id="{51D646DF-7B83-5BAB-DB0C-A1C2065330E7}"/>
                </a:ext>
              </a:extLst>
            </p:cNvPr>
            <p:cNvSpPr/>
            <p:nvPr/>
          </p:nvSpPr>
          <p:spPr>
            <a:xfrm>
              <a:off x="3537869" y="1582129"/>
              <a:ext cx="45720" cy="45720"/>
            </a:xfrm>
            <a:custGeom>
              <a:avLst/>
              <a:gdLst>
                <a:gd name="csX0" fmla="*/ 25448 w 51665"/>
                <a:gd name="csY0" fmla="*/ -114 h 44289"/>
                <a:gd name="csX1" fmla="*/ 50994 w 51665"/>
                <a:gd name="csY1" fmla="*/ 22287 h 44289"/>
                <a:gd name="csX2" fmla="*/ 24791 w 51665"/>
                <a:gd name="csY2" fmla="*/ 44172 h 44289"/>
                <a:gd name="csX3" fmla="*/ -666 w 51665"/>
                <a:gd name="csY3" fmla="*/ 21719 h 44289"/>
                <a:gd name="csX4" fmla="*/ 25448 w 51665"/>
                <a:gd name="csY4" fmla="*/ -114 h 44289"/>
              </a:gdLst>
              <a:ahLst/>
              <a:cxnLst>
                <a:cxn ang="0">
                  <a:pos x="csX0" y="csY0"/>
                </a:cxn>
                <a:cxn ang="0">
                  <a:pos x="csX1" y="csY1"/>
                </a:cxn>
                <a:cxn ang="0">
                  <a:pos x="csX2" y="csY2"/>
                </a:cxn>
                <a:cxn ang="0">
                  <a:pos x="csX3" y="csY3"/>
                </a:cxn>
                <a:cxn ang="0">
                  <a:pos x="csX4" y="csY4"/>
                </a:cxn>
              </a:cxnLst>
              <a:rect l="l" t="t" r="r" b="b"/>
              <a:pathLst>
                <a:path w="51665" h="44289">
                  <a:moveTo>
                    <a:pt x="25448" y="-114"/>
                  </a:moveTo>
                  <a:cubicBezTo>
                    <a:pt x="39620" y="-3"/>
                    <a:pt x="51252" y="10197"/>
                    <a:pt x="50994" y="22287"/>
                  </a:cubicBezTo>
                  <a:cubicBezTo>
                    <a:pt x="50735" y="34488"/>
                    <a:pt x="38948" y="44335"/>
                    <a:pt x="24791" y="44172"/>
                  </a:cubicBezTo>
                  <a:cubicBezTo>
                    <a:pt x="10575" y="44003"/>
                    <a:pt x="-777" y="33986"/>
                    <a:pt x="-666" y="21719"/>
                  </a:cubicBezTo>
                  <a:cubicBezTo>
                    <a:pt x="-555" y="9511"/>
                    <a:pt x="11092" y="-225"/>
                    <a:pt x="25448" y="-114"/>
                  </a:cubicBezTo>
                  <a:close/>
                </a:path>
              </a:pathLst>
            </a:custGeom>
            <a:grpFill/>
            <a:ln w="7374" cap="flat">
              <a:solidFill>
                <a:srgbClr val="03874D"/>
              </a:solidFill>
              <a:prstDash val="solid"/>
              <a:miter/>
            </a:ln>
          </p:spPr>
          <p:txBody>
            <a:bodyPr/>
            <a:lstStyle/>
            <a:p>
              <a:endParaRPr lang="en-CA" noProof="0" dirty="0"/>
            </a:p>
          </p:txBody>
        </p:sp>
      </p:grpSp>
      <p:pic>
        <p:nvPicPr>
          <p:cNvPr id="17" name="Graphic 16">
            <a:extLst>
              <a:ext uri="{FF2B5EF4-FFF2-40B4-BE49-F238E27FC236}">
                <a16:creationId xmlns:a16="http://schemas.microsoft.com/office/drawing/2014/main" id="{4E8EAC6C-3FBC-E2BB-1019-2D1D161E577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59178" y="2774885"/>
            <a:ext cx="444785" cy="444785"/>
          </a:xfrm>
          <a:prstGeom prst="rect">
            <a:avLst/>
          </a:prstGeom>
        </p:spPr>
      </p:pic>
      <p:pic>
        <p:nvPicPr>
          <p:cNvPr id="15" name="Graphic 14">
            <a:extLst>
              <a:ext uri="{FF2B5EF4-FFF2-40B4-BE49-F238E27FC236}">
                <a16:creationId xmlns:a16="http://schemas.microsoft.com/office/drawing/2014/main" id="{2549C2B8-C8A2-89E1-A2BC-28345328E73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59178" y="4123394"/>
            <a:ext cx="444785" cy="444785"/>
          </a:xfrm>
          <a:prstGeom prst="rect">
            <a:avLst/>
          </a:prstGeom>
        </p:spPr>
      </p:pic>
      <p:sp>
        <p:nvSpPr>
          <p:cNvPr id="6" name="Slide Number Placeholder 8">
            <a:extLst>
              <a:ext uri="{FF2B5EF4-FFF2-40B4-BE49-F238E27FC236}">
                <a16:creationId xmlns:a16="http://schemas.microsoft.com/office/drawing/2014/main" id="{A96A79A0-2688-0921-F516-66BA356AA104}"/>
              </a:ext>
              <a:ext uri="{C183D7F6-B498-43B3-948B-1728B52AA6E4}">
                <adec:decorative xmlns:adec="http://schemas.microsoft.com/office/drawing/2017/decorative" val="1"/>
              </a:ext>
            </a:extLst>
          </p:cNvPr>
          <p:cNvSpPr>
            <a:spLocks noGrp="1"/>
          </p:cNvSpPr>
          <p:nvPr>
            <p:ph type="sldNum" sz="quarter" idx="16"/>
          </p:nvPr>
        </p:nvSpPr>
        <p:spPr>
          <a:xfrm>
            <a:off x="11449993" y="6414953"/>
            <a:ext cx="283219" cy="175694"/>
          </a:xfrm>
        </p:spPr>
        <p:txBody>
          <a:bodyPr/>
          <a:lstStyle/>
          <a:p>
            <a:fld id="{BB333B34-C87C-402E-ABB0-13B7C9DEBBC4}" type="slidenum">
              <a:rPr lang="en-CA" noProof="0" smtClean="0"/>
              <a:pPr/>
              <a:t>4</a:t>
            </a:fld>
            <a:endParaRPr lang="en-CA" noProof="0" dirty="0"/>
          </a:p>
        </p:txBody>
      </p:sp>
    </p:spTree>
    <p:extLst>
      <p:ext uri="{BB962C8B-B14F-4D97-AF65-F5344CB8AC3E}">
        <p14:creationId xmlns:p14="http://schemas.microsoft.com/office/powerpoint/2010/main" val="767335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912" y="790287"/>
            <a:ext cx="11280656" cy="4771958"/>
          </a:xfrm>
        </p:spPr>
        <p:txBody>
          <a:bodyPr/>
          <a:lstStyle/>
          <a:p>
            <a:r>
              <a:rPr lang="en-CA" noProof="0" dirty="0"/>
              <a:t>Clearing the clutter </a:t>
            </a:r>
          </a:p>
        </p:txBody>
      </p:sp>
      <p:grpSp>
        <p:nvGrpSpPr>
          <p:cNvPr id="8" name="Group 7">
            <a:extLst>
              <a:ext uri="{FF2B5EF4-FFF2-40B4-BE49-F238E27FC236}">
                <a16:creationId xmlns:a16="http://schemas.microsoft.com/office/drawing/2014/main" id="{06AFF45F-5A96-9DF3-B9EF-A80EADC5B582}"/>
              </a:ext>
              <a:ext uri="{C183D7F6-B498-43B3-948B-1728B52AA6E4}">
                <adec:decorative xmlns:adec="http://schemas.microsoft.com/office/drawing/2017/decorative" val="1"/>
              </a:ext>
            </a:extLst>
          </p:cNvPr>
          <p:cNvGrpSpPr/>
          <p:nvPr/>
        </p:nvGrpSpPr>
        <p:grpSpPr>
          <a:xfrm>
            <a:off x="486017" y="1194949"/>
            <a:ext cx="1102638" cy="1138216"/>
            <a:chOff x="3537869" y="1375461"/>
            <a:chExt cx="457624" cy="472391"/>
          </a:xfrm>
          <a:solidFill>
            <a:schemeClr val="bg1"/>
          </a:solidFill>
        </p:grpSpPr>
        <p:sp>
          <p:nvSpPr>
            <p:cNvPr id="9" name="Freeform: Shape 8">
              <a:extLst>
                <a:ext uri="{FF2B5EF4-FFF2-40B4-BE49-F238E27FC236}">
                  <a16:creationId xmlns:a16="http://schemas.microsoft.com/office/drawing/2014/main" id="{1F09CAD7-9AD8-7F31-44A6-6CCF6BDB9D18}"/>
                </a:ext>
              </a:extLst>
            </p:cNvPr>
            <p:cNvSpPr/>
            <p:nvPr/>
          </p:nvSpPr>
          <p:spPr>
            <a:xfrm>
              <a:off x="3574777" y="1375461"/>
              <a:ext cx="420716" cy="472391"/>
            </a:xfrm>
            <a:custGeom>
              <a:avLst/>
              <a:gdLst>
                <a:gd name="csX0" fmla="*/ 420037 w 420716"/>
                <a:gd name="csY0" fmla="*/ 53435 h 472391"/>
                <a:gd name="csX1" fmla="*/ 413240 w 420716"/>
                <a:gd name="csY1" fmla="*/ 79225 h 472391"/>
                <a:gd name="csX2" fmla="*/ 353785 w 420716"/>
                <a:gd name="csY2" fmla="*/ 192110 h 472391"/>
                <a:gd name="csX3" fmla="*/ 353859 w 420716"/>
                <a:gd name="csY3" fmla="*/ 198798 h 472391"/>
                <a:gd name="csX4" fmla="*/ 361403 w 420716"/>
                <a:gd name="csY4" fmla="*/ 269471 h 472391"/>
                <a:gd name="csX5" fmla="*/ 339547 w 420716"/>
                <a:gd name="csY5" fmla="*/ 328461 h 472391"/>
                <a:gd name="csX6" fmla="*/ 318902 w 420716"/>
                <a:gd name="csY6" fmla="*/ 376659 h 472391"/>
                <a:gd name="csX7" fmla="*/ 273988 w 420716"/>
                <a:gd name="csY7" fmla="*/ 455371 h 472391"/>
                <a:gd name="csX8" fmla="*/ 238471 w 420716"/>
                <a:gd name="csY8" fmla="*/ 472133 h 472391"/>
                <a:gd name="csX9" fmla="*/ 223686 w 420716"/>
                <a:gd name="csY9" fmla="*/ 468066 h 472391"/>
                <a:gd name="csX10" fmla="*/ 146052 w 420716"/>
                <a:gd name="csY10" fmla="*/ 432534 h 472391"/>
                <a:gd name="csX11" fmla="*/ 86473 w 420716"/>
                <a:gd name="csY11" fmla="*/ 394551 h 472391"/>
                <a:gd name="csX12" fmla="*/ 37403 w 420716"/>
                <a:gd name="csY12" fmla="*/ 356693 h 472391"/>
                <a:gd name="csX13" fmla="*/ 7296 w 420716"/>
                <a:gd name="csY13" fmla="*/ 328151 h 472391"/>
                <a:gd name="csX14" fmla="*/ 12308 w 420716"/>
                <a:gd name="csY14" fmla="*/ 285437 h 472391"/>
                <a:gd name="csX15" fmla="*/ 26944 w 420716"/>
                <a:gd name="csY15" fmla="*/ 280137 h 472391"/>
                <a:gd name="csX16" fmla="*/ 62403 w 420716"/>
                <a:gd name="csY16" fmla="*/ 270350 h 472391"/>
                <a:gd name="csX17" fmla="*/ 108844 w 420716"/>
                <a:gd name="csY17" fmla="*/ 246804 h 472391"/>
                <a:gd name="csX18" fmla="*/ 134405 w 420716"/>
                <a:gd name="csY18" fmla="*/ 226632 h 472391"/>
                <a:gd name="csX19" fmla="*/ 177710 w 420716"/>
                <a:gd name="csY19" fmla="*/ 181984 h 472391"/>
                <a:gd name="csX20" fmla="*/ 205079 w 420716"/>
                <a:gd name="csY20" fmla="*/ 158231 h 472391"/>
                <a:gd name="csX21" fmla="*/ 254451 w 420716"/>
                <a:gd name="csY21" fmla="*/ 144377 h 472391"/>
                <a:gd name="csX22" fmla="*/ 259891 w 420716"/>
                <a:gd name="csY22" fmla="*/ 141115 h 472391"/>
                <a:gd name="csX23" fmla="*/ 317943 w 420716"/>
                <a:gd name="csY23" fmla="*/ 30008 h 472391"/>
                <a:gd name="csX24" fmla="*/ 349408 w 420716"/>
                <a:gd name="csY24" fmla="*/ 2668 h 472391"/>
                <a:gd name="csX25" fmla="*/ 413948 w 420716"/>
                <a:gd name="csY25" fmla="*/ 28347 h 472391"/>
                <a:gd name="csX26" fmla="*/ 420037 w 420716"/>
                <a:gd name="csY26" fmla="*/ 53435 h 472391"/>
                <a:gd name="csX27" fmla="*/ 36532 w 420716"/>
                <a:gd name="csY27" fmla="*/ 311101 h 472391"/>
                <a:gd name="csX28" fmla="*/ 36687 w 420716"/>
                <a:gd name="csY28" fmla="*/ 312193 h 472391"/>
                <a:gd name="csX29" fmla="*/ 38828 w 420716"/>
                <a:gd name="csY29" fmla="*/ 314548 h 472391"/>
                <a:gd name="csX30" fmla="*/ 86709 w 420716"/>
                <a:gd name="csY30" fmla="*/ 355313 h 472391"/>
                <a:gd name="csX31" fmla="*/ 91964 w 420716"/>
                <a:gd name="csY31" fmla="*/ 355704 h 472391"/>
                <a:gd name="csX32" fmla="*/ 106113 w 420716"/>
                <a:gd name="csY32" fmla="*/ 346426 h 472391"/>
                <a:gd name="csX33" fmla="*/ 110727 w 420716"/>
                <a:gd name="csY33" fmla="*/ 342994 h 472391"/>
                <a:gd name="csX34" fmla="*/ 134538 w 420716"/>
                <a:gd name="csY34" fmla="*/ 350464 h 472391"/>
                <a:gd name="csX35" fmla="*/ 131083 w 420716"/>
                <a:gd name="csY35" fmla="*/ 366857 h 472391"/>
                <a:gd name="csX36" fmla="*/ 121185 w 420716"/>
                <a:gd name="csY36" fmla="*/ 374910 h 472391"/>
                <a:gd name="csX37" fmla="*/ 118255 w 420716"/>
                <a:gd name="csY37" fmla="*/ 377309 h 472391"/>
                <a:gd name="csX38" fmla="*/ 121311 w 420716"/>
                <a:gd name="csY38" fmla="*/ 379649 h 472391"/>
                <a:gd name="csX39" fmla="*/ 148304 w 420716"/>
                <a:gd name="csY39" fmla="*/ 396810 h 472391"/>
                <a:gd name="csX40" fmla="*/ 168786 w 420716"/>
                <a:gd name="csY40" fmla="*/ 408671 h 472391"/>
                <a:gd name="csX41" fmla="*/ 173045 w 420716"/>
                <a:gd name="csY41" fmla="*/ 408206 h 472391"/>
                <a:gd name="csX42" fmla="*/ 174920 w 420716"/>
                <a:gd name="csY42" fmla="*/ 406471 h 472391"/>
                <a:gd name="csX43" fmla="*/ 199801 w 420716"/>
                <a:gd name="csY43" fmla="*/ 375072 h 472391"/>
                <a:gd name="csX44" fmla="*/ 203662 w 420716"/>
                <a:gd name="csY44" fmla="*/ 369234 h 472391"/>
                <a:gd name="csX45" fmla="*/ 222151 w 420716"/>
                <a:gd name="csY45" fmla="*/ 364200 h 472391"/>
                <a:gd name="csX46" fmla="*/ 232315 w 420716"/>
                <a:gd name="csY46" fmla="*/ 379885 h 472391"/>
                <a:gd name="csX47" fmla="*/ 229126 w 420716"/>
                <a:gd name="csY47" fmla="*/ 388439 h 472391"/>
                <a:gd name="csX48" fmla="*/ 204193 w 420716"/>
                <a:gd name="csY48" fmla="*/ 421846 h 472391"/>
                <a:gd name="csX49" fmla="*/ 202030 w 420716"/>
                <a:gd name="csY49" fmla="*/ 424680 h 472391"/>
                <a:gd name="csX50" fmla="*/ 204252 w 420716"/>
                <a:gd name="csY50" fmla="*/ 425979 h 472391"/>
                <a:gd name="csX51" fmla="*/ 229481 w 420716"/>
                <a:gd name="csY51" fmla="*/ 436187 h 472391"/>
                <a:gd name="csX52" fmla="*/ 240361 w 420716"/>
                <a:gd name="csY52" fmla="*/ 440011 h 472391"/>
                <a:gd name="csX53" fmla="*/ 247143 w 420716"/>
                <a:gd name="csY53" fmla="*/ 437789 h 472391"/>
                <a:gd name="csX54" fmla="*/ 248435 w 420716"/>
                <a:gd name="csY54" fmla="*/ 435966 h 472391"/>
                <a:gd name="csX55" fmla="*/ 281738 w 420716"/>
                <a:gd name="csY55" fmla="*/ 379516 h 472391"/>
                <a:gd name="csX56" fmla="*/ 310923 w 420716"/>
                <a:gd name="csY56" fmla="*/ 313544 h 472391"/>
                <a:gd name="csX57" fmla="*/ 311883 w 420716"/>
                <a:gd name="csY57" fmla="*/ 310709 h 472391"/>
                <a:gd name="csX58" fmla="*/ 308414 w 420716"/>
                <a:gd name="csY58" fmla="*/ 308753 h 472391"/>
                <a:gd name="csX59" fmla="*/ 274328 w 420716"/>
                <a:gd name="csY59" fmla="*/ 291046 h 472391"/>
                <a:gd name="csX60" fmla="*/ 173510 w 420716"/>
                <a:gd name="csY60" fmla="*/ 238641 h 472391"/>
                <a:gd name="csX61" fmla="*/ 167509 w 420716"/>
                <a:gd name="csY61" fmla="*/ 239512 h 472391"/>
                <a:gd name="csX62" fmla="*/ 138686 w 420716"/>
                <a:gd name="csY62" fmla="*/ 264740 h 472391"/>
                <a:gd name="csX63" fmla="*/ 78486 w 420716"/>
                <a:gd name="csY63" fmla="*/ 298280 h 472391"/>
                <a:gd name="csX64" fmla="*/ 39322 w 420716"/>
                <a:gd name="csY64" fmla="*/ 310230 h 472391"/>
                <a:gd name="csX65" fmla="*/ 36532 w 420716"/>
                <a:gd name="csY65" fmla="*/ 311101 h 472391"/>
                <a:gd name="csX66" fmla="*/ 193756 w 420716"/>
                <a:gd name="csY66" fmla="*/ 213058 h 472391"/>
                <a:gd name="csX67" fmla="*/ 196782 w 420716"/>
                <a:gd name="csY67" fmla="*/ 214785 h 472391"/>
                <a:gd name="csX68" fmla="*/ 245062 w 420716"/>
                <a:gd name="csY68" fmla="*/ 239822 h 472391"/>
                <a:gd name="csX69" fmla="*/ 320305 w 420716"/>
                <a:gd name="csY69" fmla="*/ 278904 h 472391"/>
                <a:gd name="csX70" fmla="*/ 324681 w 420716"/>
                <a:gd name="csY70" fmla="*/ 277236 h 472391"/>
                <a:gd name="csX71" fmla="*/ 330284 w 420716"/>
                <a:gd name="csY71" fmla="*/ 261699 h 472391"/>
                <a:gd name="csX72" fmla="*/ 332609 w 420716"/>
                <a:gd name="csY72" fmla="*/ 231702 h 472391"/>
                <a:gd name="csX73" fmla="*/ 303823 w 420716"/>
                <a:gd name="csY73" fmla="*/ 193542 h 472391"/>
                <a:gd name="csX74" fmla="*/ 280654 w 420716"/>
                <a:gd name="csY74" fmla="*/ 181954 h 472391"/>
                <a:gd name="csX75" fmla="*/ 265781 w 420716"/>
                <a:gd name="csY75" fmla="*/ 177142 h 472391"/>
                <a:gd name="csX76" fmla="*/ 211537 w 420716"/>
                <a:gd name="csY76" fmla="*/ 193136 h 472391"/>
                <a:gd name="csX77" fmla="*/ 194627 w 420716"/>
                <a:gd name="csY77" fmla="*/ 211338 h 472391"/>
                <a:gd name="csX78" fmla="*/ 193756 w 420716"/>
                <a:gd name="csY78" fmla="*/ 213058 h 472391"/>
                <a:gd name="csX79" fmla="*/ 366149 w 420716"/>
                <a:gd name="csY79" fmla="*/ 31838 h 472391"/>
                <a:gd name="csX80" fmla="*/ 353409 w 420716"/>
                <a:gd name="csY80" fmla="*/ 36075 h 472391"/>
                <a:gd name="csX81" fmla="*/ 346817 w 420716"/>
                <a:gd name="csY81" fmla="*/ 44150 h 472391"/>
                <a:gd name="csX82" fmla="*/ 292500 w 420716"/>
                <a:gd name="csY82" fmla="*/ 147868 h 472391"/>
                <a:gd name="csX83" fmla="*/ 294301 w 420716"/>
                <a:gd name="csY83" fmla="*/ 153020 h 472391"/>
                <a:gd name="csX84" fmla="*/ 295172 w 420716"/>
                <a:gd name="csY84" fmla="*/ 153434 h 472391"/>
                <a:gd name="csX85" fmla="*/ 325235 w 420716"/>
                <a:gd name="csY85" fmla="*/ 169111 h 472391"/>
                <a:gd name="csX86" fmla="*/ 330439 w 420716"/>
                <a:gd name="csY86" fmla="*/ 167627 h 472391"/>
                <a:gd name="csX87" fmla="*/ 330579 w 420716"/>
                <a:gd name="csY87" fmla="*/ 167347 h 472391"/>
                <a:gd name="csX88" fmla="*/ 374578 w 420716"/>
                <a:gd name="csY88" fmla="*/ 83720 h 472391"/>
                <a:gd name="csX89" fmla="*/ 386100 w 420716"/>
                <a:gd name="csY89" fmla="*/ 61392 h 472391"/>
                <a:gd name="csX90" fmla="*/ 366149 w 420716"/>
                <a:gd name="csY90" fmla="*/ 31838 h 472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Lst>
              <a:rect l="l" t="t" r="r" b="b"/>
              <a:pathLst>
                <a:path w="420716" h="472391">
                  <a:moveTo>
                    <a:pt x="420037" y="53435"/>
                  </a:moveTo>
                  <a:cubicBezTo>
                    <a:pt x="420251" y="62196"/>
                    <a:pt x="417616" y="70913"/>
                    <a:pt x="413240" y="79225"/>
                  </a:cubicBezTo>
                  <a:cubicBezTo>
                    <a:pt x="393422" y="116846"/>
                    <a:pt x="373648" y="154504"/>
                    <a:pt x="353785" y="192110"/>
                  </a:cubicBezTo>
                  <a:cubicBezTo>
                    <a:pt x="352515" y="194509"/>
                    <a:pt x="352434" y="196325"/>
                    <a:pt x="353859" y="198798"/>
                  </a:cubicBezTo>
                  <a:cubicBezTo>
                    <a:pt x="366746" y="221244"/>
                    <a:pt x="369787" y="244937"/>
                    <a:pt x="361403" y="269471"/>
                  </a:cubicBezTo>
                  <a:cubicBezTo>
                    <a:pt x="354626" y="289304"/>
                    <a:pt x="347245" y="308953"/>
                    <a:pt x="339547" y="328461"/>
                  </a:cubicBezTo>
                  <a:cubicBezTo>
                    <a:pt x="333133" y="344707"/>
                    <a:pt x="326261" y="360805"/>
                    <a:pt x="318902" y="376659"/>
                  </a:cubicBezTo>
                  <a:cubicBezTo>
                    <a:pt x="306148" y="404109"/>
                    <a:pt x="291054" y="430319"/>
                    <a:pt x="273988" y="455371"/>
                  </a:cubicBezTo>
                  <a:cubicBezTo>
                    <a:pt x="265589" y="467697"/>
                    <a:pt x="253528" y="473263"/>
                    <a:pt x="238471" y="472133"/>
                  </a:cubicBezTo>
                  <a:cubicBezTo>
                    <a:pt x="233289" y="471742"/>
                    <a:pt x="228506" y="469786"/>
                    <a:pt x="223686" y="468066"/>
                  </a:cubicBezTo>
                  <a:cubicBezTo>
                    <a:pt x="196753" y="458471"/>
                    <a:pt x="170941" y="446491"/>
                    <a:pt x="146052" y="432534"/>
                  </a:cubicBezTo>
                  <a:cubicBezTo>
                    <a:pt x="125459" y="420990"/>
                    <a:pt x="105811" y="408007"/>
                    <a:pt x="86473" y="394551"/>
                  </a:cubicBezTo>
                  <a:cubicBezTo>
                    <a:pt x="69481" y="382734"/>
                    <a:pt x="53095" y="370149"/>
                    <a:pt x="37403" y="356693"/>
                  </a:cubicBezTo>
                  <a:cubicBezTo>
                    <a:pt x="26878" y="347674"/>
                    <a:pt x="16972" y="338049"/>
                    <a:pt x="7296" y="328151"/>
                  </a:cubicBezTo>
                  <a:cubicBezTo>
                    <a:pt x="-5326" y="315241"/>
                    <a:pt x="-2418" y="295305"/>
                    <a:pt x="12308" y="285437"/>
                  </a:cubicBezTo>
                  <a:cubicBezTo>
                    <a:pt x="16759" y="282455"/>
                    <a:pt x="21733" y="280971"/>
                    <a:pt x="26944" y="280137"/>
                  </a:cubicBezTo>
                  <a:cubicBezTo>
                    <a:pt x="39138" y="278181"/>
                    <a:pt x="50896" y="274705"/>
                    <a:pt x="62403" y="270350"/>
                  </a:cubicBezTo>
                  <a:cubicBezTo>
                    <a:pt x="78730" y="264157"/>
                    <a:pt x="94230" y="256311"/>
                    <a:pt x="108844" y="246804"/>
                  </a:cubicBezTo>
                  <a:cubicBezTo>
                    <a:pt x="117990" y="240855"/>
                    <a:pt x="126345" y="233909"/>
                    <a:pt x="134405" y="226632"/>
                  </a:cubicBezTo>
                  <a:cubicBezTo>
                    <a:pt x="149847" y="212704"/>
                    <a:pt x="164151" y="197691"/>
                    <a:pt x="177710" y="181984"/>
                  </a:cubicBezTo>
                  <a:cubicBezTo>
                    <a:pt x="185681" y="172743"/>
                    <a:pt x="194465" y="164468"/>
                    <a:pt x="205079" y="158231"/>
                  </a:cubicBezTo>
                  <a:cubicBezTo>
                    <a:pt x="220306" y="149300"/>
                    <a:pt x="236662" y="144303"/>
                    <a:pt x="254451" y="144377"/>
                  </a:cubicBezTo>
                  <a:cubicBezTo>
                    <a:pt x="257137" y="144384"/>
                    <a:pt x="258606" y="143573"/>
                    <a:pt x="259891" y="141115"/>
                  </a:cubicBezTo>
                  <a:cubicBezTo>
                    <a:pt x="279177" y="104040"/>
                    <a:pt x="298604" y="67053"/>
                    <a:pt x="317943" y="30008"/>
                  </a:cubicBezTo>
                  <a:cubicBezTo>
                    <a:pt x="324844" y="16803"/>
                    <a:pt x="335118" y="7481"/>
                    <a:pt x="349408" y="2668"/>
                  </a:cubicBezTo>
                  <a:cubicBezTo>
                    <a:pt x="374437" y="-5754"/>
                    <a:pt x="401969" y="5547"/>
                    <a:pt x="413948" y="28347"/>
                  </a:cubicBezTo>
                  <a:cubicBezTo>
                    <a:pt x="417963" y="35994"/>
                    <a:pt x="420082" y="44113"/>
                    <a:pt x="420037" y="53435"/>
                  </a:cubicBezTo>
                  <a:close/>
                  <a:moveTo>
                    <a:pt x="36532" y="311101"/>
                  </a:moveTo>
                  <a:cubicBezTo>
                    <a:pt x="36621" y="311794"/>
                    <a:pt x="36577" y="312060"/>
                    <a:pt x="36687" y="312193"/>
                  </a:cubicBezTo>
                  <a:cubicBezTo>
                    <a:pt x="37381" y="312998"/>
                    <a:pt x="38075" y="313802"/>
                    <a:pt x="38828" y="314548"/>
                  </a:cubicBezTo>
                  <a:cubicBezTo>
                    <a:pt x="53767" y="329310"/>
                    <a:pt x="69924" y="342669"/>
                    <a:pt x="86709" y="355313"/>
                  </a:cubicBezTo>
                  <a:cubicBezTo>
                    <a:pt x="88509" y="356671"/>
                    <a:pt x="90134" y="356893"/>
                    <a:pt x="91964" y="355704"/>
                  </a:cubicBezTo>
                  <a:cubicBezTo>
                    <a:pt x="96695" y="352634"/>
                    <a:pt x="101419" y="349556"/>
                    <a:pt x="106113" y="346426"/>
                  </a:cubicBezTo>
                  <a:cubicBezTo>
                    <a:pt x="107708" y="345363"/>
                    <a:pt x="109103" y="344013"/>
                    <a:pt x="110727" y="342994"/>
                  </a:cubicBezTo>
                  <a:cubicBezTo>
                    <a:pt x="119363" y="337562"/>
                    <a:pt x="130914" y="341119"/>
                    <a:pt x="134538" y="350464"/>
                  </a:cubicBezTo>
                  <a:cubicBezTo>
                    <a:pt x="136900" y="356546"/>
                    <a:pt x="135800" y="362259"/>
                    <a:pt x="131083" y="366857"/>
                  </a:cubicBezTo>
                  <a:cubicBezTo>
                    <a:pt x="128050" y="369810"/>
                    <a:pt x="124507" y="372245"/>
                    <a:pt x="121185" y="374910"/>
                  </a:cubicBezTo>
                  <a:cubicBezTo>
                    <a:pt x="120315" y="375618"/>
                    <a:pt x="119444" y="376334"/>
                    <a:pt x="118255" y="377309"/>
                  </a:cubicBezTo>
                  <a:cubicBezTo>
                    <a:pt x="119503" y="378276"/>
                    <a:pt x="120359" y="379036"/>
                    <a:pt x="121311" y="379649"/>
                  </a:cubicBezTo>
                  <a:cubicBezTo>
                    <a:pt x="130294" y="385398"/>
                    <a:pt x="139218" y="391237"/>
                    <a:pt x="148304" y="396810"/>
                  </a:cubicBezTo>
                  <a:cubicBezTo>
                    <a:pt x="155021" y="400936"/>
                    <a:pt x="161988" y="404670"/>
                    <a:pt x="168786" y="408671"/>
                  </a:cubicBezTo>
                  <a:cubicBezTo>
                    <a:pt x="170469" y="409660"/>
                    <a:pt x="171746" y="409579"/>
                    <a:pt x="173045" y="408206"/>
                  </a:cubicBezTo>
                  <a:cubicBezTo>
                    <a:pt x="173628" y="407593"/>
                    <a:pt x="174300" y="407062"/>
                    <a:pt x="174920" y="406471"/>
                  </a:cubicBezTo>
                  <a:cubicBezTo>
                    <a:pt x="184670" y="397142"/>
                    <a:pt x="192708" y="386476"/>
                    <a:pt x="199801" y="375072"/>
                  </a:cubicBezTo>
                  <a:cubicBezTo>
                    <a:pt x="201034" y="373087"/>
                    <a:pt x="202215" y="371057"/>
                    <a:pt x="203662" y="369234"/>
                  </a:cubicBezTo>
                  <a:cubicBezTo>
                    <a:pt x="208031" y="363698"/>
                    <a:pt x="215612" y="361690"/>
                    <a:pt x="222151" y="364200"/>
                  </a:cubicBezTo>
                  <a:cubicBezTo>
                    <a:pt x="228809" y="366754"/>
                    <a:pt x="232810" y="372902"/>
                    <a:pt x="232315" y="379885"/>
                  </a:cubicBezTo>
                  <a:cubicBezTo>
                    <a:pt x="232086" y="383029"/>
                    <a:pt x="230735" y="385782"/>
                    <a:pt x="229126" y="388439"/>
                  </a:cubicBezTo>
                  <a:cubicBezTo>
                    <a:pt x="221908" y="400375"/>
                    <a:pt x="213597" y="411513"/>
                    <a:pt x="204193" y="421846"/>
                  </a:cubicBezTo>
                  <a:cubicBezTo>
                    <a:pt x="203448" y="422665"/>
                    <a:pt x="202843" y="423610"/>
                    <a:pt x="202030" y="424680"/>
                  </a:cubicBezTo>
                  <a:cubicBezTo>
                    <a:pt x="203020" y="425263"/>
                    <a:pt x="203603" y="425714"/>
                    <a:pt x="204252" y="425979"/>
                  </a:cubicBezTo>
                  <a:cubicBezTo>
                    <a:pt x="212652" y="429404"/>
                    <a:pt x="221044" y="432859"/>
                    <a:pt x="229481" y="436187"/>
                  </a:cubicBezTo>
                  <a:cubicBezTo>
                    <a:pt x="233053" y="437597"/>
                    <a:pt x="236714" y="438793"/>
                    <a:pt x="240361" y="440011"/>
                  </a:cubicBezTo>
                  <a:cubicBezTo>
                    <a:pt x="243136" y="440941"/>
                    <a:pt x="245394" y="440033"/>
                    <a:pt x="247143" y="437789"/>
                  </a:cubicBezTo>
                  <a:cubicBezTo>
                    <a:pt x="247601" y="437206"/>
                    <a:pt x="248022" y="436586"/>
                    <a:pt x="248435" y="435966"/>
                  </a:cubicBezTo>
                  <a:cubicBezTo>
                    <a:pt x="260548" y="417735"/>
                    <a:pt x="271663" y="398928"/>
                    <a:pt x="281738" y="379516"/>
                  </a:cubicBezTo>
                  <a:cubicBezTo>
                    <a:pt x="292840" y="358118"/>
                    <a:pt x="302184" y="335960"/>
                    <a:pt x="310923" y="313544"/>
                  </a:cubicBezTo>
                  <a:cubicBezTo>
                    <a:pt x="311263" y="312680"/>
                    <a:pt x="311521" y="311787"/>
                    <a:pt x="311883" y="310709"/>
                  </a:cubicBezTo>
                  <a:cubicBezTo>
                    <a:pt x="310606" y="309986"/>
                    <a:pt x="309528" y="309329"/>
                    <a:pt x="308414" y="308753"/>
                  </a:cubicBezTo>
                  <a:cubicBezTo>
                    <a:pt x="297054" y="302841"/>
                    <a:pt x="285688" y="296951"/>
                    <a:pt x="274328" y="291046"/>
                  </a:cubicBezTo>
                  <a:cubicBezTo>
                    <a:pt x="240722" y="273583"/>
                    <a:pt x="207116" y="256112"/>
                    <a:pt x="173510" y="238641"/>
                  </a:cubicBezTo>
                  <a:cubicBezTo>
                    <a:pt x="170233" y="236936"/>
                    <a:pt x="170203" y="236914"/>
                    <a:pt x="167509" y="239512"/>
                  </a:cubicBezTo>
                  <a:cubicBezTo>
                    <a:pt x="158312" y="248376"/>
                    <a:pt x="148857" y="256953"/>
                    <a:pt x="138686" y="264740"/>
                  </a:cubicBezTo>
                  <a:cubicBezTo>
                    <a:pt x="120285" y="278838"/>
                    <a:pt x="99921" y="289511"/>
                    <a:pt x="78486" y="298280"/>
                  </a:cubicBezTo>
                  <a:cubicBezTo>
                    <a:pt x="65813" y="303461"/>
                    <a:pt x="52778" y="307528"/>
                    <a:pt x="39322" y="310230"/>
                  </a:cubicBezTo>
                  <a:cubicBezTo>
                    <a:pt x="38407" y="310422"/>
                    <a:pt x="37521" y="310791"/>
                    <a:pt x="36532" y="311101"/>
                  </a:cubicBezTo>
                  <a:close/>
                  <a:moveTo>
                    <a:pt x="193756" y="213058"/>
                  </a:moveTo>
                  <a:cubicBezTo>
                    <a:pt x="194960" y="213744"/>
                    <a:pt x="195852" y="214305"/>
                    <a:pt x="196782" y="214785"/>
                  </a:cubicBezTo>
                  <a:cubicBezTo>
                    <a:pt x="212873" y="223140"/>
                    <a:pt x="228971" y="231474"/>
                    <a:pt x="245062" y="239822"/>
                  </a:cubicBezTo>
                  <a:cubicBezTo>
                    <a:pt x="270143" y="252849"/>
                    <a:pt x="295224" y="265884"/>
                    <a:pt x="320305" y="278904"/>
                  </a:cubicBezTo>
                  <a:cubicBezTo>
                    <a:pt x="323110" y="280366"/>
                    <a:pt x="323626" y="280159"/>
                    <a:pt x="324681" y="277236"/>
                  </a:cubicBezTo>
                  <a:cubicBezTo>
                    <a:pt x="326556" y="272062"/>
                    <a:pt x="328431" y="266888"/>
                    <a:pt x="330284" y="261699"/>
                  </a:cubicBezTo>
                  <a:cubicBezTo>
                    <a:pt x="333783" y="251912"/>
                    <a:pt x="334823" y="241874"/>
                    <a:pt x="332609" y="231702"/>
                  </a:cubicBezTo>
                  <a:cubicBezTo>
                    <a:pt x="328896" y="214697"/>
                    <a:pt x="319227" y="201905"/>
                    <a:pt x="303823" y="193542"/>
                  </a:cubicBezTo>
                  <a:cubicBezTo>
                    <a:pt x="296242" y="189424"/>
                    <a:pt x="288529" y="185490"/>
                    <a:pt x="280654" y="181954"/>
                  </a:cubicBezTo>
                  <a:cubicBezTo>
                    <a:pt x="275922" y="179828"/>
                    <a:pt x="270874" y="177968"/>
                    <a:pt x="265781" y="177142"/>
                  </a:cubicBezTo>
                  <a:cubicBezTo>
                    <a:pt x="245188" y="173805"/>
                    <a:pt x="226919" y="179290"/>
                    <a:pt x="211537" y="193136"/>
                  </a:cubicBezTo>
                  <a:cubicBezTo>
                    <a:pt x="205404" y="198657"/>
                    <a:pt x="200222" y="205227"/>
                    <a:pt x="194627" y="211338"/>
                  </a:cubicBezTo>
                  <a:cubicBezTo>
                    <a:pt x="194295" y="211707"/>
                    <a:pt x="194162" y="212246"/>
                    <a:pt x="193756" y="213058"/>
                  </a:cubicBezTo>
                  <a:close/>
                  <a:moveTo>
                    <a:pt x="366149" y="31838"/>
                  </a:moveTo>
                  <a:cubicBezTo>
                    <a:pt x="361668" y="31676"/>
                    <a:pt x="357313" y="33211"/>
                    <a:pt x="353409" y="36075"/>
                  </a:cubicBezTo>
                  <a:cubicBezTo>
                    <a:pt x="350515" y="38201"/>
                    <a:pt x="348471" y="40998"/>
                    <a:pt x="346817" y="44150"/>
                  </a:cubicBezTo>
                  <a:cubicBezTo>
                    <a:pt x="328727" y="78730"/>
                    <a:pt x="310606" y="113296"/>
                    <a:pt x="292500" y="147868"/>
                  </a:cubicBezTo>
                  <a:cubicBezTo>
                    <a:pt x="290729" y="151249"/>
                    <a:pt x="290781" y="151352"/>
                    <a:pt x="294301" y="153020"/>
                  </a:cubicBezTo>
                  <a:cubicBezTo>
                    <a:pt x="294596" y="153161"/>
                    <a:pt x="294884" y="153286"/>
                    <a:pt x="295172" y="153434"/>
                  </a:cubicBezTo>
                  <a:cubicBezTo>
                    <a:pt x="305203" y="158645"/>
                    <a:pt x="315263" y="163789"/>
                    <a:pt x="325235" y="169111"/>
                  </a:cubicBezTo>
                  <a:cubicBezTo>
                    <a:pt x="328660" y="170934"/>
                    <a:pt x="328608" y="171119"/>
                    <a:pt x="330439" y="167627"/>
                  </a:cubicBezTo>
                  <a:cubicBezTo>
                    <a:pt x="330491" y="167539"/>
                    <a:pt x="330527" y="167436"/>
                    <a:pt x="330579" y="167347"/>
                  </a:cubicBezTo>
                  <a:cubicBezTo>
                    <a:pt x="345245" y="139469"/>
                    <a:pt x="359919" y="111598"/>
                    <a:pt x="374578" y="83720"/>
                  </a:cubicBezTo>
                  <a:cubicBezTo>
                    <a:pt x="378475" y="76302"/>
                    <a:pt x="382652" y="69009"/>
                    <a:pt x="386100" y="61392"/>
                  </a:cubicBezTo>
                  <a:cubicBezTo>
                    <a:pt x="392403" y="47442"/>
                    <a:pt x="381973" y="31904"/>
                    <a:pt x="366149" y="31838"/>
                  </a:cubicBezTo>
                  <a:close/>
                </a:path>
              </a:pathLst>
            </a:custGeom>
            <a:grpFill/>
            <a:ln w="7374" cap="flat">
              <a:noFill/>
              <a:prstDash val="solid"/>
              <a:miter/>
            </a:ln>
          </p:spPr>
          <p:txBody>
            <a:bodyPr/>
            <a:lstStyle/>
            <a:p>
              <a:endParaRPr lang="en-CA" noProof="0" dirty="0"/>
            </a:p>
          </p:txBody>
        </p:sp>
        <p:sp>
          <p:nvSpPr>
            <p:cNvPr id="10" name="Freeform: Shape 9">
              <a:extLst>
                <a:ext uri="{FF2B5EF4-FFF2-40B4-BE49-F238E27FC236}">
                  <a16:creationId xmlns:a16="http://schemas.microsoft.com/office/drawing/2014/main" id="{398C3B26-D173-81EC-19E2-D02544AF17B2}"/>
                </a:ext>
              </a:extLst>
            </p:cNvPr>
            <p:cNvSpPr/>
            <p:nvPr/>
          </p:nvSpPr>
          <p:spPr>
            <a:xfrm>
              <a:off x="3604300" y="1508320"/>
              <a:ext cx="45720" cy="45720"/>
            </a:xfrm>
            <a:custGeom>
              <a:avLst/>
              <a:gdLst>
                <a:gd name="csX0" fmla="*/ -667 w 44286"/>
                <a:gd name="csY0" fmla="*/ 25845 h 51668"/>
                <a:gd name="csX1" fmla="*/ 21292 w 44286"/>
                <a:gd name="csY1" fmla="*/ -114 h 51668"/>
                <a:gd name="csX2" fmla="*/ 43620 w 44286"/>
                <a:gd name="csY2" fmla="*/ 25860 h 51668"/>
                <a:gd name="csX3" fmla="*/ 21580 w 44286"/>
                <a:gd name="csY3" fmla="*/ 51553 h 51668"/>
                <a:gd name="csX4" fmla="*/ -667 w 44286"/>
                <a:gd name="csY4" fmla="*/ 25845 h 51668"/>
              </a:gdLst>
              <a:ahLst/>
              <a:cxnLst>
                <a:cxn ang="0">
                  <a:pos x="csX0" y="csY0"/>
                </a:cxn>
                <a:cxn ang="0">
                  <a:pos x="csX1" y="csY1"/>
                </a:cxn>
                <a:cxn ang="0">
                  <a:pos x="csX2" y="csY2"/>
                </a:cxn>
                <a:cxn ang="0">
                  <a:pos x="csX3" y="csY3"/>
                </a:cxn>
                <a:cxn ang="0">
                  <a:pos x="csX4" y="csY4"/>
                </a:cxn>
              </a:cxnLst>
              <a:rect l="l" t="t" r="r" b="b"/>
              <a:pathLst>
                <a:path w="44286" h="51668">
                  <a:moveTo>
                    <a:pt x="-667" y="25845"/>
                  </a:moveTo>
                  <a:cubicBezTo>
                    <a:pt x="-711" y="11504"/>
                    <a:pt x="9024" y="-4"/>
                    <a:pt x="21292" y="-114"/>
                  </a:cubicBezTo>
                  <a:cubicBezTo>
                    <a:pt x="33603" y="-225"/>
                    <a:pt x="43679" y="11489"/>
                    <a:pt x="43620" y="25860"/>
                  </a:cubicBezTo>
                  <a:cubicBezTo>
                    <a:pt x="43568" y="39795"/>
                    <a:pt x="33530" y="51494"/>
                    <a:pt x="21580" y="51553"/>
                  </a:cubicBezTo>
                  <a:cubicBezTo>
                    <a:pt x="9401" y="51612"/>
                    <a:pt x="-623" y="40031"/>
                    <a:pt x="-667" y="25845"/>
                  </a:cubicBezTo>
                  <a:close/>
                </a:path>
              </a:pathLst>
            </a:custGeom>
            <a:grpFill/>
            <a:ln w="7374" cap="flat">
              <a:noFill/>
              <a:prstDash val="solid"/>
              <a:miter/>
            </a:ln>
          </p:spPr>
          <p:txBody>
            <a:bodyPr/>
            <a:lstStyle/>
            <a:p>
              <a:endParaRPr lang="en-CA" noProof="0" dirty="0"/>
            </a:p>
          </p:txBody>
        </p:sp>
        <p:sp>
          <p:nvSpPr>
            <p:cNvPr id="11" name="Freeform: Shape 10">
              <a:extLst>
                <a:ext uri="{FF2B5EF4-FFF2-40B4-BE49-F238E27FC236}">
                  <a16:creationId xmlns:a16="http://schemas.microsoft.com/office/drawing/2014/main" id="{92C55C64-8128-F769-B3DA-36DF506254E7}"/>
                </a:ext>
              </a:extLst>
            </p:cNvPr>
            <p:cNvSpPr/>
            <p:nvPr/>
          </p:nvSpPr>
          <p:spPr>
            <a:xfrm>
              <a:off x="3537869" y="1582129"/>
              <a:ext cx="45720" cy="45720"/>
            </a:xfrm>
            <a:custGeom>
              <a:avLst/>
              <a:gdLst>
                <a:gd name="csX0" fmla="*/ 25448 w 51665"/>
                <a:gd name="csY0" fmla="*/ -114 h 44289"/>
                <a:gd name="csX1" fmla="*/ 50994 w 51665"/>
                <a:gd name="csY1" fmla="*/ 22287 h 44289"/>
                <a:gd name="csX2" fmla="*/ 24791 w 51665"/>
                <a:gd name="csY2" fmla="*/ 44172 h 44289"/>
                <a:gd name="csX3" fmla="*/ -666 w 51665"/>
                <a:gd name="csY3" fmla="*/ 21719 h 44289"/>
                <a:gd name="csX4" fmla="*/ 25448 w 51665"/>
                <a:gd name="csY4" fmla="*/ -114 h 44289"/>
              </a:gdLst>
              <a:ahLst/>
              <a:cxnLst>
                <a:cxn ang="0">
                  <a:pos x="csX0" y="csY0"/>
                </a:cxn>
                <a:cxn ang="0">
                  <a:pos x="csX1" y="csY1"/>
                </a:cxn>
                <a:cxn ang="0">
                  <a:pos x="csX2" y="csY2"/>
                </a:cxn>
                <a:cxn ang="0">
                  <a:pos x="csX3" y="csY3"/>
                </a:cxn>
                <a:cxn ang="0">
                  <a:pos x="csX4" y="csY4"/>
                </a:cxn>
              </a:cxnLst>
              <a:rect l="l" t="t" r="r" b="b"/>
              <a:pathLst>
                <a:path w="51665" h="44289">
                  <a:moveTo>
                    <a:pt x="25448" y="-114"/>
                  </a:moveTo>
                  <a:cubicBezTo>
                    <a:pt x="39620" y="-3"/>
                    <a:pt x="51252" y="10197"/>
                    <a:pt x="50994" y="22287"/>
                  </a:cubicBezTo>
                  <a:cubicBezTo>
                    <a:pt x="50735" y="34488"/>
                    <a:pt x="38948" y="44335"/>
                    <a:pt x="24791" y="44172"/>
                  </a:cubicBezTo>
                  <a:cubicBezTo>
                    <a:pt x="10575" y="44003"/>
                    <a:pt x="-777" y="33986"/>
                    <a:pt x="-666" y="21719"/>
                  </a:cubicBezTo>
                  <a:cubicBezTo>
                    <a:pt x="-555" y="9511"/>
                    <a:pt x="11092" y="-225"/>
                    <a:pt x="25448" y="-114"/>
                  </a:cubicBezTo>
                  <a:close/>
                </a:path>
              </a:pathLst>
            </a:custGeom>
            <a:grpFill/>
            <a:ln w="7374" cap="flat">
              <a:noFill/>
              <a:prstDash val="solid"/>
              <a:miter/>
            </a:ln>
          </p:spPr>
          <p:txBody>
            <a:bodyPr/>
            <a:lstStyle/>
            <a:p>
              <a:endParaRPr lang="en-CA" noProof="0" dirty="0"/>
            </a:p>
          </p:txBody>
        </p:sp>
      </p:grpSp>
      <p:sp>
        <p:nvSpPr>
          <p:cNvPr id="3" name="Slide Number Placeholder 6">
            <a:extLst>
              <a:ext uri="{FF2B5EF4-FFF2-40B4-BE49-F238E27FC236}">
                <a16:creationId xmlns:a16="http://schemas.microsoft.com/office/drawing/2014/main" id="{81EE4ED9-6CC2-A216-F576-909ADCD102CE}"/>
              </a:ext>
              <a:ext uri="{C183D7F6-B498-43B3-948B-1728B52AA6E4}">
                <adec:decorative xmlns:adec="http://schemas.microsoft.com/office/drawing/2017/decorative" val="1"/>
              </a:ext>
            </a:extLst>
          </p:cNvPr>
          <p:cNvSpPr txBox="1">
            <a:spLocks/>
          </p:cNvSpPr>
          <p:nvPr/>
        </p:nvSpPr>
        <p:spPr>
          <a:xfrm>
            <a:off x="11449993" y="6414953"/>
            <a:ext cx="283219" cy="175694"/>
          </a:xfrm>
          <a:prstGeom prst="rect">
            <a:avLst/>
          </a:prstGeom>
        </p:spPr>
        <p:txBody>
          <a:bodyPr lIns="0"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solidFill>
                  <a:schemeClr val="bg1"/>
                </a:solidFill>
              </a:rPr>
              <a:pPr algn="r"/>
              <a:t>5</a:t>
            </a:fld>
            <a:endParaRPr lang="en-CA" sz="800" noProof="0" dirty="0">
              <a:solidFill>
                <a:schemeClr val="bg1"/>
              </a:solidFill>
            </a:endParaRPr>
          </a:p>
        </p:txBody>
      </p:sp>
    </p:spTree>
    <p:custDataLst>
      <p:tags r:id="rId1"/>
    </p:custDataLst>
    <p:extLst>
      <p:ext uri="{BB962C8B-B14F-4D97-AF65-F5344CB8AC3E}">
        <p14:creationId xmlns:p14="http://schemas.microsoft.com/office/powerpoint/2010/main" val="295019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56C42-6DDE-3284-BC13-252E13ACBAB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8BDFCE9-E399-DB8C-2628-17539A74A424}"/>
              </a:ext>
              <a:ext uri="{C183D7F6-B498-43B3-948B-1728B52AA6E4}">
                <adec:decorative xmlns:adec="http://schemas.microsoft.com/office/drawing/2017/decorative" val="1"/>
              </a:ext>
            </a:extLst>
          </p:cNvPr>
          <p:cNvCxnSpPr>
            <a:cxnSpLocks/>
            <a:stCxn id="9" idx="6"/>
          </p:cNvCxnSpPr>
          <p:nvPr/>
        </p:nvCxnSpPr>
        <p:spPr>
          <a:xfrm>
            <a:off x="1876413" y="3507346"/>
            <a:ext cx="9637091" cy="0"/>
          </a:xfrm>
          <a:prstGeom prst="straightConnector1">
            <a:avLst/>
          </a:prstGeom>
          <a:ln w="57150" cap="rnd">
            <a:solidFill>
              <a:schemeClr val="bg2">
                <a:lumMod val="75000"/>
              </a:schemeClr>
            </a:solidFill>
            <a:miter lim="800000"/>
            <a:tailEnd type="arrow"/>
          </a:ln>
        </p:spPr>
        <p:style>
          <a:lnRef idx="1">
            <a:schemeClr val="accent1"/>
          </a:lnRef>
          <a:fillRef idx="0">
            <a:schemeClr val="accent1"/>
          </a:fillRef>
          <a:effectRef idx="0">
            <a:schemeClr val="accent1"/>
          </a:effectRef>
          <a:fontRef idx="minor">
            <a:schemeClr val="tx1"/>
          </a:fontRef>
        </p:style>
      </p:cxnSp>
      <p:sp>
        <p:nvSpPr>
          <p:cNvPr id="43" name="Isosceles Triangle 42">
            <a:extLst>
              <a:ext uri="{FF2B5EF4-FFF2-40B4-BE49-F238E27FC236}">
                <a16:creationId xmlns:a16="http://schemas.microsoft.com/office/drawing/2014/main" id="{F79E84E2-3638-D24E-1A64-DD7789DAABAE}"/>
              </a:ext>
              <a:ext uri="{C183D7F6-B498-43B3-948B-1728B52AA6E4}">
                <adec:decorative xmlns:adec="http://schemas.microsoft.com/office/drawing/2017/decorative" val="1"/>
              </a:ext>
            </a:extLst>
          </p:cNvPr>
          <p:cNvSpPr/>
          <p:nvPr/>
        </p:nvSpPr>
        <p:spPr>
          <a:xfrm>
            <a:off x="8797587" y="3091729"/>
            <a:ext cx="198213" cy="170873"/>
          </a:xfrm>
          <a:prstGeom prst="triangle">
            <a:avLst/>
          </a:prstGeom>
          <a:solidFill>
            <a:schemeClr val="bg2">
              <a:lumMod val="75000"/>
            </a:schemeClr>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solidFill>
                <a:schemeClr val="bg2">
                  <a:lumMod val="75000"/>
                </a:schemeClr>
              </a:solidFill>
            </a:endParaRPr>
          </a:p>
        </p:txBody>
      </p:sp>
      <p:sp>
        <p:nvSpPr>
          <p:cNvPr id="35" name="Isosceles Triangle 34">
            <a:extLst>
              <a:ext uri="{FF2B5EF4-FFF2-40B4-BE49-F238E27FC236}">
                <a16:creationId xmlns:a16="http://schemas.microsoft.com/office/drawing/2014/main" id="{7609494A-1CCE-973F-52B3-F23A8DBCC896}"/>
              </a:ext>
              <a:ext uri="{C183D7F6-B498-43B3-948B-1728B52AA6E4}">
                <adec:decorative xmlns:adec="http://schemas.microsoft.com/office/drawing/2017/decorative" val="1"/>
              </a:ext>
            </a:extLst>
          </p:cNvPr>
          <p:cNvSpPr/>
          <p:nvPr/>
        </p:nvSpPr>
        <p:spPr>
          <a:xfrm rot="10800000">
            <a:off x="6262753" y="3752824"/>
            <a:ext cx="198213" cy="170873"/>
          </a:xfrm>
          <a:prstGeom prst="triangle">
            <a:avLst/>
          </a:prstGeom>
          <a:solidFill>
            <a:schemeClr val="bg2">
              <a:lumMod val="75000"/>
            </a:schemeClr>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solidFill>
                <a:schemeClr val="bg2">
                  <a:lumMod val="75000"/>
                </a:schemeClr>
              </a:solidFill>
            </a:endParaRPr>
          </a:p>
        </p:txBody>
      </p:sp>
      <p:sp>
        <p:nvSpPr>
          <p:cNvPr id="42" name="Isosceles Triangle 41">
            <a:extLst>
              <a:ext uri="{FF2B5EF4-FFF2-40B4-BE49-F238E27FC236}">
                <a16:creationId xmlns:a16="http://schemas.microsoft.com/office/drawing/2014/main" id="{4FF70E88-691F-AA81-AB8D-B8986427A542}"/>
              </a:ext>
              <a:ext uri="{C183D7F6-B498-43B3-948B-1728B52AA6E4}">
                <adec:decorative xmlns:adec="http://schemas.microsoft.com/office/drawing/2017/decorative" val="1"/>
              </a:ext>
            </a:extLst>
          </p:cNvPr>
          <p:cNvSpPr/>
          <p:nvPr/>
        </p:nvSpPr>
        <p:spPr>
          <a:xfrm>
            <a:off x="3359811" y="3091729"/>
            <a:ext cx="198213" cy="170873"/>
          </a:xfrm>
          <a:prstGeom prst="triangle">
            <a:avLst/>
          </a:prstGeom>
          <a:solidFill>
            <a:schemeClr val="bg2">
              <a:lumMod val="75000"/>
            </a:schemeClr>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solidFill>
                <a:schemeClr val="bg2">
                  <a:lumMod val="75000"/>
                </a:schemeClr>
              </a:solidFill>
            </a:endParaRPr>
          </a:p>
        </p:txBody>
      </p:sp>
      <p:sp>
        <p:nvSpPr>
          <p:cNvPr id="34" name="Isosceles Triangle 33">
            <a:extLst>
              <a:ext uri="{FF2B5EF4-FFF2-40B4-BE49-F238E27FC236}">
                <a16:creationId xmlns:a16="http://schemas.microsoft.com/office/drawing/2014/main" id="{3DDAA5D5-B788-D066-1242-4379BE2D5A94}"/>
              </a:ext>
              <a:ext uri="{C183D7F6-B498-43B3-948B-1728B52AA6E4}">
                <adec:decorative xmlns:adec="http://schemas.microsoft.com/office/drawing/2017/decorative" val="1"/>
              </a:ext>
            </a:extLst>
          </p:cNvPr>
          <p:cNvSpPr/>
          <p:nvPr/>
        </p:nvSpPr>
        <p:spPr>
          <a:xfrm rot="10800000">
            <a:off x="1474106" y="3752824"/>
            <a:ext cx="198213" cy="170873"/>
          </a:xfrm>
          <a:prstGeom prst="triangle">
            <a:avLst/>
          </a:prstGeom>
          <a:solidFill>
            <a:schemeClr val="bg2">
              <a:lumMod val="75000"/>
            </a:schemeClr>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solidFill>
                <a:schemeClr val="bg2">
                  <a:lumMod val="75000"/>
                </a:schemeClr>
              </a:solidFill>
            </a:endParaRPr>
          </a:p>
        </p:txBody>
      </p:sp>
      <p:sp>
        <p:nvSpPr>
          <p:cNvPr id="36" name="Isosceles Triangle 35">
            <a:extLst>
              <a:ext uri="{FF2B5EF4-FFF2-40B4-BE49-F238E27FC236}">
                <a16:creationId xmlns:a16="http://schemas.microsoft.com/office/drawing/2014/main" id="{78B101A4-2B37-818A-9E97-1D24706AA0EB}"/>
              </a:ext>
              <a:ext uri="{C183D7F6-B498-43B3-948B-1728B52AA6E4}">
                <adec:decorative xmlns:adec="http://schemas.microsoft.com/office/drawing/2017/decorative" val="1"/>
              </a:ext>
            </a:extLst>
          </p:cNvPr>
          <p:cNvSpPr/>
          <p:nvPr/>
        </p:nvSpPr>
        <p:spPr>
          <a:xfrm rot="10800000">
            <a:off x="10441660" y="3752824"/>
            <a:ext cx="198213" cy="170873"/>
          </a:xfrm>
          <a:prstGeom prst="triangle">
            <a:avLst/>
          </a:prstGeom>
          <a:solidFill>
            <a:schemeClr val="bg2">
              <a:lumMod val="75000"/>
            </a:schemeClr>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solidFill>
                <a:schemeClr val="bg2">
                  <a:lumMod val="75000"/>
                </a:schemeClr>
              </a:solidFill>
            </a:endParaRPr>
          </a:p>
        </p:txBody>
      </p:sp>
      <p:sp>
        <p:nvSpPr>
          <p:cNvPr id="2" name="Title 1">
            <a:extLst>
              <a:ext uri="{FF2B5EF4-FFF2-40B4-BE49-F238E27FC236}">
                <a16:creationId xmlns:a16="http://schemas.microsoft.com/office/drawing/2014/main" id="{30326327-EC0A-ED60-2EE9-2513EA9B9A71}"/>
              </a:ext>
            </a:extLst>
          </p:cNvPr>
          <p:cNvSpPr>
            <a:spLocks noGrp="1"/>
          </p:cNvSpPr>
          <p:nvPr>
            <p:ph type="title"/>
          </p:nvPr>
        </p:nvSpPr>
        <p:spPr/>
        <p:txBody>
          <a:bodyPr/>
          <a:lstStyle/>
          <a:p>
            <a:pPr lvl="0"/>
            <a:r>
              <a:rPr lang="en-CA" noProof="0" dirty="0"/>
              <a:t>Reg reform timeline</a:t>
            </a:r>
          </a:p>
        </p:txBody>
      </p:sp>
      <p:sp>
        <p:nvSpPr>
          <p:cNvPr id="9" name="Oval 8">
            <a:extLst>
              <a:ext uri="{FF2B5EF4-FFF2-40B4-BE49-F238E27FC236}">
                <a16:creationId xmlns:a16="http://schemas.microsoft.com/office/drawing/2014/main" id="{5D3216B3-7FFA-00E3-76AE-D1A60A046D33}"/>
              </a:ext>
            </a:extLst>
          </p:cNvPr>
          <p:cNvSpPr/>
          <p:nvPr/>
        </p:nvSpPr>
        <p:spPr>
          <a:xfrm>
            <a:off x="1270011" y="3204148"/>
            <a:ext cx="606402" cy="606396"/>
          </a:xfrm>
          <a:prstGeom prst="ellipse">
            <a:avLst/>
          </a:prstGeom>
          <a:solidFill>
            <a:schemeClr val="bg1"/>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CA" sz="1600" b="1" noProof="0" dirty="0">
                <a:solidFill>
                  <a:schemeClr val="bg2">
                    <a:lumMod val="75000"/>
                  </a:schemeClr>
                </a:solidFill>
              </a:rPr>
              <a:t>2004</a:t>
            </a:r>
          </a:p>
        </p:txBody>
      </p:sp>
      <p:sp>
        <p:nvSpPr>
          <p:cNvPr id="24" name="TextBox 23">
            <a:extLst>
              <a:ext uri="{FF2B5EF4-FFF2-40B4-BE49-F238E27FC236}">
                <a16:creationId xmlns:a16="http://schemas.microsoft.com/office/drawing/2014/main" id="{2C5B017F-C711-02E7-5947-53957E01F619}"/>
              </a:ext>
            </a:extLst>
          </p:cNvPr>
          <p:cNvSpPr txBox="1"/>
          <p:nvPr/>
        </p:nvSpPr>
        <p:spPr>
          <a:xfrm>
            <a:off x="492557" y="4069177"/>
            <a:ext cx="2161310" cy="1403461"/>
          </a:xfrm>
          <a:prstGeom prst="rect">
            <a:avLst/>
          </a:prstGeom>
          <a:noFill/>
        </p:spPr>
        <p:txBody>
          <a:bodyPr wrap="square" lIns="0" tIns="0" rIns="0" bIns="0" rtlCol="0">
            <a:spAutoFit/>
          </a:bodyPr>
          <a:lstStyle/>
          <a:p>
            <a:pPr algn="ctr">
              <a:lnSpc>
                <a:spcPct val="95000"/>
              </a:lnSpc>
              <a:spcBef>
                <a:spcPts val="600"/>
              </a:spcBef>
            </a:pPr>
            <a:r>
              <a:rPr lang="en-CA" sz="1600" b="1" noProof="0" dirty="0">
                <a:solidFill>
                  <a:srgbClr val="00009A"/>
                </a:solidFill>
              </a:rPr>
              <a:t>Fair Dealing Consultation Paper </a:t>
            </a:r>
            <a:r>
              <a:rPr lang="en-CA" sz="1600" noProof="0" dirty="0"/>
              <a:t>laid the conceptual groundwork for enhanced transparency and investor protection.</a:t>
            </a:r>
          </a:p>
        </p:txBody>
      </p:sp>
      <p:sp>
        <p:nvSpPr>
          <p:cNvPr id="5" name="Oval 4">
            <a:extLst>
              <a:ext uri="{FF2B5EF4-FFF2-40B4-BE49-F238E27FC236}">
                <a16:creationId xmlns:a16="http://schemas.microsoft.com/office/drawing/2014/main" id="{9EF7C8C3-00A6-A172-F13A-A3E455557C44}"/>
              </a:ext>
            </a:extLst>
          </p:cNvPr>
          <p:cNvSpPr/>
          <p:nvPr/>
        </p:nvSpPr>
        <p:spPr>
          <a:xfrm>
            <a:off x="3158440" y="3204148"/>
            <a:ext cx="606402" cy="606396"/>
          </a:xfrm>
          <a:prstGeom prst="ellipse">
            <a:avLst/>
          </a:prstGeom>
          <a:solidFill>
            <a:schemeClr val="bg1"/>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CA" sz="1600" b="1" noProof="0" dirty="0">
                <a:solidFill>
                  <a:schemeClr val="bg2">
                    <a:lumMod val="75000"/>
                  </a:schemeClr>
                </a:solidFill>
              </a:rPr>
              <a:t>2009</a:t>
            </a:r>
          </a:p>
        </p:txBody>
      </p:sp>
      <p:sp>
        <p:nvSpPr>
          <p:cNvPr id="25" name="TextBox 24">
            <a:extLst>
              <a:ext uri="{FF2B5EF4-FFF2-40B4-BE49-F238E27FC236}">
                <a16:creationId xmlns:a16="http://schemas.microsoft.com/office/drawing/2014/main" id="{7D942050-4379-B9E1-6888-E369C0477ADA}"/>
              </a:ext>
            </a:extLst>
          </p:cNvPr>
          <p:cNvSpPr txBox="1"/>
          <p:nvPr/>
        </p:nvSpPr>
        <p:spPr>
          <a:xfrm>
            <a:off x="2304272" y="1802874"/>
            <a:ext cx="2309292" cy="1169551"/>
          </a:xfrm>
          <a:prstGeom prst="rect">
            <a:avLst/>
          </a:prstGeom>
          <a:noFill/>
        </p:spPr>
        <p:txBody>
          <a:bodyPr wrap="square" lIns="0" tIns="0" rIns="0" bIns="0" rtlCol="0">
            <a:spAutoFit/>
          </a:bodyPr>
          <a:lstStyle/>
          <a:p>
            <a:pPr algn="ctr">
              <a:lnSpc>
                <a:spcPct val="95000"/>
              </a:lnSpc>
              <a:spcBef>
                <a:spcPts val="600"/>
              </a:spcBef>
            </a:pPr>
            <a:r>
              <a:rPr lang="en-CA" sz="1600" b="1" noProof="0" dirty="0">
                <a:solidFill>
                  <a:srgbClr val="00009A"/>
                </a:solidFill>
              </a:rPr>
              <a:t>CRM</a:t>
            </a:r>
            <a:br>
              <a:rPr lang="en-CA" sz="1600" noProof="0" dirty="0">
                <a:solidFill>
                  <a:prstClr val="black"/>
                </a:solidFill>
              </a:rPr>
            </a:br>
            <a:r>
              <a:rPr lang="en-CA" sz="1600" noProof="0" dirty="0"/>
              <a:t>introduced greater standardization in the client-advisor relationship and reporting.</a:t>
            </a:r>
          </a:p>
        </p:txBody>
      </p:sp>
      <p:sp>
        <p:nvSpPr>
          <p:cNvPr id="7" name="Oval 6">
            <a:extLst>
              <a:ext uri="{FF2B5EF4-FFF2-40B4-BE49-F238E27FC236}">
                <a16:creationId xmlns:a16="http://schemas.microsoft.com/office/drawing/2014/main" id="{C7D2AC1D-1E25-1AC3-331E-A478E0BDAE36}"/>
              </a:ext>
            </a:extLst>
          </p:cNvPr>
          <p:cNvSpPr/>
          <p:nvPr/>
        </p:nvSpPr>
        <p:spPr>
          <a:xfrm>
            <a:off x="6058658" y="3204148"/>
            <a:ext cx="606402" cy="606396"/>
          </a:xfrm>
          <a:prstGeom prst="ellipse">
            <a:avLst/>
          </a:prstGeom>
          <a:solidFill>
            <a:schemeClr val="bg1"/>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CA" sz="1600" b="1" noProof="0" dirty="0">
                <a:solidFill>
                  <a:schemeClr val="bg2">
                    <a:lumMod val="75000"/>
                  </a:schemeClr>
                </a:solidFill>
              </a:rPr>
              <a:t>2016</a:t>
            </a:r>
          </a:p>
        </p:txBody>
      </p:sp>
      <p:sp>
        <p:nvSpPr>
          <p:cNvPr id="26" name="TextBox 25">
            <a:extLst>
              <a:ext uri="{FF2B5EF4-FFF2-40B4-BE49-F238E27FC236}">
                <a16:creationId xmlns:a16="http://schemas.microsoft.com/office/drawing/2014/main" id="{A9DCE182-9D99-ECB3-6892-62462554B856}"/>
              </a:ext>
            </a:extLst>
          </p:cNvPr>
          <p:cNvSpPr txBox="1"/>
          <p:nvPr/>
        </p:nvSpPr>
        <p:spPr>
          <a:xfrm>
            <a:off x="5234339" y="4077342"/>
            <a:ext cx="2255040" cy="935641"/>
          </a:xfrm>
          <a:prstGeom prst="rect">
            <a:avLst/>
          </a:prstGeom>
          <a:noFill/>
        </p:spPr>
        <p:txBody>
          <a:bodyPr wrap="square" lIns="0" tIns="0" rIns="0" bIns="0" rtlCol="0">
            <a:spAutoFit/>
          </a:bodyPr>
          <a:lstStyle/>
          <a:p>
            <a:pPr lvl="0" algn="ctr">
              <a:lnSpc>
                <a:spcPct val="95000"/>
              </a:lnSpc>
              <a:spcBef>
                <a:spcPts val="600"/>
              </a:spcBef>
              <a:buClr>
                <a:prstClr val="black"/>
              </a:buClr>
              <a:defRPr/>
            </a:pPr>
            <a:r>
              <a:rPr lang="en-CA" sz="1600" b="1" noProof="0" dirty="0">
                <a:solidFill>
                  <a:srgbClr val="00009A"/>
                </a:solidFill>
              </a:rPr>
              <a:t>CRM2</a:t>
            </a:r>
            <a:br>
              <a:rPr lang="en-CA" sz="1600" noProof="0" dirty="0">
                <a:solidFill>
                  <a:prstClr val="black"/>
                </a:solidFill>
              </a:rPr>
            </a:br>
            <a:r>
              <a:rPr lang="en-CA" sz="1600" noProof="0" dirty="0"/>
              <a:t>added annual reports on charges, compensation, and performance.</a:t>
            </a:r>
          </a:p>
        </p:txBody>
      </p:sp>
      <p:sp>
        <p:nvSpPr>
          <p:cNvPr id="10" name="Oval 9">
            <a:extLst>
              <a:ext uri="{FF2B5EF4-FFF2-40B4-BE49-F238E27FC236}">
                <a16:creationId xmlns:a16="http://schemas.microsoft.com/office/drawing/2014/main" id="{78CDEC7E-1F89-D7E7-B224-1461803393E9}"/>
              </a:ext>
            </a:extLst>
          </p:cNvPr>
          <p:cNvSpPr/>
          <p:nvPr/>
        </p:nvSpPr>
        <p:spPr>
          <a:xfrm>
            <a:off x="8593492" y="3204148"/>
            <a:ext cx="606402" cy="606396"/>
          </a:xfrm>
          <a:prstGeom prst="ellipse">
            <a:avLst/>
          </a:prstGeom>
          <a:solidFill>
            <a:schemeClr val="bg1"/>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CA" sz="1600" b="1" noProof="0" dirty="0">
                <a:solidFill>
                  <a:schemeClr val="bg2">
                    <a:lumMod val="75000"/>
                  </a:schemeClr>
                </a:solidFill>
              </a:rPr>
              <a:t>2021</a:t>
            </a:r>
          </a:p>
        </p:txBody>
      </p:sp>
      <p:sp>
        <p:nvSpPr>
          <p:cNvPr id="28" name="TextBox 27">
            <a:extLst>
              <a:ext uri="{FF2B5EF4-FFF2-40B4-BE49-F238E27FC236}">
                <a16:creationId xmlns:a16="http://schemas.microsoft.com/office/drawing/2014/main" id="{4D7A9AC0-97A2-EB63-FF96-0CB33A6ECD50}"/>
              </a:ext>
            </a:extLst>
          </p:cNvPr>
          <p:cNvSpPr txBox="1"/>
          <p:nvPr/>
        </p:nvSpPr>
        <p:spPr>
          <a:xfrm>
            <a:off x="7607691" y="1802874"/>
            <a:ext cx="2591214" cy="1169551"/>
          </a:xfrm>
          <a:prstGeom prst="rect">
            <a:avLst/>
          </a:prstGeom>
          <a:noFill/>
        </p:spPr>
        <p:txBody>
          <a:bodyPr wrap="square" lIns="0" tIns="0" rIns="0" bIns="0" rtlCol="0">
            <a:spAutoFit/>
          </a:bodyPr>
          <a:lstStyle/>
          <a:p>
            <a:pPr lvl="0" algn="ctr">
              <a:lnSpc>
                <a:spcPct val="95000"/>
              </a:lnSpc>
              <a:spcBef>
                <a:spcPts val="600"/>
              </a:spcBef>
              <a:buClr>
                <a:prstClr val="black"/>
              </a:buClr>
              <a:defRPr/>
            </a:pPr>
            <a:r>
              <a:rPr lang="en-CA" sz="1600" b="1" noProof="0" dirty="0">
                <a:solidFill>
                  <a:srgbClr val="00009A"/>
                </a:solidFill>
              </a:rPr>
              <a:t>Client Focused Reforms </a:t>
            </a:r>
            <a:r>
              <a:rPr lang="en-CA" sz="1600" noProof="0" dirty="0"/>
              <a:t>strengthened conduct, conflict of interest management, KYC/KYP, and suitability standards.</a:t>
            </a:r>
          </a:p>
        </p:txBody>
      </p:sp>
      <p:sp>
        <p:nvSpPr>
          <p:cNvPr id="11" name="Oval 10">
            <a:extLst>
              <a:ext uri="{FF2B5EF4-FFF2-40B4-BE49-F238E27FC236}">
                <a16:creationId xmlns:a16="http://schemas.microsoft.com/office/drawing/2014/main" id="{6446B237-56E2-64D8-DD24-CC21D2AC58F7}"/>
              </a:ext>
            </a:extLst>
          </p:cNvPr>
          <p:cNvSpPr/>
          <p:nvPr/>
        </p:nvSpPr>
        <p:spPr>
          <a:xfrm>
            <a:off x="10237565" y="3204148"/>
            <a:ext cx="606402" cy="606396"/>
          </a:xfrm>
          <a:prstGeom prst="ellipse">
            <a:avLst/>
          </a:prstGeom>
          <a:solidFill>
            <a:schemeClr val="bg1"/>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CA" sz="1600" b="1" noProof="0" dirty="0">
                <a:solidFill>
                  <a:schemeClr val="bg2">
                    <a:lumMod val="75000"/>
                  </a:schemeClr>
                </a:solidFill>
              </a:rPr>
              <a:t>2026</a:t>
            </a:r>
          </a:p>
        </p:txBody>
      </p:sp>
      <p:sp>
        <p:nvSpPr>
          <p:cNvPr id="29" name="TextBox 28">
            <a:extLst>
              <a:ext uri="{FF2B5EF4-FFF2-40B4-BE49-F238E27FC236}">
                <a16:creationId xmlns:a16="http://schemas.microsoft.com/office/drawing/2014/main" id="{D2A23F33-B9DF-4C0F-E491-24B76406A904}"/>
              </a:ext>
            </a:extLst>
          </p:cNvPr>
          <p:cNvSpPr txBox="1"/>
          <p:nvPr/>
        </p:nvSpPr>
        <p:spPr>
          <a:xfrm>
            <a:off x="9458438" y="4069177"/>
            <a:ext cx="2161310" cy="935641"/>
          </a:xfrm>
          <a:prstGeom prst="rect">
            <a:avLst/>
          </a:prstGeom>
          <a:noFill/>
        </p:spPr>
        <p:txBody>
          <a:bodyPr wrap="square" lIns="0" tIns="0" rIns="0" bIns="0" rtlCol="0">
            <a:spAutoFit/>
          </a:bodyPr>
          <a:lstStyle/>
          <a:p>
            <a:pPr lvl="0" algn="ctr">
              <a:lnSpc>
                <a:spcPct val="95000"/>
              </a:lnSpc>
              <a:spcBef>
                <a:spcPts val="600"/>
              </a:spcBef>
              <a:buClr>
                <a:prstClr val="black"/>
              </a:buClr>
              <a:defRPr/>
            </a:pPr>
            <a:r>
              <a:rPr lang="en-CA" sz="1600" b="1" noProof="0" dirty="0">
                <a:solidFill>
                  <a:srgbClr val="00009A"/>
                </a:solidFill>
              </a:rPr>
              <a:t>TCR</a:t>
            </a:r>
            <a:br>
              <a:rPr lang="en-CA" sz="1600" noProof="0" dirty="0">
                <a:solidFill>
                  <a:prstClr val="black"/>
                </a:solidFill>
              </a:rPr>
            </a:br>
            <a:r>
              <a:rPr lang="en-CA" sz="1600" noProof="0" dirty="0"/>
              <a:t>adds product-level embedded costs into client reporting.</a:t>
            </a:r>
          </a:p>
        </p:txBody>
      </p:sp>
      <p:sp>
        <p:nvSpPr>
          <p:cNvPr id="14" name="Text Placeholder 13">
            <a:extLst>
              <a:ext uri="{FF2B5EF4-FFF2-40B4-BE49-F238E27FC236}">
                <a16:creationId xmlns:a16="http://schemas.microsoft.com/office/drawing/2014/main" id="{2D5245AE-13C3-301F-7C18-6B06C829F9D4}"/>
              </a:ext>
            </a:extLst>
          </p:cNvPr>
          <p:cNvSpPr>
            <a:spLocks noGrp="1"/>
          </p:cNvSpPr>
          <p:nvPr>
            <p:ph type="body" sz="quarter" idx="13"/>
          </p:nvPr>
        </p:nvSpPr>
        <p:spPr/>
        <p:txBody>
          <a:bodyPr/>
          <a:lstStyle/>
          <a:p>
            <a:r>
              <a:rPr lang="en-CA" noProof="0" dirty="0"/>
              <a:t>Source: Based on CSA and OSC regulatory publications, including NI 31-103, CRM2, Client Focused Reforms, and CSA/CCIR Total Cost Reporting enhancements.</a:t>
            </a:r>
          </a:p>
        </p:txBody>
      </p:sp>
      <p:sp>
        <p:nvSpPr>
          <p:cNvPr id="4" name="Slide Number Placeholder 4">
            <a:extLst>
              <a:ext uri="{FF2B5EF4-FFF2-40B4-BE49-F238E27FC236}">
                <a16:creationId xmlns:a16="http://schemas.microsoft.com/office/drawing/2014/main" id="{7E0A1765-7334-769C-8AB6-597A615FF632}"/>
              </a:ext>
              <a:ext uri="{C183D7F6-B498-43B3-948B-1728B52AA6E4}">
                <adec:decorative xmlns:adec="http://schemas.microsoft.com/office/drawing/2017/decorative" val="1"/>
              </a:ext>
            </a:extLst>
          </p:cNvPr>
          <p:cNvSpPr>
            <a:spLocks noGrp="1"/>
          </p:cNvSpPr>
          <p:nvPr>
            <p:ph type="sldNum" sz="quarter" idx="12"/>
          </p:nvPr>
        </p:nvSpPr>
        <p:spPr>
          <a:xfrm>
            <a:off x="11449993" y="6414953"/>
            <a:ext cx="283219" cy="175694"/>
          </a:xfrm>
        </p:spPr>
        <p:txBody>
          <a:bodyPr/>
          <a:lstStyle/>
          <a:p>
            <a:fld id="{BB333B34-C87C-402E-ABB0-13B7C9DEBBC4}" type="slidenum">
              <a:rPr lang="en-CA" noProof="0"/>
              <a:t>6</a:t>
            </a:fld>
            <a:endParaRPr lang="en-CA" noProof="0" dirty="0"/>
          </a:p>
        </p:txBody>
      </p:sp>
    </p:spTree>
    <p:custDataLst>
      <p:tags r:id="rId1"/>
    </p:custDataLst>
    <p:extLst>
      <p:ext uri="{BB962C8B-B14F-4D97-AF65-F5344CB8AC3E}">
        <p14:creationId xmlns:p14="http://schemas.microsoft.com/office/powerpoint/2010/main" val="970735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2F7E4-195D-5223-859C-607489DE23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12A16-7407-79C0-66BA-60679B8599D0}"/>
              </a:ext>
            </a:extLst>
          </p:cNvPr>
          <p:cNvSpPr>
            <a:spLocks noGrp="1"/>
          </p:cNvSpPr>
          <p:nvPr>
            <p:ph type="title"/>
          </p:nvPr>
        </p:nvSpPr>
        <p:spPr/>
        <p:txBody>
          <a:bodyPr/>
          <a:lstStyle/>
          <a:p>
            <a:r>
              <a:rPr lang="en-CA" noProof="0" dirty="0"/>
              <a:t>Focus of TCR </a:t>
            </a:r>
          </a:p>
        </p:txBody>
      </p:sp>
      <p:graphicFrame>
        <p:nvGraphicFramePr>
          <p:cNvPr id="8" name="Table 7">
            <a:extLst>
              <a:ext uri="{FF2B5EF4-FFF2-40B4-BE49-F238E27FC236}">
                <a16:creationId xmlns:a16="http://schemas.microsoft.com/office/drawing/2014/main" id="{4F1CB1A0-72C4-90AD-98A2-26E3FA56D3FD}"/>
              </a:ext>
            </a:extLst>
          </p:cNvPr>
          <p:cNvGraphicFramePr>
            <a:graphicFrameLocks noGrp="1"/>
          </p:cNvGraphicFramePr>
          <p:nvPr>
            <p:extLst>
              <p:ext uri="{D42A27DB-BD31-4B8C-83A1-F6EECF244321}">
                <p14:modId xmlns:p14="http://schemas.microsoft.com/office/powerpoint/2010/main" val="2297579549"/>
              </p:ext>
            </p:extLst>
          </p:nvPr>
        </p:nvGraphicFramePr>
        <p:xfrm>
          <a:off x="466342" y="2558781"/>
          <a:ext cx="11266872" cy="1497669"/>
        </p:xfrm>
        <a:graphic>
          <a:graphicData uri="http://schemas.openxmlformats.org/drawingml/2006/table">
            <a:tbl>
              <a:tblPr firstRow="1" bandRow="1">
                <a:tableStyleId>{B301B821-A1FF-4177-AEE7-76D212191A09}</a:tableStyleId>
              </a:tblPr>
              <a:tblGrid>
                <a:gridCol w="2816718">
                  <a:extLst>
                    <a:ext uri="{9D8B030D-6E8A-4147-A177-3AD203B41FA5}">
                      <a16:colId xmlns:a16="http://schemas.microsoft.com/office/drawing/2014/main" val="900060099"/>
                    </a:ext>
                  </a:extLst>
                </a:gridCol>
                <a:gridCol w="2816718">
                  <a:extLst>
                    <a:ext uri="{9D8B030D-6E8A-4147-A177-3AD203B41FA5}">
                      <a16:colId xmlns:a16="http://schemas.microsoft.com/office/drawing/2014/main" val="4060259761"/>
                    </a:ext>
                  </a:extLst>
                </a:gridCol>
                <a:gridCol w="2816718">
                  <a:extLst>
                    <a:ext uri="{9D8B030D-6E8A-4147-A177-3AD203B41FA5}">
                      <a16:colId xmlns:a16="http://schemas.microsoft.com/office/drawing/2014/main" val="3470595101"/>
                    </a:ext>
                  </a:extLst>
                </a:gridCol>
                <a:gridCol w="2816718">
                  <a:extLst>
                    <a:ext uri="{9D8B030D-6E8A-4147-A177-3AD203B41FA5}">
                      <a16:colId xmlns:a16="http://schemas.microsoft.com/office/drawing/2014/main" val="510876294"/>
                    </a:ext>
                  </a:extLst>
                </a:gridCol>
              </a:tblGrid>
              <a:tr h="7966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2000" b="0" i="0" noProof="0" dirty="0">
                        <a:solidFill>
                          <a:schemeClr val="tx1"/>
                        </a:solidFill>
                      </a:endParaRPr>
                    </a:p>
                  </a:txBody>
                  <a:tcP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2000" b="0" i="0" noProof="0" dirty="0">
                        <a:solidFill>
                          <a:schemeClr val="tx1"/>
                        </a:solidFil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2000" b="0" i="0" noProof="0" dirty="0">
                        <a:solidFill>
                          <a:schemeClr val="tx1"/>
                        </a:solidFil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2000" b="0" i="0" noProof="0" dirty="0">
                        <a:solidFill>
                          <a:schemeClr val="tx1"/>
                        </a:solidFill>
                      </a:endParaRPr>
                    </a:p>
                  </a:txBody>
                  <a:tcP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5623577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000" b="0" i="0" noProof="0" dirty="0">
                          <a:solidFill>
                            <a:schemeClr val="tx1"/>
                          </a:solidFill>
                        </a:rPr>
                        <a:t>Investor</a:t>
                      </a:r>
                      <a:br>
                        <a:rPr lang="en-CA" sz="2000" b="0" i="0" noProof="0" dirty="0">
                          <a:solidFill>
                            <a:schemeClr val="tx1"/>
                          </a:solidFill>
                        </a:rPr>
                      </a:br>
                      <a:r>
                        <a:rPr lang="en-CA" sz="2000" b="0" i="0" noProof="0" dirty="0">
                          <a:solidFill>
                            <a:schemeClr val="tx1"/>
                          </a:solidFill>
                        </a:rPr>
                        <a:t>awareness</a:t>
                      </a:r>
                    </a:p>
                  </a:txBody>
                  <a:tcP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000" b="0" i="0" noProof="0" dirty="0">
                          <a:solidFill>
                            <a:schemeClr val="tx1"/>
                          </a:solidFill>
                        </a:rPr>
                        <a:t>Informed</a:t>
                      </a:r>
                      <a:br>
                        <a:rPr lang="en-CA" sz="2000" b="0" i="0" noProof="0" dirty="0">
                          <a:solidFill>
                            <a:schemeClr val="tx1"/>
                          </a:solidFill>
                        </a:rPr>
                      </a:br>
                      <a:r>
                        <a:rPr lang="en-CA" sz="2000" b="0" i="0" noProof="0" dirty="0">
                          <a:solidFill>
                            <a:schemeClr val="tx1"/>
                          </a:solidFill>
                        </a:rPr>
                        <a:t>decision-making</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000" b="0" i="0" noProof="0" dirty="0">
                          <a:solidFill>
                            <a:schemeClr val="tx1"/>
                          </a:solidFill>
                        </a:rPr>
                        <a:t>Industry</a:t>
                      </a:r>
                      <a:br>
                        <a:rPr lang="en-CA" sz="2000" b="0" i="0" noProof="0" dirty="0">
                          <a:solidFill>
                            <a:schemeClr val="tx1"/>
                          </a:solidFill>
                        </a:rPr>
                      </a:br>
                      <a:r>
                        <a:rPr lang="en-CA" sz="2000" b="0" i="0" noProof="0" dirty="0">
                          <a:solidFill>
                            <a:schemeClr val="tx1"/>
                          </a:solidFill>
                        </a:rPr>
                        <a:t>transparency</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000" b="0" i="0" noProof="0" dirty="0">
                          <a:solidFill>
                            <a:schemeClr val="tx1"/>
                          </a:solidFill>
                        </a:rPr>
                        <a:t>Consistency </a:t>
                      </a:r>
                      <a:br>
                        <a:rPr lang="en-CA" sz="2000" b="0" i="0" noProof="0" dirty="0">
                          <a:solidFill>
                            <a:schemeClr val="tx1"/>
                          </a:solidFill>
                        </a:rPr>
                      </a:br>
                      <a:r>
                        <a:rPr lang="en-CA" sz="2000" b="0" i="0" noProof="0" dirty="0">
                          <a:solidFill>
                            <a:schemeClr val="tx1"/>
                          </a:solidFill>
                        </a:rPr>
                        <a:t>of reporting</a:t>
                      </a:r>
                    </a:p>
                  </a:txBody>
                  <a:tcP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518872"/>
                  </a:ext>
                </a:extLst>
              </a:tr>
            </a:tbl>
          </a:graphicData>
        </a:graphic>
      </p:graphicFrame>
      <p:pic>
        <p:nvPicPr>
          <p:cNvPr id="16" name="Graphic 15">
            <a:extLst>
              <a:ext uri="{FF2B5EF4-FFF2-40B4-BE49-F238E27FC236}">
                <a16:creationId xmlns:a16="http://schemas.microsoft.com/office/drawing/2014/main" id="{FB16DB1D-5E7F-5FAF-6104-DDBE9E4A7DB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79834" y="2420264"/>
            <a:ext cx="1000702" cy="1000702"/>
          </a:xfrm>
          <a:prstGeom prst="rect">
            <a:avLst/>
          </a:prstGeom>
        </p:spPr>
      </p:pic>
      <p:pic>
        <p:nvPicPr>
          <p:cNvPr id="14" name="Graphic 13">
            <a:extLst>
              <a:ext uri="{FF2B5EF4-FFF2-40B4-BE49-F238E27FC236}">
                <a16:creationId xmlns:a16="http://schemas.microsoft.com/office/drawing/2014/main" id="{BF31B221-3760-0146-BD1F-B5EC290AD0A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18977" y="2556171"/>
            <a:ext cx="728888" cy="728888"/>
          </a:xfrm>
          <a:prstGeom prst="rect">
            <a:avLst/>
          </a:prstGeom>
        </p:spPr>
      </p:pic>
      <p:pic>
        <p:nvPicPr>
          <p:cNvPr id="18" name="Graphic 17">
            <a:extLst>
              <a:ext uri="{FF2B5EF4-FFF2-40B4-BE49-F238E27FC236}">
                <a16:creationId xmlns:a16="http://schemas.microsoft.com/office/drawing/2014/main" id="{EDA7239B-17B9-A110-6CE2-F034499C536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94182" y="2508046"/>
            <a:ext cx="825138" cy="825138"/>
          </a:xfrm>
          <a:prstGeom prst="rect">
            <a:avLst/>
          </a:prstGeom>
        </p:spPr>
      </p:pic>
      <p:grpSp>
        <p:nvGrpSpPr>
          <p:cNvPr id="33" name="Group 32">
            <a:extLst>
              <a:ext uri="{FF2B5EF4-FFF2-40B4-BE49-F238E27FC236}">
                <a16:creationId xmlns:a16="http://schemas.microsoft.com/office/drawing/2014/main" id="{A6A6C9BE-3CC4-0CB3-B2F4-759B44B84DEC}"/>
              </a:ext>
              <a:ext uri="{C183D7F6-B498-43B3-948B-1728B52AA6E4}">
                <adec:decorative xmlns:adec="http://schemas.microsoft.com/office/drawing/2017/decorative" val="1"/>
              </a:ext>
            </a:extLst>
          </p:cNvPr>
          <p:cNvGrpSpPr/>
          <p:nvPr/>
        </p:nvGrpSpPr>
        <p:grpSpPr>
          <a:xfrm>
            <a:off x="9965634" y="2539999"/>
            <a:ext cx="728888" cy="761233"/>
            <a:chOff x="4653607" y="2283943"/>
            <a:chExt cx="772364" cy="806638"/>
          </a:xfrm>
          <a:solidFill>
            <a:schemeClr val="accent4"/>
          </a:solidFill>
        </p:grpSpPr>
        <p:sp>
          <p:nvSpPr>
            <p:cNvPr id="31" name="Freeform: Shape 30">
              <a:extLst>
                <a:ext uri="{FF2B5EF4-FFF2-40B4-BE49-F238E27FC236}">
                  <a16:creationId xmlns:a16="http://schemas.microsoft.com/office/drawing/2014/main" id="{C8FC5B58-3A39-1CAE-EEC0-31BB1824D910}"/>
                </a:ext>
              </a:extLst>
            </p:cNvPr>
            <p:cNvSpPr/>
            <p:nvPr/>
          </p:nvSpPr>
          <p:spPr>
            <a:xfrm>
              <a:off x="4653607" y="2283943"/>
              <a:ext cx="554440" cy="655999"/>
            </a:xfrm>
            <a:custGeom>
              <a:avLst/>
              <a:gdLst>
                <a:gd name="csX0" fmla="*/ 0 w 554440"/>
                <a:gd name="csY0" fmla="*/ 0 h 655999"/>
                <a:gd name="csX1" fmla="*/ 0 w 554440"/>
                <a:gd name="csY1" fmla="*/ 655999 h 655999"/>
                <a:gd name="csX2" fmla="*/ 554441 w 554440"/>
                <a:gd name="csY2" fmla="*/ 655999 h 655999"/>
                <a:gd name="csX3" fmla="*/ 554441 w 554440"/>
                <a:gd name="csY3" fmla="*/ 0 h 655999"/>
                <a:gd name="csX4" fmla="*/ 493700 w 554440"/>
                <a:gd name="csY4" fmla="*/ 595259 h 655999"/>
                <a:gd name="csX5" fmla="*/ 60741 w 554440"/>
                <a:gd name="csY5" fmla="*/ 595259 h 655999"/>
                <a:gd name="csX6" fmla="*/ 60741 w 554440"/>
                <a:gd name="csY6" fmla="*/ 60741 h 655999"/>
                <a:gd name="csX7" fmla="*/ 493700 w 554440"/>
                <a:gd name="csY7" fmla="*/ 60741 h 655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4440" h="655999">
                  <a:moveTo>
                    <a:pt x="0" y="0"/>
                  </a:moveTo>
                  <a:lnTo>
                    <a:pt x="0" y="655999"/>
                  </a:lnTo>
                  <a:lnTo>
                    <a:pt x="554441" y="655999"/>
                  </a:lnTo>
                  <a:lnTo>
                    <a:pt x="554441" y="0"/>
                  </a:lnTo>
                  <a:close/>
                  <a:moveTo>
                    <a:pt x="493700" y="595259"/>
                  </a:moveTo>
                  <a:lnTo>
                    <a:pt x="60741" y="595259"/>
                  </a:lnTo>
                  <a:lnTo>
                    <a:pt x="60741" y="60741"/>
                  </a:lnTo>
                  <a:lnTo>
                    <a:pt x="493700" y="60741"/>
                  </a:lnTo>
                  <a:close/>
                </a:path>
              </a:pathLst>
            </a:custGeom>
            <a:solidFill>
              <a:schemeClr val="accent4">
                <a:lumMod val="75000"/>
              </a:schemeClr>
            </a:solidFill>
            <a:ln w="24130" cap="flat">
              <a:solidFill>
                <a:schemeClr val="accent4">
                  <a:lumMod val="75000"/>
                </a:schemeClr>
              </a:solidFill>
              <a:prstDash val="solid"/>
              <a:miter/>
            </a:ln>
          </p:spPr>
          <p:txBody>
            <a:bodyPr/>
            <a:lstStyle/>
            <a:p>
              <a:endParaRPr lang="en-CA" noProof="0" dirty="0"/>
            </a:p>
          </p:txBody>
        </p:sp>
        <p:sp>
          <p:nvSpPr>
            <p:cNvPr id="32" name="Rectangle 31">
              <a:extLst>
                <a:ext uri="{FF2B5EF4-FFF2-40B4-BE49-F238E27FC236}">
                  <a16:creationId xmlns:a16="http://schemas.microsoft.com/office/drawing/2014/main" id="{3E8684DA-EA96-599A-5A73-C2593E9C22C9}"/>
                </a:ext>
              </a:extLst>
            </p:cNvPr>
            <p:cNvSpPr/>
            <p:nvPr/>
          </p:nvSpPr>
          <p:spPr>
            <a:xfrm>
              <a:off x="4824496" y="2401350"/>
              <a:ext cx="484909" cy="61634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pic>
          <p:nvPicPr>
            <p:cNvPr id="23" name="Graphic 22">
              <a:extLst>
                <a:ext uri="{FF2B5EF4-FFF2-40B4-BE49-F238E27FC236}">
                  <a16:creationId xmlns:a16="http://schemas.microsoft.com/office/drawing/2014/main" id="{266D2BC0-05BF-FA01-39CF-9671774872E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97083" y="2361693"/>
              <a:ext cx="728888" cy="728888"/>
            </a:xfrm>
            <a:prstGeom prst="rect">
              <a:avLst/>
            </a:prstGeom>
          </p:spPr>
        </p:pic>
      </p:grpSp>
      <p:sp>
        <p:nvSpPr>
          <p:cNvPr id="3" name="Slide Number Placeholder 4">
            <a:extLst>
              <a:ext uri="{FF2B5EF4-FFF2-40B4-BE49-F238E27FC236}">
                <a16:creationId xmlns:a16="http://schemas.microsoft.com/office/drawing/2014/main" id="{44CFF776-DED8-66CA-CA37-B593D87838EB}"/>
              </a:ext>
              <a:ext uri="{C183D7F6-B498-43B3-948B-1728B52AA6E4}">
                <adec:decorative xmlns:adec="http://schemas.microsoft.com/office/drawing/2017/decorative" val="1"/>
              </a:ext>
            </a:extLst>
          </p:cNvPr>
          <p:cNvSpPr txBox="1">
            <a:spLocks/>
          </p:cNvSpPr>
          <p:nvPr/>
        </p:nvSpPr>
        <p:spPr>
          <a:xfrm>
            <a:off x="11449993" y="6414953"/>
            <a:ext cx="283219" cy="175694"/>
          </a:xfrm>
          <a:prstGeom prst="rect">
            <a:avLst/>
          </a:prstGeom>
        </p:spPr>
        <p:txBody>
          <a:bodyPr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pPr algn="r"/>
              <a:t>7</a:t>
            </a:fld>
            <a:endParaRPr lang="en-CA" sz="800" noProof="0" dirty="0"/>
          </a:p>
        </p:txBody>
      </p:sp>
    </p:spTree>
    <p:extLst>
      <p:ext uri="{BB962C8B-B14F-4D97-AF65-F5344CB8AC3E}">
        <p14:creationId xmlns:p14="http://schemas.microsoft.com/office/powerpoint/2010/main" val="372430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B4563-8D3E-17D0-9B1D-4D660BC8F5C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9156DC8-1661-0C46-D0F9-B540D3FE6A7B}"/>
              </a:ext>
            </a:extLst>
          </p:cNvPr>
          <p:cNvSpPr>
            <a:spLocks noGrp="1"/>
          </p:cNvSpPr>
          <p:nvPr>
            <p:ph type="title"/>
          </p:nvPr>
        </p:nvSpPr>
        <p:spPr>
          <a:xfrm>
            <a:off x="466342" y="472437"/>
            <a:ext cx="11274553" cy="792167"/>
          </a:xfrm>
        </p:spPr>
        <p:txBody>
          <a:bodyPr/>
          <a:lstStyle/>
          <a:p>
            <a:r>
              <a:rPr lang="en-CA" noProof="0" dirty="0"/>
              <a:t>What is subjected to TCR requirements?</a:t>
            </a:r>
          </a:p>
        </p:txBody>
      </p:sp>
      <p:sp>
        <p:nvSpPr>
          <p:cNvPr id="4" name="Content Placeholder 3">
            <a:extLst>
              <a:ext uri="{FF2B5EF4-FFF2-40B4-BE49-F238E27FC236}">
                <a16:creationId xmlns:a16="http://schemas.microsoft.com/office/drawing/2014/main" id="{4BB8DD98-DD32-633A-101D-9EB70B1568F7}"/>
              </a:ext>
            </a:extLst>
          </p:cNvPr>
          <p:cNvSpPr>
            <a:spLocks noGrp="1"/>
          </p:cNvSpPr>
          <p:nvPr>
            <p:ph idx="1"/>
          </p:nvPr>
        </p:nvSpPr>
        <p:spPr>
          <a:xfrm>
            <a:off x="466343" y="1434190"/>
            <a:ext cx="11274552" cy="4584842"/>
          </a:xfrm>
        </p:spPr>
        <p:txBody>
          <a:bodyPr/>
          <a:lstStyle/>
          <a:p>
            <a:pPr marL="401638" indent="-401638">
              <a:spcBef>
                <a:spcPts val="2400"/>
              </a:spcBef>
              <a:buClr>
                <a:srgbClr val="03874D"/>
              </a:buClr>
              <a:buSzPct val="100000"/>
              <a:buFont typeface="Segoe UI Symbol" panose="020B0502040204020203" pitchFamily="34" charset="0"/>
              <a:buChar char=""/>
            </a:pPr>
            <a:r>
              <a:rPr lang="en-CA" noProof="0" dirty="0"/>
              <a:t>Mutual funds</a:t>
            </a:r>
          </a:p>
          <a:p>
            <a:pPr marL="401638" indent="-401638">
              <a:spcBef>
                <a:spcPts val="2400"/>
              </a:spcBef>
              <a:buClr>
                <a:srgbClr val="03874D"/>
              </a:buClr>
              <a:buSzPct val="100000"/>
              <a:buFont typeface="Segoe UI Symbol" panose="020B0502040204020203" pitchFamily="34" charset="0"/>
              <a:buChar char=""/>
            </a:pPr>
            <a:r>
              <a:rPr lang="en-CA" noProof="0" dirty="0"/>
              <a:t>ETFs (Canadian- and foreign-listed)</a:t>
            </a:r>
          </a:p>
          <a:p>
            <a:pPr marL="401638" indent="-401638">
              <a:spcBef>
                <a:spcPts val="2400"/>
              </a:spcBef>
              <a:buClr>
                <a:srgbClr val="03874D"/>
              </a:buClr>
              <a:buSzPct val="100000"/>
              <a:buFont typeface="Segoe UI Symbol" panose="020B0502040204020203" pitchFamily="34" charset="0"/>
              <a:buChar char=""/>
            </a:pPr>
            <a:r>
              <a:rPr lang="en-CA" noProof="0" dirty="0"/>
              <a:t>Segregated funds</a:t>
            </a:r>
          </a:p>
          <a:p>
            <a:pPr marL="401638" indent="-401638">
              <a:spcBef>
                <a:spcPts val="2400"/>
              </a:spcBef>
              <a:buClr>
                <a:srgbClr val="03874D"/>
              </a:buClr>
              <a:buSzPct val="100000"/>
              <a:buFont typeface="Segoe UI Symbol" panose="020B0502040204020203" pitchFamily="34" charset="0"/>
              <a:buChar char=""/>
            </a:pPr>
            <a:r>
              <a:rPr lang="en-CA" noProof="0" dirty="0"/>
              <a:t>Scholarship plans</a:t>
            </a:r>
          </a:p>
          <a:p>
            <a:pPr marL="401638" indent="-401638">
              <a:spcBef>
                <a:spcPts val="2400"/>
              </a:spcBef>
              <a:buClr>
                <a:srgbClr val="03874D"/>
              </a:buClr>
              <a:buSzPct val="100000"/>
              <a:buFont typeface="Segoe UI Symbol" panose="020B0502040204020203" pitchFamily="34" charset="0"/>
              <a:buChar char=""/>
            </a:pPr>
            <a:r>
              <a:rPr lang="en-CA" noProof="0" dirty="0"/>
              <a:t>Split share funds</a:t>
            </a:r>
          </a:p>
          <a:p>
            <a:pPr marL="401638" indent="-401638">
              <a:spcBef>
                <a:spcPts val="2400"/>
              </a:spcBef>
              <a:buClr>
                <a:srgbClr val="03874D"/>
              </a:buClr>
              <a:buSzPct val="100000"/>
              <a:buFont typeface="Segoe UI Symbol" panose="020B0502040204020203" pitchFamily="34" charset="0"/>
              <a:buChar char=""/>
            </a:pPr>
            <a:r>
              <a:rPr lang="en-CA" noProof="0" dirty="0"/>
              <a:t>Alternative mutual funds</a:t>
            </a:r>
          </a:p>
          <a:p>
            <a:pPr marL="401638" indent="-401638">
              <a:spcBef>
                <a:spcPts val="2400"/>
              </a:spcBef>
              <a:buClr>
                <a:srgbClr val="03874D"/>
              </a:buClr>
              <a:buSzPct val="100000"/>
              <a:buFont typeface="Segoe UI Symbol" panose="020B0502040204020203" pitchFamily="34" charset="0"/>
              <a:buChar char=""/>
            </a:pPr>
            <a:r>
              <a:rPr lang="en-CA" noProof="0" dirty="0"/>
              <a:t>Some closed-end funds offered by prospectus or purchased on exchange</a:t>
            </a:r>
          </a:p>
        </p:txBody>
      </p:sp>
      <p:sp>
        <p:nvSpPr>
          <p:cNvPr id="3" name="Slide Number Placeholder 6">
            <a:extLst>
              <a:ext uri="{FF2B5EF4-FFF2-40B4-BE49-F238E27FC236}">
                <a16:creationId xmlns:a16="http://schemas.microsoft.com/office/drawing/2014/main" id="{DFB350D6-BEC6-5A20-8D14-A19CCC780CFB}"/>
              </a:ext>
              <a:ext uri="{C183D7F6-B498-43B3-948B-1728B52AA6E4}">
                <adec:decorative xmlns:adec="http://schemas.microsoft.com/office/drawing/2017/decorative" val="1"/>
              </a:ext>
            </a:extLst>
          </p:cNvPr>
          <p:cNvSpPr txBox="1">
            <a:spLocks/>
          </p:cNvSpPr>
          <p:nvPr/>
        </p:nvSpPr>
        <p:spPr>
          <a:xfrm>
            <a:off x="11449993" y="6414953"/>
            <a:ext cx="283219" cy="175694"/>
          </a:xfrm>
          <a:prstGeom prst="rect">
            <a:avLst/>
          </a:prstGeom>
        </p:spPr>
        <p:txBody>
          <a:bodyPr lIns="0"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pPr algn="r"/>
              <a:t>8</a:t>
            </a:fld>
            <a:endParaRPr lang="en-CA" sz="800" noProof="0" dirty="0"/>
          </a:p>
        </p:txBody>
      </p:sp>
    </p:spTree>
    <p:custDataLst>
      <p:tags r:id="rId1"/>
    </p:custDataLst>
    <p:extLst>
      <p:ext uri="{BB962C8B-B14F-4D97-AF65-F5344CB8AC3E}">
        <p14:creationId xmlns:p14="http://schemas.microsoft.com/office/powerpoint/2010/main" val="668770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4A8D7-7D0B-B39C-6BD1-E660D2529E5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964F9F-07CD-4F9C-831D-4FAC872B23D2}"/>
              </a:ext>
            </a:extLst>
          </p:cNvPr>
          <p:cNvSpPr>
            <a:spLocks noGrp="1"/>
          </p:cNvSpPr>
          <p:nvPr>
            <p:ph type="title"/>
          </p:nvPr>
        </p:nvSpPr>
        <p:spPr>
          <a:xfrm>
            <a:off x="466342" y="472437"/>
            <a:ext cx="11274553" cy="792167"/>
          </a:xfrm>
        </p:spPr>
        <p:txBody>
          <a:bodyPr/>
          <a:lstStyle/>
          <a:p>
            <a:pPr lvl="0"/>
            <a:r>
              <a:rPr lang="en-CA" noProof="0" dirty="0"/>
              <a:t>What is not subjected to TCR requirements?</a:t>
            </a:r>
          </a:p>
        </p:txBody>
      </p:sp>
      <p:sp>
        <p:nvSpPr>
          <p:cNvPr id="6" name="Content Placeholder 5">
            <a:extLst>
              <a:ext uri="{FF2B5EF4-FFF2-40B4-BE49-F238E27FC236}">
                <a16:creationId xmlns:a16="http://schemas.microsoft.com/office/drawing/2014/main" id="{438C2B1F-4CE3-BBBC-B7C0-7FAF3442F65E}"/>
              </a:ext>
            </a:extLst>
          </p:cNvPr>
          <p:cNvSpPr>
            <a:spLocks noGrp="1"/>
          </p:cNvSpPr>
          <p:nvPr>
            <p:ph idx="1"/>
          </p:nvPr>
        </p:nvSpPr>
        <p:spPr>
          <a:xfrm>
            <a:off x="466344" y="1434190"/>
            <a:ext cx="6485786" cy="4584842"/>
          </a:xfrm>
        </p:spPr>
        <p:txBody>
          <a:bodyPr vert="horz" lIns="0" tIns="0" rIns="0" bIns="0" rtlCol="0">
            <a:noAutofit/>
          </a:bodyPr>
          <a:lstStyle/>
          <a:p>
            <a:pPr marL="401638" indent="-401638">
              <a:spcBef>
                <a:spcPts val="2400"/>
              </a:spcBef>
              <a:buClr>
                <a:srgbClr val="D03A39"/>
              </a:buClr>
              <a:buSzPct val="100000"/>
              <a:buFont typeface="Segoe UI Symbol" panose="020B0502040204020203" pitchFamily="34" charset="0"/>
              <a:buChar char=""/>
            </a:pPr>
            <a:r>
              <a:rPr lang="en-CA" noProof="0" dirty="0"/>
              <a:t>Pooled/prospectus-exempt funds</a:t>
            </a:r>
          </a:p>
          <a:p>
            <a:pPr marL="401638" indent="-401638">
              <a:spcBef>
                <a:spcPts val="2400"/>
              </a:spcBef>
              <a:buClr>
                <a:srgbClr val="D03A39"/>
              </a:buClr>
              <a:buSzPct val="100000"/>
              <a:buFont typeface="Segoe UI Symbol" panose="020B0502040204020203" pitchFamily="34" charset="0"/>
              <a:buChar char=""/>
            </a:pPr>
            <a:r>
              <a:rPr lang="en-CA" noProof="0" dirty="0"/>
              <a:t>Labour-sponsored investment funds</a:t>
            </a:r>
          </a:p>
          <a:p>
            <a:pPr marL="401638" indent="-401638">
              <a:spcBef>
                <a:spcPts val="2400"/>
              </a:spcBef>
              <a:buClr>
                <a:srgbClr val="D03A39"/>
              </a:buClr>
              <a:buSzPct val="100000"/>
              <a:buFont typeface="Segoe UI Symbol" panose="020B0502040204020203" pitchFamily="34" charset="0"/>
              <a:buChar char=""/>
            </a:pPr>
            <a:r>
              <a:rPr lang="en-CA" noProof="0" dirty="0"/>
              <a:t>Individual stocks and bonds</a:t>
            </a:r>
          </a:p>
          <a:p>
            <a:pPr marL="401638" indent="-401638">
              <a:spcBef>
                <a:spcPts val="2400"/>
              </a:spcBef>
              <a:buClr>
                <a:srgbClr val="D03A39"/>
              </a:buClr>
              <a:buSzPct val="100000"/>
              <a:buFont typeface="Segoe UI Symbol" panose="020B0502040204020203" pitchFamily="34" charset="0"/>
              <a:buChar char=""/>
            </a:pPr>
            <a:r>
              <a:rPr lang="en-CA" noProof="0" dirty="0"/>
              <a:t>GICs</a:t>
            </a:r>
          </a:p>
          <a:p>
            <a:pPr marL="401638" indent="-401638">
              <a:spcBef>
                <a:spcPts val="2400"/>
              </a:spcBef>
              <a:buClr>
                <a:srgbClr val="D03A39"/>
              </a:buClr>
              <a:buSzPct val="100000"/>
              <a:buFont typeface="Segoe UI Symbol" panose="020B0502040204020203" pitchFamily="34" charset="0"/>
              <a:buChar char=""/>
            </a:pPr>
            <a:r>
              <a:rPr lang="en-CA" noProof="0" dirty="0"/>
              <a:t>Structured products</a:t>
            </a:r>
          </a:p>
          <a:p>
            <a:pPr marL="401638" indent="-401638">
              <a:spcBef>
                <a:spcPts val="2400"/>
              </a:spcBef>
              <a:buClr>
                <a:srgbClr val="D03A39"/>
              </a:buClr>
              <a:buSzPct val="100000"/>
              <a:buFont typeface="Segoe UI Symbol" panose="020B0502040204020203" pitchFamily="34" charset="0"/>
              <a:buChar char=""/>
            </a:pPr>
            <a:r>
              <a:rPr lang="en-CA" noProof="0" dirty="0"/>
              <a:t>Transaction-related fees tied to excluded products may still appear under existing CRM2 reporting</a:t>
            </a:r>
          </a:p>
        </p:txBody>
      </p:sp>
      <p:sp>
        <p:nvSpPr>
          <p:cNvPr id="3" name="Slide Number Placeholder 6">
            <a:extLst>
              <a:ext uri="{FF2B5EF4-FFF2-40B4-BE49-F238E27FC236}">
                <a16:creationId xmlns:a16="http://schemas.microsoft.com/office/drawing/2014/main" id="{7A90A7EF-EA2F-BB16-BCF2-F31941D1856C}"/>
              </a:ext>
              <a:ext uri="{C183D7F6-B498-43B3-948B-1728B52AA6E4}">
                <adec:decorative xmlns:adec="http://schemas.microsoft.com/office/drawing/2017/decorative" val="1"/>
              </a:ext>
            </a:extLst>
          </p:cNvPr>
          <p:cNvSpPr txBox="1">
            <a:spLocks/>
          </p:cNvSpPr>
          <p:nvPr/>
        </p:nvSpPr>
        <p:spPr>
          <a:xfrm>
            <a:off x="11449993" y="6414953"/>
            <a:ext cx="283219" cy="175694"/>
          </a:xfrm>
          <a:prstGeom prst="rect">
            <a:avLst/>
          </a:prstGeom>
        </p:spPr>
        <p:txBody>
          <a:bodyPr lIns="0"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pPr algn="r"/>
              <a:t>9</a:t>
            </a:fld>
            <a:endParaRPr lang="en-CA" sz="800" noProof="0" dirty="0"/>
          </a:p>
        </p:txBody>
      </p:sp>
    </p:spTree>
    <p:custDataLst>
      <p:tags r:id="rId1"/>
    </p:custDataLst>
    <p:extLst>
      <p:ext uri="{BB962C8B-B14F-4D97-AF65-F5344CB8AC3E}">
        <p14:creationId xmlns:p14="http://schemas.microsoft.com/office/powerpoint/2010/main" val="1228506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BE8CF-8691-EB94-8C03-A7C5113F5C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5484C-D96F-634D-13FD-D2A70D46DB72}"/>
              </a:ext>
            </a:extLst>
          </p:cNvPr>
          <p:cNvSpPr>
            <a:spLocks noGrp="1"/>
          </p:cNvSpPr>
          <p:nvPr>
            <p:ph type="title"/>
          </p:nvPr>
        </p:nvSpPr>
        <p:spPr>
          <a:xfrm>
            <a:off x="466342" y="472437"/>
            <a:ext cx="11274553" cy="792167"/>
          </a:xfrm>
        </p:spPr>
        <p:txBody>
          <a:bodyPr/>
          <a:lstStyle/>
          <a:p>
            <a:pPr lvl="0"/>
            <a:r>
              <a:rPr lang="en-CA" noProof="0" dirty="0"/>
              <a:t>Key metrics</a:t>
            </a:r>
          </a:p>
        </p:txBody>
      </p:sp>
      <p:graphicFrame>
        <p:nvGraphicFramePr>
          <p:cNvPr id="18" name="Table 17">
            <a:extLst>
              <a:ext uri="{FF2B5EF4-FFF2-40B4-BE49-F238E27FC236}">
                <a16:creationId xmlns:a16="http://schemas.microsoft.com/office/drawing/2014/main" id="{66E8A8D1-D6CB-9BBF-15F7-607BC27701AE}"/>
              </a:ext>
            </a:extLst>
          </p:cNvPr>
          <p:cNvGraphicFramePr>
            <a:graphicFrameLocks noGrp="1"/>
          </p:cNvGraphicFramePr>
          <p:nvPr>
            <p:extLst>
              <p:ext uri="{D42A27DB-BD31-4B8C-83A1-F6EECF244321}">
                <p14:modId xmlns:p14="http://schemas.microsoft.com/office/powerpoint/2010/main" val="2054113151"/>
              </p:ext>
            </p:extLst>
          </p:nvPr>
        </p:nvGraphicFramePr>
        <p:xfrm>
          <a:off x="474662" y="1422400"/>
          <a:ext cx="11013639" cy="3890772"/>
        </p:xfrm>
        <a:graphic>
          <a:graphicData uri="http://schemas.openxmlformats.org/drawingml/2006/table">
            <a:tbl>
              <a:tblPr>
                <a:tableStyleId>{B301B821-A1FF-4177-AEE7-76D212191A09}</a:tableStyleId>
              </a:tblPr>
              <a:tblGrid>
                <a:gridCol w="4316887">
                  <a:extLst>
                    <a:ext uri="{9D8B030D-6E8A-4147-A177-3AD203B41FA5}">
                      <a16:colId xmlns:a16="http://schemas.microsoft.com/office/drawing/2014/main" val="2501056283"/>
                    </a:ext>
                  </a:extLst>
                </a:gridCol>
                <a:gridCol w="6696752">
                  <a:extLst>
                    <a:ext uri="{9D8B030D-6E8A-4147-A177-3AD203B41FA5}">
                      <a16:colId xmlns:a16="http://schemas.microsoft.com/office/drawing/2014/main" val="2150380544"/>
                    </a:ext>
                  </a:extLst>
                </a:gridCol>
              </a:tblGrid>
              <a:tr h="91440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CA" b="1" noProof="0" dirty="0">
                          <a:solidFill>
                            <a:schemeClr val="tx1"/>
                          </a:solidFill>
                        </a:rPr>
                        <a:t>Management Expense Ratio (MER%)</a:t>
                      </a:r>
                    </a:p>
                  </a:txBody>
                  <a:tcPr marT="182880" marB="182880" anchor="ctr">
                    <a:lnL w="12700" cmpd="sng">
                      <a:noFill/>
                    </a:lnL>
                    <a:lnR>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a:lnSpc>
                          <a:spcPct val="95000"/>
                        </a:lnSpc>
                      </a:pPr>
                      <a:r>
                        <a:rPr lang="en-CA" b="0" noProof="0" dirty="0">
                          <a:solidFill>
                            <a:schemeClr val="tx1"/>
                          </a:solidFill>
                        </a:rPr>
                        <a:t>Covers management fees and fund operating costs.</a:t>
                      </a:r>
                    </a:p>
                  </a:txBody>
                  <a:tcPr marL="274320" marT="182880" marB="182880" anchor="ctr">
                    <a:lnL>
                      <a:noFill/>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548526"/>
                  </a:ext>
                </a:extLst>
              </a:tr>
              <a:tr h="91440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CA" b="1" noProof="0" dirty="0"/>
                        <a:t>Trading Expense Ratio (TER%)</a:t>
                      </a:r>
                    </a:p>
                  </a:txBody>
                  <a:tcPr marT="182880" marB="182880" anchor="ctr">
                    <a:lnL w="12700" cmpd="sng">
                      <a:noFill/>
                    </a:lnL>
                    <a:lnR>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CA" noProof="0" dirty="0"/>
                        <a:t>Reflects the trading-related costs incurred inside the fund</a:t>
                      </a:r>
                      <a:br>
                        <a:rPr lang="en-CA" noProof="0" dirty="0"/>
                      </a:br>
                      <a:r>
                        <a:rPr lang="en-CA" noProof="0" dirty="0"/>
                        <a:t>(cost of buying and selling securities within the fund).</a:t>
                      </a:r>
                    </a:p>
                  </a:txBody>
                  <a:tcPr marL="274320" marT="182880" marB="182880" anchor="ctr">
                    <a:lnL>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6224471"/>
                  </a:ext>
                </a:extLst>
              </a:tr>
              <a:tr h="91440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CA" b="1" noProof="0" dirty="0"/>
                        <a:t>Fund Expense Ratio (FER%)</a:t>
                      </a:r>
                    </a:p>
                  </a:txBody>
                  <a:tcPr marT="182880" marB="182880" anchor="ctr">
                    <a:lnL w="12700" cmpd="sng">
                      <a:noFill/>
                    </a:lnL>
                    <a:lnR>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CA" noProof="0" dirty="0"/>
                        <a:t>All-in ongoing fund cost ratio that must be shown as a percentage for each investment fund class or series on the ARCC under TCR.</a:t>
                      </a:r>
                    </a:p>
                  </a:txBody>
                  <a:tcPr marL="274320" marT="182880" marB="182880" anchor="ctr">
                    <a:lnL>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9847517"/>
                  </a:ext>
                </a:extLst>
              </a:tr>
              <a:tr h="91440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CA" b="1" noProof="0" dirty="0"/>
                        <a:t>Daily Cost Factor (DCF) </a:t>
                      </a:r>
                    </a:p>
                  </a:txBody>
                  <a:tcPr marT="182880" marB="182880" anchor="ctr">
                    <a:lnL w="12700" cmpd="sng">
                      <a:noFill/>
                    </a:lnL>
                    <a:lnR>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F1EA"/>
                    </a:solidFill>
                  </a:tcPr>
                </a:tc>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CA" noProof="0" dirty="0"/>
                        <a:t>The daily dollar-per-unit cost, used to calculate the personalized annual cost shown to the client.</a:t>
                      </a:r>
                    </a:p>
                  </a:txBody>
                  <a:tcPr marL="274320" marT="182880" marB="182880" anchor="ctr">
                    <a:lnL>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8456172"/>
                  </a:ext>
                </a:extLst>
              </a:tr>
            </a:tbl>
          </a:graphicData>
        </a:graphic>
      </p:graphicFrame>
      <p:sp>
        <p:nvSpPr>
          <p:cNvPr id="8" name="Slide Number Placeholder 6">
            <a:extLst>
              <a:ext uri="{FF2B5EF4-FFF2-40B4-BE49-F238E27FC236}">
                <a16:creationId xmlns:a16="http://schemas.microsoft.com/office/drawing/2014/main" id="{0BDFD773-ED13-B607-08A4-26BE3A4F702D}"/>
              </a:ext>
              <a:ext uri="{C183D7F6-B498-43B3-948B-1728B52AA6E4}">
                <adec:decorative xmlns:adec="http://schemas.microsoft.com/office/drawing/2017/decorative" val="1"/>
              </a:ext>
            </a:extLst>
          </p:cNvPr>
          <p:cNvSpPr txBox="1">
            <a:spLocks/>
          </p:cNvSpPr>
          <p:nvPr/>
        </p:nvSpPr>
        <p:spPr>
          <a:xfrm>
            <a:off x="11449993" y="6414953"/>
            <a:ext cx="283219" cy="175694"/>
          </a:xfrm>
          <a:prstGeom prst="rect">
            <a:avLst/>
          </a:prstGeom>
        </p:spPr>
        <p:txBody>
          <a:bodyPr lIns="0"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pPr algn="r"/>
              <a:t>10</a:t>
            </a:fld>
            <a:endParaRPr lang="en-CA" sz="800" noProof="0" dirty="0"/>
          </a:p>
        </p:txBody>
      </p:sp>
    </p:spTree>
    <p:custDataLst>
      <p:tags r:id="rId1"/>
    </p:custDataLst>
    <p:extLst>
      <p:ext uri="{BB962C8B-B14F-4D97-AF65-F5344CB8AC3E}">
        <p14:creationId xmlns:p14="http://schemas.microsoft.com/office/powerpoint/2010/main" val="3134840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6AA2-3031-0550-8BFA-250B1A7B0D32}"/>
              </a:ext>
            </a:extLst>
          </p:cNvPr>
          <p:cNvSpPr>
            <a:spLocks noGrp="1"/>
          </p:cNvSpPr>
          <p:nvPr>
            <p:ph type="title"/>
          </p:nvPr>
        </p:nvSpPr>
        <p:spPr/>
        <p:txBody>
          <a:bodyPr/>
          <a:lstStyle/>
          <a:p>
            <a:r>
              <a:rPr lang="en-CA" noProof="0" dirty="0"/>
              <a:t> Fund Expense Ratio (FER): A practical example ($100,000 investment)</a:t>
            </a:r>
          </a:p>
        </p:txBody>
      </p:sp>
      <p:sp>
        <p:nvSpPr>
          <p:cNvPr id="13" name="Rectangle 12">
            <a:extLst>
              <a:ext uri="{FF2B5EF4-FFF2-40B4-BE49-F238E27FC236}">
                <a16:creationId xmlns:a16="http://schemas.microsoft.com/office/drawing/2014/main" id="{184A6AAD-9E3A-B607-3A3D-227E728F625B}"/>
              </a:ext>
              <a:ext uri="{C183D7F6-B498-43B3-948B-1728B52AA6E4}">
                <adec:decorative xmlns:adec="http://schemas.microsoft.com/office/drawing/2017/decorative" val="1"/>
              </a:ext>
            </a:extLst>
          </p:cNvPr>
          <p:cNvSpPr/>
          <p:nvPr/>
        </p:nvSpPr>
        <p:spPr>
          <a:xfrm>
            <a:off x="0" y="2031999"/>
            <a:ext cx="12188952" cy="1441778"/>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6" name="TextBox 5">
            <a:extLst>
              <a:ext uri="{FF2B5EF4-FFF2-40B4-BE49-F238E27FC236}">
                <a16:creationId xmlns:a16="http://schemas.microsoft.com/office/drawing/2014/main" id="{2ADB4C95-D6E4-F03D-1381-B22040D55600}"/>
              </a:ext>
            </a:extLst>
          </p:cNvPr>
          <p:cNvSpPr txBox="1"/>
          <p:nvPr/>
        </p:nvSpPr>
        <p:spPr>
          <a:xfrm>
            <a:off x="812581" y="2188118"/>
            <a:ext cx="3085278" cy="1129540"/>
          </a:xfrm>
          <a:prstGeom prst="rect">
            <a:avLst/>
          </a:prstGeom>
          <a:noFill/>
        </p:spPr>
        <p:txBody>
          <a:bodyPr wrap="square" lIns="0" tIns="0" rIns="0" bIns="0" rtlCol="0">
            <a:spAutoFit/>
          </a:bodyPr>
          <a:lstStyle/>
          <a:p>
            <a:pPr algn="ctr">
              <a:lnSpc>
                <a:spcPct val="95000"/>
              </a:lnSpc>
              <a:spcBef>
                <a:spcPts val="600"/>
              </a:spcBef>
            </a:pPr>
            <a:r>
              <a:rPr lang="en-CA" sz="2400" noProof="0" dirty="0">
                <a:solidFill>
                  <a:schemeClr val="bg1"/>
                </a:solidFill>
              </a:rPr>
              <a:t>Management Expense Ratio (MER) </a:t>
            </a:r>
          </a:p>
          <a:p>
            <a:pPr algn="ctr">
              <a:lnSpc>
                <a:spcPct val="95000"/>
              </a:lnSpc>
              <a:spcBef>
                <a:spcPts val="600"/>
              </a:spcBef>
            </a:pPr>
            <a:r>
              <a:rPr lang="en-CA" sz="2400" noProof="0" dirty="0">
                <a:solidFill>
                  <a:schemeClr val="bg1"/>
                </a:solidFill>
              </a:rPr>
              <a:t>1.75%</a:t>
            </a:r>
          </a:p>
        </p:txBody>
      </p:sp>
      <p:sp>
        <p:nvSpPr>
          <p:cNvPr id="11" name="TextBox 10">
            <a:extLst>
              <a:ext uri="{FF2B5EF4-FFF2-40B4-BE49-F238E27FC236}">
                <a16:creationId xmlns:a16="http://schemas.microsoft.com/office/drawing/2014/main" id="{76E2963F-88FB-8955-6A3F-BA126CC06BE2}"/>
              </a:ext>
            </a:extLst>
          </p:cNvPr>
          <p:cNvSpPr txBox="1"/>
          <p:nvPr/>
        </p:nvSpPr>
        <p:spPr>
          <a:xfrm>
            <a:off x="1781947" y="3728900"/>
            <a:ext cx="1146545" cy="350865"/>
          </a:xfrm>
          <a:prstGeom prst="rect">
            <a:avLst/>
          </a:prstGeom>
          <a:noFill/>
        </p:spPr>
        <p:txBody>
          <a:bodyPr wrap="square" lIns="0" tIns="0" rIns="0" bIns="0" rtlCol="0" anchor="ctr">
            <a:spAutoFit/>
          </a:bodyPr>
          <a:lstStyle/>
          <a:p>
            <a:pPr algn="ctr">
              <a:lnSpc>
                <a:spcPct val="95000"/>
              </a:lnSpc>
              <a:spcBef>
                <a:spcPts val="600"/>
              </a:spcBef>
            </a:pPr>
            <a:r>
              <a:rPr lang="en-CA" sz="2400" b="1" noProof="0" dirty="0"/>
              <a:t>$1,750</a:t>
            </a:r>
          </a:p>
        </p:txBody>
      </p:sp>
      <p:sp>
        <p:nvSpPr>
          <p:cNvPr id="9" name="Plus Sign 8">
            <a:extLst>
              <a:ext uri="{FF2B5EF4-FFF2-40B4-BE49-F238E27FC236}">
                <a16:creationId xmlns:a16="http://schemas.microsoft.com/office/drawing/2014/main" id="{C9BCBC8F-DD9D-F1F0-1115-BA9EB5DA9CCB}"/>
              </a:ext>
            </a:extLst>
          </p:cNvPr>
          <p:cNvSpPr/>
          <p:nvPr/>
        </p:nvSpPr>
        <p:spPr>
          <a:xfrm>
            <a:off x="4094539" y="2532137"/>
            <a:ext cx="533625" cy="514661"/>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a:lnSpc>
                <a:spcPct val="95000"/>
              </a:lnSpc>
            </a:pPr>
            <a:r>
              <a:rPr lang="en-CA" sz="600" noProof="0" dirty="0"/>
              <a:t>plus</a:t>
            </a:r>
          </a:p>
        </p:txBody>
      </p:sp>
      <p:sp>
        <p:nvSpPr>
          <p:cNvPr id="7" name="TextBox 6">
            <a:extLst>
              <a:ext uri="{FF2B5EF4-FFF2-40B4-BE49-F238E27FC236}">
                <a16:creationId xmlns:a16="http://schemas.microsoft.com/office/drawing/2014/main" id="{52289C5B-91F4-34EE-E580-20FFB27D4DCF}"/>
              </a:ext>
            </a:extLst>
          </p:cNvPr>
          <p:cNvSpPr txBox="1"/>
          <p:nvPr/>
        </p:nvSpPr>
        <p:spPr>
          <a:xfrm>
            <a:off x="4732215" y="2224697"/>
            <a:ext cx="2643306" cy="1129540"/>
          </a:xfrm>
          <a:prstGeom prst="rect">
            <a:avLst/>
          </a:prstGeom>
          <a:noFill/>
        </p:spPr>
        <p:txBody>
          <a:bodyPr wrap="square" lIns="0" tIns="0" rIns="0" bIns="0" rtlCol="0">
            <a:spAutoFit/>
          </a:bodyPr>
          <a:lstStyle/>
          <a:p>
            <a:pPr algn="ctr">
              <a:lnSpc>
                <a:spcPct val="95000"/>
              </a:lnSpc>
              <a:spcBef>
                <a:spcPts val="600"/>
              </a:spcBef>
            </a:pPr>
            <a:r>
              <a:rPr lang="en-CA" sz="2400" noProof="0" dirty="0">
                <a:solidFill>
                  <a:schemeClr val="bg1"/>
                </a:solidFill>
              </a:rPr>
              <a:t>Trading Expense Ratio (TER) </a:t>
            </a:r>
          </a:p>
          <a:p>
            <a:pPr algn="ctr">
              <a:lnSpc>
                <a:spcPct val="95000"/>
              </a:lnSpc>
              <a:spcBef>
                <a:spcPts val="600"/>
              </a:spcBef>
            </a:pPr>
            <a:r>
              <a:rPr lang="en-CA" sz="2400" noProof="0" dirty="0">
                <a:solidFill>
                  <a:schemeClr val="bg1"/>
                </a:solidFill>
              </a:rPr>
              <a:t>0.20%</a:t>
            </a:r>
          </a:p>
        </p:txBody>
      </p:sp>
      <p:sp>
        <p:nvSpPr>
          <p:cNvPr id="3" name="TextBox 2">
            <a:extLst>
              <a:ext uri="{FF2B5EF4-FFF2-40B4-BE49-F238E27FC236}">
                <a16:creationId xmlns:a16="http://schemas.microsoft.com/office/drawing/2014/main" id="{0050F0E1-F070-28EF-7B4A-B90EB2A8797F}"/>
              </a:ext>
            </a:extLst>
          </p:cNvPr>
          <p:cNvSpPr txBox="1"/>
          <p:nvPr/>
        </p:nvSpPr>
        <p:spPr>
          <a:xfrm>
            <a:off x="5480595" y="3729519"/>
            <a:ext cx="1146545" cy="350865"/>
          </a:xfrm>
          <a:prstGeom prst="rect">
            <a:avLst/>
          </a:prstGeom>
          <a:noFill/>
        </p:spPr>
        <p:txBody>
          <a:bodyPr wrap="square" lIns="0" tIns="0" rIns="0" bIns="0" rtlCol="0" anchor="ctr">
            <a:spAutoFit/>
          </a:bodyPr>
          <a:lstStyle/>
          <a:p>
            <a:pPr algn="ctr">
              <a:lnSpc>
                <a:spcPct val="95000"/>
              </a:lnSpc>
              <a:spcBef>
                <a:spcPts val="600"/>
              </a:spcBef>
            </a:pPr>
            <a:r>
              <a:rPr lang="en-CA" sz="2400" b="1" noProof="0" dirty="0"/>
              <a:t>$200</a:t>
            </a:r>
          </a:p>
        </p:txBody>
      </p:sp>
      <p:sp>
        <p:nvSpPr>
          <p:cNvPr id="10" name="Equals 9">
            <a:extLst>
              <a:ext uri="{FF2B5EF4-FFF2-40B4-BE49-F238E27FC236}">
                <a16:creationId xmlns:a16="http://schemas.microsoft.com/office/drawing/2014/main" id="{C2B19425-85C8-C16D-0A1C-A2B2F37F933B}"/>
              </a:ext>
            </a:extLst>
          </p:cNvPr>
          <p:cNvSpPr/>
          <p:nvPr/>
        </p:nvSpPr>
        <p:spPr>
          <a:xfrm>
            <a:off x="7572201" y="2532137"/>
            <a:ext cx="530352" cy="514661"/>
          </a:xfrm>
          <a:prstGeom prst="mathEqual">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182880" tIns="45720" rIns="182880" bIns="45720" numCol="1" spcCol="0" rtlCol="0" fromWordArt="0" anchor="t" anchorCtr="0" forceAA="0" compatLnSpc="1">
            <a:prstTxWarp prst="textNoShape">
              <a:avLst/>
            </a:prstTxWarp>
            <a:noAutofit/>
          </a:bodyPr>
          <a:lstStyle/>
          <a:p>
            <a:pPr algn="ctr">
              <a:lnSpc>
                <a:spcPct val="95000"/>
              </a:lnSpc>
            </a:pPr>
            <a:r>
              <a:rPr lang="en-CA" sz="500" noProof="0" dirty="0">
                <a:solidFill>
                  <a:schemeClr val="bg1"/>
                </a:solidFill>
              </a:rPr>
              <a:t>equals</a:t>
            </a:r>
          </a:p>
        </p:txBody>
      </p:sp>
      <p:sp>
        <p:nvSpPr>
          <p:cNvPr id="8" name="TextBox 7">
            <a:extLst>
              <a:ext uri="{FF2B5EF4-FFF2-40B4-BE49-F238E27FC236}">
                <a16:creationId xmlns:a16="http://schemas.microsoft.com/office/drawing/2014/main" id="{402A7797-1FC0-EA70-202B-22760A218598}"/>
              </a:ext>
            </a:extLst>
          </p:cNvPr>
          <p:cNvSpPr txBox="1"/>
          <p:nvPr/>
        </p:nvSpPr>
        <p:spPr>
          <a:xfrm>
            <a:off x="8299233" y="2188118"/>
            <a:ext cx="2550674" cy="1129540"/>
          </a:xfrm>
          <a:prstGeom prst="rect">
            <a:avLst/>
          </a:prstGeom>
          <a:noFill/>
        </p:spPr>
        <p:txBody>
          <a:bodyPr wrap="square" lIns="0" tIns="0" rIns="0" bIns="0" rtlCol="0">
            <a:spAutoFit/>
          </a:bodyPr>
          <a:lstStyle/>
          <a:p>
            <a:pPr algn="ctr">
              <a:lnSpc>
                <a:spcPct val="95000"/>
              </a:lnSpc>
              <a:spcBef>
                <a:spcPts val="600"/>
              </a:spcBef>
            </a:pPr>
            <a:r>
              <a:rPr lang="en-CA" sz="2400" noProof="0" dirty="0">
                <a:solidFill>
                  <a:schemeClr val="bg1"/>
                </a:solidFill>
              </a:rPr>
              <a:t>Fund Expense Ratio (FER) </a:t>
            </a:r>
          </a:p>
          <a:p>
            <a:pPr algn="ctr">
              <a:lnSpc>
                <a:spcPct val="95000"/>
              </a:lnSpc>
              <a:spcBef>
                <a:spcPts val="600"/>
              </a:spcBef>
            </a:pPr>
            <a:r>
              <a:rPr lang="en-CA" sz="2400" noProof="0" dirty="0">
                <a:solidFill>
                  <a:schemeClr val="bg1"/>
                </a:solidFill>
              </a:rPr>
              <a:t>1.95%</a:t>
            </a:r>
          </a:p>
        </p:txBody>
      </p:sp>
      <p:sp>
        <p:nvSpPr>
          <p:cNvPr id="12" name="TextBox 11">
            <a:extLst>
              <a:ext uri="{FF2B5EF4-FFF2-40B4-BE49-F238E27FC236}">
                <a16:creationId xmlns:a16="http://schemas.microsoft.com/office/drawing/2014/main" id="{B6B36005-392D-2925-660D-631BA86C5998}"/>
              </a:ext>
            </a:extLst>
          </p:cNvPr>
          <p:cNvSpPr txBox="1"/>
          <p:nvPr/>
        </p:nvSpPr>
        <p:spPr>
          <a:xfrm>
            <a:off x="9001297" y="3729518"/>
            <a:ext cx="1146545" cy="350865"/>
          </a:xfrm>
          <a:prstGeom prst="rect">
            <a:avLst/>
          </a:prstGeom>
          <a:noFill/>
        </p:spPr>
        <p:txBody>
          <a:bodyPr wrap="square" lIns="0" tIns="0" rIns="0" bIns="0" rtlCol="0" anchor="ctr">
            <a:spAutoFit/>
          </a:bodyPr>
          <a:lstStyle/>
          <a:p>
            <a:pPr algn="ctr">
              <a:lnSpc>
                <a:spcPct val="95000"/>
              </a:lnSpc>
              <a:spcBef>
                <a:spcPts val="600"/>
              </a:spcBef>
            </a:pPr>
            <a:r>
              <a:rPr lang="en-CA" sz="2400" b="1" noProof="0" dirty="0"/>
              <a:t>$1,950</a:t>
            </a:r>
          </a:p>
        </p:txBody>
      </p:sp>
      <p:sp>
        <p:nvSpPr>
          <p:cNvPr id="14" name="Text Placeholder 13">
            <a:extLst>
              <a:ext uri="{FF2B5EF4-FFF2-40B4-BE49-F238E27FC236}">
                <a16:creationId xmlns:a16="http://schemas.microsoft.com/office/drawing/2014/main" id="{1820BD27-64A8-8BB7-8946-EC3C7FCC3A34}"/>
              </a:ext>
            </a:extLst>
          </p:cNvPr>
          <p:cNvSpPr>
            <a:spLocks noGrp="1"/>
          </p:cNvSpPr>
          <p:nvPr>
            <p:ph type="body" sz="quarter" idx="13"/>
          </p:nvPr>
        </p:nvSpPr>
        <p:spPr/>
        <p:txBody>
          <a:bodyPr/>
          <a:lstStyle/>
          <a:p>
            <a:r>
              <a:rPr lang="en-CA" noProof="0" dirty="0"/>
              <a:t>For illustrative purposes.</a:t>
            </a:r>
          </a:p>
        </p:txBody>
      </p:sp>
      <p:cxnSp>
        <p:nvCxnSpPr>
          <p:cNvPr id="16" name="Straight Connector 15">
            <a:extLst>
              <a:ext uri="{FF2B5EF4-FFF2-40B4-BE49-F238E27FC236}">
                <a16:creationId xmlns:a16="http://schemas.microsoft.com/office/drawing/2014/main" id="{702ECA86-A2C8-2D7D-3F92-4E4122336514}"/>
              </a:ext>
              <a:ext uri="{C183D7F6-B498-43B3-948B-1728B52AA6E4}">
                <adec:decorative xmlns:adec="http://schemas.microsoft.com/office/drawing/2017/decorative" val="1"/>
              </a:ext>
            </a:extLst>
          </p:cNvPr>
          <p:cNvCxnSpPr>
            <a:cxnSpLocks/>
          </p:cNvCxnSpPr>
          <p:nvPr/>
        </p:nvCxnSpPr>
        <p:spPr>
          <a:xfrm flipV="1">
            <a:off x="0" y="4338557"/>
            <a:ext cx="12188825" cy="0"/>
          </a:xfrm>
          <a:prstGeom prst="line">
            <a:avLst/>
          </a:prstGeom>
          <a:ln w="12700">
            <a:solidFill>
              <a:srgbClr val="03874D"/>
            </a:solidFill>
            <a:miter lim="800000"/>
          </a:ln>
        </p:spPr>
        <p:style>
          <a:lnRef idx="1">
            <a:schemeClr val="accent1"/>
          </a:lnRef>
          <a:fillRef idx="0">
            <a:schemeClr val="accent1"/>
          </a:fillRef>
          <a:effectRef idx="0">
            <a:schemeClr val="accent1"/>
          </a:effectRef>
          <a:fontRef idx="minor">
            <a:schemeClr val="tx1"/>
          </a:fontRef>
        </p:style>
      </p:cxnSp>
      <p:sp>
        <p:nvSpPr>
          <p:cNvPr id="4" name="Slide Number Placeholder 6">
            <a:extLst>
              <a:ext uri="{FF2B5EF4-FFF2-40B4-BE49-F238E27FC236}">
                <a16:creationId xmlns:a16="http://schemas.microsoft.com/office/drawing/2014/main" id="{15E3DCDB-4728-C2B0-C70C-2D6B3BE7F01C}"/>
              </a:ext>
              <a:ext uri="{C183D7F6-B498-43B3-948B-1728B52AA6E4}">
                <adec:decorative xmlns:adec="http://schemas.microsoft.com/office/drawing/2017/decorative" val="1"/>
              </a:ext>
            </a:extLst>
          </p:cNvPr>
          <p:cNvSpPr txBox="1">
            <a:spLocks/>
          </p:cNvSpPr>
          <p:nvPr/>
        </p:nvSpPr>
        <p:spPr>
          <a:xfrm>
            <a:off x="11449993" y="6414953"/>
            <a:ext cx="283219" cy="175694"/>
          </a:xfrm>
          <a:prstGeom prst="rect">
            <a:avLst/>
          </a:prstGeom>
        </p:spPr>
        <p:txBody>
          <a:bodyPr lIns="0"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pPr algn="r"/>
              <a:t>11</a:t>
            </a:fld>
            <a:endParaRPr lang="en-CA" sz="800" noProof="0" dirty="0"/>
          </a:p>
        </p:txBody>
      </p:sp>
    </p:spTree>
    <p:extLst>
      <p:ext uri="{BB962C8B-B14F-4D97-AF65-F5344CB8AC3E}">
        <p14:creationId xmlns:p14="http://schemas.microsoft.com/office/powerpoint/2010/main" val="27266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FC241-19CA-8E8B-CDE6-B63139369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39E77-CCEB-FD7C-2886-1C24AE89753B}"/>
              </a:ext>
            </a:extLst>
          </p:cNvPr>
          <p:cNvSpPr>
            <a:spLocks noGrp="1"/>
          </p:cNvSpPr>
          <p:nvPr>
            <p:ph type="title"/>
          </p:nvPr>
        </p:nvSpPr>
        <p:spPr/>
        <p:txBody>
          <a:bodyPr/>
          <a:lstStyle/>
          <a:p>
            <a:r>
              <a:rPr lang="en-CA" noProof="0" dirty="0"/>
              <a:t>Daily Cost Factor (DCF) </a:t>
            </a:r>
          </a:p>
        </p:txBody>
      </p:sp>
      <p:sp>
        <p:nvSpPr>
          <p:cNvPr id="11" name="Rectangle 10">
            <a:extLst>
              <a:ext uri="{FF2B5EF4-FFF2-40B4-BE49-F238E27FC236}">
                <a16:creationId xmlns:a16="http://schemas.microsoft.com/office/drawing/2014/main" id="{0360432D-4560-3D2A-D885-1CCBCFE856C9}"/>
              </a:ext>
              <a:ext uri="{C183D7F6-B498-43B3-948B-1728B52AA6E4}">
                <adec:decorative xmlns:adec="http://schemas.microsoft.com/office/drawing/2017/decorative" val="1"/>
              </a:ext>
            </a:extLst>
          </p:cNvPr>
          <p:cNvSpPr/>
          <p:nvPr/>
        </p:nvSpPr>
        <p:spPr>
          <a:xfrm>
            <a:off x="0" y="2031999"/>
            <a:ext cx="12181142" cy="2088574"/>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9" name="TextBox 8">
            <a:extLst>
              <a:ext uri="{FF2B5EF4-FFF2-40B4-BE49-F238E27FC236}">
                <a16:creationId xmlns:a16="http://schemas.microsoft.com/office/drawing/2014/main" id="{5020F8CC-31F6-65EE-50ED-998685C14D27}"/>
              </a:ext>
            </a:extLst>
          </p:cNvPr>
          <p:cNvSpPr txBox="1"/>
          <p:nvPr/>
        </p:nvSpPr>
        <p:spPr>
          <a:xfrm>
            <a:off x="450975" y="2376095"/>
            <a:ext cx="11473045" cy="1400383"/>
          </a:xfrm>
          <a:prstGeom prst="rect">
            <a:avLst/>
          </a:prstGeom>
          <a:noFill/>
        </p:spPr>
        <p:txBody>
          <a:bodyPr wrap="square" lIns="0">
            <a:spAutoFit/>
          </a:bodyPr>
          <a:lstStyle/>
          <a:p>
            <a:r>
              <a:rPr lang="en-CA" sz="1700" noProof="0" dirty="0"/>
              <a:t>DCF = FER × NAVPU / 365</a:t>
            </a:r>
          </a:p>
          <a:p>
            <a:endParaRPr lang="en-CA" sz="1700" noProof="0" dirty="0"/>
          </a:p>
          <a:p>
            <a:r>
              <a:rPr lang="en-CA" sz="1700" noProof="0" dirty="0"/>
              <a:t>DCF = 1.95% x 10/365 = 0.000534 per unit, per day</a:t>
            </a:r>
          </a:p>
          <a:p>
            <a:endParaRPr lang="en-CA" sz="1700" noProof="0" dirty="0"/>
          </a:p>
          <a:p>
            <a:r>
              <a:rPr lang="en-CA" sz="1700" noProof="0" dirty="0"/>
              <a:t>Daily cost amount (if client held 10,000 units) = DCF x units held, which is 0.000534 × 10,000 = about $5.34 per day</a:t>
            </a:r>
          </a:p>
        </p:txBody>
      </p:sp>
      <p:sp>
        <p:nvSpPr>
          <p:cNvPr id="10" name="Content Placeholder 30">
            <a:extLst>
              <a:ext uri="{FF2B5EF4-FFF2-40B4-BE49-F238E27FC236}">
                <a16:creationId xmlns:a16="http://schemas.microsoft.com/office/drawing/2014/main" id="{2F4956AA-49D0-D0B1-BFB4-098343C6B75D}"/>
              </a:ext>
            </a:extLst>
          </p:cNvPr>
          <p:cNvSpPr txBox="1">
            <a:spLocks/>
          </p:cNvSpPr>
          <p:nvPr/>
        </p:nvSpPr>
        <p:spPr>
          <a:xfrm>
            <a:off x="0" y="4148561"/>
            <a:ext cx="12181142" cy="875925"/>
          </a:xfrm>
          <a:prstGeom prst="rect">
            <a:avLst/>
          </a:prstGeom>
          <a:solidFill>
            <a:srgbClr val="03874D"/>
          </a:solidFill>
          <a:ln>
            <a:noFill/>
          </a:ln>
        </p:spPr>
        <p:txBody>
          <a:bodyPr vert="horz" lIns="0" tIns="0" rIns="0" bIns="0"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r>
              <a:rPr lang="en-CA" noProof="0" dirty="0">
                <a:solidFill>
                  <a:schemeClr val="bg1"/>
                </a:solidFill>
              </a:rPr>
              <a:t>Therefore, the cost in dollar terms (for $100,000 value) is approximately $1,950. </a:t>
            </a:r>
            <a:br>
              <a:rPr lang="en-CA" noProof="0" dirty="0">
                <a:solidFill>
                  <a:schemeClr val="bg1"/>
                </a:solidFill>
              </a:rPr>
            </a:br>
            <a:r>
              <a:rPr lang="en-CA" noProof="0" dirty="0">
                <a:solidFill>
                  <a:schemeClr val="bg1"/>
                </a:solidFill>
              </a:rPr>
              <a:t>That’s in line with the FER of 1.95% of $100,000 = $1,950.</a:t>
            </a:r>
          </a:p>
        </p:txBody>
      </p:sp>
      <p:sp>
        <p:nvSpPr>
          <p:cNvPr id="3" name="Text Placeholder 2">
            <a:extLst>
              <a:ext uri="{FF2B5EF4-FFF2-40B4-BE49-F238E27FC236}">
                <a16:creationId xmlns:a16="http://schemas.microsoft.com/office/drawing/2014/main" id="{16207D6B-AD68-FDAE-AD09-E4481607D80B}"/>
              </a:ext>
            </a:extLst>
          </p:cNvPr>
          <p:cNvSpPr>
            <a:spLocks noGrp="1"/>
          </p:cNvSpPr>
          <p:nvPr>
            <p:ph type="body" sz="quarter" idx="13"/>
          </p:nvPr>
        </p:nvSpPr>
        <p:spPr/>
        <p:txBody>
          <a:bodyPr/>
          <a:lstStyle/>
          <a:p>
            <a:r>
              <a:rPr lang="en-CA" noProof="0" dirty="0"/>
              <a:t>For illustrative purposes.</a:t>
            </a:r>
          </a:p>
        </p:txBody>
      </p:sp>
      <p:sp>
        <p:nvSpPr>
          <p:cNvPr id="7" name="Slide Number Placeholder 6">
            <a:extLst>
              <a:ext uri="{FF2B5EF4-FFF2-40B4-BE49-F238E27FC236}">
                <a16:creationId xmlns:a16="http://schemas.microsoft.com/office/drawing/2014/main" id="{1209A1EC-0E62-A971-E490-31056EDDA035}"/>
              </a:ext>
              <a:ext uri="{C183D7F6-B498-43B3-948B-1728B52AA6E4}">
                <adec:decorative xmlns:adec="http://schemas.microsoft.com/office/drawing/2017/decorative" val="1"/>
              </a:ext>
            </a:extLst>
          </p:cNvPr>
          <p:cNvSpPr>
            <a:spLocks noGrp="1"/>
          </p:cNvSpPr>
          <p:nvPr>
            <p:ph type="sldNum" sz="quarter" idx="12"/>
          </p:nvPr>
        </p:nvSpPr>
        <p:spPr>
          <a:xfrm>
            <a:off x="11449993" y="6403229"/>
            <a:ext cx="283219" cy="175694"/>
          </a:xfrm>
        </p:spPr>
        <p:txBody>
          <a:bodyPr/>
          <a:lstStyle/>
          <a:p>
            <a:fld id="{BB333B34-C87C-402E-ABB0-13B7C9DEBBC4}" type="slidenum">
              <a:rPr lang="en-CA" noProof="0" smtClean="0"/>
              <a:pPr/>
              <a:t>12</a:t>
            </a:fld>
            <a:endParaRPr lang="en-CA" noProof="0" dirty="0"/>
          </a:p>
        </p:txBody>
      </p:sp>
    </p:spTree>
    <p:extLst>
      <p:ext uri="{BB962C8B-B14F-4D97-AF65-F5344CB8AC3E}">
        <p14:creationId xmlns:p14="http://schemas.microsoft.com/office/powerpoint/2010/main" val="3222655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45A02-BCD3-CA77-9B42-0AFC0CB276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1E651D-89DC-5BBD-36A9-E3591400C8A4}"/>
              </a:ext>
            </a:extLst>
          </p:cNvPr>
          <p:cNvSpPr>
            <a:spLocks noGrp="1"/>
          </p:cNvSpPr>
          <p:nvPr>
            <p:ph type="title"/>
          </p:nvPr>
        </p:nvSpPr>
        <p:spPr/>
        <p:txBody>
          <a:bodyPr/>
          <a:lstStyle/>
          <a:p>
            <a:r>
              <a:rPr lang="en-CA" noProof="0" dirty="0"/>
              <a:t>Sample report</a:t>
            </a:r>
          </a:p>
        </p:txBody>
      </p:sp>
      <p:grpSp>
        <p:nvGrpSpPr>
          <p:cNvPr id="5" name="Group 4" descr="Thumbnails of Manulife Investments’ sample annual cost and compensation report.">
            <a:extLst>
              <a:ext uri="{FF2B5EF4-FFF2-40B4-BE49-F238E27FC236}">
                <a16:creationId xmlns:a16="http://schemas.microsoft.com/office/drawing/2014/main" id="{6E916BAC-E1F1-C27F-523F-5061A504DB1E}"/>
              </a:ext>
            </a:extLst>
          </p:cNvPr>
          <p:cNvGrpSpPr/>
          <p:nvPr/>
        </p:nvGrpSpPr>
        <p:grpSpPr>
          <a:xfrm>
            <a:off x="466342" y="911323"/>
            <a:ext cx="11325658" cy="4940080"/>
            <a:chOff x="466342" y="911323"/>
            <a:chExt cx="11325658" cy="4940080"/>
          </a:xfrm>
        </p:grpSpPr>
        <p:pic>
          <p:nvPicPr>
            <p:cNvPr id="6" name="Picture 5" descr="Thumbnails of Manulife Investments’ sample annual cost and compensation report.">
              <a:extLst>
                <a:ext uri="{FF2B5EF4-FFF2-40B4-BE49-F238E27FC236}">
                  <a16:creationId xmlns:a16="http://schemas.microsoft.com/office/drawing/2014/main" id="{30E4C520-24CE-A35B-A037-9E620BD826FC}"/>
                </a:ext>
              </a:extLst>
            </p:cNvPr>
            <p:cNvPicPr>
              <a:picLocks noChangeAspect="1"/>
            </p:cNvPicPr>
            <p:nvPr/>
          </p:nvPicPr>
          <p:blipFill>
            <a:blip r:embed="rId3"/>
            <a:stretch>
              <a:fillRect/>
            </a:stretch>
          </p:blipFill>
          <p:spPr>
            <a:xfrm>
              <a:off x="466342" y="911323"/>
              <a:ext cx="3728719" cy="4940080"/>
            </a:xfrm>
            <a:prstGeom prst="rect">
              <a:avLst/>
            </a:prstGeom>
            <a:ln>
              <a:solidFill>
                <a:schemeClr val="bg2"/>
              </a:solidFill>
            </a:ln>
            <a:effectLst>
              <a:outerShdw blurRad="63500" algn="ctr" rotWithShape="0">
                <a:prstClr val="black">
                  <a:alpha val="40000"/>
                </a:prstClr>
              </a:outerShdw>
            </a:effectLst>
          </p:spPr>
        </p:pic>
        <p:pic>
          <p:nvPicPr>
            <p:cNvPr id="8" name="Picture 7" descr="Thumbnails of Manulife Investments’ sample annual cost and compensation report.">
              <a:extLst>
                <a:ext uri="{FF2B5EF4-FFF2-40B4-BE49-F238E27FC236}">
                  <a16:creationId xmlns:a16="http://schemas.microsoft.com/office/drawing/2014/main" id="{CDE1E354-20DD-CFFD-1033-AB19641FD184}"/>
                </a:ext>
              </a:extLst>
            </p:cNvPr>
            <p:cNvPicPr>
              <a:picLocks noChangeAspect="1"/>
            </p:cNvPicPr>
            <p:nvPr/>
          </p:nvPicPr>
          <p:blipFill>
            <a:blip r:embed="rId4"/>
            <a:srcRect b="-2756"/>
            <a:stretch>
              <a:fillRect/>
            </a:stretch>
          </p:blipFill>
          <p:spPr>
            <a:xfrm>
              <a:off x="4278889" y="911323"/>
              <a:ext cx="3665627" cy="4940080"/>
            </a:xfrm>
            <a:prstGeom prst="rect">
              <a:avLst/>
            </a:prstGeom>
            <a:solidFill>
              <a:schemeClr val="bg1"/>
            </a:solidFill>
            <a:ln>
              <a:solidFill>
                <a:schemeClr val="bg2"/>
              </a:solidFill>
            </a:ln>
            <a:effectLst>
              <a:outerShdw blurRad="63500" algn="ctr" rotWithShape="0">
                <a:prstClr val="black">
                  <a:alpha val="40000"/>
                </a:prstClr>
              </a:outerShdw>
            </a:effectLst>
          </p:spPr>
        </p:pic>
        <p:pic>
          <p:nvPicPr>
            <p:cNvPr id="10" name="Picture 9" descr="Thumbnails of Manulife Investments’ sample annual cost and compensation report.">
              <a:extLst>
                <a:ext uri="{FF2B5EF4-FFF2-40B4-BE49-F238E27FC236}">
                  <a16:creationId xmlns:a16="http://schemas.microsoft.com/office/drawing/2014/main" id="{0CF8D83E-0F83-6F59-7694-2CB1B7660C41}"/>
                </a:ext>
              </a:extLst>
            </p:cNvPr>
            <p:cNvPicPr>
              <a:picLocks noChangeAspect="1"/>
            </p:cNvPicPr>
            <p:nvPr/>
          </p:nvPicPr>
          <p:blipFill>
            <a:blip r:embed="rId5"/>
            <a:srcRect t="1" b="-59148"/>
            <a:stretch>
              <a:fillRect/>
            </a:stretch>
          </p:blipFill>
          <p:spPr>
            <a:xfrm>
              <a:off x="8025426" y="911323"/>
              <a:ext cx="3766574" cy="4940080"/>
            </a:xfrm>
            <a:prstGeom prst="rect">
              <a:avLst/>
            </a:prstGeom>
            <a:solidFill>
              <a:schemeClr val="bg1"/>
            </a:solidFill>
            <a:ln>
              <a:solidFill>
                <a:schemeClr val="bg2"/>
              </a:solidFill>
            </a:ln>
            <a:effectLst>
              <a:outerShdw blurRad="63500" algn="ctr" rotWithShape="0">
                <a:prstClr val="black">
                  <a:alpha val="40000"/>
                </a:prstClr>
              </a:outerShdw>
            </a:effectLst>
          </p:spPr>
        </p:pic>
      </p:grpSp>
      <p:sp>
        <p:nvSpPr>
          <p:cNvPr id="3" name="Text Placeholder 4">
            <a:extLst>
              <a:ext uri="{FF2B5EF4-FFF2-40B4-BE49-F238E27FC236}">
                <a16:creationId xmlns:a16="http://schemas.microsoft.com/office/drawing/2014/main" id="{47A6DA38-30B1-71B2-8084-811B3FFCCF2E}"/>
              </a:ext>
            </a:extLst>
          </p:cNvPr>
          <p:cNvSpPr>
            <a:spLocks noGrp="1"/>
          </p:cNvSpPr>
          <p:nvPr>
            <p:ph type="body" sz="quarter" idx="13"/>
          </p:nvPr>
        </p:nvSpPr>
        <p:spPr>
          <a:xfrm>
            <a:off x="4114800" y="5950675"/>
            <a:ext cx="5845409" cy="402451"/>
          </a:xfrm>
        </p:spPr>
        <p:txBody>
          <a:bodyPr/>
          <a:lstStyle/>
          <a:p>
            <a:r>
              <a:rPr lang="en-CA" noProof="0" dirty="0"/>
              <a:t>For illustrative purposes: sample annual report on charges and compensation, which incorporates total cost reporting, including fund expenses, direct investment charges, and dealer compensation, to help investors make informed financial decisions.</a:t>
            </a:r>
          </a:p>
          <a:p>
            <a:endParaRPr lang="en-CA" noProof="0" dirty="0"/>
          </a:p>
          <a:p>
            <a:r>
              <a:rPr lang="en-CA" noProof="0" dirty="0"/>
              <a:t>Source: https://www.manulifeim.com/retail/ca/en/resources/all/regulatory/tcr-sample-statement</a:t>
            </a:r>
          </a:p>
        </p:txBody>
      </p:sp>
      <p:sp>
        <p:nvSpPr>
          <p:cNvPr id="7" name="Slide Number Placeholder 6">
            <a:extLst>
              <a:ext uri="{FF2B5EF4-FFF2-40B4-BE49-F238E27FC236}">
                <a16:creationId xmlns:a16="http://schemas.microsoft.com/office/drawing/2014/main" id="{B4CD4765-6C0E-2C76-558D-E8DB71AE3875}"/>
              </a:ext>
              <a:ext uri="{C183D7F6-B498-43B3-948B-1728B52AA6E4}">
                <adec:decorative xmlns:adec="http://schemas.microsoft.com/office/drawing/2017/decorative" val="1"/>
              </a:ext>
            </a:extLst>
          </p:cNvPr>
          <p:cNvSpPr>
            <a:spLocks noGrp="1"/>
          </p:cNvSpPr>
          <p:nvPr>
            <p:ph type="sldNum" sz="quarter" idx="12"/>
          </p:nvPr>
        </p:nvSpPr>
        <p:spPr>
          <a:xfrm>
            <a:off x="11449993" y="6403229"/>
            <a:ext cx="283219" cy="175694"/>
          </a:xfrm>
        </p:spPr>
        <p:txBody>
          <a:bodyPr/>
          <a:lstStyle/>
          <a:p>
            <a:fld id="{BB333B34-C87C-402E-ABB0-13B7C9DEBBC4}" type="slidenum">
              <a:rPr lang="en-CA" noProof="0" smtClean="0"/>
              <a:pPr/>
              <a:t>13</a:t>
            </a:fld>
            <a:endParaRPr lang="en-CA" noProof="0" dirty="0"/>
          </a:p>
        </p:txBody>
      </p:sp>
    </p:spTree>
    <p:extLst>
      <p:ext uri="{BB962C8B-B14F-4D97-AF65-F5344CB8AC3E}">
        <p14:creationId xmlns:p14="http://schemas.microsoft.com/office/powerpoint/2010/main" val="3251433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7788D-5F8F-0842-E262-EA530B6E553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7FC70A3-4B65-92EE-BEAE-44B8D1A86003}"/>
              </a:ext>
            </a:extLst>
          </p:cNvPr>
          <p:cNvSpPr>
            <a:spLocks noGrp="1"/>
          </p:cNvSpPr>
          <p:nvPr>
            <p:ph type="title"/>
          </p:nvPr>
        </p:nvSpPr>
        <p:spPr/>
        <p:txBody>
          <a:bodyPr/>
          <a:lstStyle/>
          <a:p>
            <a:r>
              <a:rPr lang="en-CA" noProof="0" dirty="0"/>
              <a:t>www.manulifeim.com</a:t>
            </a:r>
          </a:p>
        </p:txBody>
      </p:sp>
      <p:grpSp>
        <p:nvGrpSpPr>
          <p:cNvPr id="3" name="Group 2" descr="Thumbnails of Manulife Investments’ Looking under the hood: understanding TER brochure.">
            <a:extLst>
              <a:ext uri="{FF2B5EF4-FFF2-40B4-BE49-F238E27FC236}">
                <a16:creationId xmlns:a16="http://schemas.microsoft.com/office/drawing/2014/main" id="{0FE033F4-5A0C-04DA-74DC-D016920FF934}"/>
              </a:ext>
            </a:extLst>
          </p:cNvPr>
          <p:cNvGrpSpPr/>
          <p:nvPr/>
        </p:nvGrpSpPr>
        <p:grpSpPr>
          <a:xfrm>
            <a:off x="731520" y="1300526"/>
            <a:ext cx="10741612" cy="4402635"/>
            <a:chOff x="731520" y="1300526"/>
            <a:chExt cx="10741612" cy="4402635"/>
          </a:xfrm>
        </p:grpSpPr>
        <p:pic>
          <p:nvPicPr>
            <p:cNvPr id="6" name="Picture 5">
              <a:extLst>
                <a:ext uri="{FF2B5EF4-FFF2-40B4-BE49-F238E27FC236}">
                  <a16:creationId xmlns:a16="http://schemas.microsoft.com/office/drawing/2014/main" id="{F1E33485-EA60-D7E8-A1E7-1618D81D7EDA}"/>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31520" y="1312363"/>
              <a:ext cx="3251200" cy="4378960"/>
            </a:xfrm>
            <a:prstGeom prst="rect">
              <a:avLst/>
            </a:prstGeom>
            <a:ln>
              <a:noFill/>
            </a:ln>
            <a:effectLst>
              <a:outerShdw blurRad="63500" algn="ctr" rotWithShape="0">
                <a:prstClr val="black">
                  <a:alpha val="40000"/>
                </a:prstClr>
              </a:outerShdw>
            </a:effectLst>
          </p:spPr>
        </p:pic>
        <p:pic>
          <p:nvPicPr>
            <p:cNvPr id="8" name="Picture 7">
              <a:extLst>
                <a:ext uri="{FF2B5EF4-FFF2-40B4-BE49-F238E27FC236}">
                  <a16:creationId xmlns:a16="http://schemas.microsoft.com/office/drawing/2014/main" id="{C21827A1-A3C9-D4A8-4CF8-5F1067DF14A2}"/>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4343675" y="1312363"/>
              <a:ext cx="3336919" cy="4378960"/>
            </a:xfrm>
            <a:prstGeom prst="rect">
              <a:avLst/>
            </a:prstGeom>
            <a:noFill/>
            <a:ln>
              <a:noFill/>
            </a:ln>
            <a:effectLst>
              <a:outerShdw blurRad="63500" algn="ctr" rotWithShape="0">
                <a:prstClr val="black">
                  <a:alpha val="40000"/>
                </a:prstClr>
              </a:outerShdw>
            </a:effectLst>
          </p:spPr>
        </p:pic>
        <p:pic>
          <p:nvPicPr>
            <p:cNvPr id="10" name="Picture 9">
              <a:extLst>
                <a:ext uri="{FF2B5EF4-FFF2-40B4-BE49-F238E27FC236}">
                  <a16:creationId xmlns:a16="http://schemas.microsoft.com/office/drawing/2014/main" id="{A5DC3A28-62BD-6A85-81A6-60101969A481}"/>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a:xfrm>
              <a:off x="8041549" y="1300526"/>
              <a:ext cx="3431583" cy="4402635"/>
            </a:xfrm>
            <a:prstGeom prst="rect">
              <a:avLst/>
            </a:prstGeom>
            <a:noFill/>
            <a:ln>
              <a:noFill/>
            </a:ln>
            <a:effectLst>
              <a:outerShdw blurRad="63500" algn="ctr" rotWithShape="0">
                <a:prstClr val="black">
                  <a:alpha val="40000"/>
                </a:prstClr>
              </a:outerShdw>
            </a:effectLst>
          </p:spPr>
        </p:pic>
      </p:grpSp>
      <p:sp>
        <p:nvSpPr>
          <p:cNvPr id="2" name="Text Placeholder 1">
            <a:extLst>
              <a:ext uri="{FF2B5EF4-FFF2-40B4-BE49-F238E27FC236}">
                <a16:creationId xmlns:a16="http://schemas.microsoft.com/office/drawing/2014/main" id="{F6666D82-0B58-DDE7-73C1-AC97F48644AC}"/>
              </a:ext>
            </a:extLst>
          </p:cNvPr>
          <p:cNvSpPr>
            <a:spLocks noGrp="1"/>
          </p:cNvSpPr>
          <p:nvPr>
            <p:ph type="body" sz="quarter" idx="13"/>
          </p:nvPr>
        </p:nvSpPr>
        <p:spPr/>
        <p:txBody>
          <a:bodyPr/>
          <a:lstStyle/>
          <a:p>
            <a:r>
              <a:rPr lang="en-CA" noProof="0" dirty="0"/>
              <a:t>Source: https://www.manulifeim.com/retail/ca/en/resources/all/regulatory/understanding-ter</a:t>
            </a:r>
          </a:p>
        </p:txBody>
      </p:sp>
      <p:sp>
        <p:nvSpPr>
          <p:cNvPr id="7" name="Slide Number Placeholder 6">
            <a:extLst>
              <a:ext uri="{FF2B5EF4-FFF2-40B4-BE49-F238E27FC236}">
                <a16:creationId xmlns:a16="http://schemas.microsoft.com/office/drawing/2014/main" id="{8B3FC6FF-C368-7D6B-E6C9-500459EF0B40}"/>
              </a:ext>
              <a:ext uri="{C183D7F6-B498-43B3-948B-1728B52AA6E4}">
                <adec:decorative xmlns:adec="http://schemas.microsoft.com/office/drawing/2017/decorative" val="1"/>
              </a:ext>
            </a:extLst>
          </p:cNvPr>
          <p:cNvSpPr>
            <a:spLocks noGrp="1"/>
          </p:cNvSpPr>
          <p:nvPr>
            <p:ph type="sldNum" sz="quarter" idx="12"/>
          </p:nvPr>
        </p:nvSpPr>
        <p:spPr>
          <a:xfrm>
            <a:off x="11449993" y="6403229"/>
            <a:ext cx="283219" cy="175694"/>
          </a:xfrm>
        </p:spPr>
        <p:txBody>
          <a:bodyPr/>
          <a:lstStyle/>
          <a:p>
            <a:fld id="{BB333B34-C87C-402E-ABB0-13B7C9DEBBC4}" type="slidenum">
              <a:rPr lang="en-CA" noProof="0" smtClean="0"/>
              <a:pPr/>
              <a:t>14</a:t>
            </a:fld>
            <a:endParaRPr lang="en-CA" noProof="0" dirty="0"/>
          </a:p>
        </p:txBody>
      </p:sp>
    </p:spTree>
    <p:extLst>
      <p:ext uri="{BB962C8B-B14F-4D97-AF65-F5344CB8AC3E}">
        <p14:creationId xmlns:p14="http://schemas.microsoft.com/office/powerpoint/2010/main" val="3599883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AA476-D9E6-4E8E-11CE-CFD93DB80E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7352F8-FF38-39E0-6B57-868CF12D37D9}"/>
              </a:ext>
            </a:extLst>
          </p:cNvPr>
          <p:cNvSpPr>
            <a:spLocks noGrp="1"/>
          </p:cNvSpPr>
          <p:nvPr>
            <p:ph type="title"/>
          </p:nvPr>
        </p:nvSpPr>
        <p:spPr/>
        <p:txBody>
          <a:bodyPr/>
          <a:lstStyle/>
          <a:p>
            <a:r>
              <a:rPr lang="en-CA" noProof="0" dirty="0"/>
              <a:t>www.manulifeim.com</a:t>
            </a:r>
          </a:p>
        </p:txBody>
      </p:sp>
      <p:pic>
        <p:nvPicPr>
          <p:cNvPr id="6" name="Picture 5" descr="Screenshot of a professional video thumbnail featuring Jordy Chilcott, Head of Retail Intermediary Distribution, Canada, and invites viewers to watch a video about navigating TCR and showcasing value in client discussions.">
            <a:extLst>
              <a:ext uri="{FF2B5EF4-FFF2-40B4-BE49-F238E27FC236}">
                <a16:creationId xmlns:a16="http://schemas.microsoft.com/office/drawing/2014/main" id="{A76F1F82-9ABB-2BBA-5AAF-CDEE8EEBFD51}"/>
              </a:ext>
            </a:extLst>
          </p:cNvPr>
          <p:cNvPicPr>
            <a:picLocks noChangeAspect="1"/>
          </p:cNvPicPr>
          <p:nvPr/>
        </p:nvPicPr>
        <p:blipFill>
          <a:blip r:embed="rId3"/>
          <a:stretch>
            <a:fillRect/>
          </a:stretch>
        </p:blipFill>
        <p:spPr>
          <a:xfrm>
            <a:off x="2814497" y="1176575"/>
            <a:ext cx="6559830" cy="4572000"/>
          </a:xfrm>
          <a:prstGeom prst="rect">
            <a:avLst/>
          </a:prstGeom>
          <a:ln>
            <a:solidFill>
              <a:schemeClr val="tx1">
                <a:lumMod val="50000"/>
                <a:lumOff val="50000"/>
              </a:schemeClr>
            </a:solidFill>
          </a:ln>
        </p:spPr>
      </p:pic>
      <p:sp>
        <p:nvSpPr>
          <p:cNvPr id="7" name="Slide Number Placeholder 6">
            <a:extLst>
              <a:ext uri="{FF2B5EF4-FFF2-40B4-BE49-F238E27FC236}">
                <a16:creationId xmlns:a16="http://schemas.microsoft.com/office/drawing/2014/main" id="{C559764F-E7C1-5DCE-FA14-12A774E148AA}"/>
              </a:ext>
              <a:ext uri="{C183D7F6-B498-43B3-948B-1728B52AA6E4}">
                <adec:decorative xmlns:adec="http://schemas.microsoft.com/office/drawing/2017/decorative" val="1"/>
              </a:ext>
            </a:extLst>
          </p:cNvPr>
          <p:cNvSpPr>
            <a:spLocks noGrp="1"/>
          </p:cNvSpPr>
          <p:nvPr>
            <p:ph type="sldNum" sz="quarter" idx="12"/>
          </p:nvPr>
        </p:nvSpPr>
        <p:spPr>
          <a:xfrm>
            <a:off x="11449993" y="6403229"/>
            <a:ext cx="283219" cy="175694"/>
          </a:xfrm>
        </p:spPr>
        <p:txBody>
          <a:bodyPr/>
          <a:lstStyle/>
          <a:p>
            <a:fld id="{BB333B34-C87C-402E-ABB0-13B7C9DEBBC4}" type="slidenum">
              <a:rPr lang="en-CA" noProof="0" smtClean="0"/>
              <a:pPr/>
              <a:t>15</a:t>
            </a:fld>
            <a:endParaRPr lang="en-CA" noProof="0" dirty="0"/>
          </a:p>
        </p:txBody>
      </p:sp>
    </p:spTree>
    <p:extLst>
      <p:ext uri="{BB962C8B-B14F-4D97-AF65-F5344CB8AC3E}">
        <p14:creationId xmlns:p14="http://schemas.microsoft.com/office/powerpoint/2010/main" val="416898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092E6-EC46-9661-2E81-9483CAA7E9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75AB9E-B01F-F219-E180-FDEE7B88A8BE}"/>
              </a:ext>
            </a:extLst>
          </p:cNvPr>
          <p:cNvSpPr>
            <a:spLocks noGrp="1"/>
          </p:cNvSpPr>
          <p:nvPr>
            <p:ph type="title"/>
          </p:nvPr>
        </p:nvSpPr>
        <p:spPr>
          <a:xfrm>
            <a:off x="466342" y="472437"/>
            <a:ext cx="11274553" cy="792167"/>
          </a:xfrm>
        </p:spPr>
        <p:txBody>
          <a:bodyPr/>
          <a:lstStyle/>
          <a:p>
            <a:r>
              <a:rPr lang="en-CA" noProof="0" dirty="0"/>
              <a:t>Implications for advisors – risk or opportunity?</a:t>
            </a:r>
            <a:br>
              <a:rPr lang="en-CA" noProof="0" dirty="0"/>
            </a:br>
            <a:r>
              <a:rPr lang="en-CA" sz="2000" b="0" noProof="0" dirty="0"/>
              <a:t>Control the narrative or react to it</a:t>
            </a:r>
            <a:endParaRPr lang="en-CA" noProof="0" dirty="0"/>
          </a:p>
        </p:txBody>
      </p:sp>
      <p:pic>
        <p:nvPicPr>
          <p:cNvPr id="3" name="Content Placeholder 6" descr="Illustration of a woman sitting at a desk using a laptop and speaking to a voice assistant device. A speech bubble shows her asking, &quot;Alexa, what is the Annual Report on Charges and other Compensation?&quot; indicating interaction with smart technology for information retrieval.">
            <a:extLst>
              <a:ext uri="{FF2B5EF4-FFF2-40B4-BE49-F238E27FC236}">
                <a16:creationId xmlns:a16="http://schemas.microsoft.com/office/drawing/2014/main" id="{29E23938-FF2F-86DF-D49B-CCE0CD9AE89C}"/>
              </a:ext>
            </a:extLst>
          </p:cNvPr>
          <p:cNvPicPr>
            <a:picLocks noChangeAspect="1"/>
          </p:cNvPicPr>
          <p:nvPr/>
        </p:nvPicPr>
        <p:blipFill>
          <a:blip r:embed="rId4"/>
          <a:stretch>
            <a:fillRect/>
          </a:stretch>
        </p:blipFill>
        <p:spPr>
          <a:xfrm>
            <a:off x="3160279" y="1703511"/>
            <a:ext cx="5868266" cy="3912178"/>
          </a:xfrm>
          <a:prstGeom prst="rect">
            <a:avLst/>
          </a:prstGeom>
        </p:spPr>
      </p:pic>
      <p:sp>
        <p:nvSpPr>
          <p:cNvPr id="5" name="Slide Number Placeholder 4">
            <a:extLst>
              <a:ext uri="{FF2B5EF4-FFF2-40B4-BE49-F238E27FC236}">
                <a16:creationId xmlns:a16="http://schemas.microsoft.com/office/drawing/2014/main" id="{81CEF5E3-B97E-7287-C39F-BD7B261B8B86}"/>
              </a:ext>
              <a:ext uri="{C183D7F6-B498-43B3-948B-1728B52AA6E4}">
                <adec:decorative xmlns:adec="http://schemas.microsoft.com/office/drawing/2017/decorative" val="1"/>
              </a:ext>
            </a:extLst>
          </p:cNvPr>
          <p:cNvSpPr>
            <a:spLocks noGrp="1"/>
          </p:cNvSpPr>
          <p:nvPr>
            <p:ph type="sldNum" sz="quarter" idx="12"/>
          </p:nvPr>
        </p:nvSpPr>
        <p:spPr>
          <a:xfrm>
            <a:off x="11449993" y="6414953"/>
            <a:ext cx="283219" cy="175694"/>
          </a:xfrm>
        </p:spPr>
        <p:txBody>
          <a:bodyPr/>
          <a:lstStyle/>
          <a:p>
            <a:fld id="{BB333B34-C87C-402E-ABB0-13B7C9DEBBC4}" type="slidenum">
              <a:rPr lang="en-CA" noProof="0" smtClean="0"/>
              <a:pPr/>
              <a:t>16</a:t>
            </a:fld>
            <a:endParaRPr lang="en-CA" noProof="0" dirty="0"/>
          </a:p>
        </p:txBody>
      </p:sp>
    </p:spTree>
    <p:custDataLst>
      <p:tags r:id="rId1"/>
    </p:custDataLst>
    <p:extLst>
      <p:ext uri="{BB962C8B-B14F-4D97-AF65-F5344CB8AC3E}">
        <p14:creationId xmlns:p14="http://schemas.microsoft.com/office/powerpoint/2010/main" val="88478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A1660-8A1C-241D-5CC8-EB871E116D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642C80-1799-B641-E901-EC78922FC7AC}"/>
              </a:ext>
            </a:extLst>
          </p:cNvPr>
          <p:cNvSpPr>
            <a:spLocks noGrp="1"/>
          </p:cNvSpPr>
          <p:nvPr>
            <p:ph type="title"/>
          </p:nvPr>
        </p:nvSpPr>
        <p:spPr>
          <a:xfrm>
            <a:off x="438912" y="780239"/>
            <a:ext cx="11280656" cy="4771958"/>
          </a:xfrm>
        </p:spPr>
        <p:txBody>
          <a:bodyPr/>
          <a:lstStyle/>
          <a:p>
            <a:br>
              <a:rPr lang="en-CA" noProof="0" dirty="0"/>
            </a:br>
            <a:r>
              <a:rPr lang="en-CA" noProof="0" dirty="0"/>
              <a:t>Reframe to value-based conversations</a:t>
            </a:r>
          </a:p>
        </p:txBody>
      </p:sp>
      <p:pic>
        <p:nvPicPr>
          <p:cNvPr id="14" name="Graphic 13">
            <a:extLst>
              <a:ext uri="{FF2B5EF4-FFF2-40B4-BE49-F238E27FC236}">
                <a16:creationId xmlns:a16="http://schemas.microsoft.com/office/drawing/2014/main" id="{AAB27D93-5BEC-3665-D4F3-449A4CE0CE8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9578" y="1340072"/>
            <a:ext cx="1029854" cy="1029854"/>
          </a:xfrm>
          <a:prstGeom prst="rect">
            <a:avLst/>
          </a:prstGeom>
        </p:spPr>
      </p:pic>
      <p:sp>
        <p:nvSpPr>
          <p:cNvPr id="4" name="Slide Number Placeholder 6">
            <a:extLst>
              <a:ext uri="{FF2B5EF4-FFF2-40B4-BE49-F238E27FC236}">
                <a16:creationId xmlns:a16="http://schemas.microsoft.com/office/drawing/2014/main" id="{21BF971C-8C96-0ECB-D9FF-94951DBA1ECD}"/>
              </a:ext>
              <a:ext uri="{C183D7F6-B498-43B3-948B-1728B52AA6E4}">
                <adec:decorative xmlns:adec="http://schemas.microsoft.com/office/drawing/2017/decorative" val="1"/>
              </a:ext>
            </a:extLst>
          </p:cNvPr>
          <p:cNvSpPr txBox="1">
            <a:spLocks/>
          </p:cNvSpPr>
          <p:nvPr/>
        </p:nvSpPr>
        <p:spPr>
          <a:xfrm>
            <a:off x="11449993" y="6414953"/>
            <a:ext cx="283219" cy="175694"/>
          </a:xfrm>
          <a:prstGeom prst="rect">
            <a:avLst/>
          </a:prstGeom>
        </p:spPr>
        <p:txBody>
          <a:bodyPr lIns="0"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solidFill>
                  <a:schemeClr val="bg1"/>
                </a:solidFill>
              </a:rPr>
              <a:pPr algn="r"/>
              <a:t>17</a:t>
            </a:fld>
            <a:endParaRPr lang="en-CA" sz="800" noProof="0" dirty="0">
              <a:solidFill>
                <a:schemeClr val="bg1"/>
              </a:solidFill>
            </a:endParaRPr>
          </a:p>
        </p:txBody>
      </p:sp>
    </p:spTree>
    <p:custDataLst>
      <p:tags r:id="rId1"/>
    </p:custDataLst>
    <p:extLst>
      <p:ext uri="{BB962C8B-B14F-4D97-AF65-F5344CB8AC3E}">
        <p14:creationId xmlns:p14="http://schemas.microsoft.com/office/powerpoint/2010/main" val="223353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CDB59-CC33-F0A4-651D-EB2940AD05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02A8A1-2EB2-57C6-85E0-66C901632408}"/>
              </a:ext>
            </a:extLst>
          </p:cNvPr>
          <p:cNvSpPr>
            <a:spLocks noGrp="1"/>
          </p:cNvSpPr>
          <p:nvPr>
            <p:ph type="title"/>
          </p:nvPr>
        </p:nvSpPr>
        <p:spPr/>
        <p:txBody>
          <a:bodyPr/>
          <a:lstStyle/>
          <a:p>
            <a:pPr lvl="0"/>
            <a:r>
              <a:rPr lang="en-CA" noProof="0" dirty="0"/>
              <a:t>Understand client sentiment </a:t>
            </a:r>
          </a:p>
        </p:txBody>
      </p:sp>
      <p:sp>
        <p:nvSpPr>
          <p:cNvPr id="3" name="Speech Bubble: Oval 2">
            <a:extLst>
              <a:ext uri="{FF2B5EF4-FFF2-40B4-BE49-F238E27FC236}">
                <a16:creationId xmlns:a16="http://schemas.microsoft.com/office/drawing/2014/main" id="{1E1CDCF7-DB48-8D05-0058-E12BDC4CB08F}"/>
              </a:ext>
            </a:extLst>
          </p:cNvPr>
          <p:cNvSpPr/>
          <p:nvPr/>
        </p:nvSpPr>
        <p:spPr>
          <a:xfrm>
            <a:off x="1607320" y="2804719"/>
            <a:ext cx="2094009" cy="1823288"/>
          </a:xfrm>
          <a:prstGeom prst="wedgeEllipseCallout">
            <a:avLst>
              <a:gd name="adj1" fmla="val 52325"/>
              <a:gd name="adj2" fmla="val 31926"/>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0" rIns="182880" bIns="91440" numCol="1" spcCol="0" rtlCol="0" fromWordArt="0" anchor="ctr" anchorCtr="0" forceAA="0" compatLnSpc="1">
            <a:prstTxWarp prst="textNoShape">
              <a:avLst/>
            </a:prstTxWarp>
            <a:noAutofit/>
          </a:bodyPr>
          <a:lstStyle/>
          <a:p>
            <a:pPr algn="ctr"/>
            <a:r>
              <a:rPr lang="en-CA" sz="4000" b="1" noProof="0" dirty="0"/>
              <a:t>!</a:t>
            </a:r>
          </a:p>
          <a:p>
            <a:pPr algn="ctr"/>
            <a:r>
              <a:rPr lang="en-CA" noProof="0" dirty="0"/>
              <a:t>Surprise</a:t>
            </a:r>
          </a:p>
        </p:txBody>
      </p:sp>
      <p:sp>
        <p:nvSpPr>
          <p:cNvPr id="5" name="Speech Bubble: Oval 4">
            <a:extLst>
              <a:ext uri="{FF2B5EF4-FFF2-40B4-BE49-F238E27FC236}">
                <a16:creationId xmlns:a16="http://schemas.microsoft.com/office/drawing/2014/main" id="{E586A713-3772-1E34-66AF-4CC67F5B9A4E}"/>
              </a:ext>
            </a:extLst>
          </p:cNvPr>
          <p:cNvSpPr/>
          <p:nvPr/>
        </p:nvSpPr>
        <p:spPr>
          <a:xfrm>
            <a:off x="3736099" y="1636546"/>
            <a:ext cx="2094009" cy="1823288"/>
          </a:xfrm>
          <a:prstGeom prst="wedgeEllipseCallout">
            <a:avLst>
              <a:gd name="adj1" fmla="val 11133"/>
              <a:gd name="adj2" fmla="val 60362"/>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0" rIns="182880" bIns="91440" numCol="1" spcCol="0" rtlCol="0" fromWordArt="0" anchor="ctr" anchorCtr="0" forceAA="0" compatLnSpc="1">
            <a:prstTxWarp prst="textNoShape">
              <a:avLst/>
            </a:prstTxWarp>
            <a:noAutofit/>
          </a:bodyPr>
          <a:lstStyle/>
          <a:p>
            <a:pPr algn="ctr"/>
            <a:r>
              <a:rPr lang="en-CA" sz="4000" b="1" noProof="0" dirty="0"/>
              <a:t>?</a:t>
            </a:r>
          </a:p>
          <a:p>
            <a:pPr algn="ctr"/>
            <a:r>
              <a:rPr lang="en-CA" noProof="0" dirty="0"/>
              <a:t>Confusion</a:t>
            </a:r>
          </a:p>
        </p:txBody>
      </p:sp>
      <p:sp>
        <p:nvSpPr>
          <p:cNvPr id="7" name="Speech Bubble: Oval 6">
            <a:extLst>
              <a:ext uri="{FF2B5EF4-FFF2-40B4-BE49-F238E27FC236}">
                <a16:creationId xmlns:a16="http://schemas.microsoft.com/office/drawing/2014/main" id="{921379B4-3CFC-0B82-C32E-0511CAA00044}"/>
              </a:ext>
            </a:extLst>
          </p:cNvPr>
          <p:cNvSpPr/>
          <p:nvPr/>
        </p:nvSpPr>
        <p:spPr>
          <a:xfrm>
            <a:off x="6270231" y="1636546"/>
            <a:ext cx="2094009" cy="1823288"/>
          </a:xfrm>
          <a:prstGeom prst="wedgeEllipseCallout">
            <a:avLst>
              <a:gd name="adj1" fmla="val -11376"/>
              <a:gd name="adj2" fmla="val 61396"/>
            </a:avLst>
          </a:prstGeom>
          <a:solidFill>
            <a:srgbClr val="D03A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182880" tIns="0" rIns="182880" bIns="91440" numCol="1" spcCol="0" rtlCol="0" fromWordArt="0" anchor="ctr" anchorCtr="0" forceAA="0" compatLnSpc="1">
            <a:prstTxWarp prst="textNoShape">
              <a:avLst/>
            </a:prstTxWarp>
            <a:noAutofit/>
          </a:bodyPr>
          <a:lstStyle/>
          <a:p>
            <a:pPr algn="ctr"/>
            <a:r>
              <a:rPr lang="en-CA" sz="4000" b="1" noProof="0" dirty="0"/>
              <a:t>$</a:t>
            </a:r>
          </a:p>
          <a:p>
            <a:pPr algn="ctr"/>
            <a:r>
              <a:rPr lang="en-CA" noProof="0" dirty="0"/>
              <a:t>Anchoring on</a:t>
            </a:r>
            <a:br>
              <a:rPr lang="en-CA" noProof="0" dirty="0"/>
            </a:br>
            <a:r>
              <a:rPr lang="en-CA" noProof="0" dirty="0"/>
              <a:t>dollar amounts</a:t>
            </a:r>
          </a:p>
        </p:txBody>
      </p:sp>
      <p:sp>
        <p:nvSpPr>
          <p:cNvPr id="8" name="Speech Bubble: Oval 7">
            <a:extLst>
              <a:ext uri="{FF2B5EF4-FFF2-40B4-BE49-F238E27FC236}">
                <a16:creationId xmlns:a16="http://schemas.microsoft.com/office/drawing/2014/main" id="{FC0FB408-BEC1-69BC-FD71-945FB79FB95B}"/>
              </a:ext>
            </a:extLst>
          </p:cNvPr>
          <p:cNvSpPr/>
          <p:nvPr/>
        </p:nvSpPr>
        <p:spPr>
          <a:xfrm>
            <a:off x="8487496" y="2804719"/>
            <a:ext cx="2094009" cy="1823288"/>
          </a:xfrm>
          <a:prstGeom prst="wedgeEllipseCallout">
            <a:avLst>
              <a:gd name="adj1" fmla="val -53018"/>
              <a:gd name="adj2" fmla="val 3270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182880" tIns="0" rIns="182880" bIns="91440" numCol="1" spcCol="0" rtlCol="0" fromWordArt="0" anchor="ctr" anchorCtr="0" forceAA="0" compatLnSpc="1">
            <a:prstTxWarp prst="textNoShape">
              <a:avLst/>
            </a:prstTxWarp>
            <a:noAutofit/>
          </a:bodyPr>
          <a:lstStyle/>
          <a:p>
            <a:pPr algn="ctr"/>
            <a:r>
              <a:rPr lang="en-CA" sz="4000" b="1" noProof="0" dirty="0"/>
              <a:t>?</a:t>
            </a:r>
          </a:p>
          <a:p>
            <a:pPr algn="ctr"/>
            <a:r>
              <a:rPr lang="en-CA" noProof="0" dirty="0"/>
              <a:t>Questioning</a:t>
            </a:r>
            <a:br>
              <a:rPr lang="en-CA" noProof="0" dirty="0"/>
            </a:br>
            <a:r>
              <a:rPr lang="en-CA" noProof="0" dirty="0"/>
              <a:t>status quo</a:t>
            </a:r>
          </a:p>
        </p:txBody>
      </p:sp>
      <p:pic>
        <p:nvPicPr>
          <p:cNvPr id="11" name="Graphic 10">
            <a:extLst>
              <a:ext uri="{FF2B5EF4-FFF2-40B4-BE49-F238E27FC236}">
                <a16:creationId xmlns:a16="http://schemas.microsoft.com/office/drawing/2014/main" id="{F9FAF8DD-286B-532B-BCBD-B675DA7591F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25890" y="3634901"/>
            <a:ext cx="1555456" cy="1555456"/>
          </a:xfrm>
          <a:prstGeom prst="rect">
            <a:avLst/>
          </a:prstGeom>
        </p:spPr>
      </p:pic>
      <p:sp>
        <p:nvSpPr>
          <p:cNvPr id="4" name="Slide Number Placeholder 3">
            <a:extLst>
              <a:ext uri="{FF2B5EF4-FFF2-40B4-BE49-F238E27FC236}">
                <a16:creationId xmlns:a16="http://schemas.microsoft.com/office/drawing/2014/main" id="{57F20CB3-6F4E-262B-5F15-5A38877C4E3B}"/>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pPr/>
              <a:t>18</a:t>
            </a:fld>
            <a:endParaRPr lang="en-CA" noProof="0" dirty="0"/>
          </a:p>
        </p:txBody>
      </p:sp>
    </p:spTree>
    <p:custDataLst>
      <p:tags r:id="rId1"/>
    </p:custDataLst>
    <p:extLst>
      <p:ext uri="{BB962C8B-B14F-4D97-AF65-F5344CB8AC3E}">
        <p14:creationId xmlns:p14="http://schemas.microsoft.com/office/powerpoint/2010/main" val="148161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04AEB-AE85-20D3-9531-5362EAC8B5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F1E8B2-2A2D-2B7D-51CC-40BD6393ABC3}"/>
              </a:ext>
            </a:extLst>
          </p:cNvPr>
          <p:cNvSpPr>
            <a:spLocks noGrp="1"/>
          </p:cNvSpPr>
          <p:nvPr>
            <p:ph type="title"/>
          </p:nvPr>
        </p:nvSpPr>
        <p:spPr>
          <a:xfrm>
            <a:off x="466725" y="473075"/>
            <a:ext cx="11274425" cy="792163"/>
          </a:xfrm>
        </p:spPr>
        <p:txBody>
          <a:bodyPr/>
          <a:lstStyle/>
          <a:p>
            <a:pPr lvl="0"/>
            <a:r>
              <a:rPr lang="en-CA" noProof="0" dirty="0"/>
              <a:t>Common client questions</a:t>
            </a:r>
          </a:p>
        </p:txBody>
      </p:sp>
      <p:sp>
        <p:nvSpPr>
          <p:cNvPr id="31" name="Content Placeholder 30">
            <a:extLst>
              <a:ext uri="{FF2B5EF4-FFF2-40B4-BE49-F238E27FC236}">
                <a16:creationId xmlns:a16="http://schemas.microsoft.com/office/drawing/2014/main" id="{FC30F112-E724-83CD-DFDC-C7417C10855F}"/>
              </a:ext>
            </a:extLst>
          </p:cNvPr>
          <p:cNvSpPr>
            <a:spLocks noGrp="1"/>
          </p:cNvSpPr>
          <p:nvPr>
            <p:ph idx="4294967295"/>
          </p:nvPr>
        </p:nvSpPr>
        <p:spPr>
          <a:xfrm>
            <a:off x="466725" y="1433513"/>
            <a:ext cx="11274425" cy="4586287"/>
          </a:xfrm>
        </p:spPr>
        <p:txBody>
          <a:bodyPr/>
          <a:lstStyle/>
          <a:p>
            <a:r>
              <a:rPr lang="en-CA" noProof="0" dirty="0"/>
              <a:t>What exactly is changing on my report?</a:t>
            </a:r>
          </a:p>
          <a:p>
            <a:r>
              <a:rPr lang="en-CA" noProof="0" dirty="0"/>
              <a:t>When will I first see this new reporting?</a:t>
            </a:r>
          </a:p>
          <a:p>
            <a:r>
              <a:rPr lang="en-CA" noProof="0" dirty="0"/>
              <a:t>Will my actual fees increase because of this change?</a:t>
            </a:r>
          </a:p>
          <a:p>
            <a:r>
              <a:rPr lang="en-CA" noProof="0" dirty="0"/>
              <a:t>What services are included in the amount I’m paying for advice?</a:t>
            </a:r>
          </a:p>
          <a:p>
            <a:r>
              <a:rPr lang="en-CA" noProof="0" dirty="0"/>
              <a:t>Why didn’t anyone explain this to me before? </a:t>
            </a:r>
          </a:p>
          <a:p>
            <a:r>
              <a:rPr lang="en-CA" noProof="0" dirty="0"/>
              <a:t>What am I really paying you for? </a:t>
            </a:r>
          </a:p>
          <a:p>
            <a:r>
              <a:rPr lang="en-CA" noProof="0" dirty="0"/>
              <a:t>Can I get the same thing for less somewhere else?</a:t>
            </a:r>
          </a:p>
          <a:p>
            <a:r>
              <a:rPr lang="en-CA" noProof="0" dirty="0"/>
              <a:t>Are these fees worth it given my returns?</a:t>
            </a:r>
          </a:p>
          <a:p>
            <a:r>
              <a:rPr lang="en-CA" noProof="0" dirty="0"/>
              <a:t>Should we switch to something cheaper now?</a:t>
            </a:r>
          </a:p>
          <a:p>
            <a:endParaRPr lang="en-CA" noProof="0" dirty="0"/>
          </a:p>
        </p:txBody>
      </p:sp>
      <p:sp>
        <p:nvSpPr>
          <p:cNvPr id="5" name="Slide Number Placeholder 4">
            <a:extLst>
              <a:ext uri="{FF2B5EF4-FFF2-40B4-BE49-F238E27FC236}">
                <a16:creationId xmlns:a16="http://schemas.microsoft.com/office/drawing/2014/main" id="{89E782EC-E393-863D-A0F6-3178EA89DCAE}"/>
              </a:ext>
              <a:ext uri="{C183D7F6-B498-43B3-948B-1728B52AA6E4}">
                <adec:decorative xmlns:adec="http://schemas.microsoft.com/office/drawing/2017/decorative" val="1"/>
              </a:ext>
            </a:extLst>
          </p:cNvPr>
          <p:cNvSpPr>
            <a:spLocks noGrp="1"/>
          </p:cNvSpPr>
          <p:nvPr>
            <p:ph type="sldNum" sz="quarter" idx="12"/>
          </p:nvPr>
        </p:nvSpPr>
        <p:spPr>
          <a:xfrm>
            <a:off x="11449993" y="6414953"/>
            <a:ext cx="283219" cy="175694"/>
          </a:xfrm>
        </p:spPr>
        <p:txBody>
          <a:bodyPr/>
          <a:lstStyle/>
          <a:p>
            <a:fld id="{BB333B34-C87C-402E-ABB0-13B7C9DEBBC4}" type="slidenum">
              <a:rPr lang="en-CA" noProof="0" smtClean="0"/>
              <a:pPr/>
              <a:t>19</a:t>
            </a:fld>
            <a:endParaRPr lang="en-CA" noProof="0" dirty="0"/>
          </a:p>
        </p:txBody>
      </p:sp>
    </p:spTree>
    <p:custDataLst>
      <p:tags r:id="rId1"/>
    </p:custDataLst>
    <p:extLst>
      <p:ext uri="{BB962C8B-B14F-4D97-AF65-F5344CB8AC3E}">
        <p14:creationId xmlns:p14="http://schemas.microsoft.com/office/powerpoint/2010/main" val="4019656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2C8CA-CF55-74C8-7F70-1501FAC55903}"/>
              </a:ext>
            </a:extLst>
          </p:cNvPr>
          <p:cNvSpPr>
            <a:spLocks noGrp="1"/>
          </p:cNvSpPr>
          <p:nvPr>
            <p:ph type="title"/>
          </p:nvPr>
        </p:nvSpPr>
        <p:spPr>
          <a:xfrm>
            <a:off x="466342" y="472437"/>
            <a:ext cx="11274553" cy="792167"/>
          </a:xfrm>
        </p:spPr>
        <p:txBody>
          <a:bodyPr/>
          <a:lstStyle/>
          <a:p>
            <a:r>
              <a:rPr lang="en-CA" noProof="0" dirty="0"/>
              <a:t>Remember…</a:t>
            </a:r>
          </a:p>
        </p:txBody>
      </p:sp>
      <p:grpSp>
        <p:nvGrpSpPr>
          <p:cNvPr id="3" name="Group 2" descr="A laptop on a white surface displaying wooden blocks with words &quot;PRICE,&quot; &quot;VS,&quot; and &quot;VALUE&quot; arranged to highlight comparison between price and value concepts.">
            <a:extLst>
              <a:ext uri="{FF2B5EF4-FFF2-40B4-BE49-F238E27FC236}">
                <a16:creationId xmlns:a16="http://schemas.microsoft.com/office/drawing/2014/main" id="{A6143011-FDA8-26AE-1003-4CBA9D72040A}"/>
              </a:ext>
            </a:extLst>
          </p:cNvPr>
          <p:cNvGrpSpPr/>
          <p:nvPr/>
        </p:nvGrpSpPr>
        <p:grpSpPr>
          <a:xfrm>
            <a:off x="-2" y="-1"/>
            <a:ext cx="12195988" cy="5753101"/>
            <a:chOff x="-2" y="-1"/>
            <a:chExt cx="12195988" cy="5753101"/>
          </a:xfrm>
        </p:grpSpPr>
        <p:pic>
          <p:nvPicPr>
            <p:cNvPr id="6" name="Picture 5" descr="Photograph of a laptop on a white surface displaying wooden blocks with words &quot;PRICE,&quot; &quot;VS,&quot; and &quot;VALUE&quot; arranged to highlight comparison between price and value concepts. Background includes blurred indoor setting with plants and books, emphasizing focus on the laptop screen content.&#10;&#10;AI-generated content may be incorrect.">
              <a:extLst>
                <a:ext uri="{FF2B5EF4-FFF2-40B4-BE49-F238E27FC236}">
                  <a16:creationId xmlns:a16="http://schemas.microsoft.com/office/drawing/2014/main" id="{86649DFF-492A-B386-FBD5-1257A17CC429}"/>
                </a:ext>
              </a:extLst>
            </p:cNvPr>
            <p:cNvPicPr>
              <a:picLocks noChangeAspect="1"/>
            </p:cNvPicPr>
            <p:nvPr/>
          </p:nvPicPr>
          <p:blipFill>
            <a:blip r:embed="rId4" cstate="print">
              <a:extLst>
                <a:ext uri="{28A0092B-C50C-407E-A947-70E740481C1C}">
                  <a14:useLocalDpi xmlns:a14="http://schemas.microsoft.com/office/drawing/2010/main"/>
                </a:ext>
              </a:extLst>
            </a:blip>
            <a:srcRect b="3205"/>
            <a:stretch/>
          </p:blipFill>
          <p:spPr>
            <a:xfrm>
              <a:off x="-2" y="-1"/>
              <a:ext cx="12195988" cy="5753101"/>
            </a:xfrm>
            <a:prstGeom prst="rect">
              <a:avLst/>
            </a:prstGeom>
          </p:spPr>
        </p:pic>
        <p:sp>
          <p:nvSpPr>
            <p:cNvPr id="10" name="Rectangle 9">
              <a:extLst>
                <a:ext uri="{FF2B5EF4-FFF2-40B4-BE49-F238E27FC236}">
                  <a16:creationId xmlns:a16="http://schemas.microsoft.com/office/drawing/2014/main" id="{21700190-7E7C-41C4-018B-C8DAFBC258BF}"/>
                </a:ext>
              </a:extLst>
            </p:cNvPr>
            <p:cNvSpPr/>
            <p:nvPr/>
          </p:nvSpPr>
          <p:spPr>
            <a:xfrm>
              <a:off x="-1" y="1"/>
              <a:ext cx="12188825" cy="1413163"/>
            </a:xfrm>
            <a:prstGeom prst="rect">
              <a:avLst/>
            </a:prstGeom>
            <a:gradFill>
              <a:gsLst>
                <a:gs pos="50000">
                  <a:schemeClr val="bg1">
                    <a:alpha val="87863"/>
                  </a:schemeClr>
                </a:gs>
                <a:gs pos="99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sp>
        <p:nvSpPr>
          <p:cNvPr id="4" name="Slide Number Placeholder 3">
            <a:extLst>
              <a:ext uri="{FF2B5EF4-FFF2-40B4-BE49-F238E27FC236}">
                <a16:creationId xmlns:a16="http://schemas.microsoft.com/office/drawing/2014/main" id="{AE8B96E1-4E25-5A3D-21C0-40747A4A9118}"/>
              </a:ext>
              <a:ext uri="{C183D7F6-B498-43B3-948B-1728B52AA6E4}">
                <adec:decorative xmlns:adec="http://schemas.microsoft.com/office/drawing/2017/decorative" val="1"/>
              </a:ext>
            </a:extLst>
          </p:cNvPr>
          <p:cNvSpPr>
            <a:spLocks noGrp="1"/>
          </p:cNvSpPr>
          <p:nvPr>
            <p:ph type="sldNum" sz="quarter" idx="12"/>
          </p:nvPr>
        </p:nvSpPr>
        <p:spPr>
          <a:xfrm>
            <a:off x="11449993" y="6414953"/>
            <a:ext cx="283219" cy="175694"/>
          </a:xfrm>
        </p:spPr>
        <p:txBody>
          <a:bodyPr/>
          <a:lstStyle/>
          <a:p>
            <a:fld id="{BB333B34-C87C-402E-ABB0-13B7C9DEBBC4}" type="slidenum">
              <a:rPr lang="en-CA" noProof="0" smtClean="0"/>
              <a:pPr/>
              <a:t>20</a:t>
            </a:fld>
            <a:endParaRPr lang="en-CA" noProof="0" dirty="0"/>
          </a:p>
        </p:txBody>
      </p:sp>
    </p:spTree>
    <p:custDataLst>
      <p:tags r:id="rId1"/>
    </p:custDataLst>
    <p:extLst>
      <p:ext uri="{BB962C8B-B14F-4D97-AF65-F5344CB8AC3E}">
        <p14:creationId xmlns:p14="http://schemas.microsoft.com/office/powerpoint/2010/main" val="2594153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2871A-84EE-4662-5CBF-E803B6BB7C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4A9DAE-D9A5-861E-B9AB-7402B0E73E5A}"/>
              </a:ext>
            </a:extLst>
          </p:cNvPr>
          <p:cNvSpPr>
            <a:spLocks noGrp="1"/>
          </p:cNvSpPr>
          <p:nvPr>
            <p:ph type="title"/>
          </p:nvPr>
        </p:nvSpPr>
        <p:spPr>
          <a:xfrm>
            <a:off x="466342" y="472437"/>
            <a:ext cx="11274553" cy="792167"/>
          </a:xfrm>
        </p:spPr>
        <p:txBody>
          <a:bodyPr/>
          <a:lstStyle/>
          <a:p>
            <a:pPr lvl="0"/>
            <a:r>
              <a:rPr lang="en-CA" noProof="0" dirty="0"/>
              <a:t>Fee-transparency gap</a:t>
            </a:r>
          </a:p>
        </p:txBody>
      </p:sp>
      <p:graphicFrame>
        <p:nvGraphicFramePr>
          <p:cNvPr id="10" name="Chart 9">
            <a:extLst>
              <a:ext uri="{FF2B5EF4-FFF2-40B4-BE49-F238E27FC236}">
                <a16:creationId xmlns:a16="http://schemas.microsoft.com/office/drawing/2014/main" id="{ADB9114E-D523-03F3-88B8-80CD7F2CBA0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35155870"/>
              </p:ext>
            </p:extLst>
          </p:nvPr>
        </p:nvGraphicFramePr>
        <p:xfrm>
          <a:off x="35309" y="1388548"/>
          <a:ext cx="3938264" cy="2625508"/>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0084C473-D926-E1E0-22CD-E3D6828D86E6}"/>
              </a:ext>
            </a:extLst>
          </p:cNvPr>
          <p:cNvSpPr txBox="1"/>
          <p:nvPr/>
        </p:nvSpPr>
        <p:spPr>
          <a:xfrm>
            <a:off x="1241886" y="2111615"/>
            <a:ext cx="1525109" cy="1111073"/>
          </a:xfrm>
          <a:prstGeom prst="rect">
            <a:avLst/>
          </a:prstGeom>
          <a:noFill/>
        </p:spPr>
        <p:txBody>
          <a:bodyPr wrap="square" lIns="0" tIns="0" rIns="0" bIns="0" rtlCol="0">
            <a:spAutoFit/>
          </a:bodyPr>
          <a:lstStyle/>
          <a:p>
            <a:pPr algn="ctr">
              <a:lnSpc>
                <a:spcPct val="95000"/>
              </a:lnSpc>
              <a:spcBef>
                <a:spcPts val="600"/>
              </a:spcBef>
            </a:pPr>
            <a:r>
              <a:rPr lang="en-CA" sz="2800" b="1" noProof="0" dirty="0">
                <a:solidFill>
                  <a:srgbClr val="03874D"/>
                </a:solidFill>
              </a:rPr>
              <a:t>94%</a:t>
            </a:r>
            <a:br>
              <a:rPr lang="en-CA" noProof="0" dirty="0"/>
            </a:br>
            <a:r>
              <a:rPr lang="en-CA" sz="1600" noProof="0" dirty="0"/>
              <a:t>of investors are satisfied with their advisor</a:t>
            </a:r>
          </a:p>
        </p:txBody>
      </p:sp>
      <p:graphicFrame>
        <p:nvGraphicFramePr>
          <p:cNvPr id="11" name="Chart 10">
            <a:extLst>
              <a:ext uri="{FF2B5EF4-FFF2-40B4-BE49-F238E27FC236}">
                <a16:creationId xmlns:a16="http://schemas.microsoft.com/office/drawing/2014/main" id="{86744EE5-A439-C79D-3B16-05573A4DB8F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70461619"/>
              </p:ext>
            </p:extLst>
          </p:nvPr>
        </p:nvGraphicFramePr>
        <p:xfrm>
          <a:off x="3362576" y="1388548"/>
          <a:ext cx="3938264" cy="2625508"/>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BC8660D3-FC88-0985-D350-CE21A49C9451}"/>
              </a:ext>
            </a:extLst>
          </p:cNvPr>
          <p:cNvSpPr txBox="1"/>
          <p:nvPr/>
        </p:nvSpPr>
        <p:spPr>
          <a:xfrm>
            <a:off x="4330206" y="2150471"/>
            <a:ext cx="2003004" cy="1111073"/>
          </a:xfrm>
          <a:prstGeom prst="rect">
            <a:avLst/>
          </a:prstGeom>
          <a:noFill/>
        </p:spPr>
        <p:txBody>
          <a:bodyPr wrap="square" lIns="0" tIns="0" rIns="0" bIns="0" rtlCol="0">
            <a:spAutoFit/>
          </a:bodyPr>
          <a:lstStyle/>
          <a:p>
            <a:pPr algn="ctr">
              <a:lnSpc>
                <a:spcPct val="95000"/>
              </a:lnSpc>
              <a:spcBef>
                <a:spcPts val="600"/>
              </a:spcBef>
            </a:pPr>
            <a:r>
              <a:rPr lang="en-CA" sz="2800" b="1" noProof="0" dirty="0">
                <a:solidFill>
                  <a:srgbClr val="00009A"/>
                </a:solidFill>
              </a:rPr>
              <a:t>92%</a:t>
            </a:r>
            <a:br>
              <a:rPr lang="en-CA" noProof="0" dirty="0"/>
            </a:br>
            <a:r>
              <a:rPr lang="en-CA" sz="1600" noProof="0" dirty="0"/>
              <a:t>of investors</a:t>
            </a:r>
            <a:br>
              <a:rPr lang="en-CA" sz="1600" noProof="0" dirty="0"/>
            </a:br>
            <a:r>
              <a:rPr lang="en-CA" sz="1600" noProof="0" dirty="0"/>
              <a:t>trust their</a:t>
            </a:r>
            <a:br>
              <a:rPr lang="en-CA" sz="1600" noProof="0" dirty="0"/>
            </a:br>
            <a:r>
              <a:rPr lang="en-CA" sz="1600" noProof="0" dirty="0"/>
              <a:t>advisor</a:t>
            </a:r>
          </a:p>
        </p:txBody>
      </p:sp>
      <p:sp>
        <p:nvSpPr>
          <p:cNvPr id="7" name="Content Placeholder 30">
            <a:extLst>
              <a:ext uri="{FF2B5EF4-FFF2-40B4-BE49-F238E27FC236}">
                <a16:creationId xmlns:a16="http://schemas.microsoft.com/office/drawing/2014/main" id="{45932B4A-E58B-820B-57E3-55E46160BB24}"/>
              </a:ext>
            </a:extLst>
          </p:cNvPr>
          <p:cNvSpPr txBox="1">
            <a:spLocks/>
          </p:cNvSpPr>
          <p:nvPr/>
        </p:nvSpPr>
        <p:spPr>
          <a:xfrm>
            <a:off x="7371768" y="1419666"/>
            <a:ext cx="4219834" cy="2489505"/>
          </a:xfrm>
          <a:prstGeom prst="rect">
            <a:avLst/>
          </a:prstGeom>
          <a:solidFill>
            <a:schemeClr val="tx2"/>
          </a:solidFill>
          <a:ln>
            <a:noFill/>
          </a:ln>
        </p:spPr>
        <p:txBody>
          <a:bodyPr vert="horz" lIns="0" tIns="0" rIns="0" bIns="0"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lgn="ctr">
              <a:buNone/>
            </a:pPr>
            <a:r>
              <a:rPr lang="en-CA" noProof="0" dirty="0">
                <a:solidFill>
                  <a:schemeClr val="bg1"/>
                </a:solidFill>
              </a:rPr>
              <a:t>However, </a:t>
            </a:r>
            <a:r>
              <a:rPr lang="en-CA" sz="2400" b="1" noProof="0" dirty="0">
                <a:solidFill>
                  <a:schemeClr val="bg1"/>
                </a:solidFill>
              </a:rPr>
              <a:t>two-thirds </a:t>
            </a:r>
            <a:br>
              <a:rPr lang="en-CA" sz="2400" b="1" noProof="0" dirty="0">
                <a:solidFill>
                  <a:schemeClr val="bg1"/>
                </a:solidFill>
              </a:rPr>
            </a:br>
            <a:r>
              <a:rPr lang="en-CA" noProof="0" dirty="0">
                <a:solidFill>
                  <a:schemeClr val="bg1"/>
                </a:solidFill>
              </a:rPr>
              <a:t>of investors are still </a:t>
            </a:r>
            <a:br>
              <a:rPr lang="en-CA" noProof="0" dirty="0">
                <a:solidFill>
                  <a:schemeClr val="bg1"/>
                </a:solidFill>
              </a:rPr>
            </a:br>
            <a:r>
              <a:rPr lang="en-CA" sz="2400" b="1" noProof="0" dirty="0">
                <a:solidFill>
                  <a:schemeClr val="bg1"/>
                </a:solidFill>
              </a:rPr>
              <a:t>not confident</a:t>
            </a:r>
            <a:r>
              <a:rPr lang="en-CA" b="1" noProof="0" dirty="0">
                <a:solidFill>
                  <a:schemeClr val="bg1"/>
                </a:solidFill>
              </a:rPr>
              <a:t> </a:t>
            </a:r>
            <a:r>
              <a:rPr lang="en-CA" noProof="0" dirty="0">
                <a:solidFill>
                  <a:schemeClr val="bg1"/>
                </a:solidFill>
              </a:rPr>
              <a:t>they </a:t>
            </a:r>
            <a:br>
              <a:rPr lang="en-CA" noProof="0" dirty="0">
                <a:solidFill>
                  <a:schemeClr val="bg1"/>
                </a:solidFill>
              </a:rPr>
            </a:br>
            <a:r>
              <a:rPr lang="en-CA" noProof="0" dirty="0">
                <a:solidFill>
                  <a:schemeClr val="bg1"/>
                </a:solidFill>
              </a:rPr>
              <a:t>understand the fees they pay.</a:t>
            </a:r>
          </a:p>
        </p:txBody>
      </p:sp>
      <p:sp>
        <p:nvSpPr>
          <p:cNvPr id="4" name="TextBox 3">
            <a:extLst>
              <a:ext uri="{FF2B5EF4-FFF2-40B4-BE49-F238E27FC236}">
                <a16:creationId xmlns:a16="http://schemas.microsoft.com/office/drawing/2014/main" id="{A7C66D2A-6498-7EB8-4F2A-767E2F0E8877}"/>
              </a:ext>
            </a:extLst>
          </p:cNvPr>
          <p:cNvSpPr txBox="1"/>
          <p:nvPr/>
        </p:nvSpPr>
        <p:spPr>
          <a:xfrm>
            <a:off x="455613" y="4463096"/>
            <a:ext cx="11274553" cy="443198"/>
          </a:xfrm>
          <a:prstGeom prst="rect">
            <a:avLst/>
          </a:prstGeom>
          <a:noFill/>
        </p:spPr>
        <p:txBody>
          <a:bodyPr wrap="square">
            <a:spAutoFit/>
          </a:bodyPr>
          <a:lstStyle/>
          <a:p>
            <a:pPr algn="ctr">
              <a:lnSpc>
                <a:spcPct val="95000"/>
              </a:lnSpc>
            </a:pPr>
            <a:r>
              <a:rPr lang="en-CA" sz="2400" b="1" noProof="0" dirty="0">
                <a:solidFill>
                  <a:srgbClr val="D03A39"/>
                </a:solidFill>
              </a:rPr>
              <a:t>74% </a:t>
            </a:r>
            <a:r>
              <a:rPr lang="en-CA" sz="2400" b="1" noProof="0" dirty="0"/>
              <a:t>said their advisor was worth every dollar they pay… </a:t>
            </a:r>
          </a:p>
        </p:txBody>
      </p:sp>
      <p:sp>
        <p:nvSpPr>
          <p:cNvPr id="5" name="TextBox 4">
            <a:extLst>
              <a:ext uri="{FF2B5EF4-FFF2-40B4-BE49-F238E27FC236}">
                <a16:creationId xmlns:a16="http://schemas.microsoft.com/office/drawing/2014/main" id="{DE360128-D782-D871-689C-272CE55EE3B8}"/>
              </a:ext>
            </a:extLst>
          </p:cNvPr>
          <p:cNvSpPr txBox="1"/>
          <p:nvPr/>
        </p:nvSpPr>
        <p:spPr>
          <a:xfrm>
            <a:off x="455613" y="5030794"/>
            <a:ext cx="11274553" cy="443198"/>
          </a:xfrm>
          <a:prstGeom prst="rect">
            <a:avLst/>
          </a:prstGeom>
          <a:noFill/>
        </p:spPr>
        <p:txBody>
          <a:bodyPr wrap="square">
            <a:sp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CA" sz="2400" b="1" u="none" strike="noStrike" kern="1200" cap="none" spc="0" normalizeH="0" baseline="0" noProof="0" dirty="0">
                <a:ln>
                  <a:noFill/>
                </a:ln>
                <a:solidFill>
                  <a:prstClr val="black"/>
                </a:solidFill>
                <a:effectLst/>
                <a:uLnTx/>
                <a:uFillTx/>
                <a:latin typeface="Arial" panose="020B0604020202020204"/>
                <a:ea typeface="+mn-ea"/>
                <a:cs typeface="+mn-cs"/>
              </a:rPr>
              <a:t>…yet only </a:t>
            </a:r>
            <a:r>
              <a:rPr kumimoji="0" lang="en-CA" sz="2400" b="1" u="none" strike="noStrike" kern="1200" cap="none" spc="0" normalizeH="0" baseline="0" noProof="0" dirty="0">
                <a:ln>
                  <a:noFill/>
                </a:ln>
                <a:solidFill>
                  <a:srgbClr val="D03A39"/>
                </a:solidFill>
                <a:effectLst/>
                <a:uLnTx/>
                <a:uFillTx/>
                <a:latin typeface="Arial" panose="020B0604020202020204"/>
                <a:ea typeface="+mn-ea"/>
                <a:cs typeface="+mn-cs"/>
              </a:rPr>
              <a:t>44% </a:t>
            </a:r>
            <a:r>
              <a:rPr kumimoji="0" lang="en-CA" sz="2400" b="1" u="none" strike="noStrike" kern="1200" cap="none" spc="0" normalizeH="0" baseline="0" noProof="0" dirty="0">
                <a:ln>
                  <a:noFill/>
                </a:ln>
                <a:solidFill>
                  <a:prstClr val="black"/>
                </a:solidFill>
                <a:effectLst/>
                <a:uLnTx/>
                <a:uFillTx/>
                <a:latin typeface="Arial" panose="020B0604020202020204"/>
                <a:ea typeface="+mn-ea"/>
                <a:cs typeface="+mn-cs"/>
              </a:rPr>
              <a:t>felt their advisor provides high value. </a:t>
            </a:r>
          </a:p>
        </p:txBody>
      </p:sp>
      <p:sp>
        <p:nvSpPr>
          <p:cNvPr id="55" name="Text Placeholder 54">
            <a:extLst>
              <a:ext uri="{FF2B5EF4-FFF2-40B4-BE49-F238E27FC236}">
                <a16:creationId xmlns:a16="http://schemas.microsoft.com/office/drawing/2014/main" id="{2B5A054F-DE2F-6F19-358D-24D4B0CBA410}"/>
              </a:ext>
            </a:extLst>
          </p:cNvPr>
          <p:cNvSpPr>
            <a:spLocks noGrp="1"/>
          </p:cNvSpPr>
          <p:nvPr>
            <p:ph type="body" sz="quarter" idx="13"/>
          </p:nvPr>
        </p:nvSpPr>
        <p:spPr>
          <a:xfrm>
            <a:off x="4114800" y="5950675"/>
            <a:ext cx="7625862" cy="402451"/>
          </a:xfrm>
        </p:spPr>
        <p:txBody>
          <a:bodyPr/>
          <a:lstStyle/>
          <a:p>
            <a:r>
              <a:rPr lang="en-CA" noProof="0" dirty="0"/>
              <a:t>Sources: </a:t>
            </a:r>
            <a:r>
              <a:rPr lang="en-CA" i="1" noProof="0" dirty="0">
                <a:hlinkClick r:id="rId6">
                  <a:extLst>
                    <a:ext uri="{A12FA001-AC4F-418D-AE19-62706E023703}">
                      <ahyp:hlinkClr xmlns:ahyp="http://schemas.microsoft.com/office/drawing/2018/hyperlinkcolor" val="tx"/>
                    </a:ext>
                  </a:extLst>
                </a:hlinkClick>
              </a:rPr>
              <a:t>Canadian Mutual Fund &amp; Exchange-Traded Fund Investors Survey</a:t>
            </a:r>
            <a:r>
              <a:rPr lang="en-CA" noProof="0" dirty="0"/>
              <a:t>, IFIC</a:t>
            </a:r>
            <a:r>
              <a:rPr lang="en-CA" dirty="0"/>
              <a:t> and </a:t>
            </a:r>
            <a:r>
              <a:rPr lang="en-CA" noProof="0" dirty="0"/>
              <a:t>Pollara, 2024. </a:t>
            </a:r>
            <a:r>
              <a:rPr lang="en-CA" i="1" noProof="0" dirty="0"/>
              <a:t>Value of Advice</a:t>
            </a:r>
            <a:r>
              <a:rPr lang="en-CA" noProof="0" dirty="0"/>
              <a:t>, Vanguard Canada</a:t>
            </a:r>
            <a:r>
              <a:rPr lang="en-CA" dirty="0"/>
              <a:t>,</a:t>
            </a:r>
            <a:r>
              <a:rPr lang="en-CA" noProof="0" dirty="0"/>
              <a:t> 2024. </a:t>
            </a:r>
          </a:p>
        </p:txBody>
      </p:sp>
      <p:sp>
        <p:nvSpPr>
          <p:cNvPr id="6" name="Slide Number Placeholder 5">
            <a:extLst>
              <a:ext uri="{FF2B5EF4-FFF2-40B4-BE49-F238E27FC236}">
                <a16:creationId xmlns:a16="http://schemas.microsoft.com/office/drawing/2014/main" id="{5A811DB0-35D6-3658-B3A9-5299E8BAE187}"/>
              </a:ext>
              <a:ext uri="{C183D7F6-B498-43B3-948B-1728B52AA6E4}">
                <adec:decorative xmlns:adec="http://schemas.microsoft.com/office/drawing/2017/decorative" val="1"/>
              </a:ext>
            </a:extLst>
          </p:cNvPr>
          <p:cNvSpPr>
            <a:spLocks noGrp="1"/>
          </p:cNvSpPr>
          <p:nvPr>
            <p:ph type="sldNum" sz="quarter" idx="12"/>
          </p:nvPr>
        </p:nvSpPr>
        <p:spPr>
          <a:xfrm>
            <a:off x="11450638" y="6415088"/>
            <a:ext cx="282575" cy="176212"/>
          </a:xfrm>
        </p:spPr>
        <p:txBody>
          <a:bodyPr/>
          <a:lstStyle/>
          <a:p>
            <a:fld id="{BB333B34-C87C-402E-ABB0-13B7C9DEBBC4}" type="slidenum">
              <a:rPr lang="en-CA" noProof="0" smtClean="0"/>
              <a:pPr/>
              <a:t>21</a:t>
            </a:fld>
            <a:endParaRPr lang="en-CA" noProof="0" dirty="0"/>
          </a:p>
        </p:txBody>
      </p:sp>
    </p:spTree>
    <p:custDataLst>
      <p:tags r:id="rId1"/>
    </p:custDataLst>
    <p:extLst>
      <p:ext uri="{BB962C8B-B14F-4D97-AF65-F5344CB8AC3E}">
        <p14:creationId xmlns:p14="http://schemas.microsoft.com/office/powerpoint/2010/main" val="2826967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0C6F3-2526-6E94-2610-2FF61E6EEC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2C9200-8314-B4D3-EA5A-4A9F75B6D275}"/>
              </a:ext>
            </a:extLst>
          </p:cNvPr>
          <p:cNvSpPr>
            <a:spLocks noGrp="1"/>
          </p:cNvSpPr>
          <p:nvPr>
            <p:ph type="title"/>
          </p:nvPr>
        </p:nvSpPr>
        <p:spPr>
          <a:xfrm>
            <a:off x="466342" y="472437"/>
            <a:ext cx="11274553" cy="792167"/>
          </a:xfrm>
        </p:spPr>
        <p:txBody>
          <a:bodyPr/>
          <a:lstStyle/>
          <a:p>
            <a:pPr lvl="0"/>
            <a:r>
              <a:rPr lang="en-CA" noProof="0" dirty="0"/>
              <a:t>Opportunity – build connections</a:t>
            </a:r>
          </a:p>
        </p:txBody>
      </p:sp>
      <p:sp>
        <p:nvSpPr>
          <p:cNvPr id="5" name="Content Placeholder 30">
            <a:extLst>
              <a:ext uri="{FF2B5EF4-FFF2-40B4-BE49-F238E27FC236}">
                <a16:creationId xmlns:a16="http://schemas.microsoft.com/office/drawing/2014/main" id="{4429C252-3442-A2F9-6546-C03E9E545D91}"/>
              </a:ext>
            </a:extLst>
          </p:cNvPr>
          <p:cNvSpPr txBox="1">
            <a:spLocks/>
          </p:cNvSpPr>
          <p:nvPr/>
        </p:nvSpPr>
        <p:spPr>
          <a:xfrm>
            <a:off x="466726" y="1434193"/>
            <a:ext cx="9718896" cy="792163"/>
          </a:xfrm>
          <a:prstGeom prst="rect">
            <a:avLst/>
          </a:prstGeom>
        </p:spPr>
        <p:txBody>
          <a:bodyPr vert="horz" lIns="0" tIns="0" rIns="0" bIns="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r>
              <a:rPr lang="en-CA" noProof="0" dirty="0"/>
              <a:t>One-third of investors still lack clarity on how fees are calculated = opportunity to strengthen trust and differentiation through clearer communication.</a:t>
            </a:r>
          </a:p>
        </p:txBody>
      </p:sp>
      <p:cxnSp>
        <p:nvCxnSpPr>
          <p:cNvPr id="12" name="Straight Arrow Connector 11">
            <a:extLst>
              <a:ext uri="{FF2B5EF4-FFF2-40B4-BE49-F238E27FC236}">
                <a16:creationId xmlns:a16="http://schemas.microsoft.com/office/drawing/2014/main" id="{9EC5B4D3-C8A2-DC2F-2B11-F7D7AF6AADA6}"/>
              </a:ext>
              <a:ext uri="{C183D7F6-B498-43B3-948B-1728B52AA6E4}">
                <adec:decorative xmlns:adec="http://schemas.microsoft.com/office/drawing/2017/decorative" val="1"/>
              </a:ext>
            </a:extLst>
          </p:cNvPr>
          <p:cNvCxnSpPr>
            <a:cxnSpLocks/>
          </p:cNvCxnSpPr>
          <p:nvPr/>
        </p:nvCxnSpPr>
        <p:spPr>
          <a:xfrm>
            <a:off x="3504003" y="3956169"/>
            <a:ext cx="513052" cy="0"/>
          </a:xfrm>
          <a:prstGeom prst="straightConnector1">
            <a:avLst/>
          </a:prstGeom>
          <a:ln w="85725" cap="rnd">
            <a:solidFill>
              <a:srgbClr val="03874D"/>
            </a:solidFill>
            <a:miter lim="800000"/>
            <a:tailEnd type="arrow"/>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B64D5E42-24AC-E142-AD83-988B25FF0FE3}"/>
              </a:ext>
              <a:ext uri="{C183D7F6-B498-43B3-948B-1728B52AA6E4}">
                <adec:decorative xmlns:adec="http://schemas.microsoft.com/office/drawing/2017/decorative" val="1"/>
              </a:ext>
            </a:extLst>
          </p:cNvPr>
          <p:cNvSpPr/>
          <p:nvPr/>
        </p:nvSpPr>
        <p:spPr>
          <a:xfrm>
            <a:off x="455613" y="2194394"/>
            <a:ext cx="2842929" cy="3523551"/>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4" name="TextBox 3">
            <a:extLst>
              <a:ext uri="{FF2B5EF4-FFF2-40B4-BE49-F238E27FC236}">
                <a16:creationId xmlns:a16="http://schemas.microsoft.com/office/drawing/2014/main" id="{EDDBEA99-096F-DBEE-D484-F7A77A2A07C3}"/>
              </a:ext>
            </a:extLst>
          </p:cNvPr>
          <p:cNvSpPr txBox="1"/>
          <p:nvPr/>
        </p:nvSpPr>
        <p:spPr>
          <a:xfrm>
            <a:off x="815430" y="2832785"/>
            <a:ext cx="2104905" cy="2139047"/>
          </a:xfrm>
          <a:prstGeom prst="rect">
            <a:avLst/>
          </a:prstGeom>
          <a:noFill/>
        </p:spPr>
        <p:txBody>
          <a:bodyPr wrap="square">
            <a:spAutoFit/>
          </a:bodyPr>
          <a:lstStyle/>
          <a:p>
            <a:pPr>
              <a:lnSpc>
                <a:spcPct val="95000"/>
              </a:lnSpc>
            </a:pPr>
            <a:r>
              <a:rPr lang="en-CA" sz="2800" noProof="0" dirty="0">
                <a:solidFill>
                  <a:schemeClr val="bg1"/>
                </a:solidFill>
              </a:rPr>
              <a:t>Investors want to feel as though they have </a:t>
            </a:r>
            <a:br>
              <a:rPr lang="en-CA" sz="2800" noProof="0" dirty="0">
                <a:solidFill>
                  <a:schemeClr val="bg1"/>
                </a:solidFill>
              </a:rPr>
            </a:br>
            <a:r>
              <a:rPr lang="en-CA" sz="2800" noProof="0" dirty="0">
                <a:solidFill>
                  <a:schemeClr val="bg1"/>
                </a:solidFill>
              </a:rPr>
              <a:t>a partner.</a:t>
            </a:r>
          </a:p>
        </p:txBody>
      </p:sp>
      <p:sp>
        <p:nvSpPr>
          <p:cNvPr id="11" name="Rectangle 10">
            <a:extLst>
              <a:ext uri="{FF2B5EF4-FFF2-40B4-BE49-F238E27FC236}">
                <a16:creationId xmlns:a16="http://schemas.microsoft.com/office/drawing/2014/main" id="{989BD9DF-132C-B8C4-E041-02927C8D6C04}"/>
              </a:ext>
              <a:ext uri="{C183D7F6-B498-43B3-948B-1728B52AA6E4}">
                <adec:decorative xmlns:adec="http://schemas.microsoft.com/office/drawing/2017/decorative" val="1"/>
              </a:ext>
            </a:extLst>
          </p:cNvPr>
          <p:cNvSpPr/>
          <p:nvPr/>
        </p:nvSpPr>
        <p:spPr>
          <a:xfrm>
            <a:off x="4222516" y="2194394"/>
            <a:ext cx="7518633" cy="35235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10" name="TextBox 9">
            <a:extLst>
              <a:ext uri="{FF2B5EF4-FFF2-40B4-BE49-F238E27FC236}">
                <a16:creationId xmlns:a16="http://schemas.microsoft.com/office/drawing/2014/main" id="{43AEC301-65BA-D5A7-9AA3-328387582B66}"/>
              </a:ext>
            </a:extLst>
          </p:cNvPr>
          <p:cNvSpPr txBox="1"/>
          <p:nvPr/>
        </p:nvSpPr>
        <p:spPr>
          <a:xfrm>
            <a:off x="4463592" y="2548465"/>
            <a:ext cx="7220408" cy="2831544"/>
          </a:xfrm>
          <a:prstGeom prst="rect">
            <a:avLst/>
          </a:prstGeom>
          <a:noFill/>
        </p:spPr>
        <p:txBody>
          <a:bodyPr wrap="square">
            <a:spAutoFit/>
          </a:bodyPr>
          <a:lstStyle/>
          <a:p>
            <a:pPr marL="400050" marR="0" lvl="0" indent="-400050" algn="l" defTabSz="914400" rtl="0" eaLnBrk="1" fontAlgn="auto" latinLnBrk="0" hangingPunct="1">
              <a:lnSpc>
                <a:spcPct val="95000"/>
              </a:lnSpc>
              <a:spcBef>
                <a:spcPts val="1800"/>
              </a:spcBef>
              <a:spcAft>
                <a:spcPts val="0"/>
              </a:spcAft>
              <a:buClr>
                <a:schemeClr val="bg1"/>
              </a:buClr>
              <a:buSzTx/>
              <a:buFont typeface="Segoe UI Symbol" panose="020B0502040204020203" pitchFamily="34" charset="0"/>
              <a:buChar char=""/>
              <a:tabLst/>
              <a:defRPr/>
            </a:pPr>
            <a:r>
              <a:rPr kumimoji="0" lang="en-CA" sz="2000" b="0" i="0" u="none" strike="noStrike" kern="1200" cap="none" spc="0" normalizeH="0" baseline="0" noProof="0" dirty="0">
                <a:ln>
                  <a:noFill/>
                </a:ln>
                <a:solidFill>
                  <a:schemeClr val="bg1"/>
                </a:solidFill>
                <a:effectLst/>
                <a:uLnTx/>
                <a:uFillTx/>
                <a:latin typeface="Arial" panose="020B0604020202020204"/>
                <a:ea typeface="+mn-ea"/>
                <a:cs typeface="+mn-cs"/>
              </a:rPr>
              <a:t>Provide clear and regular communication.</a:t>
            </a:r>
          </a:p>
          <a:p>
            <a:pPr marL="400050" marR="0" lvl="0" indent="-400050" algn="l" defTabSz="914400" rtl="0" eaLnBrk="1" fontAlgn="auto" latinLnBrk="0" hangingPunct="1">
              <a:lnSpc>
                <a:spcPct val="95000"/>
              </a:lnSpc>
              <a:spcBef>
                <a:spcPts val="1800"/>
              </a:spcBef>
              <a:spcAft>
                <a:spcPts val="0"/>
              </a:spcAft>
              <a:buClr>
                <a:schemeClr val="bg1"/>
              </a:buClr>
              <a:buSzTx/>
              <a:buFont typeface="Segoe UI Symbol" panose="020B0502040204020203" pitchFamily="34" charset="0"/>
              <a:buChar char=""/>
              <a:tabLst/>
              <a:defRPr/>
            </a:pPr>
            <a:r>
              <a:rPr kumimoji="0" lang="en-CA" sz="2000" b="0" i="0" u="none" strike="noStrike" kern="1200" cap="none" spc="0" normalizeH="0" baseline="0" noProof="0" dirty="0">
                <a:ln>
                  <a:noFill/>
                </a:ln>
                <a:solidFill>
                  <a:schemeClr val="bg1"/>
                </a:solidFill>
                <a:effectLst/>
                <a:uLnTx/>
                <a:uFillTx/>
                <a:latin typeface="Arial" panose="020B0604020202020204"/>
                <a:ea typeface="+mn-ea"/>
                <a:cs typeface="+mn-cs"/>
              </a:rPr>
              <a:t>Mak</a:t>
            </a:r>
            <a:r>
              <a:rPr lang="en-CA" sz="2000" noProof="0" dirty="0">
                <a:solidFill>
                  <a:schemeClr val="bg1"/>
                </a:solidFill>
                <a:latin typeface="Arial" panose="020B0604020202020204"/>
              </a:rPr>
              <a:t>e</a:t>
            </a:r>
            <a:r>
              <a:rPr kumimoji="0" lang="en-CA" sz="2000" b="0" i="0" u="none" strike="noStrike" kern="1200" cap="none" spc="0" normalizeH="0" baseline="0" noProof="0" dirty="0">
                <a:ln>
                  <a:noFill/>
                </a:ln>
                <a:solidFill>
                  <a:schemeClr val="bg1"/>
                </a:solidFill>
                <a:effectLst/>
                <a:uLnTx/>
                <a:uFillTx/>
                <a:latin typeface="Arial" panose="020B0604020202020204"/>
                <a:ea typeface="+mn-ea"/>
                <a:cs typeface="+mn-cs"/>
              </a:rPr>
              <a:t> investors feel supported and understood, including personalized advice.</a:t>
            </a:r>
            <a:endParaRPr lang="en-CA" sz="2000" noProof="0" dirty="0">
              <a:solidFill>
                <a:schemeClr val="bg1"/>
              </a:solidFill>
              <a:latin typeface="Arial" panose="020B0604020202020204"/>
            </a:endParaRPr>
          </a:p>
          <a:p>
            <a:pPr marL="400050" marR="0" lvl="0" indent="-400050" algn="l" defTabSz="914400" rtl="0" eaLnBrk="1" fontAlgn="auto" latinLnBrk="0" hangingPunct="1">
              <a:lnSpc>
                <a:spcPct val="95000"/>
              </a:lnSpc>
              <a:spcBef>
                <a:spcPts val="1800"/>
              </a:spcBef>
              <a:spcAft>
                <a:spcPts val="0"/>
              </a:spcAft>
              <a:buClr>
                <a:schemeClr val="bg1"/>
              </a:buClr>
              <a:buSzTx/>
              <a:buFont typeface="Segoe UI Symbol" panose="020B0502040204020203" pitchFamily="34" charset="0"/>
              <a:buChar char=""/>
              <a:tabLst/>
              <a:defRPr/>
            </a:pPr>
            <a:r>
              <a:rPr kumimoji="0" lang="en-CA" sz="2000" b="0" i="0" u="none" strike="noStrike" kern="1200" cap="none" spc="0" normalizeH="0" baseline="0" noProof="0" dirty="0">
                <a:ln>
                  <a:noFill/>
                </a:ln>
                <a:solidFill>
                  <a:schemeClr val="bg1"/>
                </a:solidFill>
                <a:effectLst/>
                <a:uLnTx/>
                <a:uFillTx/>
                <a:latin typeface="Arial" panose="020B0604020202020204"/>
                <a:ea typeface="+mn-ea"/>
                <a:cs typeface="+mn-cs"/>
              </a:rPr>
              <a:t>Building confidence and trust through responsiveness, relevant communication, and proactive engagement. </a:t>
            </a:r>
          </a:p>
          <a:p>
            <a:pPr marL="400050" marR="0" lvl="0" indent="-400050" algn="l" defTabSz="914400" rtl="0" eaLnBrk="1" fontAlgn="auto" latinLnBrk="0" hangingPunct="1">
              <a:lnSpc>
                <a:spcPct val="95000"/>
              </a:lnSpc>
              <a:spcBef>
                <a:spcPts val="1800"/>
              </a:spcBef>
              <a:spcAft>
                <a:spcPts val="0"/>
              </a:spcAft>
              <a:buClr>
                <a:schemeClr val="bg1"/>
              </a:buClr>
              <a:buSzTx/>
              <a:buFont typeface="Segoe UI Symbol" panose="020B0502040204020203" pitchFamily="34" charset="0"/>
              <a:buChar char=""/>
              <a:tabLst/>
              <a:defRPr/>
            </a:pPr>
            <a:r>
              <a:rPr kumimoji="0" lang="en-CA" sz="2000" b="0" i="0" u="none" strike="noStrike" kern="1200" cap="none" spc="0" normalizeH="0" baseline="0" noProof="0" dirty="0">
                <a:ln>
                  <a:noFill/>
                </a:ln>
                <a:solidFill>
                  <a:schemeClr val="bg1"/>
                </a:solidFill>
                <a:effectLst/>
                <a:uLnTx/>
                <a:uFillTx/>
                <a:latin typeface="Arial" panose="020B0604020202020204"/>
                <a:ea typeface="+mn-ea"/>
                <a:cs typeface="+mn-cs"/>
              </a:rPr>
              <a:t>Speed and accessibility</a:t>
            </a:r>
            <a:r>
              <a:rPr kumimoji="0" lang="en-CA" sz="2000" b="0" i="0" u="none" strike="noStrike" kern="1200" cap="none" spc="0" normalizeH="0" noProof="0" dirty="0">
                <a:ln>
                  <a:noFill/>
                </a:ln>
                <a:solidFill>
                  <a:schemeClr val="bg1"/>
                </a:solidFill>
                <a:effectLst/>
                <a:uLnTx/>
                <a:uFillTx/>
                <a:latin typeface="Arial" panose="020B0604020202020204"/>
                <a:ea typeface="+mn-ea"/>
                <a:cs typeface="+mn-cs"/>
              </a:rPr>
              <a:t> – </a:t>
            </a:r>
            <a:r>
              <a:rPr kumimoji="0" lang="en-CA" sz="2000" b="0" i="0" u="none" strike="noStrike" kern="1200" cap="none" spc="0" normalizeH="0" baseline="0" noProof="0" dirty="0">
                <a:ln>
                  <a:noFill/>
                </a:ln>
                <a:solidFill>
                  <a:schemeClr val="bg1"/>
                </a:solidFill>
                <a:effectLst/>
                <a:uLnTx/>
                <a:uFillTx/>
                <a:latin typeface="Arial" panose="020B0604020202020204"/>
                <a:ea typeface="+mn-ea"/>
                <a:cs typeface="+mn-cs"/>
              </a:rPr>
              <a:t>investors equate responsiveness with respect, competence, and reliability.</a:t>
            </a:r>
          </a:p>
        </p:txBody>
      </p:sp>
      <p:sp>
        <p:nvSpPr>
          <p:cNvPr id="3" name="Text Placeholder 2">
            <a:extLst>
              <a:ext uri="{FF2B5EF4-FFF2-40B4-BE49-F238E27FC236}">
                <a16:creationId xmlns:a16="http://schemas.microsoft.com/office/drawing/2014/main" id="{7522E0EF-B7D1-049E-DC95-1D83BDBD4AF3}"/>
              </a:ext>
            </a:extLst>
          </p:cNvPr>
          <p:cNvSpPr>
            <a:spLocks noGrp="1"/>
          </p:cNvSpPr>
          <p:nvPr>
            <p:ph type="body" sz="quarter" idx="13"/>
          </p:nvPr>
        </p:nvSpPr>
        <p:spPr>
          <a:xfrm>
            <a:off x="4114800" y="5950675"/>
            <a:ext cx="7625862" cy="402451"/>
          </a:xfrm>
        </p:spPr>
        <p:txBody>
          <a:bodyPr/>
          <a:lstStyle/>
          <a:p>
            <a:r>
              <a:rPr lang="en-CA" noProof="0" dirty="0"/>
              <a:t>Source: </a:t>
            </a:r>
            <a:r>
              <a:rPr lang="en-CA" i="1" noProof="0" dirty="0"/>
              <a:t>High Net Worth &amp; Mass Affluent Research Report</a:t>
            </a:r>
            <a:r>
              <a:rPr lang="en-CA" dirty="0"/>
              <a:t>, Manulife, </a:t>
            </a:r>
            <a:r>
              <a:rPr lang="en-CA" noProof="0" dirty="0"/>
              <a:t>February 2026.</a:t>
            </a:r>
          </a:p>
        </p:txBody>
      </p:sp>
      <p:sp>
        <p:nvSpPr>
          <p:cNvPr id="8" name="Slide Number Placeholder 6">
            <a:extLst>
              <a:ext uri="{FF2B5EF4-FFF2-40B4-BE49-F238E27FC236}">
                <a16:creationId xmlns:a16="http://schemas.microsoft.com/office/drawing/2014/main" id="{30C591A7-CF08-D725-ECB7-27638DF0797E}"/>
              </a:ext>
              <a:ext uri="{C183D7F6-B498-43B3-948B-1728B52AA6E4}">
                <adec:decorative xmlns:adec="http://schemas.microsoft.com/office/drawing/2017/decorative" val="1"/>
              </a:ext>
            </a:extLst>
          </p:cNvPr>
          <p:cNvSpPr txBox="1">
            <a:spLocks/>
          </p:cNvSpPr>
          <p:nvPr/>
        </p:nvSpPr>
        <p:spPr>
          <a:xfrm>
            <a:off x="11449993" y="6426527"/>
            <a:ext cx="283219" cy="175694"/>
          </a:xfrm>
          <a:prstGeom prst="rect">
            <a:avLst/>
          </a:prstGeom>
        </p:spPr>
        <p:txBody>
          <a:bodyPr lIns="0"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pPr algn="r"/>
              <a:t>22</a:t>
            </a:fld>
            <a:endParaRPr lang="en-CA" sz="800" noProof="0" dirty="0"/>
          </a:p>
        </p:txBody>
      </p:sp>
    </p:spTree>
    <p:custDataLst>
      <p:tags r:id="rId1"/>
    </p:custDataLst>
    <p:extLst>
      <p:ext uri="{BB962C8B-B14F-4D97-AF65-F5344CB8AC3E}">
        <p14:creationId xmlns:p14="http://schemas.microsoft.com/office/powerpoint/2010/main" val="3635705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p:bldP spid="11"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F8088-0678-4AB5-ABF6-382084F8E081}"/>
              </a:ext>
            </a:extLst>
          </p:cNvPr>
          <p:cNvSpPr>
            <a:spLocks noGrp="1"/>
          </p:cNvSpPr>
          <p:nvPr>
            <p:ph type="title"/>
          </p:nvPr>
        </p:nvSpPr>
        <p:spPr>
          <a:xfrm>
            <a:off x="466342" y="472437"/>
            <a:ext cx="11274553" cy="792167"/>
          </a:xfrm>
        </p:spPr>
        <p:txBody>
          <a:bodyPr/>
          <a:lstStyle/>
          <a:p>
            <a:r>
              <a:rPr lang="en-CA" noProof="0" dirty="0"/>
              <a:t>Russell Investments, “Value of a Canadian Advisor Report”</a:t>
            </a:r>
          </a:p>
        </p:txBody>
      </p:sp>
      <p:sp>
        <p:nvSpPr>
          <p:cNvPr id="26" name="TextBox 25">
            <a:extLst>
              <a:ext uri="{FF2B5EF4-FFF2-40B4-BE49-F238E27FC236}">
                <a16:creationId xmlns:a16="http://schemas.microsoft.com/office/drawing/2014/main" id="{3237927F-CDEC-2863-68A5-3EDB6E878149}"/>
              </a:ext>
            </a:extLst>
          </p:cNvPr>
          <p:cNvSpPr txBox="1"/>
          <p:nvPr/>
        </p:nvSpPr>
        <p:spPr>
          <a:xfrm>
            <a:off x="532336" y="1300430"/>
            <a:ext cx="5007235"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Arial" panose="020B0604020202020204"/>
                <a:ea typeface="+mn-ea"/>
                <a:cs typeface="+mn-cs"/>
              </a:rPr>
              <a:t>VALUE OF A FINANCIAL ADVISOR</a:t>
            </a:r>
          </a:p>
        </p:txBody>
      </p:sp>
      <p:sp>
        <p:nvSpPr>
          <p:cNvPr id="5" name="Rectangle 4">
            <a:extLst>
              <a:ext uri="{FF2B5EF4-FFF2-40B4-BE49-F238E27FC236}">
                <a16:creationId xmlns:a16="http://schemas.microsoft.com/office/drawing/2014/main" id="{78B04E09-AC28-43AC-8665-BBA96A5D3C2B}"/>
              </a:ext>
            </a:extLst>
          </p:cNvPr>
          <p:cNvSpPr/>
          <p:nvPr/>
        </p:nvSpPr>
        <p:spPr>
          <a:xfrm>
            <a:off x="513814" y="1855577"/>
            <a:ext cx="622350" cy="852559"/>
          </a:xfrm>
          <a:prstGeom prst="rect">
            <a:avLst/>
          </a:prstGeom>
          <a:noFill/>
        </p:spPr>
        <p:txBody>
          <a:bodyPr wrap="none" lIns="91416" tIns="45708" rIns="91416" bIns="45708">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CA" sz="5398" b="0" i="0" u="none" strike="noStrike" kern="1200" cap="none" spc="0" normalizeH="0" baseline="0" noProof="0" dirty="0">
                <a:ln w="22225">
                  <a:noFill/>
                  <a:prstDash val="solid"/>
                </a:ln>
                <a:solidFill>
                  <a:prstClr val="black"/>
                </a:solidFill>
                <a:effectLst/>
                <a:uLnTx/>
                <a:uFillTx/>
                <a:latin typeface="Arial" panose="020B0604020202020204"/>
                <a:ea typeface="+mn-ea"/>
                <a:cs typeface="+mn-cs"/>
              </a:rPr>
              <a:t>A</a:t>
            </a:r>
          </a:p>
        </p:txBody>
      </p:sp>
      <p:sp>
        <p:nvSpPr>
          <p:cNvPr id="37" name="Content Placeholder 2">
            <a:extLst>
              <a:ext uri="{FF2B5EF4-FFF2-40B4-BE49-F238E27FC236}">
                <a16:creationId xmlns:a16="http://schemas.microsoft.com/office/drawing/2014/main" id="{6F3C7976-9D37-0F01-0883-5EF28A6FB289}"/>
              </a:ext>
            </a:extLst>
          </p:cNvPr>
          <p:cNvSpPr txBox="1">
            <a:spLocks/>
          </p:cNvSpPr>
          <p:nvPr/>
        </p:nvSpPr>
        <p:spPr bwMode="auto">
          <a:xfrm>
            <a:off x="1070747" y="1918858"/>
            <a:ext cx="2437270" cy="789278"/>
          </a:xfrm>
          <a:prstGeom prst="rect">
            <a:avLst/>
          </a:prstGeom>
          <a:noFill/>
          <a:ln w="9525">
            <a:noFill/>
            <a:miter lim="800000"/>
            <a:headEnd/>
            <a:tailEnd/>
          </a:ln>
        </p:spPr>
        <p:txBody>
          <a:bodyPr vert="horz" wrap="square" lIns="91416" tIns="45708" rIns="91416" bIns="45708" numCol="1" anchor="ctr" anchorCtr="0" compatLnSpc="1">
            <a:prstTxWarp prst="textNoShape">
              <a:avLst/>
            </a:prstTxWarp>
          </a:bodyPr>
          <a:lstStyle>
            <a:lvl1pPr marL="406400" indent="-406400" algn="l" rtl="0" eaLnBrk="0" fontAlgn="base" hangingPunct="0">
              <a:lnSpc>
                <a:spcPct val="95000"/>
              </a:lnSpc>
              <a:spcBef>
                <a:spcPct val="50000"/>
              </a:spcBef>
              <a:spcAft>
                <a:spcPct val="0"/>
              </a:spcAft>
              <a:buClr>
                <a:schemeClr val="accent1"/>
              </a:buClr>
              <a:buFont typeface="Calibri" pitchFamily="34" charset="0"/>
              <a:buBlip>
                <a:blip r:embed="rId3"/>
              </a:buBlip>
              <a:defRPr sz="2600" kern="1200">
                <a:solidFill>
                  <a:schemeClr val="tx1"/>
                </a:solidFill>
                <a:latin typeface="+mn-lt"/>
                <a:ea typeface="+mn-ea"/>
                <a:cs typeface="+mn-cs"/>
              </a:defRPr>
            </a:lvl1pPr>
            <a:lvl2pPr marL="744538" indent="-223838" algn="l" rtl="0" eaLnBrk="0" fontAlgn="base" hangingPunct="0">
              <a:lnSpc>
                <a:spcPct val="95000"/>
              </a:lnSpc>
              <a:spcBef>
                <a:spcPct val="25000"/>
              </a:spcBef>
              <a:spcAft>
                <a:spcPct val="0"/>
              </a:spcAft>
              <a:buClr>
                <a:schemeClr val="accent2"/>
              </a:buClr>
              <a:buSzPct val="105000"/>
              <a:buFont typeface="Calibri" pitchFamily="34" charset="0"/>
              <a:buChar char="▪"/>
              <a:defRPr sz="2400" kern="1200">
                <a:solidFill>
                  <a:schemeClr val="tx1"/>
                </a:solidFill>
                <a:latin typeface="+mn-lt"/>
                <a:ea typeface="+mn-ea"/>
                <a:cs typeface="+mn-cs"/>
              </a:defRPr>
            </a:lvl2pPr>
            <a:lvl3pPr marL="1084263" indent="-225425" algn="l" rtl="0" eaLnBrk="0" fontAlgn="base" hangingPunct="0">
              <a:lnSpc>
                <a:spcPct val="95000"/>
              </a:lnSpc>
              <a:spcBef>
                <a:spcPct val="25000"/>
              </a:spcBef>
              <a:spcAft>
                <a:spcPct val="0"/>
              </a:spcAft>
              <a:buClr>
                <a:schemeClr val="hlink"/>
              </a:buClr>
              <a:buSzPct val="105000"/>
              <a:buFont typeface="Calibri" pitchFamily="34" charset="0"/>
              <a:buChar char="▪"/>
              <a:defRPr sz="2200" kern="1200">
                <a:solidFill>
                  <a:schemeClr val="tx1"/>
                </a:solidFill>
                <a:latin typeface="+mn-lt"/>
                <a:ea typeface="+mn-ea"/>
                <a:cs typeface="+mn-cs"/>
              </a:defRPr>
            </a:lvl3pPr>
            <a:lvl4pPr marL="1420813" indent="-222250" algn="l" rtl="0" eaLnBrk="0" fontAlgn="base" hangingPunct="0">
              <a:lnSpc>
                <a:spcPct val="95000"/>
              </a:lnSpc>
              <a:spcBef>
                <a:spcPct val="25000"/>
              </a:spcBef>
              <a:spcAft>
                <a:spcPct val="0"/>
              </a:spcAft>
              <a:buClr>
                <a:schemeClr val="folHlink"/>
              </a:buClr>
              <a:buSzPct val="105000"/>
              <a:buFont typeface="Calibri" pitchFamily="34" charset="0"/>
              <a:buChar char="▪"/>
              <a:defRPr sz="2000" kern="1200">
                <a:solidFill>
                  <a:schemeClr val="tx1"/>
                </a:solidFill>
                <a:latin typeface="+mn-lt"/>
                <a:ea typeface="+mn-ea"/>
                <a:cs typeface="+mn-cs"/>
              </a:defRPr>
            </a:lvl4pPr>
            <a:lvl5pPr marL="1744663" indent="-209550" algn="l" rtl="0" eaLnBrk="0" fontAlgn="base" hangingPunct="0">
              <a:lnSpc>
                <a:spcPct val="95000"/>
              </a:lnSpc>
              <a:spcBef>
                <a:spcPct val="25000"/>
              </a:spcBef>
              <a:spcAft>
                <a:spcPct val="0"/>
              </a:spcAft>
              <a:buClr>
                <a:schemeClr val="hlink"/>
              </a:buClr>
              <a:buSzPct val="105000"/>
              <a:buFont typeface="Calibri"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126" rtl="0" eaLnBrk="0" fontAlgn="base" latinLnBrk="0" hangingPunct="0">
              <a:lnSpc>
                <a:spcPct val="95000"/>
              </a:lnSpc>
              <a:spcBef>
                <a:spcPts val="4800"/>
              </a:spcBef>
              <a:spcAft>
                <a:spcPct val="0"/>
              </a:spcAft>
              <a:buClr>
                <a:srgbClr val="00A758"/>
              </a:buClr>
              <a:buSzTx/>
              <a:buFont typeface="Calibri" pitchFamily="34" charset="0"/>
              <a:buNone/>
              <a:tabLst/>
              <a:defRPr/>
            </a:pPr>
            <a:r>
              <a:rPr kumimoji="0" lang="en-CA" sz="1999" b="1" i="0" u="none" strike="noStrike" kern="1200" cap="none" spc="0" normalizeH="0" baseline="0" noProof="0" dirty="0">
                <a:ln>
                  <a:noFill/>
                </a:ln>
                <a:solidFill>
                  <a:prstClr val="black"/>
                </a:solidFill>
                <a:effectLst/>
                <a:uLnTx/>
                <a:uFillTx/>
                <a:latin typeface="Arial" panose="020B0604020202020204"/>
                <a:ea typeface="+mn-ea"/>
                <a:cs typeface="+mn-cs"/>
              </a:rPr>
              <a:t>Active </a:t>
            </a:r>
            <a:r>
              <a:rPr kumimoji="0" lang="en-CA" sz="1999" i="0" u="none" strike="noStrike" kern="1200" cap="none" spc="0" normalizeH="0" baseline="0" noProof="0" dirty="0">
                <a:ln>
                  <a:noFill/>
                </a:ln>
                <a:solidFill>
                  <a:prstClr val="black"/>
                </a:solidFill>
                <a:effectLst/>
                <a:uLnTx/>
                <a:uFillTx/>
                <a:latin typeface="Arial" panose="020B0604020202020204"/>
                <a:ea typeface="+mn-ea"/>
                <a:cs typeface="+mn-cs"/>
              </a:rPr>
              <a:t>rebalancing </a:t>
            </a:r>
            <a:br>
              <a:rPr kumimoji="0" lang="en-CA" sz="1999"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CA" sz="1999" i="0" u="none" strike="noStrike" kern="1200" cap="none" spc="0" normalizeH="0" baseline="0" noProof="0" dirty="0">
                <a:ln>
                  <a:noFill/>
                </a:ln>
                <a:solidFill>
                  <a:prstClr val="black"/>
                </a:solidFill>
                <a:effectLst/>
                <a:uLnTx/>
                <a:uFillTx/>
                <a:latin typeface="Arial" panose="020B0604020202020204"/>
                <a:ea typeface="+mn-ea"/>
                <a:cs typeface="+mn-cs"/>
              </a:rPr>
              <a:t>and asset allocation</a:t>
            </a:r>
            <a:endParaRPr kumimoji="0" lang="en-CA" sz="19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92F99027-10A1-FFA5-DC00-279B8D7E1548}"/>
              </a:ext>
            </a:extLst>
          </p:cNvPr>
          <p:cNvSpPr txBox="1"/>
          <p:nvPr/>
        </p:nvSpPr>
        <p:spPr>
          <a:xfrm>
            <a:off x="4130910" y="2047573"/>
            <a:ext cx="866028" cy="262346"/>
          </a:xfrm>
          <a:prstGeom prst="rect">
            <a:avLst/>
          </a:prstGeom>
          <a:solidFill>
            <a:srgbClr val="03874D"/>
          </a:solidFill>
        </p:spPr>
        <p:txBody>
          <a:bodyPr wrap="square" lIns="0" tIns="0" rIns="0" bIns="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rial" panose="020B0604020202020204"/>
                <a:ea typeface="+mn-ea"/>
                <a:cs typeface="+mn-cs"/>
              </a:rPr>
              <a:t>0.28%</a:t>
            </a:r>
          </a:p>
        </p:txBody>
      </p:sp>
      <p:sp>
        <p:nvSpPr>
          <p:cNvPr id="15" name="Plus Sign 14">
            <a:extLst>
              <a:ext uri="{FF2B5EF4-FFF2-40B4-BE49-F238E27FC236}">
                <a16:creationId xmlns:a16="http://schemas.microsoft.com/office/drawing/2014/main" id="{C91DBDC7-E609-4EE3-9B82-758E5866EB05}"/>
              </a:ext>
              <a:ext uri="{C183D7F6-B498-43B3-948B-1728B52AA6E4}">
                <adec:decorative xmlns:adec="http://schemas.microsoft.com/office/drawing/2017/decorative" val="1"/>
              </a:ext>
            </a:extLst>
          </p:cNvPr>
          <p:cNvSpPr/>
          <p:nvPr/>
        </p:nvSpPr>
        <p:spPr bwMode="auto">
          <a:xfrm>
            <a:off x="2000710" y="2713752"/>
            <a:ext cx="315840" cy="286188"/>
          </a:xfrm>
          <a:prstGeom prst="mathPlus">
            <a:avLst/>
          </a:prstGeom>
          <a:solidFill>
            <a:srgbClr val="03874D"/>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CA" sz="23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045FADAB-B8CD-458E-A9B8-4896E93A45C8}"/>
              </a:ext>
            </a:extLst>
          </p:cNvPr>
          <p:cNvSpPr/>
          <p:nvPr/>
        </p:nvSpPr>
        <p:spPr>
          <a:xfrm>
            <a:off x="495292" y="2846531"/>
            <a:ext cx="622351" cy="852559"/>
          </a:xfrm>
          <a:prstGeom prst="rect">
            <a:avLst/>
          </a:prstGeom>
          <a:noFill/>
        </p:spPr>
        <p:txBody>
          <a:bodyPr wrap="square" lIns="91416" tIns="45708" rIns="91416" bIns="45708">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CA" sz="5398" b="0" i="0" u="none" strike="noStrike" kern="1200" cap="none" spc="0" normalizeH="0" baseline="0" noProof="0" dirty="0">
                <a:ln w="22225">
                  <a:noFill/>
                  <a:prstDash val="solid"/>
                </a:ln>
                <a:solidFill>
                  <a:prstClr val="black"/>
                </a:solidFill>
                <a:effectLst/>
                <a:uLnTx/>
                <a:uFillTx/>
                <a:latin typeface="Arial" panose="020B0604020202020204"/>
                <a:ea typeface="+mn-ea"/>
                <a:cs typeface="+mn-cs"/>
              </a:rPr>
              <a:t>B</a:t>
            </a:r>
          </a:p>
        </p:txBody>
      </p:sp>
      <p:sp>
        <p:nvSpPr>
          <p:cNvPr id="39" name="Content Placeholder 2">
            <a:extLst>
              <a:ext uri="{FF2B5EF4-FFF2-40B4-BE49-F238E27FC236}">
                <a16:creationId xmlns:a16="http://schemas.microsoft.com/office/drawing/2014/main" id="{B6310A86-D39C-4CA2-6C97-000D16438E3B}"/>
              </a:ext>
            </a:extLst>
          </p:cNvPr>
          <p:cNvSpPr txBox="1">
            <a:spLocks/>
          </p:cNvSpPr>
          <p:nvPr/>
        </p:nvSpPr>
        <p:spPr bwMode="auto">
          <a:xfrm>
            <a:off x="1070747" y="2877301"/>
            <a:ext cx="2612200" cy="789278"/>
          </a:xfrm>
          <a:prstGeom prst="rect">
            <a:avLst/>
          </a:prstGeom>
          <a:noFill/>
          <a:ln w="9525">
            <a:noFill/>
            <a:miter lim="800000"/>
            <a:headEnd/>
            <a:tailEnd/>
          </a:ln>
        </p:spPr>
        <p:txBody>
          <a:bodyPr vert="horz" wrap="square" lIns="91416" tIns="45708" rIns="91416" bIns="45708" numCol="1" anchor="ctr" anchorCtr="0" compatLnSpc="1">
            <a:prstTxWarp prst="textNoShape">
              <a:avLst/>
            </a:prstTxWarp>
          </a:bodyPr>
          <a:lstStyle>
            <a:lvl1pPr marL="406400" indent="-406400" algn="l" rtl="0" eaLnBrk="0" fontAlgn="base" hangingPunct="0">
              <a:lnSpc>
                <a:spcPct val="95000"/>
              </a:lnSpc>
              <a:spcBef>
                <a:spcPct val="50000"/>
              </a:spcBef>
              <a:spcAft>
                <a:spcPct val="0"/>
              </a:spcAft>
              <a:buClr>
                <a:schemeClr val="accent1"/>
              </a:buClr>
              <a:buFont typeface="Calibri" pitchFamily="34" charset="0"/>
              <a:buBlip>
                <a:blip r:embed="rId3"/>
              </a:buBlip>
              <a:defRPr sz="2600" kern="1200">
                <a:solidFill>
                  <a:schemeClr val="tx1"/>
                </a:solidFill>
                <a:latin typeface="+mn-lt"/>
                <a:ea typeface="+mn-ea"/>
                <a:cs typeface="+mn-cs"/>
              </a:defRPr>
            </a:lvl1pPr>
            <a:lvl2pPr marL="744538" indent="-223838" algn="l" rtl="0" eaLnBrk="0" fontAlgn="base" hangingPunct="0">
              <a:lnSpc>
                <a:spcPct val="95000"/>
              </a:lnSpc>
              <a:spcBef>
                <a:spcPct val="25000"/>
              </a:spcBef>
              <a:spcAft>
                <a:spcPct val="0"/>
              </a:spcAft>
              <a:buClr>
                <a:schemeClr val="accent2"/>
              </a:buClr>
              <a:buSzPct val="105000"/>
              <a:buFont typeface="Calibri" pitchFamily="34" charset="0"/>
              <a:buChar char="▪"/>
              <a:defRPr sz="2400" kern="1200">
                <a:solidFill>
                  <a:schemeClr val="tx1"/>
                </a:solidFill>
                <a:latin typeface="+mn-lt"/>
                <a:ea typeface="+mn-ea"/>
                <a:cs typeface="+mn-cs"/>
              </a:defRPr>
            </a:lvl2pPr>
            <a:lvl3pPr marL="1084263" indent="-225425" algn="l" rtl="0" eaLnBrk="0" fontAlgn="base" hangingPunct="0">
              <a:lnSpc>
                <a:spcPct val="95000"/>
              </a:lnSpc>
              <a:spcBef>
                <a:spcPct val="25000"/>
              </a:spcBef>
              <a:spcAft>
                <a:spcPct val="0"/>
              </a:spcAft>
              <a:buClr>
                <a:schemeClr val="hlink"/>
              </a:buClr>
              <a:buSzPct val="105000"/>
              <a:buFont typeface="Calibri" pitchFamily="34" charset="0"/>
              <a:buChar char="▪"/>
              <a:defRPr sz="2200" kern="1200">
                <a:solidFill>
                  <a:schemeClr val="tx1"/>
                </a:solidFill>
                <a:latin typeface="+mn-lt"/>
                <a:ea typeface="+mn-ea"/>
                <a:cs typeface="+mn-cs"/>
              </a:defRPr>
            </a:lvl3pPr>
            <a:lvl4pPr marL="1420813" indent="-222250" algn="l" rtl="0" eaLnBrk="0" fontAlgn="base" hangingPunct="0">
              <a:lnSpc>
                <a:spcPct val="95000"/>
              </a:lnSpc>
              <a:spcBef>
                <a:spcPct val="25000"/>
              </a:spcBef>
              <a:spcAft>
                <a:spcPct val="0"/>
              </a:spcAft>
              <a:buClr>
                <a:schemeClr val="folHlink"/>
              </a:buClr>
              <a:buSzPct val="105000"/>
              <a:buFont typeface="Calibri" pitchFamily="34" charset="0"/>
              <a:buChar char="▪"/>
              <a:defRPr sz="2000" kern="1200">
                <a:solidFill>
                  <a:schemeClr val="tx1"/>
                </a:solidFill>
                <a:latin typeface="+mn-lt"/>
                <a:ea typeface="+mn-ea"/>
                <a:cs typeface="+mn-cs"/>
              </a:defRPr>
            </a:lvl4pPr>
            <a:lvl5pPr marL="1744663" indent="-209550" algn="l" rtl="0" eaLnBrk="0" fontAlgn="base" hangingPunct="0">
              <a:lnSpc>
                <a:spcPct val="95000"/>
              </a:lnSpc>
              <a:spcBef>
                <a:spcPct val="25000"/>
              </a:spcBef>
              <a:spcAft>
                <a:spcPct val="0"/>
              </a:spcAft>
              <a:buClr>
                <a:schemeClr val="hlink"/>
              </a:buClr>
              <a:buSzPct val="105000"/>
              <a:buFont typeface="Calibri"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126" rtl="0" eaLnBrk="0" fontAlgn="base" latinLnBrk="0" hangingPunct="0">
              <a:lnSpc>
                <a:spcPct val="95000"/>
              </a:lnSpc>
              <a:spcBef>
                <a:spcPts val="4800"/>
              </a:spcBef>
              <a:spcAft>
                <a:spcPct val="0"/>
              </a:spcAft>
              <a:buClr>
                <a:srgbClr val="00A758"/>
              </a:buClr>
              <a:buSzTx/>
              <a:buFont typeface="Calibri" pitchFamily="34" charset="0"/>
              <a:buNone/>
              <a:tabLst/>
              <a:defRPr/>
            </a:pPr>
            <a:r>
              <a:rPr kumimoji="0" lang="en-CA" sz="1999" b="1" i="0" u="none" strike="noStrike" kern="1200" cap="none" spc="0" normalizeH="0" baseline="0" noProof="0" dirty="0">
                <a:ln>
                  <a:noFill/>
                </a:ln>
                <a:solidFill>
                  <a:prstClr val="black"/>
                </a:solidFill>
                <a:effectLst/>
                <a:uLnTx/>
                <a:uFillTx/>
                <a:latin typeface="Arial" panose="020B0604020202020204"/>
                <a:ea typeface="+mn-ea"/>
                <a:cs typeface="+mn-cs"/>
              </a:rPr>
              <a:t>Behavioral</a:t>
            </a:r>
            <a:r>
              <a:rPr kumimoji="0" lang="en-CA" sz="1999" b="0" i="0" u="none" strike="noStrike" kern="1200" cap="none" spc="0" normalizeH="0" baseline="0" noProof="0" dirty="0">
                <a:ln>
                  <a:noFill/>
                </a:ln>
                <a:solidFill>
                  <a:prstClr val="black"/>
                </a:solidFill>
                <a:effectLst/>
                <a:uLnTx/>
                <a:uFillTx/>
                <a:latin typeface="Arial" panose="020B0604020202020204"/>
                <a:ea typeface="+mn-ea"/>
                <a:cs typeface="+mn-cs"/>
              </a:rPr>
              <a:t> coaching</a:t>
            </a:r>
          </a:p>
        </p:txBody>
      </p:sp>
      <p:sp>
        <p:nvSpPr>
          <p:cNvPr id="16" name="TextBox 15">
            <a:extLst>
              <a:ext uri="{FF2B5EF4-FFF2-40B4-BE49-F238E27FC236}">
                <a16:creationId xmlns:a16="http://schemas.microsoft.com/office/drawing/2014/main" id="{FD7E8E40-9EA8-A543-FA81-5BE88B237251}"/>
              </a:ext>
            </a:extLst>
          </p:cNvPr>
          <p:cNvSpPr txBox="1"/>
          <p:nvPr/>
        </p:nvSpPr>
        <p:spPr>
          <a:xfrm>
            <a:off x="4130910" y="3142186"/>
            <a:ext cx="866028" cy="262346"/>
          </a:xfrm>
          <a:prstGeom prst="rect">
            <a:avLst/>
          </a:prstGeom>
          <a:solidFill>
            <a:srgbClr val="03874D"/>
          </a:solidFill>
        </p:spPr>
        <p:txBody>
          <a:bodyPr wrap="square" lIns="0" tIns="0" rIns="0" bIns="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rial" panose="020B0604020202020204"/>
                <a:ea typeface="+mn-ea"/>
                <a:cs typeface="+mn-cs"/>
              </a:rPr>
              <a:t>1.43%</a:t>
            </a:r>
          </a:p>
        </p:txBody>
      </p:sp>
      <p:sp>
        <p:nvSpPr>
          <p:cNvPr id="13" name="Plus Sign 12">
            <a:extLst>
              <a:ext uri="{FF2B5EF4-FFF2-40B4-BE49-F238E27FC236}">
                <a16:creationId xmlns:a16="http://schemas.microsoft.com/office/drawing/2014/main" id="{686A4A43-0FB4-43EE-9AD5-5DF84EC6C7FC}"/>
              </a:ext>
              <a:ext uri="{C183D7F6-B498-43B3-948B-1728B52AA6E4}">
                <adec:decorative xmlns:adec="http://schemas.microsoft.com/office/drawing/2017/decorative" val="1"/>
              </a:ext>
            </a:extLst>
          </p:cNvPr>
          <p:cNvSpPr/>
          <p:nvPr/>
        </p:nvSpPr>
        <p:spPr bwMode="auto">
          <a:xfrm>
            <a:off x="2000710" y="3505927"/>
            <a:ext cx="315840" cy="289645"/>
          </a:xfrm>
          <a:prstGeom prst="mathPlus">
            <a:avLst/>
          </a:prstGeom>
          <a:solidFill>
            <a:srgbClr val="03874D"/>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CA" sz="23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9AB09182-4034-4127-B255-976D69D57F00}"/>
              </a:ext>
            </a:extLst>
          </p:cNvPr>
          <p:cNvSpPr/>
          <p:nvPr/>
        </p:nvSpPr>
        <p:spPr>
          <a:xfrm>
            <a:off x="466342" y="3713727"/>
            <a:ext cx="659395" cy="852559"/>
          </a:xfrm>
          <a:prstGeom prst="rect">
            <a:avLst/>
          </a:prstGeom>
          <a:noFill/>
        </p:spPr>
        <p:txBody>
          <a:bodyPr wrap="square" lIns="91416" tIns="45708" rIns="91416" bIns="45708">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CA" sz="5398" b="0" i="0" u="none" strike="noStrike" kern="1200" cap="none" spc="0" normalizeH="0" baseline="0" noProof="0" dirty="0">
                <a:ln w="22225">
                  <a:noFill/>
                  <a:prstDash val="solid"/>
                </a:ln>
                <a:solidFill>
                  <a:prstClr val="black"/>
                </a:solidFill>
                <a:effectLst/>
                <a:uLnTx/>
                <a:uFillTx/>
                <a:latin typeface="Arial" panose="020B0604020202020204"/>
                <a:ea typeface="+mn-ea"/>
                <a:cs typeface="+mn-cs"/>
              </a:rPr>
              <a:t>C</a:t>
            </a:r>
          </a:p>
        </p:txBody>
      </p:sp>
      <p:sp>
        <p:nvSpPr>
          <p:cNvPr id="41" name="Content Placeholder 2">
            <a:extLst>
              <a:ext uri="{FF2B5EF4-FFF2-40B4-BE49-F238E27FC236}">
                <a16:creationId xmlns:a16="http://schemas.microsoft.com/office/drawing/2014/main" id="{DBE9A89C-2E72-FB8A-167E-941367E21ED2}"/>
              </a:ext>
            </a:extLst>
          </p:cNvPr>
          <p:cNvSpPr txBox="1">
            <a:spLocks/>
          </p:cNvSpPr>
          <p:nvPr/>
        </p:nvSpPr>
        <p:spPr bwMode="auto">
          <a:xfrm>
            <a:off x="1070747" y="3774119"/>
            <a:ext cx="2359922" cy="792167"/>
          </a:xfrm>
          <a:prstGeom prst="rect">
            <a:avLst/>
          </a:prstGeom>
          <a:noFill/>
          <a:ln w="9525">
            <a:noFill/>
            <a:miter lim="800000"/>
            <a:headEnd/>
            <a:tailEnd/>
          </a:ln>
        </p:spPr>
        <p:txBody>
          <a:bodyPr vert="horz" wrap="square" lIns="91416" tIns="45708" rIns="91416" bIns="45708" numCol="1" anchor="ctr" anchorCtr="0" compatLnSpc="1">
            <a:prstTxWarp prst="textNoShape">
              <a:avLst/>
            </a:prstTxWarp>
          </a:bodyPr>
          <a:lstStyle>
            <a:lvl1pPr marL="406400" indent="-406400" algn="l" rtl="0" eaLnBrk="0" fontAlgn="base" hangingPunct="0">
              <a:lnSpc>
                <a:spcPct val="95000"/>
              </a:lnSpc>
              <a:spcBef>
                <a:spcPct val="50000"/>
              </a:spcBef>
              <a:spcAft>
                <a:spcPct val="0"/>
              </a:spcAft>
              <a:buClr>
                <a:schemeClr val="accent1"/>
              </a:buClr>
              <a:buFont typeface="Calibri" pitchFamily="34" charset="0"/>
              <a:buBlip>
                <a:blip r:embed="rId3"/>
              </a:buBlip>
              <a:defRPr sz="2600" kern="1200">
                <a:solidFill>
                  <a:schemeClr val="tx1"/>
                </a:solidFill>
                <a:latin typeface="+mn-lt"/>
                <a:ea typeface="+mn-ea"/>
                <a:cs typeface="+mn-cs"/>
              </a:defRPr>
            </a:lvl1pPr>
            <a:lvl2pPr marL="744538" indent="-223838" algn="l" rtl="0" eaLnBrk="0" fontAlgn="base" hangingPunct="0">
              <a:lnSpc>
                <a:spcPct val="95000"/>
              </a:lnSpc>
              <a:spcBef>
                <a:spcPct val="25000"/>
              </a:spcBef>
              <a:spcAft>
                <a:spcPct val="0"/>
              </a:spcAft>
              <a:buClr>
                <a:schemeClr val="accent2"/>
              </a:buClr>
              <a:buSzPct val="105000"/>
              <a:buFont typeface="Calibri" pitchFamily="34" charset="0"/>
              <a:buChar char="▪"/>
              <a:defRPr sz="2400" kern="1200">
                <a:solidFill>
                  <a:schemeClr val="tx1"/>
                </a:solidFill>
                <a:latin typeface="+mn-lt"/>
                <a:ea typeface="+mn-ea"/>
                <a:cs typeface="+mn-cs"/>
              </a:defRPr>
            </a:lvl2pPr>
            <a:lvl3pPr marL="1084263" indent="-225425" algn="l" rtl="0" eaLnBrk="0" fontAlgn="base" hangingPunct="0">
              <a:lnSpc>
                <a:spcPct val="95000"/>
              </a:lnSpc>
              <a:spcBef>
                <a:spcPct val="25000"/>
              </a:spcBef>
              <a:spcAft>
                <a:spcPct val="0"/>
              </a:spcAft>
              <a:buClr>
                <a:schemeClr val="hlink"/>
              </a:buClr>
              <a:buSzPct val="105000"/>
              <a:buFont typeface="Calibri" pitchFamily="34" charset="0"/>
              <a:buChar char="▪"/>
              <a:defRPr sz="2200" kern="1200">
                <a:solidFill>
                  <a:schemeClr val="tx1"/>
                </a:solidFill>
                <a:latin typeface="+mn-lt"/>
                <a:ea typeface="+mn-ea"/>
                <a:cs typeface="+mn-cs"/>
              </a:defRPr>
            </a:lvl3pPr>
            <a:lvl4pPr marL="1420813" indent="-222250" algn="l" rtl="0" eaLnBrk="0" fontAlgn="base" hangingPunct="0">
              <a:lnSpc>
                <a:spcPct val="95000"/>
              </a:lnSpc>
              <a:spcBef>
                <a:spcPct val="25000"/>
              </a:spcBef>
              <a:spcAft>
                <a:spcPct val="0"/>
              </a:spcAft>
              <a:buClr>
                <a:schemeClr val="folHlink"/>
              </a:buClr>
              <a:buSzPct val="105000"/>
              <a:buFont typeface="Calibri" pitchFamily="34" charset="0"/>
              <a:buChar char="▪"/>
              <a:defRPr sz="2000" kern="1200">
                <a:solidFill>
                  <a:schemeClr val="tx1"/>
                </a:solidFill>
                <a:latin typeface="+mn-lt"/>
                <a:ea typeface="+mn-ea"/>
                <a:cs typeface="+mn-cs"/>
              </a:defRPr>
            </a:lvl4pPr>
            <a:lvl5pPr marL="1744663" indent="-209550" algn="l" rtl="0" eaLnBrk="0" fontAlgn="base" hangingPunct="0">
              <a:lnSpc>
                <a:spcPct val="95000"/>
              </a:lnSpc>
              <a:spcBef>
                <a:spcPct val="25000"/>
              </a:spcBef>
              <a:spcAft>
                <a:spcPct val="0"/>
              </a:spcAft>
              <a:buClr>
                <a:schemeClr val="hlink"/>
              </a:buClr>
              <a:buSzPct val="105000"/>
              <a:buFont typeface="Calibri"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126" rtl="0" eaLnBrk="0" fontAlgn="base" latinLnBrk="0" hangingPunct="0">
              <a:lnSpc>
                <a:spcPct val="95000"/>
              </a:lnSpc>
              <a:spcBef>
                <a:spcPts val="4800"/>
              </a:spcBef>
              <a:spcAft>
                <a:spcPct val="0"/>
              </a:spcAft>
              <a:buClr>
                <a:srgbClr val="00A758"/>
              </a:buClr>
              <a:buSzTx/>
              <a:buFont typeface="Calibri" pitchFamily="34" charset="0"/>
              <a:buNone/>
              <a:tabLst/>
              <a:defRPr/>
            </a:pPr>
            <a:r>
              <a:rPr kumimoji="0" lang="en-CA" sz="1999" b="1" i="0" u="none" strike="noStrike" kern="1200" cap="none" spc="0" normalizeH="0" baseline="0" noProof="0" dirty="0">
                <a:ln>
                  <a:noFill/>
                </a:ln>
                <a:solidFill>
                  <a:prstClr val="black"/>
                </a:solidFill>
                <a:effectLst/>
                <a:uLnTx/>
                <a:uFillTx/>
                <a:latin typeface="Arial" panose="020B0604020202020204"/>
                <a:ea typeface="+mn-ea"/>
                <a:cs typeface="+mn-cs"/>
              </a:rPr>
              <a:t>Customized </a:t>
            </a:r>
            <a:r>
              <a:rPr kumimoji="0" lang="en-CA" sz="1999" i="0" u="none" strike="noStrike" kern="1200" cap="none" spc="0" normalizeH="0" baseline="0" noProof="0" dirty="0">
                <a:ln>
                  <a:noFill/>
                </a:ln>
                <a:solidFill>
                  <a:prstClr val="black"/>
                </a:solidFill>
                <a:effectLst/>
                <a:uLnTx/>
                <a:uFillTx/>
                <a:latin typeface="Arial" panose="020B0604020202020204"/>
                <a:ea typeface="+mn-ea"/>
                <a:cs typeface="+mn-cs"/>
              </a:rPr>
              <a:t>family</a:t>
            </a:r>
            <a:r>
              <a:rPr kumimoji="0" lang="en-CA" sz="1999" b="0" i="0" u="none" strike="noStrike" kern="1200" cap="none" spc="0" normalizeH="0" baseline="0" noProof="0" dirty="0">
                <a:ln>
                  <a:noFill/>
                </a:ln>
                <a:solidFill>
                  <a:prstClr val="black"/>
                </a:solidFill>
                <a:effectLst/>
                <a:uLnTx/>
                <a:uFillTx/>
                <a:latin typeface="Arial" panose="020B0604020202020204"/>
                <a:ea typeface="+mn-ea"/>
                <a:cs typeface="+mn-cs"/>
              </a:rPr>
              <a:t> </a:t>
            </a:r>
            <a:br>
              <a:rPr kumimoji="0" lang="en-CA" sz="1999"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CA" sz="1999" b="0" i="0" u="none" strike="noStrike" kern="1200" cap="none" spc="0" normalizeH="0" baseline="0" noProof="0" dirty="0">
                <a:ln>
                  <a:noFill/>
                </a:ln>
                <a:solidFill>
                  <a:prstClr val="black"/>
                </a:solidFill>
                <a:effectLst/>
                <a:uLnTx/>
                <a:uFillTx/>
                <a:latin typeface="Arial" panose="020B0604020202020204"/>
                <a:ea typeface="+mn-ea"/>
                <a:cs typeface="+mn-cs"/>
              </a:rPr>
              <a:t>wealth planning</a:t>
            </a:r>
          </a:p>
        </p:txBody>
      </p:sp>
      <p:sp>
        <p:nvSpPr>
          <p:cNvPr id="17" name="TextBox 16">
            <a:extLst>
              <a:ext uri="{FF2B5EF4-FFF2-40B4-BE49-F238E27FC236}">
                <a16:creationId xmlns:a16="http://schemas.microsoft.com/office/drawing/2014/main" id="{8A0D4957-D794-C730-30CB-ED6FE966BDC2}"/>
              </a:ext>
            </a:extLst>
          </p:cNvPr>
          <p:cNvSpPr txBox="1"/>
          <p:nvPr/>
        </p:nvSpPr>
        <p:spPr>
          <a:xfrm>
            <a:off x="4130910" y="3903826"/>
            <a:ext cx="866028" cy="262346"/>
          </a:xfrm>
          <a:prstGeom prst="rect">
            <a:avLst/>
          </a:prstGeom>
          <a:solidFill>
            <a:srgbClr val="03874D"/>
          </a:solidFill>
        </p:spPr>
        <p:txBody>
          <a:bodyPr wrap="square" lIns="0" tIns="0" rIns="0" bIns="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rial" panose="020B0604020202020204"/>
                <a:ea typeface="+mn-ea"/>
                <a:cs typeface="+mn-cs"/>
              </a:rPr>
              <a:t>1.13%</a:t>
            </a:r>
          </a:p>
        </p:txBody>
      </p:sp>
      <p:sp>
        <p:nvSpPr>
          <p:cNvPr id="14" name="Plus Sign 13">
            <a:extLst>
              <a:ext uri="{FF2B5EF4-FFF2-40B4-BE49-F238E27FC236}">
                <a16:creationId xmlns:a16="http://schemas.microsoft.com/office/drawing/2014/main" id="{16D26030-712B-422B-BC6C-72B7AA4C04C4}"/>
              </a:ext>
              <a:ext uri="{C183D7F6-B498-43B3-948B-1728B52AA6E4}">
                <adec:decorative xmlns:adec="http://schemas.microsoft.com/office/drawing/2017/decorative" val="1"/>
              </a:ext>
            </a:extLst>
          </p:cNvPr>
          <p:cNvSpPr/>
          <p:nvPr/>
        </p:nvSpPr>
        <p:spPr bwMode="auto">
          <a:xfrm>
            <a:off x="2000710" y="4548048"/>
            <a:ext cx="315840" cy="286188"/>
          </a:xfrm>
          <a:prstGeom prst="mathPlus">
            <a:avLst/>
          </a:prstGeom>
          <a:solidFill>
            <a:srgbClr val="03874D"/>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CA" sz="23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3504D374-18A5-4F0E-A16A-58A12F76DC98}"/>
              </a:ext>
            </a:extLst>
          </p:cNvPr>
          <p:cNvSpPr/>
          <p:nvPr/>
        </p:nvSpPr>
        <p:spPr>
          <a:xfrm>
            <a:off x="532336" y="4704680"/>
            <a:ext cx="585307" cy="852559"/>
          </a:xfrm>
          <a:prstGeom prst="rect">
            <a:avLst/>
          </a:prstGeom>
          <a:noFill/>
        </p:spPr>
        <p:txBody>
          <a:bodyPr wrap="square" lIns="91416" tIns="45708" rIns="91416" bIns="45708">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CA" sz="5398" b="0" i="0" u="none" strike="noStrike" kern="1200" cap="none" spc="0" normalizeH="0" baseline="0" noProof="0" dirty="0">
                <a:ln w="22225">
                  <a:noFill/>
                  <a:prstDash val="solid"/>
                </a:ln>
                <a:solidFill>
                  <a:prstClr val="black"/>
                </a:solidFill>
                <a:effectLst/>
                <a:uLnTx/>
                <a:uFillTx/>
                <a:latin typeface="Arial" panose="020B0604020202020204"/>
                <a:ea typeface="+mn-ea"/>
                <a:cs typeface="+mn-cs"/>
              </a:rPr>
              <a:t>T</a:t>
            </a:r>
          </a:p>
        </p:txBody>
      </p:sp>
      <p:sp>
        <p:nvSpPr>
          <p:cNvPr id="20" name="Content Placeholder 2">
            <a:extLst>
              <a:ext uri="{FF2B5EF4-FFF2-40B4-BE49-F238E27FC236}">
                <a16:creationId xmlns:a16="http://schemas.microsoft.com/office/drawing/2014/main" id="{DB59ABDD-2958-47BE-BA6B-3D94C803491A}"/>
              </a:ext>
            </a:extLst>
          </p:cNvPr>
          <p:cNvSpPr txBox="1">
            <a:spLocks/>
          </p:cNvSpPr>
          <p:nvPr/>
        </p:nvSpPr>
        <p:spPr bwMode="auto">
          <a:xfrm>
            <a:off x="1070747" y="4765072"/>
            <a:ext cx="2450005" cy="792167"/>
          </a:xfrm>
          <a:prstGeom prst="rect">
            <a:avLst/>
          </a:prstGeom>
          <a:noFill/>
          <a:ln w="9525">
            <a:noFill/>
            <a:miter lim="800000"/>
            <a:headEnd/>
            <a:tailEnd/>
          </a:ln>
        </p:spPr>
        <p:txBody>
          <a:bodyPr vert="horz" wrap="square" lIns="91416" tIns="45708" rIns="91416" bIns="45708" numCol="1" anchor="ctr" anchorCtr="0" compatLnSpc="1">
            <a:prstTxWarp prst="textNoShape">
              <a:avLst/>
            </a:prstTxWarp>
          </a:bodyPr>
          <a:lstStyle>
            <a:lvl1pPr marL="406400" indent="-406400" algn="l" rtl="0" eaLnBrk="0" fontAlgn="base" hangingPunct="0">
              <a:lnSpc>
                <a:spcPct val="95000"/>
              </a:lnSpc>
              <a:spcBef>
                <a:spcPct val="50000"/>
              </a:spcBef>
              <a:spcAft>
                <a:spcPct val="0"/>
              </a:spcAft>
              <a:buClr>
                <a:schemeClr val="accent1"/>
              </a:buClr>
              <a:buFont typeface="Calibri" pitchFamily="34" charset="0"/>
              <a:buBlip>
                <a:blip r:embed="rId3"/>
              </a:buBlip>
              <a:defRPr sz="2600" kern="1200">
                <a:solidFill>
                  <a:schemeClr val="tx1"/>
                </a:solidFill>
                <a:latin typeface="+mn-lt"/>
                <a:ea typeface="+mn-ea"/>
                <a:cs typeface="+mn-cs"/>
              </a:defRPr>
            </a:lvl1pPr>
            <a:lvl2pPr marL="744538" indent="-223838" algn="l" rtl="0" eaLnBrk="0" fontAlgn="base" hangingPunct="0">
              <a:lnSpc>
                <a:spcPct val="95000"/>
              </a:lnSpc>
              <a:spcBef>
                <a:spcPct val="25000"/>
              </a:spcBef>
              <a:spcAft>
                <a:spcPct val="0"/>
              </a:spcAft>
              <a:buClr>
                <a:schemeClr val="accent2"/>
              </a:buClr>
              <a:buSzPct val="105000"/>
              <a:buFont typeface="Calibri" pitchFamily="34" charset="0"/>
              <a:buChar char="▪"/>
              <a:defRPr sz="2400" kern="1200">
                <a:solidFill>
                  <a:schemeClr val="tx1"/>
                </a:solidFill>
                <a:latin typeface="+mn-lt"/>
                <a:ea typeface="+mn-ea"/>
                <a:cs typeface="+mn-cs"/>
              </a:defRPr>
            </a:lvl2pPr>
            <a:lvl3pPr marL="1084263" indent="-225425" algn="l" rtl="0" eaLnBrk="0" fontAlgn="base" hangingPunct="0">
              <a:lnSpc>
                <a:spcPct val="95000"/>
              </a:lnSpc>
              <a:spcBef>
                <a:spcPct val="25000"/>
              </a:spcBef>
              <a:spcAft>
                <a:spcPct val="0"/>
              </a:spcAft>
              <a:buClr>
                <a:schemeClr val="hlink"/>
              </a:buClr>
              <a:buSzPct val="105000"/>
              <a:buFont typeface="Calibri" pitchFamily="34" charset="0"/>
              <a:buChar char="▪"/>
              <a:defRPr sz="2200" kern="1200">
                <a:solidFill>
                  <a:schemeClr val="tx1"/>
                </a:solidFill>
                <a:latin typeface="+mn-lt"/>
                <a:ea typeface="+mn-ea"/>
                <a:cs typeface="+mn-cs"/>
              </a:defRPr>
            </a:lvl3pPr>
            <a:lvl4pPr marL="1420813" indent="-222250" algn="l" rtl="0" eaLnBrk="0" fontAlgn="base" hangingPunct="0">
              <a:lnSpc>
                <a:spcPct val="95000"/>
              </a:lnSpc>
              <a:spcBef>
                <a:spcPct val="25000"/>
              </a:spcBef>
              <a:spcAft>
                <a:spcPct val="0"/>
              </a:spcAft>
              <a:buClr>
                <a:schemeClr val="folHlink"/>
              </a:buClr>
              <a:buSzPct val="105000"/>
              <a:buFont typeface="Calibri" pitchFamily="34" charset="0"/>
              <a:buChar char="▪"/>
              <a:defRPr sz="2000" kern="1200">
                <a:solidFill>
                  <a:schemeClr val="tx1"/>
                </a:solidFill>
                <a:latin typeface="+mn-lt"/>
                <a:ea typeface="+mn-ea"/>
                <a:cs typeface="+mn-cs"/>
              </a:defRPr>
            </a:lvl4pPr>
            <a:lvl5pPr marL="1744663" indent="-209550" algn="l" rtl="0" eaLnBrk="0" fontAlgn="base" hangingPunct="0">
              <a:lnSpc>
                <a:spcPct val="95000"/>
              </a:lnSpc>
              <a:spcBef>
                <a:spcPct val="25000"/>
              </a:spcBef>
              <a:spcAft>
                <a:spcPct val="0"/>
              </a:spcAft>
              <a:buClr>
                <a:schemeClr val="hlink"/>
              </a:buClr>
              <a:buSzPct val="105000"/>
              <a:buFont typeface="Calibri"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126" rtl="0" eaLnBrk="0" fontAlgn="base" latinLnBrk="0" hangingPunct="0">
              <a:lnSpc>
                <a:spcPct val="95000"/>
              </a:lnSpc>
              <a:spcBef>
                <a:spcPts val="4800"/>
              </a:spcBef>
              <a:spcAft>
                <a:spcPct val="0"/>
              </a:spcAft>
              <a:buClr>
                <a:srgbClr val="00A758"/>
              </a:buClr>
              <a:buSzTx/>
              <a:buFont typeface="Calibri" pitchFamily="34" charset="0"/>
              <a:buNone/>
              <a:tabLst/>
              <a:defRPr/>
            </a:pPr>
            <a:r>
              <a:rPr kumimoji="0" lang="en-CA" sz="1999" b="1" i="0" u="none" strike="noStrike" kern="1200" cap="none" spc="0" normalizeH="0" baseline="0" noProof="0" dirty="0">
                <a:ln>
                  <a:noFill/>
                </a:ln>
                <a:solidFill>
                  <a:prstClr val="black"/>
                </a:solidFill>
                <a:effectLst/>
                <a:uLnTx/>
                <a:uFillTx/>
                <a:latin typeface="Arial" panose="020B0604020202020204"/>
                <a:ea typeface="+mn-ea"/>
                <a:cs typeface="+mn-cs"/>
              </a:rPr>
              <a:t>Tax-smart</a:t>
            </a:r>
            <a:r>
              <a:rPr kumimoji="0" lang="en-CA" sz="1999" b="0" i="0" u="none" strike="noStrike" kern="1200" cap="none" spc="0" normalizeH="0" baseline="0" noProof="0" dirty="0">
                <a:ln>
                  <a:noFill/>
                </a:ln>
                <a:solidFill>
                  <a:prstClr val="black"/>
                </a:solidFill>
                <a:effectLst/>
                <a:uLnTx/>
                <a:uFillTx/>
                <a:latin typeface="Arial" panose="020B0604020202020204"/>
                <a:ea typeface="+mn-ea"/>
                <a:cs typeface="+mn-cs"/>
              </a:rPr>
              <a:t> planning </a:t>
            </a:r>
            <a:br>
              <a:rPr kumimoji="0" lang="en-CA" sz="1999"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CA" sz="1999" b="0" i="0" u="none" strike="noStrike" kern="1200" cap="none" spc="0" normalizeH="0" baseline="0" noProof="0" dirty="0">
                <a:ln>
                  <a:noFill/>
                </a:ln>
                <a:solidFill>
                  <a:prstClr val="black"/>
                </a:solidFill>
                <a:effectLst/>
                <a:uLnTx/>
                <a:uFillTx/>
                <a:latin typeface="Arial" panose="020B0604020202020204"/>
                <a:ea typeface="+mn-ea"/>
                <a:cs typeface="+mn-cs"/>
              </a:rPr>
              <a:t>and investing</a:t>
            </a:r>
          </a:p>
        </p:txBody>
      </p:sp>
      <p:sp>
        <p:nvSpPr>
          <p:cNvPr id="18" name="TextBox 17">
            <a:extLst>
              <a:ext uri="{FF2B5EF4-FFF2-40B4-BE49-F238E27FC236}">
                <a16:creationId xmlns:a16="http://schemas.microsoft.com/office/drawing/2014/main" id="{81C3F95B-DAD0-6FC2-139F-73646B7ADB70}"/>
              </a:ext>
            </a:extLst>
          </p:cNvPr>
          <p:cNvSpPr txBox="1"/>
          <p:nvPr/>
        </p:nvSpPr>
        <p:spPr>
          <a:xfrm>
            <a:off x="4130910" y="4883894"/>
            <a:ext cx="866028" cy="262346"/>
          </a:xfrm>
          <a:prstGeom prst="rect">
            <a:avLst/>
          </a:prstGeom>
          <a:solidFill>
            <a:srgbClr val="03874D"/>
          </a:solidFill>
        </p:spPr>
        <p:txBody>
          <a:bodyPr wrap="square" lIns="0" tIns="0" rIns="0" bIns="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rial" panose="020B0604020202020204"/>
                <a:ea typeface="+mn-ea"/>
                <a:cs typeface="+mn-cs"/>
              </a:rPr>
              <a:t>0.68%</a:t>
            </a:r>
          </a:p>
        </p:txBody>
      </p:sp>
      <p:sp>
        <p:nvSpPr>
          <p:cNvPr id="31" name="TextBox 30">
            <a:extLst>
              <a:ext uri="{FF2B5EF4-FFF2-40B4-BE49-F238E27FC236}">
                <a16:creationId xmlns:a16="http://schemas.microsoft.com/office/drawing/2014/main" id="{143BFB0C-74CA-F124-4FC6-F326156C55AD}"/>
              </a:ext>
            </a:extLst>
          </p:cNvPr>
          <p:cNvSpPr txBox="1"/>
          <p:nvPr/>
        </p:nvSpPr>
        <p:spPr>
          <a:xfrm>
            <a:off x="3199527" y="5545881"/>
            <a:ext cx="708577" cy="26234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Arial" panose="020B0604020202020204"/>
                <a:ea typeface="+mn-ea"/>
                <a:cs typeface="+mn-cs"/>
              </a:rPr>
              <a:t>TOTAL</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0B2968E5-B1DE-2C06-6079-B95272916A65}"/>
              </a:ext>
            </a:extLst>
          </p:cNvPr>
          <p:cNvSpPr txBox="1"/>
          <p:nvPr/>
        </p:nvSpPr>
        <p:spPr>
          <a:xfrm>
            <a:off x="4116533" y="5545881"/>
            <a:ext cx="866028" cy="262346"/>
          </a:xfrm>
          <a:prstGeom prst="rect">
            <a:avLst/>
          </a:prstGeom>
          <a:solidFill>
            <a:srgbClr val="03874D"/>
          </a:solidFill>
        </p:spPr>
        <p:txBody>
          <a:bodyPr wrap="square" lIns="0" tIns="0" rIns="0" bIns="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rial" panose="020B0604020202020204"/>
                <a:ea typeface="+mn-ea"/>
                <a:cs typeface="+mn-cs"/>
              </a:rPr>
              <a:t>3.52%</a:t>
            </a:r>
          </a:p>
        </p:txBody>
      </p:sp>
      <p:sp>
        <p:nvSpPr>
          <p:cNvPr id="22" name="Right Brace 21">
            <a:extLst>
              <a:ext uri="{FF2B5EF4-FFF2-40B4-BE49-F238E27FC236}">
                <a16:creationId xmlns:a16="http://schemas.microsoft.com/office/drawing/2014/main" id="{A04CD4AF-D0C8-4D95-84AA-5E475A016680}"/>
              </a:ext>
              <a:ext uri="{C183D7F6-B498-43B3-948B-1728B52AA6E4}">
                <adec:decorative xmlns:adec="http://schemas.microsoft.com/office/drawing/2017/decorative" val="1"/>
              </a:ext>
            </a:extLst>
          </p:cNvPr>
          <p:cNvSpPr/>
          <p:nvPr/>
        </p:nvSpPr>
        <p:spPr bwMode="auto">
          <a:xfrm>
            <a:off x="5598135" y="1239268"/>
            <a:ext cx="541126" cy="4095570"/>
          </a:xfrm>
          <a:prstGeom prst="rightBrace">
            <a:avLst>
              <a:gd name="adj1" fmla="val 68116"/>
              <a:gd name="adj2" fmla="val 50000"/>
            </a:avLst>
          </a:prstGeom>
          <a:noFill/>
          <a:ln w="19050" cap="flat" cmpd="sng" algn="ctr">
            <a:solidFill>
              <a:srgbClr val="1A2646"/>
            </a:solid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CA" sz="23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Arrow: Chevron 10">
            <a:extLst>
              <a:ext uri="{FF2B5EF4-FFF2-40B4-BE49-F238E27FC236}">
                <a16:creationId xmlns:a16="http://schemas.microsoft.com/office/drawing/2014/main" id="{F68D6C18-B708-482C-97E9-F15CA01C0D87}"/>
              </a:ext>
              <a:ext uri="{C183D7F6-B498-43B3-948B-1728B52AA6E4}">
                <adec:decorative xmlns:adec="http://schemas.microsoft.com/office/drawing/2017/decorative" val="1"/>
              </a:ext>
            </a:extLst>
          </p:cNvPr>
          <p:cNvSpPr/>
          <p:nvPr/>
        </p:nvSpPr>
        <p:spPr bwMode="auto">
          <a:xfrm>
            <a:off x="6197824" y="2464550"/>
            <a:ext cx="2084529" cy="1645007"/>
          </a:xfrm>
          <a:prstGeom prst="chevron">
            <a:avLst>
              <a:gd name="adj" fmla="val 40717"/>
            </a:avLst>
          </a:prstGeom>
          <a:solidFill>
            <a:srgbClr val="03874D"/>
          </a:solidFill>
          <a:ln w="19050" cap="flat" cmpd="sng" algn="ctr">
            <a:noFill/>
            <a:prstDash val="solid"/>
            <a:round/>
            <a:headEnd type="none" w="med" len="med"/>
            <a:tailEnd type="none" w="med" len="med"/>
          </a:ln>
          <a:effectLst/>
        </p:spPr>
        <p:txBody>
          <a:bodyPr rot="0" spcFirstLastPara="0" vertOverflow="overflow" horzOverflow="overflow" vert="horz" wrap="none" lIns="91416" tIns="45708" rIns="91416" bIns="45708" numCol="1" spcCol="0" rtlCol="0" fromWordArt="0" anchor="ctr" anchorCtr="0" forceAA="0" compatLnSpc="1">
            <a:prstTxWarp prst="textNoShape">
              <a:avLst/>
            </a:prstTxWarp>
            <a:noAutofit/>
          </a:bodyPr>
          <a:lstStyle/>
          <a:p>
            <a:pPr marL="0" marR="0" lvl="0" indent="0" algn="l" defTabSz="914126" rtl="0" eaLnBrk="0" fontAlgn="auto" latinLnBrk="0" hangingPunct="0">
              <a:lnSpc>
                <a:spcPct val="100000"/>
              </a:lnSpc>
              <a:spcBef>
                <a:spcPts val="0"/>
              </a:spcBef>
              <a:spcAft>
                <a:spcPts val="0"/>
              </a:spcAft>
              <a:buClrTx/>
              <a:buSzTx/>
              <a:buFontTx/>
              <a:buNone/>
              <a:tabLst/>
              <a:defRPr/>
            </a:pPr>
            <a:endParaRPr kumimoji="0" lang="en-CA" sz="17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956B607A-4361-468E-AE4D-5093D3CBB4F2}"/>
              </a:ext>
            </a:extLst>
          </p:cNvPr>
          <p:cNvSpPr txBox="1"/>
          <p:nvPr/>
        </p:nvSpPr>
        <p:spPr>
          <a:xfrm>
            <a:off x="6885420" y="3056202"/>
            <a:ext cx="1361764" cy="707886"/>
          </a:xfrm>
          <a:prstGeom prst="rect">
            <a:avLst/>
          </a:prstGeom>
          <a:noFill/>
          <a:ln>
            <a:noFill/>
          </a:ln>
        </p:spPr>
        <p:txBody>
          <a:bodyPr wrap="square" rtlCol="0" anchor="ctr">
            <a:spAutoFit/>
          </a:bodyPr>
          <a:lstStyle/>
          <a:p>
            <a:pPr marL="0" marR="0" lvl="0" indent="0" algn="l" defTabSz="914126" rtl="0" eaLnBrk="1" fontAlgn="auto" latinLnBrk="0" hangingPunct="1">
              <a:spcBef>
                <a:spcPts val="0"/>
              </a:spcBef>
              <a:spcAft>
                <a:spcPts val="0"/>
              </a:spcAft>
              <a:buClrTx/>
              <a:buSzTx/>
              <a:buFontTx/>
              <a:buNone/>
              <a:tabLst/>
              <a:defRPr/>
            </a:pPr>
            <a:r>
              <a:rPr lang="en-CA" sz="2000" noProof="0" dirty="0">
                <a:solidFill>
                  <a:srgbClr val="FDFEFE"/>
                </a:solidFill>
                <a:latin typeface="Arial" panose="020B0604020202020204"/>
              </a:rPr>
              <a:t>I</a:t>
            </a:r>
            <a:r>
              <a:rPr kumimoji="0" lang="en-CA" sz="2000" b="0" i="0" u="none" strike="noStrike" kern="1200" cap="none" spc="0" normalizeH="0" baseline="0" noProof="0" dirty="0">
                <a:ln>
                  <a:noFill/>
                </a:ln>
                <a:solidFill>
                  <a:srgbClr val="FDFEFE"/>
                </a:solidFill>
                <a:effectLst/>
                <a:uLnTx/>
                <a:uFillTx/>
                <a:latin typeface="Arial" panose="020B0604020202020204"/>
                <a:ea typeface="+mn-ea"/>
                <a:cs typeface="+mn-cs"/>
              </a:rPr>
              <a:t>s greater than</a:t>
            </a:r>
          </a:p>
        </p:txBody>
      </p:sp>
      <p:sp>
        <p:nvSpPr>
          <p:cNvPr id="3" name="Right Brace 2">
            <a:extLst>
              <a:ext uri="{FF2B5EF4-FFF2-40B4-BE49-F238E27FC236}">
                <a16:creationId xmlns:a16="http://schemas.microsoft.com/office/drawing/2014/main" id="{96D2A16C-73E5-7FD0-6B0D-D8EAB1ECECB0}"/>
              </a:ext>
              <a:ext uri="{C183D7F6-B498-43B3-948B-1728B52AA6E4}">
                <adec:decorative xmlns:adec="http://schemas.microsoft.com/office/drawing/2017/decorative" val="1"/>
              </a:ext>
            </a:extLst>
          </p:cNvPr>
          <p:cNvSpPr/>
          <p:nvPr/>
        </p:nvSpPr>
        <p:spPr bwMode="auto">
          <a:xfrm>
            <a:off x="8211140" y="1236822"/>
            <a:ext cx="837543" cy="4100463"/>
          </a:xfrm>
          <a:prstGeom prst="rightBrace">
            <a:avLst>
              <a:gd name="adj1" fmla="val 68116"/>
              <a:gd name="adj2" fmla="val 50000"/>
            </a:avLst>
          </a:prstGeom>
          <a:noFill/>
          <a:ln w="19050" cap="flat" cmpd="sng" algn="ctr">
            <a:solidFill>
              <a:srgbClr val="1A2646"/>
            </a:solid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CA" sz="23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 name="TextBox 26">
            <a:extLst>
              <a:ext uri="{FF2B5EF4-FFF2-40B4-BE49-F238E27FC236}">
                <a16:creationId xmlns:a16="http://schemas.microsoft.com/office/drawing/2014/main" id="{A3D4F7A4-7EC1-B724-6AF2-6D8C9B0480C3}"/>
              </a:ext>
            </a:extLst>
          </p:cNvPr>
          <p:cNvSpPr txBox="1"/>
          <p:nvPr/>
        </p:nvSpPr>
        <p:spPr>
          <a:xfrm>
            <a:off x="9382061" y="1669942"/>
            <a:ext cx="2526891"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Arial" panose="020B0604020202020204"/>
                <a:ea typeface="+mn-ea"/>
                <a:cs typeface="+mn-cs"/>
              </a:rPr>
              <a:t>AVERAGE FINANCIAL ADVISOR FEE</a:t>
            </a:r>
          </a:p>
        </p:txBody>
      </p:sp>
      <p:sp>
        <p:nvSpPr>
          <p:cNvPr id="19" name="TextBox 18">
            <a:extLst>
              <a:ext uri="{FF2B5EF4-FFF2-40B4-BE49-F238E27FC236}">
                <a16:creationId xmlns:a16="http://schemas.microsoft.com/office/drawing/2014/main" id="{6127A01C-3158-450D-CCFA-9BCD9298371F}"/>
              </a:ext>
            </a:extLst>
          </p:cNvPr>
          <p:cNvSpPr txBox="1"/>
          <p:nvPr/>
        </p:nvSpPr>
        <p:spPr>
          <a:xfrm>
            <a:off x="9382061" y="3065517"/>
            <a:ext cx="1983150" cy="443072"/>
          </a:xfrm>
          <a:prstGeom prst="rect">
            <a:avLst/>
          </a:prstGeom>
          <a:solidFill>
            <a:srgbClr val="00009A"/>
          </a:solidFill>
        </p:spPr>
        <p:txBody>
          <a:bodyPr wrap="square" lIns="0" tIns="0" rIns="0" bIns="0" rtlCol="0" anchor="ctr">
            <a:spAutoFit/>
          </a:bodyPr>
          <a:lstStyle/>
          <a:p>
            <a:pPr marL="0" marR="0" lvl="0" indent="0" algn="ctr" defTabSz="914400" rtl="0" eaLnBrk="1" fontAlgn="auto" latinLnBrk="0" hangingPunct="1">
              <a:lnSpc>
                <a:spcPct val="95000"/>
              </a:lnSpc>
              <a:spcBef>
                <a:spcPts val="600"/>
              </a:spcBef>
              <a:spcAft>
                <a:spcPts val="0"/>
              </a:spcAft>
              <a:buClrTx/>
              <a:buSzTx/>
              <a:buFontTx/>
              <a:buNone/>
              <a:tabLst/>
              <a:defRPr/>
            </a:pPr>
            <a:r>
              <a:rPr kumimoji="0" lang="en-CA" sz="3200" b="1" i="0" u="none" strike="noStrike" kern="1200" cap="none" spc="0" normalizeH="0" baseline="0" noProof="0" dirty="0">
                <a:ln>
                  <a:noFill/>
                </a:ln>
                <a:solidFill>
                  <a:prstClr val="white"/>
                </a:solidFill>
                <a:effectLst/>
                <a:uLnTx/>
                <a:uFillTx/>
                <a:latin typeface="Arial" panose="020B0604020202020204"/>
                <a:ea typeface="+mn-ea"/>
                <a:cs typeface="+mn-cs"/>
              </a:rPr>
              <a:t>1.50%</a:t>
            </a:r>
          </a:p>
        </p:txBody>
      </p:sp>
      <p:sp>
        <p:nvSpPr>
          <p:cNvPr id="4" name="Text Placeholder 3">
            <a:extLst>
              <a:ext uri="{FF2B5EF4-FFF2-40B4-BE49-F238E27FC236}">
                <a16:creationId xmlns:a16="http://schemas.microsoft.com/office/drawing/2014/main" id="{1B228010-163E-5A6D-91D9-297F095F3366}"/>
              </a:ext>
            </a:extLst>
          </p:cNvPr>
          <p:cNvSpPr>
            <a:spLocks noGrp="1"/>
          </p:cNvSpPr>
          <p:nvPr>
            <p:ph type="body" sz="quarter" idx="13"/>
          </p:nvPr>
        </p:nvSpPr>
        <p:spPr>
          <a:xfrm>
            <a:off x="4114800" y="5950675"/>
            <a:ext cx="7625862" cy="402451"/>
          </a:xfrm>
        </p:spPr>
        <p:txBody>
          <a:bodyPr/>
          <a:lstStyle/>
          <a:p>
            <a:r>
              <a:rPr lang="en-CA" noProof="0" dirty="0"/>
              <a:t>Source: </a:t>
            </a:r>
            <a:r>
              <a:rPr lang="en-CA" i="1" noProof="0" dirty="0"/>
              <a:t>2024 Value of an Advisor Study</a:t>
            </a:r>
            <a:r>
              <a:rPr lang="en-CA" noProof="0" dirty="0"/>
              <a:t>, Russell Investments, 2024.</a:t>
            </a:r>
          </a:p>
        </p:txBody>
      </p:sp>
      <p:sp>
        <p:nvSpPr>
          <p:cNvPr id="45" name="Slide Number Placeholder 4">
            <a:extLst>
              <a:ext uri="{FF2B5EF4-FFF2-40B4-BE49-F238E27FC236}">
                <a16:creationId xmlns:a16="http://schemas.microsoft.com/office/drawing/2014/main" id="{3EF07CFF-7C1D-90A2-B5A7-19B3B3F4C674}"/>
              </a:ext>
              <a:ext uri="{C183D7F6-B498-43B3-948B-1728B52AA6E4}">
                <adec:decorative xmlns:adec="http://schemas.microsoft.com/office/drawing/2017/decorative" val="1"/>
              </a:ext>
            </a:extLst>
          </p:cNvPr>
          <p:cNvSpPr>
            <a:spLocks noGrp="1"/>
          </p:cNvSpPr>
          <p:nvPr>
            <p:ph type="sldNum" sz="quarter" idx="12"/>
          </p:nvPr>
        </p:nvSpPr>
        <p:spPr>
          <a:xfrm>
            <a:off x="11449993" y="6414953"/>
            <a:ext cx="283219" cy="175694"/>
          </a:xfrm>
        </p:spPr>
        <p:txBody>
          <a:bodyPr/>
          <a:lstStyle/>
          <a:p>
            <a:fld id="{BB333B34-C87C-402E-ABB0-13B7C9DEBBC4}" type="slidenum">
              <a:rPr lang="en-CA" noProof="0"/>
              <a:t>23</a:t>
            </a:fld>
            <a:endParaRPr lang="en-CA" noProof="0" dirty="0"/>
          </a:p>
        </p:txBody>
      </p:sp>
    </p:spTree>
    <p:extLst>
      <p:ext uri="{BB962C8B-B14F-4D97-AF65-F5344CB8AC3E}">
        <p14:creationId xmlns:p14="http://schemas.microsoft.com/office/powerpoint/2010/main" val="2346351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E7C74-B883-A186-9662-5D3C2A2EF9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CF6E3A-1986-A9AC-404A-924B0D6DFC97}"/>
              </a:ext>
            </a:extLst>
          </p:cNvPr>
          <p:cNvSpPr>
            <a:spLocks noGrp="1"/>
          </p:cNvSpPr>
          <p:nvPr>
            <p:ph type="title"/>
          </p:nvPr>
        </p:nvSpPr>
        <p:spPr>
          <a:xfrm>
            <a:off x="466342" y="463843"/>
            <a:ext cx="2425329" cy="3401475"/>
          </a:xfrm>
        </p:spPr>
        <p:txBody>
          <a:bodyPr/>
          <a:lstStyle/>
          <a:p>
            <a:r>
              <a:rPr lang="en-CA" noProof="0" dirty="0"/>
              <a:t>How do I explain the value of my advice in the context of TCR?</a:t>
            </a:r>
          </a:p>
        </p:txBody>
      </p:sp>
      <p:sp>
        <p:nvSpPr>
          <p:cNvPr id="15" name="Text Placeholder 11">
            <a:extLst>
              <a:ext uri="{FF2B5EF4-FFF2-40B4-BE49-F238E27FC236}">
                <a16:creationId xmlns:a16="http://schemas.microsoft.com/office/drawing/2014/main" id="{0674D5C4-68B6-1E73-A3FC-CD62C544D07A}"/>
              </a:ext>
            </a:extLst>
          </p:cNvPr>
          <p:cNvSpPr txBox="1">
            <a:spLocks/>
          </p:cNvSpPr>
          <p:nvPr/>
        </p:nvSpPr>
        <p:spPr>
          <a:xfrm>
            <a:off x="4458130" y="736336"/>
            <a:ext cx="7264354" cy="792162"/>
          </a:xfrm>
          <a:prstGeom prst="rect">
            <a:avLst/>
          </a:prstGeom>
        </p:spPr>
        <p:txBody>
          <a:bodyPr vert="horz" lIns="0" tIns="0" rIns="0" bIns="0" rtlCol="0" anchor="t">
            <a:noAutofit/>
          </a:bodyPr>
          <a:lstStyle>
            <a:lvl1pPr marL="0" indent="0" algn="l" defTabSz="914400" rtl="0" eaLnBrk="1" latinLnBrk="0" hangingPunct="1">
              <a:lnSpc>
                <a:spcPct val="95000"/>
              </a:lnSpc>
              <a:spcBef>
                <a:spcPts val="0"/>
              </a:spcBef>
              <a:buClr>
                <a:schemeClr val="tx1"/>
              </a:buClr>
              <a:buSzPct val="115000"/>
              <a:buFont typeface="Arial" panose="020B0604020202020204" pitchFamily="34" charset="0"/>
              <a:buNone/>
              <a:defRPr sz="2400" b="0" kern="1200">
                <a:solidFill>
                  <a:schemeClr val="tx1"/>
                </a:solidFill>
                <a:latin typeface="+mj-lt"/>
                <a:ea typeface="+mn-ea"/>
                <a:cs typeface="+mn-cs"/>
              </a:defRPr>
            </a:lvl1pPr>
            <a:lvl2pPr marL="338328" indent="0" algn="l" defTabSz="914400" rtl="0" eaLnBrk="1" latinLnBrk="0" hangingPunct="1">
              <a:lnSpc>
                <a:spcPct val="95000"/>
              </a:lnSpc>
              <a:spcBef>
                <a:spcPts val="900"/>
              </a:spcBef>
              <a:buClr>
                <a:schemeClr val="tx1"/>
              </a:buClr>
              <a:buSzPct val="115000"/>
              <a:buFont typeface="Arial" panose="020B0604020202020204" pitchFamily="34" charset="0"/>
              <a:buNone/>
              <a:defRPr sz="1800" kern="1200">
                <a:solidFill>
                  <a:schemeClr val="tx1"/>
                </a:solidFill>
                <a:latin typeface="+mn-lt"/>
                <a:ea typeface="+mn-ea"/>
                <a:cs typeface="+mn-cs"/>
              </a:defRPr>
            </a:lvl2pPr>
            <a:lvl3pPr marL="685800" indent="0" algn="l" defTabSz="914400" rtl="0" eaLnBrk="1" latinLnBrk="0" hangingPunct="1">
              <a:lnSpc>
                <a:spcPct val="95000"/>
              </a:lnSpc>
              <a:spcBef>
                <a:spcPts val="800"/>
              </a:spcBef>
              <a:buClr>
                <a:schemeClr val="tx1"/>
              </a:buClr>
              <a:buSzPct val="115000"/>
              <a:buFont typeface="Arial" panose="020B0604020202020204" pitchFamily="34" charset="0"/>
              <a:buNone/>
              <a:defRPr sz="1600" kern="1200">
                <a:solidFill>
                  <a:schemeClr val="tx1"/>
                </a:solidFill>
                <a:latin typeface="+mn-lt"/>
                <a:ea typeface="+mn-ea"/>
                <a:cs typeface="+mn-cs"/>
              </a:defRPr>
            </a:lvl3pPr>
            <a:lvl4pPr marL="1014984" indent="0" algn="l" defTabSz="914400" rtl="0" eaLnBrk="1" latinLnBrk="0" hangingPunct="1">
              <a:lnSpc>
                <a:spcPct val="95000"/>
              </a:lnSpc>
              <a:spcBef>
                <a:spcPts val="600"/>
              </a:spcBef>
              <a:buClr>
                <a:schemeClr val="tx1"/>
              </a:buClr>
              <a:buSzPct val="115000"/>
              <a:buFont typeface="Arial" panose="020B0604020202020204" pitchFamily="34" charset="0"/>
              <a:buNone/>
              <a:defRPr sz="1400" kern="1200">
                <a:solidFill>
                  <a:schemeClr val="tx1"/>
                </a:solidFill>
                <a:latin typeface="+mn-lt"/>
                <a:ea typeface="+mn-ea"/>
                <a:cs typeface="+mn-cs"/>
              </a:defRPr>
            </a:lvl4pPr>
            <a:lvl5pPr marL="1380744" indent="0" algn="l" defTabSz="914400" rtl="0" eaLnBrk="1" latinLnBrk="0" hangingPunct="1">
              <a:lnSpc>
                <a:spcPct val="95000"/>
              </a:lnSpc>
              <a:spcBef>
                <a:spcPts val="600"/>
              </a:spcBef>
              <a:buClr>
                <a:schemeClr val="tx1"/>
              </a:buClr>
              <a:buSzPct val="115000"/>
              <a:buFont typeface="Arial" panose="020B0604020202020204" pitchFamily="34" charset="0"/>
              <a:buNone/>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r>
              <a:rPr lang="en-CA" sz="3200" b="1" noProof="0" dirty="0"/>
              <a:t>Positivity</a:t>
            </a:r>
          </a:p>
        </p:txBody>
      </p:sp>
      <p:grpSp>
        <p:nvGrpSpPr>
          <p:cNvPr id="19" name="Group 18">
            <a:extLst>
              <a:ext uri="{FF2B5EF4-FFF2-40B4-BE49-F238E27FC236}">
                <a16:creationId xmlns:a16="http://schemas.microsoft.com/office/drawing/2014/main" id="{2C8EAB8D-0B6C-802B-5B2C-36519C10846C}"/>
              </a:ext>
              <a:ext uri="{C183D7F6-B498-43B3-948B-1728B52AA6E4}">
                <adec:decorative xmlns:adec="http://schemas.microsoft.com/office/drawing/2017/decorative" val="1"/>
              </a:ext>
            </a:extLst>
          </p:cNvPr>
          <p:cNvGrpSpPr/>
          <p:nvPr/>
        </p:nvGrpSpPr>
        <p:grpSpPr>
          <a:xfrm>
            <a:off x="3548918" y="533400"/>
            <a:ext cx="792162" cy="792162"/>
            <a:chOff x="7536730" y="533400"/>
            <a:chExt cx="792162" cy="792162"/>
          </a:xfrm>
        </p:grpSpPr>
        <p:sp>
          <p:nvSpPr>
            <p:cNvPr id="18" name="Oval 17">
              <a:extLst>
                <a:ext uri="{FF2B5EF4-FFF2-40B4-BE49-F238E27FC236}">
                  <a16:creationId xmlns:a16="http://schemas.microsoft.com/office/drawing/2014/main" id="{64F7D9FE-B634-46F9-8E07-A52CE3383AED}"/>
                </a:ext>
              </a:extLst>
            </p:cNvPr>
            <p:cNvSpPr/>
            <p:nvPr/>
          </p:nvSpPr>
          <p:spPr>
            <a:xfrm>
              <a:off x="7536730" y="533400"/>
              <a:ext cx="792162" cy="792162"/>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pic>
          <p:nvPicPr>
            <p:cNvPr id="17" name="Graphic 16">
              <a:extLst>
                <a:ext uri="{FF2B5EF4-FFF2-40B4-BE49-F238E27FC236}">
                  <a16:creationId xmlns:a16="http://schemas.microsoft.com/office/drawing/2014/main" id="{8713B780-A3BE-1918-3B63-4D7B9BC140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3779" y="620953"/>
              <a:ext cx="558064" cy="558064"/>
            </a:xfrm>
            <a:prstGeom prst="rect">
              <a:avLst/>
            </a:prstGeom>
          </p:spPr>
        </p:pic>
      </p:grpSp>
      <p:sp>
        <p:nvSpPr>
          <p:cNvPr id="14" name="TextBox 13">
            <a:extLst>
              <a:ext uri="{FF2B5EF4-FFF2-40B4-BE49-F238E27FC236}">
                <a16:creationId xmlns:a16="http://schemas.microsoft.com/office/drawing/2014/main" id="{741FAEFE-F298-4688-6F81-F8DDCA217FBF}"/>
              </a:ext>
            </a:extLst>
          </p:cNvPr>
          <p:cNvSpPr txBox="1"/>
          <p:nvPr/>
        </p:nvSpPr>
        <p:spPr>
          <a:xfrm>
            <a:off x="3548918" y="1991110"/>
            <a:ext cx="7969010" cy="3477875"/>
          </a:xfrm>
          <a:prstGeom prst="rect">
            <a:avLst/>
          </a:prstGeom>
          <a:noFill/>
        </p:spPr>
        <p:txBody>
          <a:bodyPr wrap="square" lIns="0" tIns="0" rIns="0" bIns="0" rtlCol="0">
            <a:spAutoFit/>
          </a:bodyPr>
          <a:lstStyle/>
          <a:p>
            <a:pPr marL="285750" indent="-285750" algn="l">
              <a:spcBef>
                <a:spcPts val="600"/>
              </a:spcBef>
              <a:buFont typeface="Arial" panose="020B0604020202020204" pitchFamily="34" charset="0"/>
              <a:buChar char="•"/>
            </a:pPr>
            <a:r>
              <a:rPr lang="en-CA" sz="2800" noProof="0" dirty="0"/>
              <a:t>Simplicity (less technical jargon)</a:t>
            </a:r>
          </a:p>
          <a:p>
            <a:pPr marL="285750" indent="-285750" algn="l">
              <a:spcBef>
                <a:spcPts val="600"/>
              </a:spcBef>
              <a:buFont typeface="Arial" panose="020B0604020202020204" pitchFamily="34" charset="0"/>
              <a:buChar char="•"/>
            </a:pPr>
            <a:endParaRPr lang="en-CA" sz="2800" noProof="0" dirty="0"/>
          </a:p>
          <a:p>
            <a:pPr marL="285750" indent="-285750" algn="l">
              <a:spcBef>
                <a:spcPts val="600"/>
              </a:spcBef>
              <a:buFont typeface="Arial" panose="020B0604020202020204" pitchFamily="34" charset="0"/>
              <a:buChar char="•"/>
            </a:pPr>
            <a:r>
              <a:rPr lang="en-CA" sz="2800" noProof="0" dirty="0"/>
              <a:t>Open communication</a:t>
            </a:r>
          </a:p>
          <a:p>
            <a:pPr marL="285750" indent="-285750" algn="l">
              <a:spcBef>
                <a:spcPts val="600"/>
              </a:spcBef>
              <a:buFont typeface="Arial" panose="020B0604020202020204" pitchFamily="34" charset="0"/>
              <a:buChar char="•"/>
            </a:pPr>
            <a:endParaRPr lang="en-CA" sz="2800" noProof="0" dirty="0"/>
          </a:p>
          <a:p>
            <a:pPr marL="285750" indent="-285750" algn="l">
              <a:spcBef>
                <a:spcPts val="600"/>
              </a:spcBef>
              <a:buFont typeface="Arial" panose="020B0604020202020204" pitchFamily="34" charset="0"/>
              <a:buChar char="•"/>
            </a:pPr>
            <a:r>
              <a:rPr lang="en-CA" sz="2800" noProof="0" dirty="0"/>
              <a:t>Create a value inventory</a:t>
            </a:r>
          </a:p>
          <a:p>
            <a:pPr marL="285750" indent="-285750" algn="l">
              <a:spcBef>
                <a:spcPts val="600"/>
              </a:spcBef>
              <a:buFont typeface="Arial" panose="020B0604020202020204" pitchFamily="34" charset="0"/>
              <a:buChar char="•"/>
            </a:pPr>
            <a:endParaRPr lang="en-CA" sz="2800" noProof="0" dirty="0"/>
          </a:p>
          <a:p>
            <a:pPr marL="285750" indent="-285750" algn="l">
              <a:spcBef>
                <a:spcPts val="600"/>
              </a:spcBef>
              <a:buFont typeface="Arial" panose="020B0604020202020204" pitchFamily="34" charset="0"/>
              <a:buChar char="•"/>
            </a:pPr>
            <a:endParaRPr lang="en-CA" sz="2800" noProof="0" dirty="0"/>
          </a:p>
        </p:txBody>
      </p:sp>
      <p:sp>
        <p:nvSpPr>
          <p:cNvPr id="4" name="Slide Number Placeholder 3">
            <a:extLst>
              <a:ext uri="{FF2B5EF4-FFF2-40B4-BE49-F238E27FC236}">
                <a16:creationId xmlns:a16="http://schemas.microsoft.com/office/drawing/2014/main" id="{661F92E4-3B62-935C-7809-70E4B3CA1EC1}"/>
              </a:ext>
              <a:ext uri="{C183D7F6-B498-43B3-948B-1728B52AA6E4}">
                <adec:decorative xmlns:adec="http://schemas.microsoft.com/office/drawing/2017/decorative" val="1"/>
              </a:ext>
            </a:extLst>
          </p:cNvPr>
          <p:cNvSpPr>
            <a:spLocks noGrp="1"/>
          </p:cNvSpPr>
          <p:nvPr>
            <p:ph type="sldNum" sz="quarter" idx="16"/>
          </p:nvPr>
        </p:nvSpPr>
        <p:spPr>
          <a:xfrm>
            <a:off x="11449993" y="6414953"/>
            <a:ext cx="283219" cy="175694"/>
          </a:xfrm>
        </p:spPr>
        <p:txBody>
          <a:bodyPr/>
          <a:lstStyle/>
          <a:p>
            <a:fld id="{BB333B34-C87C-402E-ABB0-13B7C9DEBBC4}" type="slidenum">
              <a:rPr lang="en-CA" noProof="0" smtClean="0"/>
              <a:pPr/>
              <a:t>24</a:t>
            </a:fld>
            <a:endParaRPr lang="en-CA" noProof="0" dirty="0"/>
          </a:p>
        </p:txBody>
      </p:sp>
    </p:spTree>
    <p:extLst>
      <p:ext uri="{BB962C8B-B14F-4D97-AF65-F5344CB8AC3E}">
        <p14:creationId xmlns:p14="http://schemas.microsoft.com/office/powerpoint/2010/main" val="81549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545F6C-7FB4-4408-F107-31CA05E1E096}"/>
              </a:ext>
            </a:extLst>
          </p:cNvPr>
          <p:cNvSpPr>
            <a:spLocks noGrp="1"/>
          </p:cNvSpPr>
          <p:nvPr>
            <p:ph type="title"/>
          </p:nvPr>
        </p:nvSpPr>
        <p:spPr/>
        <p:txBody>
          <a:bodyPr/>
          <a:lstStyle/>
          <a:p>
            <a:r>
              <a:rPr lang="en-CA" noProof="0" dirty="0"/>
              <a:t>You do a lot for your clients…</a:t>
            </a:r>
          </a:p>
        </p:txBody>
      </p:sp>
      <p:graphicFrame>
        <p:nvGraphicFramePr>
          <p:cNvPr id="14" name="Table 13">
            <a:extLst>
              <a:ext uri="{FF2B5EF4-FFF2-40B4-BE49-F238E27FC236}">
                <a16:creationId xmlns:a16="http://schemas.microsoft.com/office/drawing/2014/main" id="{6F3FAB94-570C-C678-5E9E-191C33AA1587}"/>
              </a:ext>
            </a:extLst>
          </p:cNvPr>
          <p:cNvGraphicFramePr>
            <a:graphicFrameLocks noGrp="1"/>
          </p:cNvGraphicFramePr>
          <p:nvPr>
            <p:extLst>
              <p:ext uri="{D42A27DB-BD31-4B8C-83A1-F6EECF244321}">
                <p14:modId xmlns:p14="http://schemas.microsoft.com/office/powerpoint/2010/main" val="1936780403"/>
              </p:ext>
            </p:extLst>
          </p:nvPr>
        </p:nvGraphicFramePr>
        <p:xfrm>
          <a:off x="455613" y="1314824"/>
          <a:ext cx="11274426" cy="4389120"/>
        </p:xfrm>
        <a:graphic>
          <a:graphicData uri="http://schemas.openxmlformats.org/drawingml/2006/table">
            <a:tbl>
              <a:tblPr firstRow="1" bandRow="1">
                <a:tableStyleId>{B301B821-A1FF-4177-AEE7-76D212191A09}</a:tableStyleId>
              </a:tblPr>
              <a:tblGrid>
                <a:gridCol w="1879071">
                  <a:extLst>
                    <a:ext uri="{9D8B030D-6E8A-4147-A177-3AD203B41FA5}">
                      <a16:colId xmlns:a16="http://schemas.microsoft.com/office/drawing/2014/main" val="856555337"/>
                    </a:ext>
                  </a:extLst>
                </a:gridCol>
                <a:gridCol w="1879071">
                  <a:extLst>
                    <a:ext uri="{9D8B030D-6E8A-4147-A177-3AD203B41FA5}">
                      <a16:colId xmlns:a16="http://schemas.microsoft.com/office/drawing/2014/main" val="1473014967"/>
                    </a:ext>
                  </a:extLst>
                </a:gridCol>
                <a:gridCol w="1879071">
                  <a:extLst>
                    <a:ext uri="{9D8B030D-6E8A-4147-A177-3AD203B41FA5}">
                      <a16:colId xmlns:a16="http://schemas.microsoft.com/office/drawing/2014/main" val="3772052172"/>
                    </a:ext>
                  </a:extLst>
                </a:gridCol>
                <a:gridCol w="1879071">
                  <a:extLst>
                    <a:ext uri="{9D8B030D-6E8A-4147-A177-3AD203B41FA5}">
                      <a16:colId xmlns:a16="http://schemas.microsoft.com/office/drawing/2014/main" val="1871565514"/>
                    </a:ext>
                  </a:extLst>
                </a:gridCol>
                <a:gridCol w="1879071">
                  <a:extLst>
                    <a:ext uri="{9D8B030D-6E8A-4147-A177-3AD203B41FA5}">
                      <a16:colId xmlns:a16="http://schemas.microsoft.com/office/drawing/2014/main" val="2699774366"/>
                    </a:ext>
                  </a:extLst>
                </a:gridCol>
                <a:gridCol w="1879071">
                  <a:extLst>
                    <a:ext uri="{9D8B030D-6E8A-4147-A177-3AD203B41FA5}">
                      <a16:colId xmlns:a16="http://schemas.microsoft.com/office/drawing/2014/main" val="2250770311"/>
                    </a:ext>
                  </a:extLst>
                </a:gridCol>
              </a:tblGrid>
              <a:tr h="731520">
                <a:tc>
                  <a:txBody>
                    <a:bodyPr/>
                    <a:lstStyle/>
                    <a:p>
                      <a:pPr>
                        <a:lnSpc>
                          <a:spcPct val="95000"/>
                        </a:lnSpc>
                      </a:pPr>
                      <a:r>
                        <a:rPr lang="en-CA" sz="1600" noProof="0" dirty="0"/>
                        <a:t>Financial management</a:t>
                      </a:r>
                    </a:p>
                  </a:txBody>
                  <a:tcPr anchor="ctr">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03874D"/>
                    </a:solidFill>
                  </a:tcPr>
                </a:tc>
                <a:tc>
                  <a:txBody>
                    <a:bodyPr/>
                    <a:lstStyle/>
                    <a:p>
                      <a:pPr>
                        <a:lnSpc>
                          <a:spcPct val="95000"/>
                        </a:lnSpc>
                      </a:pPr>
                      <a:r>
                        <a:rPr lang="en-CA" sz="1600" noProof="0" dirty="0"/>
                        <a:t>Investment management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03874D"/>
                    </a:solidFill>
                  </a:tcPr>
                </a:tc>
                <a:tc>
                  <a:txBody>
                    <a:bodyPr/>
                    <a:lstStyle/>
                    <a:p>
                      <a:pPr>
                        <a:lnSpc>
                          <a:spcPct val="95000"/>
                        </a:lnSpc>
                      </a:pPr>
                      <a:r>
                        <a:rPr lang="en-CA" sz="1600" noProof="0" dirty="0"/>
                        <a:t>Risk management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03874D"/>
                    </a:solidFill>
                  </a:tcPr>
                </a:tc>
                <a:tc>
                  <a:txBody>
                    <a:bodyPr/>
                    <a:lstStyle/>
                    <a:p>
                      <a:pPr>
                        <a:lnSpc>
                          <a:spcPct val="95000"/>
                        </a:lnSpc>
                      </a:pPr>
                      <a:r>
                        <a:rPr lang="en-CA" sz="1600" noProof="0" dirty="0"/>
                        <a:t>Tax</a:t>
                      </a:r>
                      <a:br>
                        <a:rPr lang="en-CA" sz="1600" noProof="0" dirty="0"/>
                      </a:br>
                      <a:r>
                        <a:rPr lang="en-CA" sz="1600" noProof="0" dirty="0"/>
                        <a:t>planning</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03874D"/>
                    </a:solidFill>
                  </a:tcPr>
                </a:tc>
                <a:tc>
                  <a:txBody>
                    <a:bodyPr/>
                    <a:lstStyle/>
                    <a:p>
                      <a:pPr>
                        <a:lnSpc>
                          <a:spcPct val="95000"/>
                        </a:lnSpc>
                      </a:pPr>
                      <a:r>
                        <a:rPr lang="en-CA" sz="1600" noProof="0" dirty="0"/>
                        <a:t>Retirement planning</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03874D"/>
                    </a:solidFill>
                  </a:tcPr>
                </a:tc>
                <a:tc>
                  <a:txBody>
                    <a:bodyPr/>
                    <a:lstStyle/>
                    <a:p>
                      <a:pPr>
                        <a:lnSpc>
                          <a:spcPct val="95000"/>
                        </a:lnSpc>
                      </a:pPr>
                      <a:r>
                        <a:rPr lang="en-CA" sz="1600" noProof="0" dirty="0"/>
                        <a:t>Estate planning</a:t>
                      </a:r>
                    </a:p>
                  </a:txBody>
                  <a:tcPr anchor="ctr">
                    <a:lnL w="12700" cap="flat" cmpd="sng" algn="ctr">
                      <a:solidFill>
                        <a:schemeClr val="accent1"/>
                      </a:solidFill>
                      <a:prstDash val="solid"/>
                      <a:round/>
                      <a:headEnd type="none" w="med" len="med"/>
                      <a:tailEnd type="none" w="med" len="med"/>
                    </a:lnL>
                    <a:lnB w="12700" cap="flat" cmpd="sng" algn="ctr">
                      <a:solidFill>
                        <a:schemeClr val="accent1"/>
                      </a:solidFill>
                      <a:prstDash val="solid"/>
                      <a:round/>
                      <a:headEnd type="none" w="med" len="med"/>
                      <a:tailEnd type="none" w="med" len="med"/>
                    </a:lnB>
                    <a:solidFill>
                      <a:srgbClr val="03874D"/>
                    </a:solidFill>
                  </a:tcPr>
                </a:tc>
                <a:extLst>
                  <a:ext uri="{0D108BD9-81ED-4DB2-BD59-A6C34878D82A}">
                    <a16:rowId xmlns:a16="http://schemas.microsoft.com/office/drawing/2014/main" val="946240001"/>
                  </a:ext>
                </a:extLst>
              </a:tr>
              <a:tr h="731520">
                <a:tc>
                  <a:txBody>
                    <a:bodyPr/>
                    <a:lstStyle/>
                    <a:p>
                      <a:pPr>
                        <a:lnSpc>
                          <a:spcPct val="95000"/>
                        </a:lnSpc>
                      </a:pPr>
                      <a:r>
                        <a:rPr lang="en-CA" sz="1600" noProof="0" dirty="0"/>
                        <a:t>Net worth</a:t>
                      </a:r>
                    </a:p>
                  </a:txBody>
                  <a:tcPr anchor="ctr">
                    <a:lnL w="9525" cap="flat" cmpd="sng" algn="ctr">
                      <a:noFill/>
                      <a:prstDash val="solid"/>
                      <a:round/>
                      <a:headEnd type="none" w="med" len="med"/>
                      <a:tailEnd type="none" w="med" len="med"/>
                    </a:lnL>
                    <a:lnR w="9525" cap="flat" cmpd="sng" algn="ctr">
                      <a:solidFill>
                        <a:schemeClr val="bg2"/>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Risk tolerance assessment</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E7F1EA"/>
                    </a:solidFill>
                  </a:tcPr>
                </a:tc>
                <a:tc>
                  <a:txBody>
                    <a:bodyPr/>
                    <a:lstStyle/>
                    <a:p>
                      <a:pPr>
                        <a:lnSpc>
                          <a:spcPct val="95000"/>
                        </a:lnSpc>
                      </a:pPr>
                      <a:r>
                        <a:rPr lang="en-CA" sz="1600" noProof="0" dirty="0"/>
                        <a:t>Life insurance</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Tax deferral</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Registered plans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Wills</a:t>
                      </a:r>
                    </a:p>
                  </a:txBody>
                  <a:tcPr anchor="ctr">
                    <a:lnL w="9525" cap="flat" cmpd="sng" algn="ctr">
                      <a:solidFill>
                        <a:schemeClr val="bg2"/>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445095418"/>
                  </a:ext>
                </a:extLst>
              </a:tr>
              <a:tr h="73152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CA" sz="1600" noProof="0" dirty="0"/>
                        <a:t>Cash flow</a:t>
                      </a:r>
                    </a:p>
                  </a:txBody>
                  <a:tcPr anchor="ctr">
                    <a:lnL w="9525" cap="flat" cmpd="sng" algn="ctr">
                      <a:no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Asset allocation</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Disability insurance</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Tax minimization</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Pension plans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Power of attorney</a:t>
                      </a:r>
                    </a:p>
                  </a:txBody>
                  <a:tcPr anchor="ctr">
                    <a:lnL w="9525" cap="flat" cmpd="sng" algn="ctr">
                      <a:solidFill>
                        <a:schemeClr val="bg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522054194"/>
                  </a:ext>
                </a:extLst>
              </a:tr>
              <a:tr h="73152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CA" sz="1600" noProof="0" dirty="0"/>
                        <a:t>Debt/credit management</a:t>
                      </a:r>
                    </a:p>
                  </a:txBody>
                  <a:tcPr anchor="ctr">
                    <a:lnL w="9525" cap="flat" cmpd="sng" algn="ctr">
                      <a:no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Portfolio construction</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Critical</a:t>
                      </a:r>
                      <a:br>
                        <a:rPr lang="en-CA" sz="1600" noProof="0" dirty="0"/>
                      </a:br>
                      <a:r>
                        <a:rPr lang="en-CA" sz="1600" noProof="0" dirty="0"/>
                        <a:t>illness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Tax avoidance</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Government benefits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Trusts</a:t>
                      </a:r>
                    </a:p>
                  </a:txBody>
                  <a:tcPr anchor="ctr">
                    <a:lnL w="9525" cap="flat" cmpd="sng" algn="ctr">
                      <a:solidFill>
                        <a:schemeClr val="bg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726807027"/>
                  </a:ext>
                </a:extLst>
              </a:tr>
              <a:tr h="731520">
                <a:tc>
                  <a:txBody>
                    <a:bodyPr/>
                    <a:lstStyle/>
                    <a:p>
                      <a:pPr>
                        <a:lnSpc>
                          <a:spcPct val="95000"/>
                        </a:lnSpc>
                      </a:pPr>
                      <a:r>
                        <a:rPr lang="en-CA" sz="1600" noProof="0" dirty="0"/>
                        <a:t>Progress to goals</a:t>
                      </a:r>
                    </a:p>
                  </a:txBody>
                  <a:tcPr anchor="ctr">
                    <a:lnL w="9525" cap="flat" cmpd="sng" algn="ctr">
                      <a:no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Rebalancing</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Business owner buy-sell</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Credits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Housing decisions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Beneficiary designation</a:t>
                      </a:r>
                    </a:p>
                  </a:txBody>
                  <a:tcPr anchor="ctr">
                    <a:lnL w="9525" cap="flat" cmpd="sng" algn="ctr">
                      <a:solidFill>
                        <a:schemeClr val="bg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063341439"/>
                  </a:ext>
                </a:extLst>
              </a:tr>
              <a:tr h="731520">
                <a:tc>
                  <a:txBody>
                    <a:bodyPr/>
                    <a:lstStyle/>
                    <a:p>
                      <a:pPr>
                        <a:lnSpc>
                          <a:spcPct val="95000"/>
                        </a:lnSpc>
                      </a:pPr>
                      <a:endParaRPr lang="en-CA" sz="1600" noProof="0" dirty="0"/>
                    </a:p>
                  </a:txBody>
                  <a:tcPr anchor="ctr">
                    <a:lnL w="9525" cap="flat" cmpd="sng" algn="ctr">
                      <a:no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Asset location</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endParaRPr lang="en-CA" sz="1600" noProof="0" dirty="0"/>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Deductions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r>
                        <a:rPr lang="en-CA" sz="1600" noProof="0" dirty="0"/>
                        <a:t>Succession plans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a:lnSpc>
                          <a:spcPct val="95000"/>
                        </a:lnSpc>
                      </a:pPr>
                      <a:endParaRPr lang="en-CA" sz="1600" noProof="0" dirty="0"/>
                    </a:p>
                  </a:txBody>
                  <a:tcPr anchor="ctr">
                    <a:lnL w="9525" cap="flat" cmpd="sng" algn="ctr">
                      <a:solidFill>
                        <a:schemeClr val="bg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477937625"/>
                  </a:ext>
                </a:extLst>
              </a:tr>
            </a:tbl>
          </a:graphicData>
        </a:graphic>
      </p:graphicFrame>
      <p:sp>
        <p:nvSpPr>
          <p:cNvPr id="12" name="Slide Number Placeholder 11">
            <a:extLst>
              <a:ext uri="{FF2B5EF4-FFF2-40B4-BE49-F238E27FC236}">
                <a16:creationId xmlns:a16="http://schemas.microsoft.com/office/drawing/2014/main" id="{6011D0FF-5C6D-D92C-2636-E87F6C8585B8}"/>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t>25</a:t>
            </a:fld>
            <a:endParaRPr lang="en-CA" noProof="0" dirty="0"/>
          </a:p>
        </p:txBody>
      </p:sp>
    </p:spTree>
    <p:extLst>
      <p:ext uri="{BB962C8B-B14F-4D97-AF65-F5344CB8AC3E}">
        <p14:creationId xmlns:p14="http://schemas.microsoft.com/office/powerpoint/2010/main" val="298754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1CC0F16-B6D1-A27D-11EC-120E91424CF8}"/>
              </a:ext>
              <a:ext uri="{C183D7F6-B498-43B3-948B-1728B52AA6E4}">
                <adec:decorative xmlns:adec="http://schemas.microsoft.com/office/drawing/2017/decorative" val="1"/>
              </a:ext>
            </a:extLst>
          </p:cNvPr>
          <p:cNvGrpSpPr/>
          <p:nvPr/>
        </p:nvGrpSpPr>
        <p:grpSpPr>
          <a:xfrm>
            <a:off x="-1" y="10048"/>
            <a:ext cx="12188825" cy="5943671"/>
            <a:chOff x="-1" y="3315"/>
            <a:chExt cx="12188825" cy="5943671"/>
          </a:xfrm>
        </p:grpSpPr>
        <p:pic>
          <p:nvPicPr>
            <p:cNvPr id="1035" name="Picture 1034">
              <a:extLst>
                <a:ext uri="{FF2B5EF4-FFF2-40B4-BE49-F238E27FC236}">
                  <a16:creationId xmlns:a16="http://schemas.microsoft.com/office/drawing/2014/main" id="{D6879996-21D4-3AA4-7FCD-6CA12FFF81AC}"/>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 y="3315"/>
              <a:ext cx="12188825" cy="5936796"/>
            </a:xfrm>
            <a:prstGeom prst="rect">
              <a:avLst/>
            </a:prstGeom>
          </p:spPr>
        </p:pic>
        <p:sp>
          <p:nvSpPr>
            <p:cNvPr id="1036" name="Rectangle 1035">
              <a:extLst>
                <a:ext uri="{FF2B5EF4-FFF2-40B4-BE49-F238E27FC236}">
                  <a16:creationId xmlns:a16="http://schemas.microsoft.com/office/drawing/2014/main" id="{9DAD323D-38F7-0F5B-D64B-B17E4C7B7921}"/>
                </a:ext>
                <a:ext uri="{C183D7F6-B498-43B3-948B-1728B52AA6E4}">
                  <adec:decorative xmlns:adec="http://schemas.microsoft.com/office/drawing/2017/decorative" val="1"/>
                </a:ext>
              </a:extLst>
            </p:cNvPr>
            <p:cNvSpPr/>
            <p:nvPr/>
          </p:nvSpPr>
          <p:spPr>
            <a:xfrm>
              <a:off x="2" y="6876"/>
              <a:ext cx="12188822" cy="5940110"/>
            </a:xfrm>
            <a:prstGeom prst="rect">
              <a:avLst/>
            </a:prstGeom>
            <a:solidFill>
              <a:schemeClr val="bg1">
                <a:alpha val="751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Manulife JH Sans Optimized" pitchFamily="2" charset="77"/>
                <a:ea typeface="+mn-ea"/>
                <a:cs typeface="+mn-cs"/>
              </a:endParaRPr>
            </a:p>
          </p:txBody>
        </p:sp>
      </p:grpSp>
      <p:sp>
        <p:nvSpPr>
          <p:cNvPr id="1028" name="Rectangle 1027">
            <a:extLst>
              <a:ext uri="{FF2B5EF4-FFF2-40B4-BE49-F238E27FC236}">
                <a16:creationId xmlns:a16="http://schemas.microsoft.com/office/drawing/2014/main" id="{281D39CD-6871-6186-D980-E1C77D8EFE0A}"/>
              </a:ext>
              <a:ext uri="{C183D7F6-B498-43B3-948B-1728B52AA6E4}">
                <adec:decorative xmlns:adec="http://schemas.microsoft.com/office/drawing/2017/decorative" val="1"/>
              </a:ext>
            </a:extLst>
          </p:cNvPr>
          <p:cNvSpPr/>
          <p:nvPr/>
        </p:nvSpPr>
        <p:spPr>
          <a:xfrm>
            <a:off x="3962396" y="1168288"/>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29" name="Rectangle 1028">
            <a:extLst>
              <a:ext uri="{FF2B5EF4-FFF2-40B4-BE49-F238E27FC236}">
                <a16:creationId xmlns:a16="http://schemas.microsoft.com/office/drawing/2014/main" id="{653F933D-327F-9E37-56FB-0CEFBB3A86FB}"/>
              </a:ext>
              <a:ext uri="{C183D7F6-B498-43B3-948B-1728B52AA6E4}">
                <adec:decorative xmlns:adec="http://schemas.microsoft.com/office/drawing/2017/decorative" val="1"/>
              </a:ext>
            </a:extLst>
          </p:cNvPr>
          <p:cNvSpPr/>
          <p:nvPr/>
        </p:nvSpPr>
        <p:spPr>
          <a:xfrm>
            <a:off x="3962396" y="1926177"/>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30" name="Rectangle 1029">
            <a:extLst>
              <a:ext uri="{FF2B5EF4-FFF2-40B4-BE49-F238E27FC236}">
                <a16:creationId xmlns:a16="http://schemas.microsoft.com/office/drawing/2014/main" id="{343C6DBB-7E67-8A6D-95AD-A12581214A08}"/>
              </a:ext>
              <a:ext uri="{C183D7F6-B498-43B3-948B-1728B52AA6E4}">
                <adec:decorative xmlns:adec="http://schemas.microsoft.com/office/drawing/2017/decorative" val="1"/>
              </a:ext>
            </a:extLst>
          </p:cNvPr>
          <p:cNvSpPr/>
          <p:nvPr/>
        </p:nvSpPr>
        <p:spPr>
          <a:xfrm>
            <a:off x="3962396" y="2700745"/>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1067" name="Group 1066">
            <a:extLst>
              <a:ext uri="{FF2B5EF4-FFF2-40B4-BE49-F238E27FC236}">
                <a16:creationId xmlns:a16="http://schemas.microsoft.com/office/drawing/2014/main" id="{DD587740-0D9D-9595-E741-2CC85D305BEE}"/>
              </a:ext>
              <a:ext uri="{C183D7F6-B498-43B3-948B-1728B52AA6E4}">
                <adec:decorative xmlns:adec="http://schemas.microsoft.com/office/drawing/2017/decorative" val="1"/>
              </a:ext>
            </a:extLst>
          </p:cNvPr>
          <p:cNvGrpSpPr/>
          <p:nvPr/>
        </p:nvGrpSpPr>
        <p:grpSpPr>
          <a:xfrm>
            <a:off x="1" y="1491387"/>
            <a:ext cx="3751806" cy="3851030"/>
            <a:chOff x="843359" y="1491387"/>
            <a:chExt cx="2908447" cy="3851030"/>
          </a:xfrm>
        </p:grpSpPr>
        <p:cxnSp>
          <p:nvCxnSpPr>
            <p:cNvPr id="1046" name="Straight Connector 1045">
              <a:extLst>
                <a:ext uri="{FF2B5EF4-FFF2-40B4-BE49-F238E27FC236}">
                  <a16:creationId xmlns:a16="http://schemas.microsoft.com/office/drawing/2014/main" id="{6F452DAF-B661-9000-5052-48438FCD87A2}"/>
                </a:ext>
              </a:extLst>
            </p:cNvPr>
            <p:cNvCxnSpPr>
              <a:cxnSpLocks/>
              <a:stCxn id="1042" idx="2"/>
            </p:cNvCxnSpPr>
            <p:nvPr/>
          </p:nvCxnSpPr>
          <p:spPr>
            <a:xfrm flipH="1">
              <a:off x="843359" y="1491387"/>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048" name="Straight Connector 1047">
              <a:extLst>
                <a:ext uri="{FF2B5EF4-FFF2-40B4-BE49-F238E27FC236}">
                  <a16:creationId xmlns:a16="http://schemas.microsoft.com/office/drawing/2014/main" id="{D923BAAE-F419-549A-871B-8E3416F1151E}"/>
                </a:ext>
              </a:extLst>
            </p:cNvPr>
            <p:cNvCxnSpPr>
              <a:cxnSpLocks/>
            </p:cNvCxnSpPr>
            <p:nvPr/>
          </p:nvCxnSpPr>
          <p:spPr>
            <a:xfrm flipH="1">
              <a:off x="843359" y="2276833"/>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049" name="Straight Connector 1048">
              <a:extLst>
                <a:ext uri="{FF2B5EF4-FFF2-40B4-BE49-F238E27FC236}">
                  <a16:creationId xmlns:a16="http://schemas.microsoft.com/office/drawing/2014/main" id="{9FBCE80D-4C5A-D5B1-23E8-23D4CA53C383}"/>
                </a:ext>
              </a:extLst>
            </p:cNvPr>
            <p:cNvCxnSpPr>
              <a:cxnSpLocks/>
            </p:cNvCxnSpPr>
            <p:nvPr/>
          </p:nvCxnSpPr>
          <p:spPr>
            <a:xfrm flipH="1">
              <a:off x="843359" y="3038833"/>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050" name="Straight Connector 1049">
              <a:extLst>
                <a:ext uri="{FF2B5EF4-FFF2-40B4-BE49-F238E27FC236}">
                  <a16:creationId xmlns:a16="http://schemas.microsoft.com/office/drawing/2014/main" id="{4D9D1C1C-C660-E3B4-6336-13C503060F5E}"/>
                </a:ext>
              </a:extLst>
            </p:cNvPr>
            <p:cNvCxnSpPr>
              <a:cxnSpLocks/>
            </p:cNvCxnSpPr>
            <p:nvPr/>
          </p:nvCxnSpPr>
          <p:spPr>
            <a:xfrm flipH="1">
              <a:off x="843359" y="3806694"/>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051" name="Straight Connector 1050">
              <a:extLst>
                <a:ext uri="{FF2B5EF4-FFF2-40B4-BE49-F238E27FC236}">
                  <a16:creationId xmlns:a16="http://schemas.microsoft.com/office/drawing/2014/main" id="{4ED27202-8118-DC72-87CF-D60D3E44BDA2}"/>
                </a:ext>
              </a:extLst>
            </p:cNvPr>
            <p:cNvCxnSpPr>
              <a:cxnSpLocks/>
            </p:cNvCxnSpPr>
            <p:nvPr/>
          </p:nvCxnSpPr>
          <p:spPr>
            <a:xfrm flipH="1">
              <a:off x="843359" y="4592140"/>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052" name="Straight Connector 1051">
              <a:extLst>
                <a:ext uri="{FF2B5EF4-FFF2-40B4-BE49-F238E27FC236}">
                  <a16:creationId xmlns:a16="http://schemas.microsoft.com/office/drawing/2014/main" id="{39DEE155-CE8D-BB4C-66A6-D43CF8542C45}"/>
                </a:ext>
              </a:extLst>
            </p:cNvPr>
            <p:cNvCxnSpPr>
              <a:cxnSpLocks/>
            </p:cNvCxnSpPr>
            <p:nvPr/>
          </p:nvCxnSpPr>
          <p:spPr>
            <a:xfrm flipH="1">
              <a:off x="843359" y="5342417"/>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grpSp>
      <p:grpSp>
        <p:nvGrpSpPr>
          <p:cNvPr id="1053" name="Group 1052">
            <a:extLst>
              <a:ext uri="{FF2B5EF4-FFF2-40B4-BE49-F238E27FC236}">
                <a16:creationId xmlns:a16="http://schemas.microsoft.com/office/drawing/2014/main" id="{77A08321-10D5-C6B0-6866-21D8C79CE594}"/>
              </a:ext>
              <a:ext uri="{C183D7F6-B498-43B3-948B-1728B52AA6E4}">
                <adec:decorative xmlns:adec="http://schemas.microsoft.com/office/drawing/2017/decorative" val="1"/>
              </a:ext>
            </a:extLst>
          </p:cNvPr>
          <p:cNvGrpSpPr/>
          <p:nvPr/>
        </p:nvGrpSpPr>
        <p:grpSpPr>
          <a:xfrm>
            <a:off x="-1" y="1280301"/>
            <a:ext cx="3496057" cy="4659809"/>
            <a:chOff x="-2165" y="1372851"/>
            <a:chExt cx="2704854" cy="4663542"/>
          </a:xfrm>
        </p:grpSpPr>
        <p:sp>
          <p:nvSpPr>
            <p:cNvPr id="1054" name="Freeform 1053">
              <a:extLst>
                <a:ext uri="{FF2B5EF4-FFF2-40B4-BE49-F238E27FC236}">
                  <a16:creationId xmlns:a16="http://schemas.microsoft.com/office/drawing/2014/main" id="{78945FF9-4FEE-CBE2-0DC4-89446580F2FD}"/>
                </a:ext>
              </a:extLst>
            </p:cNvPr>
            <p:cNvSpPr/>
            <p:nvPr/>
          </p:nvSpPr>
          <p:spPr>
            <a:xfrm>
              <a:off x="-2165" y="1372851"/>
              <a:ext cx="450810" cy="777257"/>
            </a:xfrm>
            <a:custGeom>
              <a:avLst/>
              <a:gdLst>
                <a:gd name="connsiteX0" fmla="*/ 0 w 450810"/>
                <a:gd name="connsiteY0" fmla="*/ 0 h 777257"/>
                <a:gd name="connsiteX1" fmla="*/ 1 w 450810"/>
                <a:gd name="connsiteY1" fmla="*/ 0 h 777257"/>
                <a:gd name="connsiteX2" fmla="*/ 450810 w 450810"/>
                <a:gd name="connsiteY2" fmla="*/ 777257 h 777257"/>
                <a:gd name="connsiteX3" fmla="*/ 0 w 450810"/>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450810" h="777257">
                  <a:moveTo>
                    <a:pt x="0" y="0"/>
                  </a:moveTo>
                  <a:lnTo>
                    <a:pt x="1" y="0"/>
                  </a:lnTo>
                  <a:lnTo>
                    <a:pt x="450810" y="777257"/>
                  </a:lnTo>
                  <a:lnTo>
                    <a:pt x="0" y="777257"/>
                  </a:lnTo>
                  <a:close/>
                </a:path>
              </a:pathLst>
            </a:custGeom>
            <a:solidFill>
              <a:srgbClr val="ACE5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55" name="Freeform 1054">
              <a:extLst>
                <a:ext uri="{FF2B5EF4-FFF2-40B4-BE49-F238E27FC236}">
                  <a16:creationId xmlns:a16="http://schemas.microsoft.com/office/drawing/2014/main" id="{9A8ECE72-0B01-F150-603A-F29EDBAFB3FE}"/>
                </a:ext>
              </a:extLst>
            </p:cNvPr>
            <p:cNvSpPr/>
            <p:nvPr/>
          </p:nvSpPr>
          <p:spPr>
            <a:xfrm>
              <a:off x="-2165" y="5259136"/>
              <a:ext cx="2704854" cy="777257"/>
            </a:xfrm>
            <a:custGeom>
              <a:avLst/>
              <a:gdLst>
                <a:gd name="connsiteX0" fmla="*/ 0 w 2704854"/>
                <a:gd name="connsiteY0" fmla="*/ 0 h 777257"/>
                <a:gd name="connsiteX1" fmla="*/ 2254045 w 2704854"/>
                <a:gd name="connsiteY1" fmla="*/ 0 h 777257"/>
                <a:gd name="connsiteX2" fmla="*/ 2704854 w 2704854"/>
                <a:gd name="connsiteY2" fmla="*/ 777257 h 777257"/>
                <a:gd name="connsiteX3" fmla="*/ 0 w 2704854"/>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2704854" h="777257">
                  <a:moveTo>
                    <a:pt x="0" y="0"/>
                  </a:moveTo>
                  <a:lnTo>
                    <a:pt x="2254045" y="0"/>
                  </a:lnTo>
                  <a:lnTo>
                    <a:pt x="2704854" y="777257"/>
                  </a:lnTo>
                  <a:lnTo>
                    <a:pt x="0" y="777257"/>
                  </a:lnTo>
                  <a:close/>
                </a:path>
              </a:pathLst>
            </a:custGeom>
            <a:solidFill>
              <a:srgbClr val="00442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56" name="Freeform 1055">
              <a:extLst>
                <a:ext uri="{FF2B5EF4-FFF2-40B4-BE49-F238E27FC236}">
                  <a16:creationId xmlns:a16="http://schemas.microsoft.com/office/drawing/2014/main" id="{2F522AF5-9E37-77C8-376D-54D4871BF1C3}"/>
                </a:ext>
              </a:extLst>
            </p:cNvPr>
            <p:cNvSpPr/>
            <p:nvPr/>
          </p:nvSpPr>
          <p:spPr>
            <a:xfrm>
              <a:off x="-2165" y="2150108"/>
              <a:ext cx="901619" cy="777257"/>
            </a:xfrm>
            <a:custGeom>
              <a:avLst/>
              <a:gdLst>
                <a:gd name="connsiteX0" fmla="*/ 0 w 901619"/>
                <a:gd name="connsiteY0" fmla="*/ 0 h 777257"/>
                <a:gd name="connsiteX1" fmla="*/ 450810 w 901619"/>
                <a:gd name="connsiteY1" fmla="*/ 0 h 777257"/>
                <a:gd name="connsiteX2" fmla="*/ 901619 w 901619"/>
                <a:gd name="connsiteY2" fmla="*/ 777257 h 777257"/>
                <a:gd name="connsiteX3" fmla="*/ 0 w 901619"/>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901619" h="777257">
                  <a:moveTo>
                    <a:pt x="0" y="0"/>
                  </a:moveTo>
                  <a:lnTo>
                    <a:pt x="450810" y="0"/>
                  </a:lnTo>
                  <a:lnTo>
                    <a:pt x="901619" y="777257"/>
                  </a:lnTo>
                  <a:lnTo>
                    <a:pt x="0" y="777257"/>
                  </a:lnTo>
                  <a:close/>
                </a:path>
              </a:pathLst>
            </a:custGeom>
            <a:solidFill>
              <a:srgbClr val="00C4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57" name="Freeform 1056">
              <a:extLst>
                <a:ext uri="{FF2B5EF4-FFF2-40B4-BE49-F238E27FC236}">
                  <a16:creationId xmlns:a16="http://schemas.microsoft.com/office/drawing/2014/main" id="{D6CD341C-D053-0772-C60F-41897C0E9A24}"/>
                </a:ext>
              </a:extLst>
            </p:cNvPr>
            <p:cNvSpPr/>
            <p:nvPr/>
          </p:nvSpPr>
          <p:spPr>
            <a:xfrm>
              <a:off x="-2165" y="2927366"/>
              <a:ext cx="1352428" cy="777257"/>
            </a:xfrm>
            <a:custGeom>
              <a:avLst/>
              <a:gdLst>
                <a:gd name="connsiteX0" fmla="*/ 0 w 1352428"/>
                <a:gd name="connsiteY0" fmla="*/ 0 h 777257"/>
                <a:gd name="connsiteX1" fmla="*/ 901619 w 1352428"/>
                <a:gd name="connsiteY1" fmla="*/ 0 h 777257"/>
                <a:gd name="connsiteX2" fmla="*/ 1352428 w 1352428"/>
                <a:gd name="connsiteY2" fmla="*/ 777257 h 777257"/>
                <a:gd name="connsiteX3" fmla="*/ 0 w 1352428"/>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1352428" h="777257">
                  <a:moveTo>
                    <a:pt x="0" y="0"/>
                  </a:moveTo>
                  <a:lnTo>
                    <a:pt x="901619" y="0"/>
                  </a:lnTo>
                  <a:lnTo>
                    <a:pt x="1352428" y="777257"/>
                  </a:lnTo>
                  <a:lnTo>
                    <a:pt x="0" y="777257"/>
                  </a:lnTo>
                  <a:close/>
                </a:path>
              </a:pathLst>
            </a:custGeom>
            <a:solidFill>
              <a:srgbClr val="00A7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58" name="Freeform 1057">
              <a:extLst>
                <a:ext uri="{FF2B5EF4-FFF2-40B4-BE49-F238E27FC236}">
                  <a16:creationId xmlns:a16="http://schemas.microsoft.com/office/drawing/2014/main" id="{EB55F7A6-2410-4582-1270-17DDE5851C22}"/>
                </a:ext>
              </a:extLst>
            </p:cNvPr>
            <p:cNvSpPr/>
            <p:nvPr/>
          </p:nvSpPr>
          <p:spPr>
            <a:xfrm>
              <a:off x="-2165" y="3704623"/>
              <a:ext cx="1803237" cy="777257"/>
            </a:xfrm>
            <a:custGeom>
              <a:avLst/>
              <a:gdLst>
                <a:gd name="connsiteX0" fmla="*/ 0 w 1803237"/>
                <a:gd name="connsiteY0" fmla="*/ 0 h 777257"/>
                <a:gd name="connsiteX1" fmla="*/ 1352428 w 1803237"/>
                <a:gd name="connsiteY1" fmla="*/ 0 h 777257"/>
                <a:gd name="connsiteX2" fmla="*/ 1803237 w 1803237"/>
                <a:gd name="connsiteY2" fmla="*/ 777257 h 777257"/>
                <a:gd name="connsiteX3" fmla="*/ 0 w 1803237"/>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1803237" h="777257">
                  <a:moveTo>
                    <a:pt x="0" y="0"/>
                  </a:moveTo>
                  <a:lnTo>
                    <a:pt x="1352428" y="0"/>
                  </a:lnTo>
                  <a:lnTo>
                    <a:pt x="1803237" y="777257"/>
                  </a:lnTo>
                  <a:lnTo>
                    <a:pt x="0" y="777257"/>
                  </a:lnTo>
                  <a:close/>
                </a:path>
              </a:pathLst>
            </a:custGeom>
            <a:solidFill>
              <a:srgbClr val="06874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59" name="Freeform 1058">
              <a:extLst>
                <a:ext uri="{FF2B5EF4-FFF2-40B4-BE49-F238E27FC236}">
                  <a16:creationId xmlns:a16="http://schemas.microsoft.com/office/drawing/2014/main" id="{E83EF111-820F-E6F1-D5E8-8FFBC5D7E5C7}"/>
                </a:ext>
              </a:extLst>
            </p:cNvPr>
            <p:cNvSpPr/>
            <p:nvPr/>
          </p:nvSpPr>
          <p:spPr>
            <a:xfrm>
              <a:off x="-2165" y="4481879"/>
              <a:ext cx="2254045" cy="777257"/>
            </a:xfrm>
            <a:custGeom>
              <a:avLst/>
              <a:gdLst>
                <a:gd name="connsiteX0" fmla="*/ 0 w 2254045"/>
                <a:gd name="connsiteY0" fmla="*/ 0 h 777257"/>
                <a:gd name="connsiteX1" fmla="*/ 1803236 w 2254045"/>
                <a:gd name="connsiteY1" fmla="*/ 0 h 777257"/>
                <a:gd name="connsiteX2" fmla="*/ 2254045 w 2254045"/>
                <a:gd name="connsiteY2" fmla="*/ 777257 h 777257"/>
                <a:gd name="connsiteX3" fmla="*/ 0 w 2254045"/>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2254045" h="777257">
                  <a:moveTo>
                    <a:pt x="0" y="0"/>
                  </a:moveTo>
                  <a:lnTo>
                    <a:pt x="1803236" y="0"/>
                  </a:lnTo>
                  <a:lnTo>
                    <a:pt x="2254045" y="777257"/>
                  </a:lnTo>
                  <a:lnTo>
                    <a:pt x="0" y="777257"/>
                  </a:lnTo>
                  <a:close/>
                </a:path>
              </a:pathLst>
            </a:custGeom>
            <a:solidFill>
              <a:srgbClr val="0461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sp>
        <p:nvSpPr>
          <p:cNvPr id="1031" name="Rectangle 1030">
            <a:extLst>
              <a:ext uri="{FF2B5EF4-FFF2-40B4-BE49-F238E27FC236}">
                <a16:creationId xmlns:a16="http://schemas.microsoft.com/office/drawing/2014/main" id="{872A4F46-2F05-B64E-463A-532874E2B685}"/>
              </a:ext>
              <a:ext uri="{C183D7F6-B498-43B3-948B-1728B52AA6E4}">
                <adec:decorative xmlns:adec="http://schemas.microsoft.com/office/drawing/2017/decorative" val="1"/>
              </a:ext>
            </a:extLst>
          </p:cNvPr>
          <p:cNvSpPr/>
          <p:nvPr/>
        </p:nvSpPr>
        <p:spPr>
          <a:xfrm>
            <a:off x="3962396" y="3471997"/>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32" name="Rectangle 1031">
            <a:extLst>
              <a:ext uri="{FF2B5EF4-FFF2-40B4-BE49-F238E27FC236}">
                <a16:creationId xmlns:a16="http://schemas.microsoft.com/office/drawing/2014/main" id="{57B8E527-0519-D0B0-06E8-6C85D14BA814}"/>
              </a:ext>
              <a:ext uri="{C183D7F6-B498-43B3-948B-1728B52AA6E4}">
                <adec:decorative xmlns:adec="http://schemas.microsoft.com/office/drawing/2017/decorative" val="1"/>
              </a:ext>
            </a:extLst>
          </p:cNvPr>
          <p:cNvSpPr/>
          <p:nvPr/>
        </p:nvSpPr>
        <p:spPr>
          <a:xfrm>
            <a:off x="3962396" y="4243250"/>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33" name="Rectangle 1032">
            <a:extLst>
              <a:ext uri="{FF2B5EF4-FFF2-40B4-BE49-F238E27FC236}">
                <a16:creationId xmlns:a16="http://schemas.microsoft.com/office/drawing/2014/main" id="{5B138135-6CFB-BD04-A344-F0F163301130}"/>
              </a:ext>
              <a:ext uri="{C183D7F6-B498-43B3-948B-1728B52AA6E4}">
                <adec:decorative xmlns:adec="http://schemas.microsoft.com/office/drawing/2017/decorative" val="1"/>
              </a:ext>
            </a:extLst>
          </p:cNvPr>
          <p:cNvSpPr/>
          <p:nvPr/>
        </p:nvSpPr>
        <p:spPr>
          <a:xfrm>
            <a:off x="3962396" y="5014501"/>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4C73E662-9510-8337-F8D1-7DFDFE4225C8}"/>
              </a:ext>
            </a:extLst>
          </p:cNvPr>
          <p:cNvSpPr>
            <a:spLocks noGrp="1"/>
          </p:cNvSpPr>
          <p:nvPr>
            <p:ph type="title"/>
          </p:nvPr>
        </p:nvSpPr>
        <p:spPr/>
        <p:txBody>
          <a:bodyPr/>
          <a:lstStyle/>
          <a:p>
            <a:r>
              <a:rPr lang="en-CA" noProof="0" dirty="0"/>
              <a:t>Personalized investment approach (sample)</a:t>
            </a:r>
            <a:br>
              <a:rPr lang="en-CA" noProof="0" dirty="0"/>
            </a:br>
            <a:endParaRPr lang="en-CA" noProof="0" dirty="0"/>
          </a:p>
        </p:txBody>
      </p:sp>
      <p:sp>
        <p:nvSpPr>
          <p:cNvPr id="1037" name="Oval 1036">
            <a:extLst>
              <a:ext uri="{FF2B5EF4-FFF2-40B4-BE49-F238E27FC236}">
                <a16:creationId xmlns:a16="http://schemas.microsoft.com/office/drawing/2014/main" id="{9DFC2932-73CC-D605-A682-705EF5FFD6C1}"/>
              </a:ext>
            </a:extLst>
          </p:cNvPr>
          <p:cNvSpPr/>
          <p:nvPr/>
        </p:nvSpPr>
        <p:spPr>
          <a:xfrm>
            <a:off x="3751806" y="5148988"/>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rial" panose="020B0604020202020204"/>
                <a:ea typeface="+mn-ea"/>
                <a:cs typeface="+mn-cs"/>
              </a:rPr>
              <a:t>1</a:t>
            </a:r>
          </a:p>
        </p:txBody>
      </p:sp>
      <p:sp>
        <p:nvSpPr>
          <p:cNvPr id="8" name="TextBox 7">
            <a:extLst>
              <a:ext uri="{FF2B5EF4-FFF2-40B4-BE49-F238E27FC236}">
                <a16:creationId xmlns:a16="http://schemas.microsoft.com/office/drawing/2014/main" id="{D392AE29-1D47-61E5-1FC4-4E61850E775A}"/>
              </a:ext>
            </a:extLst>
          </p:cNvPr>
          <p:cNvSpPr txBox="1"/>
          <p:nvPr/>
        </p:nvSpPr>
        <p:spPr>
          <a:xfrm>
            <a:off x="4301125" y="5187192"/>
            <a:ext cx="6097044" cy="341632"/>
          </a:xfrm>
          <a:prstGeom prst="rect">
            <a:avLst/>
          </a:prstGeom>
          <a:noFill/>
        </p:spPr>
        <p:txBody>
          <a:bodyPr wrap="square">
            <a:sp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rPr>
              <a:t>Establish investment goals and objectives.</a:t>
            </a:r>
          </a:p>
        </p:txBody>
      </p:sp>
      <p:sp>
        <p:nvSpPr>
          <p:cNvPr id="1038" name="Oval 1037">
            <a:extLst>
              <a:ext uri="{FF2B5EF4-FFF2-40B4-BE49-F238E27FC236}">
                <a16:creationId xmlns:a16="http://schemas.microsoft.com/office/drawing/2014/main" id="{AD69FF70-B2E2-79B2-7B87-3CE0AEC5D62C}"/>
              </a:ext>
            </a:extLst>
          </p:cNvPr>
          <p:cNvSpPr/>
          <p:nvPr/>
        </p:nvSpPr>
        <p:spPr>
          <a:xfrm>
            <a:off x="3751806" y="4378676"/>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rial" panose="020B0604020202020204"/>
                <a:ea typeface="+mn-ea"/>
                <a:cs typeface="+mn-cs"/>
              </a:rPr>
              <a:t>2</a:t>
            </a:r>
          </a:p>
        </p:txBody>
      </p:sp>
      <p:sp>
        <p:nvSpPr>
          <p:cNvPr id="10" name="TextBox 9">
            <a:extLst>
              <a:ext uri="{FF2B5EF4-FFF2-40B4-BE49-F238E27FC236}">
                <a16:creationId xmlns:a16="http://schemas.microsoft.com/office/drawing/2014/main" id="{3A83AC75-490C-4943-FFDE-D378F6BAD72B}"/>
              </a:ext>
            </a:extLst>
          </p:cNvPr>
          <p:cNvSpPr txBox="1"/>
          <p:nvPr/>
        </p:nvSpPr>
        <p:spPr>
          <a:xfrm>
            <a:off x="4301125" y="4419600"/>
            <a:ext cx="6097044" cy="341632"/>
          </a:xfrm>
          <a:prstGeom prst="rect">
            <a:avLst/>
          </a:prstGeom>
          <a:noFill/>
        </p:spPr>
        <p:txBody>
          <a:bodyPr wrap="square">
            <a:spAutoFit/>
          </a:bodyPr>
          <a:lstStyle/>
          <a:p>
            <a:pPr lvl="0" defTabSz="914126">
              <a:lnSpc>
                <a:spcPct val="90000"/>
              </a:lnSpc>
              <a:spcBef>
                <a:spcPts val="600"/>
              </a:spcBef>
              <a:defRPr/>
            </a:pPr>
            <a:r>
              <a:rPr lang="en-CA" noProof="0" dirty="0">
                <a:solidFill>
                  <a:prstClr val="black"/>
                </a:solidFill>
              </a:rPr>
              <a:t>Determine risk tolerance and capacity for loss.</a:t>
            </a:r>
          </a:p>
        </p:txBody>
      </p:sp>
      <p:sp>
        <p:nvSpPr>
          <p:cNvPr id="1039" name="Oval 1038">
            <a:extLst>
              <a:ext uri="{FF2B5EF4-FFF2-40B4-BE49-F238E27FC236}">
                <a16:creationId xmlns:a16="http://schemas.microsoft.com/office/drawing/2014/main" id="{4C94424D-BF77-0FDA-E375-13F500A4196A}"/>
              </a:ext>
            </a:extLst>
          </p:cNvPr>
          <p:cNvSpPr/>
          <p:nvPr/>
        </p:nvSpPr>
        <p:spPr>
          <a:xfrm>
            <a:off x="3751806" y="3602821"/>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rial" panose="020B0604020202020204"/>
                <a:ea typeface="+mn-ea"/>
                <a:cs typeface="+mn-cs"/>
              </a:rPr>
              <a:t>3</a:t>
            </a:r>
          </a:p>
        </p:txBody>
      </p:sp>
      <p:sp>
        <p:nvSpPr>
          <p:cNvPr id="11" name="TextBox 10">
            <a:extLst>
              <a:ext uri="{FF2B5EF4-FFF2-40B4-BE49-F238E27FC236}">
                <a16:creationId xmlns:a16="http://schemas.microsoft.com/office/drawing/2014/main" id="{A5A6205C-C529-BAD9-FE2B-EF7AD300A194}"/>
              </a:ext>
            </a:extLst>
          </p:cNvPr>
          <p:cNvSpPr txBox="1"/>
          <p:nvPr/>
        </p:nvSpPr>
        <p:spPr>
          <a:xfrm>
            <a:off x="4301125" y="3657600"/>
            <a:ext cx="6097044" cy="341632"/>
          </a:xfrm>
          <a:prstGeom prst="rect">
            <a:avLst/>
          </a:prstGeom>
          <a:noFill/>
        </p:spPr>
        <p:txBody>
          <a:bodyPr wrap="square">
            <a:spAutoFit/>
          </a:bodyPr>
          <a:lstStyle/>
          <a:p>
            <a:pPr lvl="0" defTabSz="914126">
              <a:lnSpc>
                <a:spcPct val="90000"/>
              </a:lnSpc>
              <a:spcBef>
                <a:spcPts val="600"/>
              </a:spcBef>
              <a:defRPr/>
            </a:pPr>
            <a:r>
              <a:rPr lang="en-CA" noProof="0" dirty="0">
                <a:solidFill>
                  <a:prstClr val="black"/>
                </a:solidFill>
              </a:rPr>
              <a:t>Develop asset allocation strategy.</a:t>
            </a:r>
          </a:p>
        </p:txBody>
      </p:sp>
      <p:sp>
        <p:nvSpPr>
          <p:cNvPr id="1040" name="Oval 1039">
            <a:extLst>
              <a:ext uri="{FF2B5EF4-FFF2-40B4-BE49-F238E27FC236}">
                <a16:creationId xmlns:a16="http://schemas.microsoft.com/office/drawing/2014/main" id="{D682A10F-E524-C8B1-9D6B-AC45FB659929}"/>
              </a:ext>
            </a:extLst>
          </p:cNvPr>
          <p:cNvSpPr/>
          <p:nvPr/>
        </p:nvSpPr>
        <p:spPr>
          <a:xfrm>
            <a:off x="3751806" y="2832509"/>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rial" panose="020B0604020202020204"/>
                <a:ea typeface="+mn-ea"/>
                <a:cs typeface="+mn-cs"/>
              </a:rPr>
              <a:t>4</a:t>
            </a:r>
          </a:p>
        </p:txBody>
      </p:sp>
      <p:sp>
        <p:nvSpPr>
          <p:cNvPr id="12" name="TextBox 11">
            <a:extLst>
              <a:ext uri="{FF2B5EF4-FFF2-40B4-BE49-F238E27FC236}">
                <a16:creationId xmlns:a16="http://schemas.microsoft.com/office/drawing/2014/main" id="{E0B966DA-FB5C-C774-2BF0-8F60F006FF4D}"/>
              </a:ext>
            </a:extLst>
          </p:cNvPr>
          <p:cNvSpPr txBox="1"/>
          <p:nvPr/>
        </p:nvSpPr>
        <p:spPr>
          <a:xfrm>
            <a:off x="4301124" y="2895600"/>
            <a:ext cx="6953511" cy="341632"/>
          </a:xfrm>
          <a:prstGeom prst="rect">
            <a:avLst/>
          </a:prstGeom>
          <a:noFill/>
        </p:spPr>
        <p:txBody>
          <a:bodyPr wrap="square">
            <a:spAutoFit/>
          </a:bodyPr>
          <a:lstStyle/>
          <a:p>
            <a:pPr lvl="0" defTabSz="914126">
              <a:lnSpc>
                <a:spcPct val="90000"/>
              </a:lnSpc>
              <a:spcBef>
                <a:spcPts val="600"/>
              </a:spcBef>
              <a:defRPr/>
            </a:pPr>
            <a:r>
              <a:rPr lang="en-CA" noProof="0" dirty="0">
                <a:solidFill>
                  <a:prstClr val="black"/>
                </a:solidFill>
              </a:rPr>
              <a:t>Portfolio construction: select platforms and product solutions.</a:t>
            </a:r>
          </a:p>
        </p:txBody>
      </p:sp>
      <p:sp>
        <p:nvSpPr>
          <p:cNvPr id="1041" name="Oval 1040">
            <a:extLst>
              <a:ext uri="{FF2B5EF4-FFF2-40B4-BE49-F238E27FC236}">
                <a16:creationId xmlns:a16="http://schemas.microsoft.com/office/drawing/2014/main" id="{05BCABF5-4526-80AC-51DD-F3CF07CB5964}"/>
              </a:ext>
            </a:extLst>
          </p:cNvPr>
          <p:cNvSpPr/>
          <p:nvPr/>
        </p:nvSpPr>
        <p:spPr>
          <a:xfrm>
            <a:off x="3751806" y="2056652"/>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rial" panose="020B0604020202020204"/>
                <a:ea typeface="+mn-ea"/>
                <a:cs typeface="+mn-cs"/>
              </a:rPr>
              <a:t>5</a:t>
            </a:r>
          </a:p>
        </p:txBody>
      </p:sp>
      <p:sp>
        <p:nvSpPr>
          <p:cNvPr id="13" name="TextBox 12">
            <a:extLst>
              <a:ext uri="{FF2B5EF4-FFF2-40B4-BE49-F238E27FC236}">
                <a16:creationId xmlns:a16="http://schemas.microsoft.com/office/drawing/2014/main" id="{30A577EF-3BCA-B639-D2CC-7FC34EE67838}"/>
              </a:ext>
            </a:extLst>
          </p:cNvPr>
          <p:cNvSpPr txBox="1"/>
          <p:nvPr/>
        </p:nvSpPr>
        <p:spPr>
          <a:xfrm>
            <a:off x="4301125" y="2133600"/>
            <a:ext cx="6097044" cy="341632"/>
          </a:xfrm>
          <a:prstGeom prst="rect">
            <a:avLst/>
          </a:prstGeom>
          <a:noFill/>
        </p:spPr>
        <p:txBody>
          <a:bodyPr wrap="square">
            <a:spAutoFit/>
          </a:bodyPr>
          <a:lstStyle/>
          <a:p>
            <a:pPr lvl="0" defTabSz="914126">
              <a:lnSpc>
                <a:spcPct val="90000"/>
              </a:lnSpc>
              <a:spcBef>
                <a:spcPts val="600"/>
              </a:spcBef>
              <a:defRPr/>
            </a:pPr>
            <a:r>
              <a:rPr lang="en-CA" noProof="0" dirty="0">
                <a:solidFill>
                  <a:prstClr val="black"/>
                </a:solidFill>
              </a:rPr>
              <a:t>Execute investment strategy.</a:t>
            </a:r>
          </a:p>
        </p:txBody>
      </p:sp>
      <p:sp>
        <p:nvSpPr>
          <p:cNvPr id="1042" name="Oval 1041">
            <a:extLst>
              <a:ext uri="{FF2B5EF4-FFF2-40B4-BE49-F238E27FC236}">
                <a16:creationId xmlns:a16="http://schemas.microsoft.com/office/drawing/2014/main" id="{16B3D49A-81B1-58D1-C239-5CABAF5F93E1}"/>
              </a:ext>
            </a:extLst>
          </p:cNvPr>
          <p:cNvSpPr/>
          <p:nvPr/>
        </p:nvSpPr>
        <p:spPr>
          <a:xfrm>
            <a:off x="3751806" y="1280798"/>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rial" panose="020B0604020202020204"/>
                <a:ea typeface="+mn-ea"/>
                <a:cs typeface="+mn-cs"/>
              </a:rPr>
              <a:t>6</a:t>
            </a:r>
          </a:p>
        </p:txBody>
      </p:sp>
      <p:sp>
        <p:nvSpPr>
          <p:cNvPr id="14" name="TextBox 13">
            <a:extLst>
              <a:ext uri="{FF2B5EF4-FFF2-40B4-BE49-F238E27FC236}">
                <a16:creationId xmlns:a16="http://schemas.microsoft.com/office/drawing/2014/main" id="{1428B471-1B84-2440-01CC-A306991D1C15}"/>
              </a:ext>
            </a:extLst>
          </p:cNvPr>
          <p:cNvSpPr txBox="1"/>
          <p:nvPr/>
        </p:nvSpPr>
        <p:spPr>
          <a:xfrm>
            <a:off x="4301125" y="1371600"/>
            <a:ext cx="6097044" cy="341632"/>
          </a:xfrm>
          <a:prstGeom prst="rect">
            <a:avLst/>
          </a:prstGeom>
          <a:noFill/>
        </p:spPr>
        <p:txBody>
          <a:bodyPr wrap="square">
            <a:spAutoFit/>
          </a:bodyPr>
          <a:lstStyle/>
          <a:p>
            <a:pPr lvl="0" defTabSz="914126">
              <a:lnSpc>
                <a:spcPct val="90000"/>
              </a:lnSpc>
              <a:spcBef>
                <a:spcPts val="600"/>
              </a:spcBef>
              <a:defRPr/>
            </a:pPr>
            <a:r>
              <a:rPr lang="en-CA" noProof="0" dirty="0">
                <a:solidFill>
                  <a:prstClr val="black"/>
                </a:solidFill>
              </a:rPr>
              <a:t>Monitor progress and make necessary adjustments.</a:t>
            </a:r>
          </a:p>
        </p:txBody>
      </p:sp>
      <p:sp>
        <p:nvSpPr>
          <p:cNvPr id="2" name="Text Placeholder 1">
            <a:extLst>
              <a:ext uri="{FF2B5EF4-FFF2-40B4-BE49-F238E27FC236}">
                <a16:creationId xmlns:a16="http://schemas.microsoft.com/office/drawing/2014/main" id="{B12B76C4-751A-A41F-79AA-242A69D23765}"/>
              </a:ext>
            </a:extLst>
          </p:cNvPr>
          <p:cNvSpPr>
            <a:spLocks noGrp="1"/>
          </p:cNvSpPr>
          <p:nvPr>
            <p:ph type="body" sz="quarter" idx="13"/>
          </p:nvPr>
        </p:nvSpPr>
        <p:spPr/>
        <p:txBody>
          <a:bodyPr/>
          <a:lstStyle/>
          <a:p>
            <a:r>
              <a:rPr lang="en-CA" noProof="0" dirty="0"/>
              <a:t>For illustrative purposes.</a:t>
            </a:r>
          </a:p>
        </p:txBody>
      </p:sp>
      <p:sp>
        <p:nvSpPr>
          <p:cNvPr id="3" name="Slide Number Placeholder 4">
            <a:extLst>
              <a:ext uri="{FF2B5EF4-FFF2-40B4-BE49-F238E27FC236}">
                <a16:creationId xmlns:a16="http://schemas.microsoft.com/office/drawing/2014/main" id="{6E4E1368-186F-750F-C616-25DC79BF2E25}"/>
              </a:ext>
              <a:ext uri="{C183D7F6-B498-43B3-948B-1728B52AA6E4}">
                <adec:decorative xmlns:adec="http://schemas.microsoft.com/office/drawing/2017/decorative" val="1"/>
              </a:ext>
            </a:extLst>
          </p:cNvPr>
          <p:cNvSpPr txBox="1">
            <a:spLocks/>
          </p:cNvSpPr>
          <p:nvPr/>
        </p:nvSpPr>
        <p:spPr>
          <a:xfrm>
            <a:off x="11449993" y="6414953"/>
            <a:ext cx="283219" cy="175694"/>
          </a:xfrm>
          <a:prstGeom prst="rect">
            <a:avLst/>
          </a:prstGeom>
        </p:spPr>
        <p:txBody>
          <a:bodyPr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pPr algn="r"/>
              <a:t>26</a:t>
            </a:fld>
            <a:endParaRPr lang="en-CA" sz="800" noProof="0" dirty="0"/>
          </a:p>
        </p:txBody>
      </p:sp>
    </p:spTree>
    <p:custDataLst>
      <p:tags r:id="rId1"/>
    </p:custDataLst>
    <p:extLst>
      <p:ext uri="{BB962C8B-B14F-4D97-AF65-F5344CB8AC3E}">
        <p14:creationId xmlns:p14="http://schemas.microsoft.com/office/powerpoint/2010/main" val="348799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F1A6BF2-52B0-56B1-05C1-25BC3AF04187}"/>
              </a:ext>
              <a:ext uri="{C183D7F6-B498-43B3-948B-1728B52AA6E4}">
                <adec:decorative xmlns:adec="http://schemas.microsoft.com/office/drawing/2017/decorative" val="1"/>
              </a:ext>
            </a:extLst>
          </p:cNvPr>
          <p:cNvGrpSpPr/>
          <p:nvPr/>
        </p:nvGrpSpPr>
        <p:grpSpPr>
          <a:xfrm>
            <a:off x="417801" y="4033352"/>
            <a:ext cx="1614469" cy="1699430"/>
            <a:chOff x="417801" y="4033352"/>
            <a:chExt cx="1614469" cy="1699430"/>
          </a:xfrm>
        </p:grpSpPr>
        <p:sp>
          <p:nvSpPr>
            <p:cNvPr id="1025" name="Rectangle 1024">
              <a:extLst>
                <a:ext uri="{FF2B5EF4-FFF2-40B4-BE49-F238E27FC236}">
                  <a16:creationId xmlns:a16="http://schemas.microsoft.com/office/drawing/2014/main" id="{74051330-50EE-1635-3751-830FA1C53070}"/>
                </a:ext>
              </a:extLst>
            </p:cNvPr>
            <p:cNvSpPr/>
            <p:nvPr/>
          </p:nvSpPr>
          <p:spPr>
            <a:xfrm>
              <a:off x="417801" y="4033352"/>
              <a:ext cx="1614469" cy="1699430"/>
            </a:xfrm>
            <a:prstGeom prst="rect">
              <a:avLst/>
            </a:prstGeom>
            <a:solidFill>
              <a:schemeClr val="bg1">
                <a:lumMod val="95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45708" rIns="182832" bIns="45708"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799"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34" name="TextBox 1033">
              <a:extLst>
                <a:ext uri="{FF2B5EF4-FFF2-40B4-BE49-F238E27FC236}">
                  <a16:creationId xmlns:a16="http://schemas.microsoft.com/office/drawing/2014/main" id="{48FB8474-4A03-D4EC-71C0-80357C9750F4}"/>
                </a:ext>
              </a:extLst>
            </p:cNvPr>
            <p:cNvSpPr txBox="1"/>
            <p:nvPr/>
          </p:nvSpPr>
          <p:spPr>
            <a:xfrm>
              <a:off x="671113" y="4213761"/>
              <a:ext cx="868554" cy="2153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CA" sz="1400" b="1" i="0" u="none" strike="noStrike" kern="1200" cap="none" spc="0" normalizeH="0" baseline="0" noProof="0" dirty="0">
                  <a:ln>
                    <a:noFill/>
                  </a:ln>
                  <a:solidFill>
                    <a:prstClr val="black"/>
                  </a:solidFill>
                  <a:effectLst/>
                  <a:uLnTx/>
                  <a:uFillTx/>
                  <a:latin typeface="Arial" panose="020B0604020202020204"/>
                  <a:ea typeface="+mn-ea"/>
                  <a:cs typeface="+mn-cs"/>
                </a:rPr>
                <a:t>Legend</a:t>
              </a:r>
            </a:p>
          </p:txBody>
        </p:sp>
        <p:sp>
          <p:nvSpPr>
            <p:cNvPr id="1037" name="TextBox 1036">
              <a:extLst>
                <a:ext uri="{FF2B5EF4-FFF2-40B4-BE49-F238E27FC236}">
                  <a16:creationId xmlns:a16="http://schemas.microsoft.com/office/drawing/2014/main" id="{C91C1680-BEE6-B361-F5B6-EE8678A9B028}"/>
                </a:ext>
              </a:extLst>
            </p:cNvPr>
            <p:cNvSpPr txBox="1"/>
            <p:nvPr/>
          </p:nvSpPr>
          <p:spPr>
            <a:xfrm>
              <a:off x="929396" y="4553889"/>
              <a:ext cx="868555"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Arial" panose="020B0604020202020204"/>
                  <a:ea typeface="+mn-ea"/>
                  <a:cs typeface="+mn-cs"/>
                </a:rPr>
                <a:t>Client-facing meetings</a:t>
              </a:r>
            </a:p>
          </p:txBody>
        </p:sp>
        <p:sp>
          <p:nvSpPr>
            <p:cNvPr id="1040" name="TextBox 1039">
              <a:extLst>
                <a:ext uri="{FF2B5EF4-FFF2-40B4-BE49-F238E27FC236}">
                  <a16:creationId xmlns:a16="http://schemas.microsoft.com/office/drawing/2014/main" id="{263023EB-3B0B-E848-F161-A3C57C441F7C}"/>
                </a:ext>
              </a:extLst>
            </p:cNvPr>
            <p:cNvSpPr txBox="1"/>
            <p:nvPr/>
          </p:nvSpPr>
          <p:spPr>
            <a:xfrm>
              <a:off x="929396" y="5180299"/>
              <a:ext cx="1059842" cy="184666"/>
            </a:xfrm>
            <a:prstGeom prst="rect">
              <a:avLst/>
            </a:prstGeom>
            <a:noFill/>
          </p:spPr>
          <p:txBody>
            <a:bodyPr wrap="square" lIns="0" tIns="0" rIns="0" bIns="0">
              <a:spAutoFit/>
            </a:bodyPr>
            <a:lstStyle/>
            <a:p>
              <a:pPr marL="0" marR="0" lvl="0" indent="0" algn="l" defTabSz="914126" rtl="0" eaLnBrk="1" fontAlgn="auto" latinLnBrk="0" hangingPunct="1">
                <a:lnSpc>
                  <a:spcPct val="100000"/>
                </a:lnSpc>
                <a:spcBef>
                  <a:spcPts val="60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Arial" panose="020B0604020202020204"/>
                  <a:ea typeface="+mn-ea"/>
                  <a:cs typeface="+mn-cs"/>
                </a:rPr>
                <a:t>Meeting prep</a:t>
              </a:r>
            </a:p>
          </p:txBody>
        </p:sp>
        <p:sp>
          <p:nvSpPr>
            <p:cNvPr id="1041" name="Oval 1040">
              <a:extLst>
                <a:ext uri="{FF2B5EF4-FFF2-40B4-BE49-F238E27FC236}">
                  <a16:creationId xmlns:a16="http://schemas.microsoft.com/office/drawing/2014/main" id="{9BE94E1B-B854-E060-A344-04143BCEE95C}"/>
                </a:ext>
              </a:extLst>
            </p:cNvPr>
            <p:cNvSpPr/>
            <p:nvPr/>
          </p:nvSpPr>
          <p:spPr>
            <a:xfrm>
              <a:off x="628280" y="4557604"/>
              <a:ext cx="218363" cy="218363"/>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43" name="Oval 1042">
              <a:extLst>
                <a:ext uri="{FF2B5EF4-FFF2-40B4-BE49-F238E27FC236}">
                  <a16:creationId xmlns:a16="http://schemas.microsoft.com/office/drawing/2014/main" id="{FAB04AEB-5516-8BBC-A5AC-8E33D7426218}"/>
                </a:ext>
              </a:extLst>
            </p:cNvPr>
            <p:cNvSpPr/>
            <p:nvPr/>
          </p:nvSpPr>
          <p:spPr>
            <a:xfrm>
              <a:off x="628280" y="5161100"/>
              <a:ext cx="218363" cy="218363"/>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sp>
        <p:nvSpPr>
          <p:cNvPr id="33" name="Right Arrow 32">
            <a:extLst>
              <a:ext uri="{FF2B5EF4-FFF2-40B4-BE49-F238E27FC236}">
                <a16:creationId xmlns:a16="http://schemas.microsoft.com/office/drawing/2014/main" id="{2F353764-45D2-478F-2470-922B710FC6A0}"/>
              </a:ext>
              <a:ext uri="{C183D7F6-B498-43B3-948B-1728B52AA6E4}">
                <adec:decorative xmlns:adec="http://schemas.microsoft.com/office/drawing/2017/decorative" val="1"/>
              </a:ext>
            </a:extLst>
          </p:cNvPr>
          <p:cNvSpPr/>
          <p:nvPr/>
        </p:nvSpPr>
        <p:spPr>
          <a:xfrm>
            <a:off x="0" y="3340394"/>
            <a:ext cx="12046857" cy="351380"/>
          </a:xfrm>
          <a:prstGeom prst="rightArrow">
            <a:avLst>
              <a:gd name="adj1" fmla="val 50000"/>
              <a:gd name="adj2" fmla="val 7914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10" name="Group 9">
            <a:extLst>
              <a:ext uri="{FF2B5EF4-FFF2-40B4-BE49-F238E27FC236}">
                <a16:creationId xmlns:a16="http://schemas.microsoft.com/office/drawing/2014/main" id="{D036FCA4-C66E-86CB-A2E2-07CF394198F7}"/>
              </a:ext>
              <a:ext uri="{C183D7F6-B498-43B3-948B-1728B52AA6E4}">
                <adec:decorative xmlns:adec="http://schemas.microsoft.com/office/drawing/2017/decorative" val="1"/>
              </a:ext>
            </a:extLst>
          </p:cNvPr>
          <p:cNvGrpSpPr/>
          <p:nvPr/>
        </p:nvGrpSpPr>
        <p:grpSpPr>
          <a:xfrm>
            <a:off x="306688" y="1059544"/>
            <a:ext cx="9266591" cy="4909451"/>
            <a:chOff x="306688" y="1059544"/>
            <a:chExt cx="9266591" cy="4909451"/>
          </a:xfrm>
        </p:grpSpPr>
        <p:sp>
          <p:nvSpPr>
            <p:cNvPr id="34" name="Oval 33">
              <a:extLst>
                <a:ext uri="{FF2B5EF4-FFF2-40B4-BE49-F238E27FC236}">
                  <a16:creationId xmlns:a16="http://schemas.microsoft.com/office/drawing/2014/main" id="{732AC7AC-965D-3BDB-7D96-A77410543903}"/>
                </a:ext>
              </a:extLst>
            </p:cNvPr>
            <p:cNvSpPr/>
            <p:nvPr/>
          </p:nvSpPr>
          <p:spPr>
            <a:xfrm>
              <a:off x="306688" y="3269341"/>
              <a:ext cx="493486" cy="493486"/>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44" name="Straight Connector 43">
              <a:extLst>
                <a:ext uri="{FF2B5EF4-FFF2-40B4-BE49-F238E27FC236}">
                  <a16:creationId xmlns:a16="http://schemas.microsoft.com/office/drawing/2014/main" id="{31934385-A41D-1CE3-5A46-40FD0BCC6FAA}"/>
                </a:ext>
              </a:extLst>
            </p:cNvPr>
            <p:cNvCxnSpPr>
              <a:cxnSpLocks/>
            </p:cNvCxnSpPr>
            <p:nvPr/>
          </p:nvCxnSpPr>
          <p:spPr>
            <a:xfrm flipV="1">
              <a:off x="551979" y="1059544"/>
              <a:ext cx="0" cy="2206168"/>
            </a:xfrm>
            <a:prstGeom prst="line">
              <a:avLst/>
            </a:prstGeom>
            <a:ln w="12700">
              <a:solidFill>
                <a:srgbClr val="03874D"/>
              </a:solidFill>
              <a:miter lim="800000"/>
              <a:headEnd type="none"/>
              <a:tailEnd type="ova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BF46B5B0-88D5-2F22-0F4F-66A688E4656F}"/>
                </a:ext>
              </a:extLst>
            </p:cNvPr>
            <p:cNvSpPr/>
            <p:nvPr/>
          </p:nvSpPr>
          <p:spPr>
            <a:xfrm>
              <a:off x="3815930" y="3269341"/>
              <a:ext cx="493486" cy="493486"/>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54" name="Straight Connector 53">
              <a:extLst>
                <a:ext uri="{FF2B5EF4-FFF2-40B4-BE49-F238E27FC236}">
                  <a16:creationId xmlns:a16="http://schemas.microsoft.com/office/drawing/2014/main" id="{825C6DDA-EEE8-1EA1-CC1B-205B73B044CD}"/>
                </a:ext>
              </a:extLst>
            </p:cNvPr>
            <p:cNvCxnSpPr>
              <a:cxnSpLocks/>
            </p:cNvCxnSpPr>
            <p:nvPr/>
          </p:nvCxnSpPr>
          <p:spPr>
            <a:xfrm flipV="1">
              <a:off x="4042667" y="1059544"/>
              <a:ext cx="0" cy="2206168"/>
            </a:xfrm>
            <a:prstGeom prst="line">
              <a:avLst/>
            </a:prstGeom>
            <a:ln w="12700">
              <a:solidFill>
                <a:srgbClr val="03874D"/>
              </a:solidFill>
              <a:miter lim="800000"/>
              <a:headEnd type="none"/>
              <a:tailEnd type="oval"/>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A936990C-E43A-DDAB-84FC-15F3196234F8}"/>
                </a:ext>
              </a:extLst>
            </p:cNvPr>
            <p:cNvSpPr/>
            <p:nvPr/>
          </p:nvSpPr>
          <p:spPr>
            <a:xfrm>
              <a:off x="7325172" y="3269341"/>
              <a:ext cx="493486" cy="493486"/>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56" name="Straight Connector 55">
              <a:extLst>
                <a:ext uri="{FF2B5EF4-FFF2-40B4-BE49-F238E27FC236}">
                  <a16:creationId xmlns:a16="http://schemas.microsoft.com/office/drawing/2014/main" id="{CF58C7C0-6FA9-2FE2-E85F-F4763CB07A50}"/>
                </a:ext>
              </a:extLst>
            </p:cNvPr>
            <p:cNvCxnSpPr>
              <a:cxnSpLocks/>
            </p:cNvCxnSpPr>
            <p:nvPr/>
          </p:nvCxnSpPr>
          <p:spPr>
            <a:xfrm flipV="1">
              <a:off x="7584152" y="1059544"/>
              <a:ext cx="0" cy="2206168"/>
            </a:xfrm>
            <a:prstGeom prst="line">
              <a:avLst/>
            </a:prstGeom>
            <a:ln w="12700">
              <a:solidFill>
                <a:srgbClr val="03874D"/>
              </a:solidFill>
              <a:miter lim="800000"/>
              <a:headEnd type="none"/>
              <a:tailEnd type="ova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5B178883-028C-D94E-573C-FF94D4548B9D}"/>
                </a:ext>
              </a:extLst>
            </p:cNvPr>
            <p:cNvSpPr/>
            <p:nvPr/>
          </p:nvSpPr>
          <p:spPr>
            <a:xfrm>
              <a:off x="2061309" y="3269341"/>
              <a:ext cx="493486" cy="493486"/>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58" name="Straight Connector 57">
              <a:extLst>
                <a:ext uri="{FF2B5EF4-FFF2-40B4-BE49-F238E27FC236}">
                  <a16:creationId xmlns:a16="http://schemas.microsoft.com/office/drawing/2014/main" id="{427C793E-0A72-DE78-2A39-283CC9628A9B}"/>
                </a:ext>
              </a:extLst>
            </p:cNvPr>
            <p:cNvCxnSpPr>
              <a:cxnSpLocks/>
            </p:cNvCxnSpPr>
            <p:nvPr/>
          </p:nvCxnSpPr>
          <p:spPr>
            <a:xfrm flipV="1">
              <a:off x="2286437" y="3762827"/>
              <a:ext cx="0" cy="2206168"/>
            </a:xfrm>
            <a:prstGeom prst="line">
              <a:avLst/>
            </a:prstGeom>
            <a:ln w="12700">
              <a:solidFill>
                <a:srgbClr val="00009A"/>
              </a:solidFill>
              <a:miter lim="800000"/>
              <a:headEnd type="oval"/>
              <a:tailEnd type="none"/>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B361079E-09EC-41CA-7A27-C21E2BC4DEF2}"/>
                </a:ext>
              </a:extLst>
            </p:cNvPr>
            <p:cNvSpPr/>
            <p:nvPr/>
          </p:nvSpPr>
          <p:spPr>
            <a:xfrm>
              <a:off x="5570551" y="3269341"/>
              <a:ext cx="493486" cy="493486"/>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60" name="Straight Connector 59">
              <a:extLst>
                <a:ext uri="{FF2B5EF4-FFF2-40B4-BE49-F238E27FC236}">
                  <a16:creationId xmlns:a16="http://schemas.microsoft.com/office/drawing/2014/main" id="{ADBBEC80-184C-F875-048F-6BCB8546C9AC}"/>
                </a:ext>
              </a:extLst>
            </p:cNvPr>
            <p:cNvCxnSpPr>
              <a:cxnSpLocks/>
            </p:cNvCxnSpPr>
            <p:nvPr/>
          </p:nvCxnSpPr>
          <p:spPr>
            <a:xfrm flipV="1">
              <a:off x="5791746" y="3762827"/>
              <a:ext cx="0" cy="2206168"/>
            </a:xfrm>
            <a:prstGeom prst="line">
              <a:avLst/>
            </a:prstGeom>
            <a:ln w="12700">
              <a:solidFill>
                <a:srgbClr val="00009A"/>
              </a:solidFill>
              <a:miter lim="800000"/>
              <a:headEnd type="oval"/>
              <a:tailEnd type="none"/>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AB0E78EB-A4E8-C5D1-6409-5774D39F58A5}"/>
                </a:ext>
              </a:extLst>
            </p:cNvPr>
            <p:cNvSpPr/>
            <p:nvPr/>
          </p:nvSpPr>
          <p:spPr>
            <a:xfrm>
              <a:off x="9079793" y="3269341"/>
              <a:ext cx="493486" cy="493486"/>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62" name="Straight Connector 61">
              <a:extLst>
                <a:ext uri="{FF2B5EF4-FFF2-40B4-BE49-F238E27FC236}">
                  <a16:creationId xmlns:a16="http://schemas.microsoft.com/office/drawing/2014/main" id="{79315B29-45B5-E116-6FCB-28BBC0BFA097}"/>
                </a:ext>
              </a:extLst>
            </p:cNvPr>
            <p:cNvCxnSpPr>
              <a:cxnSpLocks/>
            </p:cNvCxnSpPr>
            <p:nvPr/>
          </p:nvCxnSpPr>
          <p:spPr>
            <a:xfrm flipV="1">
              <a:off x="9333122" y="3762827"/>
              <a:ext cx="0" cy="2206168"/>
            </a:xfrm>
            <a:prstGeom prst="line">
              <a:avLst/>
            </a:prstGeom>
            <a:ln w="12700">
              <a:solidFill>
                <a:srgbClr val="00009A"/>
              </a:solidFill>
              <a:miter lim="800000"/>
              <a:headEnd type="oval"/>
              <a:tailEnd type="none"/>
            </a:ln>
          </p:spPr>
          <p:style>
            <a:lnRef idx="1">
              <a:schemeClr val="accent1"/>
            </a:lnRef>
            <a:fillRef idx="0">
              <a:schemeClr val="accent1"/>
            </a:fillRef>
            <a:effectRef idx="0">
              <a:schemeClr val="accent1"/>
            </a:effectRef>
            <a:fontRef idx="minor">
              <a:schemeClr val="tx1"/>
            </a:fontRef>
          </p:style>
        </p:cxnSp>
      </p:grpSp>
      <p:sp>
        <p:nvSpPr>
          <p:cNvPr id="9" name="Slide Number Placeholder 4">
            <a:extLst>
              <a:ext uri="{FF2B5EF4-FFF2-40B4-BE49-F238E27FC236}">
                <a16:creationId xmlns:a16="http://schemas.microsoft.com/office/drawing/2014/main" id="{7E04243A-7EDF-CE5A-363D-F70CEF8358CC}"/>
              </a:ext>
              <a:ext uri="{C183D7F6-B498-43B3-948B-1728B52AA6E4}">
                <adec:decorative xmlns:adec="http://schemas.microsoft.com/office/drawing/2017/decorative" val="1"/>
              </a:ext>
            </a:extLst>
          </p:cNvPr>
          <p:cNvSpPr txBox="1">
            <a:spLocks/>
          </p:cNvSpPr>
          <p:nvPr/>
        </p:nvSpPr>
        <p:spPr>
          <a:xfrm>
            <a:off x="11449993" y="6414953"/>
            <a:ext cx="283219" cy="175694"/>
          </a:xfrm>
          <a:prstGeom prst="rect">
            <a:avLst/>
          </a:prstGeom>
        </p:spPr>
        <p:txBody>
          <a:bodyPr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pPr algn="r"/>
              <a:t>27</a:t>
            </a:fld>
            <a:endParaRPr lang="en-CA" sz="800" noProof="0" dirty="0"/>
          </a:p>
        </p:txBody>
      </p:sp>
      <p:sp>
        <p:nvSpPr>
          <p:cNvPr id="29" name="Title 28">
            <a:extLst>
              <a:ext uri="{FF2B5EF4-FFF2-40B4-BE49-F238E27FC236}">
                <a16:creationId xmlns:a16="http://schemas.microsoft.com/office/drawing/2014/main" id="{622430AD-ADAD-1C7D-462F-9622D906E997}"/>
              </a:ext>
            </a:extLst>
          </p:cNvPr>
          <p:cNvSpPr>
            <a:spLocks noGrp="1"/>
          </p:cNvSpPr>
          <p:nvPr>
            <p:ph type="title"/>
          </p:nvPr>
        </p:nvSpPr>
        <p:spPr/>
        <p:txBody>
          <a:bodyPr/>
          <a:lstStyle/>
          <a:p>
            <a:r>
              <a:rPr lang="en-CA" noProof="0" dirty="0"/>
              <a:t>Financial planning process (sample)</a:t>
            </a:r>
          </a:p>
        </p:txBody>
      </p:sp>
      <p:sp>
        <p:nvSpPr>
          <p:cNvPr id="50" name="TextBox 49">
            <a:extLst>
              <a:ext uri="{FF2B5EF4-FFF2-40B4-BE49-F238E27FC236}">
                <a16:creationId xmlns:a16="http://schemas.microsoft.com/office/drawing/2014/main" id="{51BB4439-288F-7CB1-6681-950E020D5595}"/>
              </a:ext>
            </a:extLst>
          </p:cNvPr>
          <p:cNvSpPr txBox="1"/>
          <p:nvPr/>
        </p:nvSpPr>
        <p:spPr>
          <a:xfrm>
            <a:off x="683277" y="1000869"/>
            <a:ext cx="3222952" cy="200208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CA" sz="1700" b="1" i="0" u="none" strike="noStrike" kern="1200" cap="none" spc="0" normalizeH="0" baseline="0" noProof="0" dirty="0">
                <a:ln>
                  <a:noFill/>
                </a:ln>
                <a:solidFill>
                  <a:prstClr val="black"/>
                </a:solidFill>
                <a:effectLst/>
                <a:uLnTx/>
                <a:uFillTx/>
                <a:latin typeface="Arial" panose="020B0604020202020204"/>
                <a:ea typeface="+mn-ea"/>
                <a:cs typeface="+mn-cs"/>
              </a:rPr>
              <a:t>“Fit” meeting</a:t>
            </a:r>
          </a:p>
          <a:p>
            <a:pPr marL="169863" marR="0" lvl="0" indent="-169863" algn="l" defTabSz="914400" rtl="0" eaLnBrk="1" fontAlgn="auto" latinLnBrk="0" hangingPunct="1">
              <a:lnSpc>
                <a:spcPct val="95000"/>
              </a:lnSpc>
              <a:spcBef>
                <a:spcPts val="600"/>
              </a:spcBef>
              <a:spcAft>
                <a:spcPts val="0"/>
              </a:spcAft>
              <a:buClrTx/>
              <a:buSzTx/>
              <a:buFont typeface="Arial" panose="020B0604020202020204" pitchFamily="34" charset="0"/>
              <a:buChar char="•"/>
              <a:tabLst/>
              <a:defRPr/>
            </a:pPr>
            <a:r>
              <a:rPr kumimoji="0" lang="en-CA" sz="1400" b="0" i="0" u="none" strike="noStrike" kern="1200" cap="none" spc="0" normalizeH="0" baseline="0" noProof="0" dirty="0">
                <a:ln>
                  <a:noFill/>
                </a:ln>
                <a:solidFill>
                  <a:prstClr val="black"/>
                </a:solidFill>
                <a:effectLst/>
                <a:uLnTx/>
                <a:uFillTx/>
                <a:latin typeface="Arial" panose="020B0604020202020204"/>
                <a:ea typeface="+mn-ea"/>
                <a:cs typeface="+mn-cs"/>
              </a:rPr>
              <a:t>Clients identify their goals, values, special considerations or challenges, and attitudes </a:t>
            </a:r>
            <a:r>
              <a:rPr lang="en-CA" sz="1400" noProof="0" dirty="0">
                <a:solidFill>
                  <a:prstClr val="black"/>
                </a:solidFill>
                <a:latin typeface="Arial" panose="020B0604020202020204"/>
              </a:rPr>
              <a:t>to</a:t>
            </a:r>
            <a:r>
              <a:rPr kumimoji="0" lang="en-CA" sz="1400" b="0" i="0" u="none" strike="noStrike" kern="1200" cap="none" spc="0" normalizeH="0" baseline="0" noProof="0" dirty="0">
                <a:ln>
                  <a:noFill/>
                </a:ln>
                <a:solidFill>
                  <a:prstClr val="black"/>
                </a:solidFill>
                <a:effectLst/>
                <a:uLnTx/>
                <a:uFillTx/>
                <a:latin typeface="Arial" panose="020B0604020202020204"/>
                <a:ea typeface="+mn-ea"/>
                <a:cs typeface="+mn-cs"/>
              </a:rPr>
              <a:t> risk.</a:t>
            </a:r>
          </a:p>
          <a:p>
            <a:pPr marL="169863" marR="0" lvl="0" indent="-169863" algn="l" defTabSz="914400" rtl="0" eaLnBrk="1" fontAlgn="auto" latinLnBrk="0" hangingPunct="1">
              <a:lnSpc>
                <a:spcPct val="95000"/>
              </a:lnSpc>
              <a:spcBef>
                <a:spcPts val="600"/>
              </a:spcBef>
              <a:spcAft>
                <a:spcPts val="0"/>
              </a:spcAft>
              <a:buClrTx/>
              <a:buSzTx/>
              <a:buFont typeface="Arial" panose="020B0604020202020204" pitchFamily="34" charset="0"/>
              <a:buChar char="•"/>
              <a:tabLst/>
              <a:defRPr/>
            </a:pPr>
            <a:r>
              <a:rPr kumimoji="0" lang="en-CA" sz="1400" b="0" i="0" u="none" strike="noStrike" kern="1200" cap="none" spc="0" normalizeH="0" baseline="0" noProof="0" dirty="0">
                <a:ln>
                  <a:noFill/>
                </a:ln>
                <a:solidFill>
                  <a:prstClr val="black"/>
                </a:solidFill>
                <a:effectLst/>
                <a:uLnTx/>
                <a:uFillTx/>
                <a:latin typeface="Arial" panose="020B0604020202020204"/>
                <a:ea typeface="+mn-ea"/>
                <a:cs typeface="+mn-cs"/>
              </a:rPr>
              <a:t>Introduce our practice, fee structure, and the client experience.</a:t>
            </a:r>
          </a:p>
          <a:p>
            <a:pPr marL="169863" marR="0" lvl="0" indent="-169863" algn="l" defTabSz="914400" rtl="0" eaLnBrk="1" fontAlgn="auto" latinLnBrk="0" hangingPunct="1">
              <a:lnSpc>
                <a:spcPct val="95000"/>
              </a:lnSpc>
              <a:spcBef>
                <a:spcPts val="600"/>
              </a:spcBef>
              <a:spcAft>
                <a:spcPts val="0"/>
              </a:spcAft>
              <a:buClrTx/>
              <a:buSzTx/>
              <a:buFont typeface="Arial" panose="020B0604020202020204" pitchFamily="34" charset="0"/>
              <a:buChar char="•"/>
              <a:tabLst/>
              <a:defRPr/>
            </a:pPr>
            <a:r>
              <a:rPr kumimoji="0" lang="en-CA" sz="1400" b="0" i="0" u="none" strike="noStrike" kern="1200" cap="none" spc="0" normalizeH="0" baseline="0" noProof="0" dirty="0">
                <a:ln>
                  <a:noFill/>
                </a:ln>
                <a:solidFill>
                  <a:prstClr val="black"/>
                </a:solidFill>
                <a:effectLst/>
                <a:uLnTx/>
                <a:uFillTx/>
                <a:latin typeface="Arial" panose="020B0604020202020204"/>
                <a:ea typeface="+mn-ea"/>
                <a:cs typeface="+mn-cs"/>
              </a:rPr>
              <a:t>Collect/upload documents.</a:t>
            </a:r>
          </a:p>
          <a:p>
            <a:pPr marL="169863" marR="0" lvl="0" indent="-169863" algn="l" defTabSz="914400" rtl="0" eaLnBrk="1" fontAlgn="auto" latinLnBrk="0" hangingPunct="1">
              <a:lnSpc>
                <a:spcPct val="95000"/>
              </a:lnSpc>
              <a:spcBef>
                <a:spcPts val="600"/>
              </a:spcBef>
              <a:spcAft>
                <a:spcPts val="0"/>
              </a:spcAft>
              <a:buClrTx/>
              <a:buSzTx/>
              <a:buFont typeface="Arial" panose="020B0604020202020204" pitchFamily="34" charset="0"/>
              <a:buChar char="•"/>
              <a:tabLst/>
              <a:defRPr/>
            </a:pPr>
            <a:r>
              <a:rPr kumimoji="0" lang="en-CA" sz="1400" b="0" i="0" u="none" strike="noStrike" kern="1200" cap="none" spc="0" normalizeH="0" baseline="0" noProof="0" dirty="0">
                <a:ln>
                  <a:noFill/>
                </a:ln>
                <a:solidFill>
                  <a:prstClr val="black"/>
                </a:solidFill>
                <a:effectLst/>
                <a:uLnTx/>
                <a:uFillTx/>
                <a:latin typeface="Arial" panose="020B0604020202020204"/>
                <a:ea typeface="+mn-ea"/>
                <a:cs typeface="+mn-cs"/>
              </a:rPr>
              <a:t>Commitment to move forward.</a:t>
            </a:r>
            <a:endParaRPr kumimoji="0" lang="en-CA" sz="15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 name="TextBox 58">
            <a:extLst>
              <a:ext uri="{FF2B5EF4-FFF2-40B4-BE49-F238E27FC236}">
                <a16:creationId xmlns:a16="http://schemas.microsoft.com/office/drawing/2014/main" id="{215CF433-287B-E55F-F238-50F45A1D7BC9}"/>
              </a:ext>
            </a:extLst>
          </p:cNvPr>
          <p:cNvSpPr txBox="1"/>
          <p:nvPr/>
        </p:nvSpPr>
        <p:spPr>
          <a:xfrm>
            <a:off x="2446764" y="3954526"/>
            <a:ext cx="3047781" cy="172047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CA" sz="1700" b="1" i="0" u="none" strike="noStrike" kern="1200" cap="none" spc="0" normalizeH="0" baseline="0" noProof="0" dirty="0">
                <a:ln>
                  <a:noFill/>
                </a:ln>
                <a:solidFill>
                  <a:prstClr val="black"/>
                </a:solidFill>
                <a:effectLst/>
                <a:uLnTx/>
                <a:uFillTx/>
                <a:latin typeface="Arial" panose="020B0604020202020204"/>
                <a:ea typeface="+mn-ea"/>
                <a:cs typeface="+mn-cs"/>
              </a:rPr>
              <a:t>Input data and identify gaps</a:t>
            </a:r>
          </a:p>
          <a:p>
            <a:pPr marL="169863" marR="0" lvl="0" indent="-169863" fontAlgn="auto">
              <a:lnSpc>
                <a:spcPct val="95000"/>
              </a:lnSpc>
              <a:spcBef>
                <a:spcPts val="600"/>
              </a:spcBef>
              <a:spcAft>
                <a:spcPts val="0"/>
              </a:spcAft>
              <a:buClrTx/>
              <a:buSzTx/>
              <a:buFont typeface="Arial" panose="020B0604020202020204" pitchFamily="34" charset="0"/>
              <a:buChar char="•"/>
              <a:tabLst/>
              <a:defRPr/>
            </a:pPr>
            <a:r>
              <a:rPr lang="en-CA" sz="1400" noProof="0" dirty="0">
                <a:solidFill>
                  <a:prstClr val="black"/>
                </a:solidFill>
                <a:latin typeface="Arial" panose="020B0604020202020204"/>
              </a:rPr>
              <a:t>May require additional meeting to clarify data.</a:t>
            </a:r>
          </a:p>
          <a:p>
            <a:pPr marL="169863" marR="0" lvl="0" indent="-169863" fontAlgn="auto">
              <a:lnSpc>
                <a:spcPct val="95000"/>
              </a:lnSpc>
              <a:spcBef>
                <a:spcPts val="600"/>
              </a:spcBef>
              <a:spcAft>
                <a:spcPts val="0"/>
              </a:spcAft>
              <a:buClrTx/>
              <a:buSzTx/>
              <a:buFont typeface="Arial" panose="020B0604020202020204" pitchFamily="34" charset="0"/>
              <a:buChar char="•"/>
              <a:tabLst/>
              <a:defRPr/>
            </a:pPr>
            <a:r>
              <a:rPr lang="en-CA" sz="1400" noProof="0" dirty="0">
                <a:solidFill>
                  <a:prstClr val="black"/>
                </a:solidFill>
                <a:latin typeface="Arial" panose="020B0604020202020204"/>
              </a:rPr>
              <a:t>Analyze potential </a:t>
            </a:r>
            <a:r>
              <a:rPr lang="en-CA" sz="1400" noProof="0" dirty="0">
                <a:solidFill>
                  <a:prstClr val="black"/>
                </a:solidFill>
              </a:rPr>
              <a:t>solutions/recommendations </a:t>
            </a:r>
            <a:r>
              <a:rPr lang="en-CA" sz="1400" noProof="0" dirty="0">
                <a:solidFill>
                  <a:prstClr val="black"/>
                </a:solidFill>
                <a:latin typeface="Arial" panose="020B0604020202020204"/>
              </a:rPr>
              <a:t>and create plan.</a:t>
            </a:r>
          </a:p>
          <a:p>
            <a:pPr marL="169863" marR="0" lvl="0" indent="-169863" fontAlgn="auto">
              <a:lnSpc>
                <a:spcPct val="95000"/>
              </a:lnSpc>
              <a:spcBef>
                <a:spcPts val="600"/>
              </a:spcBef>
              <a:spcAft>
                <a:spcPts val="0"/>
              </a:spcAft>
              <a:buClrTx/>
              <a:buSzTx/>
              <a:buFont typeface="Arial" panose="020B0604020202020204" pitchFamily="34" charset="0"/>
              <a:buChar char="•"/>
              <a:tabLst/>
              <a:defRPr/>
            </a:pPr>
            <a:r>
              <a:rPr lang="en-CA" sz="1400" noProof="0" dirty="0">
                <a:solidFill>
                  <a:prstClr val="black"/>
                </a:solidFill>
                <a:latin typeface="Arial" panose="020B0604020202020204"/>
              </a:rPr>
              <a:t>Stress test plan.</a:t>
            </a:r>
          </a:p>
        </p:txBody>
      </p:sp>
      <p:sp>
        <p:nvSpPr>
          <p:cNvPr id="55" name="TextBox 54">
            <a:extLst>
              <a:ext uri="{FF2B5EF4-FFF2-40B4-BE49-F238E27FC236}">
                <a16:creationId xmlns:a16="http://schemas.microsoft.com/office/drawing/2014/main" id="{56F018B0-6C0E-F972-DF3A-24E8BADB5950}"/>
              </a:ext>
            </a:extLst>
          </p:cNvPr>
          <p:cNvSpPr txBox="1"/>
          <p:nvPr/>
        </p:nvSpPr>
        <p:spPr>
          <a:xfrm>
            <a:off x="4173965" y="1000869"/>
            <a:ext cx="2738988" cy="172047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CA" sz="1700" b="1" i="0" u="none" strike="noStrike" kern="1200" cap="none" spc="0" normalizeH="0" baseline="0" noProof="0" dirty="0">
                <a:ln>
                  <a:noFill/>
                </a:ln>
                <a:solidFill>
                  <a:prstClr val="black"/>
                </a:solidFill>
                <a:effectLst/>
                <a:uLnTx/>
                <a:uFillTx/>
                <a:latin typeface="Arial" panose="020B0604020202020204"/>
                <a:ea typeface="+mn-ea"/>
                <a:cs typeface="+mn-cs"/>
              </a:rPr>
              <a:t>Presentation of plan</a:t>
            </a:r>
          </a:p>
          <a:p>
            <a:pPr marL="169863" indent="-169863">
              <a:lnSpc>
                <a:spcPct val="95000"/>
              </a:lnSpc>
              <a:spcBef>
                <a:spcPts val="600"/>
              </a:spcBef>
              <a:buFont typeface="Arial" panose="020B0604020202020204" pitchFamily="34" charset="0"/>
              <a:buChar char="•"/>
              <a:defRPr/>
            </a:pPr>
            <a:r>
              <a:rPr lang="en-CA" sz="1400" noProof="0" dirty="0">
                <a:solidFill>
                  <a:prstClr val="black"/>
                </a:solidFill>
                <a:latin typeface="Arial" panose="020B0604020202020204"/>
              </a:rPr>
              <a:t>Interactive plan presentation – ability to modify in real time.</a:t>
            </a:r>
          </a:p>
          <a:p>
            <a:pPr marL="169863" indent="-169863">
              <a:lnSpc>
                <a:spcPct val="95000"/>
              </a:lnSpc>
              <a:spcBef>
                <a:spcPts val="600"/>
              </a:spcBef>
              <a:buFont typeface="Arial" panose="020B0604020202020204" pitchFamily="34" charset="0"/>
              <a:buChar char="•"/>
              <a:defRPr/>
            </a:pPr>
            <a:r>
              <a:rPr lang="en-CA" sz="1400" noProof="0" dirty="0">
                <a:solidFill>
                  <a:prstClr val="black"/>
                </a:solidFill>
                <a:latin typeface="Arial" panose="020B0604020202020204"/>
              </a:rPr>
              <a:t>Discuss investment </a:t>
            </a:r>
            <a:r>
              <a:rPr lang="en-CA" sz="1400" noProof="0" dirty="0">
                <a:solidFill>
                  <a:prstClr val="black"/>
                </a:solidFill>
              </a:rPr>
              <a:t>management/portfolio </a:t>
            </a:r>
            <a:r>
              <a:rPr lang="en-CA" sz="1400" noProof="0" dirty="0">
                <a:solidFill>
                  <a:prstClr val="black"/>
                </a:solidFill>
                <a:latin typeface="Arial" panose="020B0604020202020204"/>
              </a:rPr>
              <a:t>construction process.</a:t>
            </a:r>
          </a:p>
          <a:p>
            <a:pPr marL="169863" indent="-169863">
              <a:lnSpc>
                <a:spcPct val="95000"/>
              </a:lnSpc>
              <a:spcBef>
                <a:spcPts val="600"/>
              </a:spcBef>
              <a:buFont typeface="Arial" panose="020B0604020202020204" pitchFamily="34" charset="0"/>
              <a:buChar char="•"/>
              <a:defRPr/>
            </a:pPr>
            <a:r>
              <a:rPr lang="en-CA" sz="1400" noProof="0" dirty="0">
                <a:solidFill>
                  <a:prstClr val="black"/>
                </a:solidFill>
                <a:latin typeface="Arial" panose="020B0604020202020204"/>
              </a:rPr>
              <a:t>Commitment to move forward.</a:t>
            </a:r>
          </a:p>
        </p:txBody>
      </p:sp>
      <p:sp>
        <p:nvSpPr>
          <p:cNvPr id="61" name="TextBox 60">
            <a:extLst>
              <a:ext uri="{FF2B5EF4-FFF2-40B4-BE49-F238E27FC236}">
                <a16:creationId xmlns:a16="http://schemas.microsoft.com/office/drawing/2014/main" id="{D608D08B-1E5C-672D-167B-53B6E1D7B9CB}"/>
              </a:ext>
            </a:extLst>
          </p:cNvPr>
          <p:cNvSpPr txBox="1"/>
          <p:nvPr/>
        </p:nvSpPr>
        <p:spPr>
          <a:xfrm>
            <a:off x="5952073" y="3954526"/>
            <a:ext cx="2923524" cy="156966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CA" sz="1700" b="1" i="0" u="none" strike="noStrike" kern="1200" cap="none" spc="0" normalizeH="0" baseline="0" noProof="0" dirty="0">
                <a:ln>
                  <a:noFill/>
                </a:ln>
                <a:solidFill>
                  <a:prstClr val="black"/>
                </a:solidFill>
                <a:effectLst/>
                <a:uLnTx/>
                <a:uFillTx/>
                <a:latin typeface="Arial" panose="020B0604020202020204"/>
                <a:ea typeface="+mn-ea"/>
                <a:cs typeface="+mn-cs"/>
              </a:rPr>
              <a:t>Implementation</a:t>
            </a:r>
          </a:p>
          <a:p>
            <a:pPr marL="169863" marR="0" lvl="0" indent="-169863" fontAlgn="auto">
              <a:lnSpc>
                <a:spcPct val="95000"/>
              </a:lnSpc>
              <a:spcBef>
                <a:spcPts val="600"/>
              </a:spcBef>
              <a:spcAft>
                <a:spcPts val="0"/>
              </a:spcAft>
              <a:buClrTx/>
              <a:buSzTx/>
              <a:buFont typeface="Arial" panose="020B0604020202020204" pitchFamily="34" charset="0"/>
              <a:buChar char="•"/>
              <a:tabLst/>
              <a:defRPr/>
            </a:pPr>
            <a:r>
              <a:rPr lang="en-CA" sz="1400" noProof="0" dirty="0">
                <a:solidFill>
                  <a:prstClr val="black"/>
                </a:solidFill>
                <a:latin typeface="Arial" panose="020B0604020202020204"/>
              </a:rPr>
              <a:t>Execute agreed-upon financial planning tactics.</a:t>
            </a:r>
          </a:p>
          <a:p>
            <a:pPr marL="169863" marR="0" lvl="0" indent="-169863" fontAlgn="auto">
              <a:lnSpc>
                <a:spcPct val="95000"/>
              </a:lnSpc>
              <a:spcBef>
                <a:spcPts val="600"/>
              </a:spcBef>
              <a:spcAft>
                <a:spcPts val="0"/>
              </a:spcAft>
              <a:buClrTx/>
              <a:buSzTx/>
              <a:buFont typeface="Arial" panose="020B0604020202020204" pitchFamily="34" charset="0"/>
              <a:buChar char="•"/>
              <a:tabLst/>
              <a:defRPr/>
            </a:pPr>
            <a:r>
              <a:rPr lang="en-CA" sz="1400" noProof="0" dirty="0">
                <a:solidFill>
                  <a:prstClr val="black"/>
                </a:solidFill>
                <a:latin typeface="Arial" panose="020B0604020202020204"/>
              </a:rPr>
              <a:t>Schedule follow-up meetings and/or tasks.</a:t>
            </a:r>
          </a:p>
          <a:p>
            <a:pPr marL="169863" marR="0" lvl="0" indent="-169863" fontAlgn="auto">
              <a:lnSpc>
                <a:spcPct val="95000"/>
              </a:lnSpc>
              <a:spcBef>
                <a:spcPts val="600"/>
              </a:spcBef>
              <a:spcAft>
                <a:spcPts val="0"/>
              </a:spcAft>
              <a:buClrTx/>
              <a:buSzTx/>
              <a:buFont typeface="Arial" panose="020B0604020202020204" pitchFamily="34" charset="0"/>
              <a:buChar char="•"/>
              <a:tabLst/>
              <a:defRPr/>
            </a:pPr>
            <a:r>
              <a:rPr lang="en-CA" sz="1400" noProof="0" dirty="0">
                <a:solidFill>
                  <a:prstClr val="black"/>
                </a:solidFill>
                <a:latin typeface="Arial" panose="020B0604020202020204"/>
              </a:rPr>
              <a:t>Construct investment portfolio.</a:t>
            </a:r>
          </a:p>
        </p:txBody>
      </p:sp>
      <p:sp>
        <p:nvSpPr>
          <p:cNvPr id="57" name="TextBox 56">
            <a:extLst>
              <a:ext uri="{FF2B5EF4-FFF2-40B4-BE49-F238E27FC236}">
                <a16:creationId xmlns:a16="http://schemas.microsoft.com/office/drawing/2014/main" id="{A7530D93-F2D1-2D8B-7AFE-300F9CD34882}"/>
              </a:ext>
            </a:extLst>
          </p:cNvPr>
          <p:cNvSpPr txBox="1"/>
          <p:nvPr/>
        </p:nvSpPr>
        <p:spPr>
          <a:xfrm>
            <a:off x="7715450" y="1000869"/>
            <a:ext cx="3222952" cy="2100575"/>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CA" sz="1700" b="1" i="0" u="none" strike="noStrike" kern="1200" cap="none" spc="0" normalizeH="0" baseline="0" noProof="0" dirty="0">
                <a:ln>
                  <a:noFill/>
                </a:ln>
                <a:solidFill>
                  <a:prstClr val="black"/>
                </a:solidFill>
                <a:effectLst/>
                <a:uLnTx/>
                <a:uFillTx/>
                <a:latin typeface="Arial" panose="020B0604020202020204"/>
                <a:ea typeface="+mn-ea"/>
                <a:cs typeface="+mn-cs"/>
              </a:rPr>
              <a:t>Present investment recommendations</a:t>
            </a:r>
          </a:p>
          <a:p>
            <a:pPr marL="169863" indent="-169863">
              <a:lnSpc>
                <a:spcPct val="95000"/>
              </a:lnSpc>
              <a:spcBef>
                <a:spcPts val="600"/>
              </a:spcBef>
              <a:buFont typeface="Arial" panose="020B0604020202020204" pitchFamily="34" charset="0"/>
              <a:buChar char="•"/>
              <a:defRPr/>
            </a:pPr>
            <a:r>
              <a:rPr lang="en-CA" sz="1400" noProof="0" dirty="0">
                <a:solidFill>
                  <a:prstClr val="black"/>
                </a:solidFill>
                <a:latin typeface="Arial" panose="020B0604020202020204"/>
              </a:rPr>
              <a:t>Present investment portfolio recommendations.</a:t>
            </a:r>
          </a:p>
          <a:p>
            <a:pPr marL="169863" indent="-169863">
              <a:lnSpc>
                <a:spcPct val="95000"/>
              </a:lnSpc>
              <a:spcBef>
                <a:spcPts val="600"/>
              </a:spcBef>
              <a:buFont typeface="Arial" panose="020B0604020202020204" pitchFamily="34" charset="0"/>
              <a:buChar char="•"/>
              <a:defRPr/>
            </a:pPr>
            <a:r>
              <a:rPr lang="en-CA" sz="1400" noProof="0" dirty="0">
                <a:solidFill>
                  <a:prstClr val="black"/>
                </a:solidFill>
                <a:latin typeface="Arial" panose="020B0604020202020204"/>
              </a:rPr>
              <a:t>Provide investment education as needed.</a:t>
            </a:r>
          </a:p>
          <a:p>
            <a:pPr marL="169863" indent="-169863">
              <a:lnSpc>
                <a:spcPct val="95000"/>
              </a:lnSpc>
              <a:spcBef>
                <a:spcPts val="600"/>
              </a:spcBef>
              <a:buFont typeface="Arial" panose="020B0604020202020204" pitchFamily="34" charset="0"/>
              <a:buChar char="•"/>
              <a:defRPr/>
            </a:pPr>
            <a:r>
              <a:rPr lang="en-CA" sz="1400" noProof="0" dirty="0">
                <a:solidFill>
                  <a:prstClr val="black"/>
                </a:solidFill>
                <a:latin typeface="Arial" panose="020B0604020202020204"/>
              </a:rPr>
              <a:t>Commitment to move forward.</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endParaRPr kumimoji="0" lang="en-CA" sz="15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 name="TextBox 62">
            <a:extLst>
              <a:ext uri="{FF2B5EF4-FFF2-40B4-BE49-F238E27FC236}">
                <a16:creationId xmlns:a16="http://schemas.microsoft.com/office/drawing/2014/main" id="{E5BC15B5-EC59-C18F-7629-0CB1B5A583D8}"/>
              </a:ext>
            </a:extLst>
          </p:cNvPr>
          <p:cNvSpPr txBox="1"/>
          <p:nvPr/>
        </p:nvSpPr>
        <p:spPr>
          <a:xfrm>
            <a:off x="9493448" y="3954526"/>
            <a:ext cx="2310747" cy="200208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CA" sz="1700" b="1" i="0" u="none" strike="noStrike" kern="1200" cap="none" spc="0" normalizeH="0" baseline="0" noProof="0" dirty="0">
                <a:ln>
                  <a:noFill/>
                </a:ln>
                <a:solidFill>
                  <a:prstClr val="black"/>
                </a:solidFill>
                <a:effectLst/>
                <a:uLnTx/>
                <a:uFillTx/>
                <a:latin typeface="Arial" panose="020B0604020202020204"/>
                <a:ea typeface="+mn-ea"/>
                <a:cs typeface="+mn-cs"/>
              </a:rPr>
              <a:t>Execution and service</a:t>
            </a:r>
          </a:p>
          <a:p>
            <a:pPr marL="169863" marR="0" lvl="0" indent="-169863" fontAlgn="auto">
              <a:lnSpc>
                <a:spcPct val="95000"/>
              </a:lnSpc>
              <a:spcBef>
                <a:spcPts val="600"/>
              </a:spcBef>
              <a:spcAft>
                <a:spcPts val="0"/>
              </a:spcAft>
              <a:buClrTx/>
              <a:buSzTx/>
              <a:buFont typeface="Arial" panose="020B0604020202020204" pitchFamily="34" charset="0"/>
              <a:buChar char="•"/>
              <a:tabLst/>
              <a:defRPr/>
            </a:pPr>
            <a:r>
              <a:rPr lang="en-CA" sz="1400" noProof="0" dirty="0">
                <a:solidFill>
                  <a:prstClr val="black"/>
                </a:solidFill>
                <a:latin typeface="Arial" panose="020B0604020202020204"/>
              </a:rPr>
              <a:t>Client </a:t>
            </a:r>
            <a:r>
              <a:rPr lang="en-CA" sz="1400" noProof="0" dirty="0">
                <a:solidFill>
                  <a:prstClr val="black"/>
                </a:solidFill>
              </a:rPr>
              <a:t>onboarding.</a:t>
            </a:r>
            <a:endParaRPr lang="en-CA" sz="1400" noProof="0" dirty="0">
              <a:solidFill>
                <a:prstClr val="black"/>
              </a:solidFill>
              <a:latin typeface="Arial" panose="020B0604020202020204"/>
            </a:endParaRPr>
          </a:p>
          <a:p>
            <a:pPr marL="169863" marR="0" lvl="0" indent="-169863" fontAlgn="auto">
              <a:lnSpc>
                <a:spcPct val="95000"/>
              </a:lnSpc>
              <a:spcBef>
                <a:spcPts val="600"/>
              </a:spcBef>
              <a:spcAft>
                <a:spcPts val="0"/>
              </a:spcAft>
              <a:buClrTx/>
              <a:buSzTx/>
              <a:buFont typeface="Arial" panose="020B0604020202020204" pitchFamily="34" charset="0"/>
              <a:buChar char="•"/>
              <a:tabLst/>
              <a:defRPr/>
            </a:pPr>
            <a:r>
              <a:rPr lang="en-CA" sz="1400" noProof="0" dirty="0">
                <a:solidFill>
                  <a:prstClr val="black"/>
                </a:solidFill>
                <a:latin typeface="Arial" panose="020B0604020202020204"/>
              </a:rPr>
              <a:t>Execute agreed-upon investment recommendations.</a:t>
            </a:r>
          </a:p>
          <a:p>
            <a:pPr marL="169863" marR="0" lvl="0" indent="-169863" fontAlgn="auto">
              <a:lnSpc>
                <a:spcPct val="95000"/>
              </a:lnSpc>
              <a:spcBef>
                <a:spcPts val="600"/>
              </a:spcBef>
              <a:spcAft>
                <a:spcPts val="0"/>
              </a:spcAft>
              <a:buClrTx/>
              <a:buSzTx/>
              <a:buFont typeface="Arial" panose="020B0604020202020204" pitchFamily="34" charset="0"/>
              <a:buChar char="•"/>
              <a:tabLst/>
              <a:defRPr/>
            </a:pPr>
            <a:r>
              <a:rPr lang="en-CA" sz="1400" noProof="0" dirty="0">
                <a:solidFill>
                  <a:prstClr val="black"/>
                </a:solidFill>
                <a:latin typeface="Arial" panose="020B0604020202020204"/>
              </a:rPr>
              <a:t>Technology demonstration.</a:t>
            </a:r>
          </a:p>
          <a:p>
            <a:pPr marL="169863" marR="0" lvl="0" indent="-169863" fontAlgn="auto">
              <a:lnSpc>
                <a:spcPct val="95000"/>
              </a:lnSpc>
              <a:spcBef>
                <a:spcPts val="600"/>
              </a:spcBef>
              <a:spcAft>
                <a:spcPts val="0"/>
              </a:spcAft>
              <a:buClrTx/>
              <a:buSzTx/>
              <a:buFont typeface="Arial" panose="020B0604020202020204" pitchFamily="34" charset="0"/>
              <a:buChar char="•"/>
              <a:tabLst/>
              <a:defRPr/>
            </a:pPr>
            <a:r>
              <a:rPr lang="en-CA" sz="1400" noProof="0" dirty="0">
                <a:solidFill>
                  <a:prstClr val="black"/>
                </a:solidFill>
                <a:latin typeface="Arial" panose="020B0604020202020204"/>
              </a:rPr>
              <a:t>Schedule first quarterly review.</a:t>
            </a:r>
          </a:p>
        </p:txBody>
      </p:sp>
      <p:sp>
        <p:nvSpPr>
          <p:cNvPr id="4" name="Text Placeholder 3">
            <a:extLst>
              <a:ext uri="{FF2B5EF4-FFF2-40B4-BE49-F238E27FC236}">
                <a16:creationId xmlns:a16="http://schemas.microsoft.com/office/drawing/2014/main" id="{F07A250D-1953-2A11-6C42-41556655D29F}"/>
              </a:ext>
            </a:extLst>
          </p:cNvPr>
          <p:cNvSpPr>
            <a:spLocks noGrp="1"/>
          </p:cNvSpPr>
          <p:nvPr>
            <p:ph type="body" sz="quarter" idx="13"/>
          </p:nvPr>
        </p:nvSpPr>
        <p:spPr/>
        <p:txBody>
          <a:bodyPr/>
          <a:lstStyle/>
          <a:p>
            <a:r>
              <a:rPr lang="en-CA" noProof="0" dirty="0"/>
              <a:t>Source: hypothetical example.</a:t>
            </a:r>
          </a:p>
        </p:txBody>
      </p:sp>
    </p:spTree>
    <p:custDataLst>
      <p:tags r:id="rId1"/>
    </p:custDataLst>
    <p:extLst>
      <p:ext uri="{BB962C8B-B14F-4D97-AF65-F5344CB8AC3E}">
        <p14:creationId xmlns:p14="http://schemas.microsoft.com/office/powerpoint/2010/main" val="106059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3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3BAFB1A-53CA-85B3-444F-ADAE792CF6C2}"/>
              </a:ext>
              <a:ext uri="{C183D7F6-B498-43B3-948B-1728B52AA6E4}">
                <adec:decorative xmlns:adec="http://schemas.microsoft.com/office/drawing/2017/decorative" val="1"/>
              </a:ext>
            </a:extLst>
          </p:cNvPr>
          <p:cNvGrpSpPr/>
          <p:nvPr/>
        </p:nvGrpSpPr>
        <p:grpSpPr>
          <a:xfrm>
            <a:off x="619689" y="1273973"/>
            <a:ext cx="1819408" cy="1085371"/>
            <a:chOff x="619689" y="1273973"/>
            <a:chExt cx="1819408" cy="1085371"/>
          </a:xfrm>
        </p:grpSpPr>
        <p:sp>
          <p:nvSpPr>
            <p:cNvPr id="7" name="TextBox 6"/>
            <p:cNvSpPr txBox="1"/>
            <p:nvPr/>
          </p:nvSpPr>
          <p:spPr>
            <a:xfrm>
              <a:off x="667474" y="2082345"/>
              <a:ext cx="831386" cy="276999"/>
            </a:xfrm>
            <a:prstGeom prst="rect">
              <a:avLst/>
            </a:prstGeom>
            <a:noFill/>
          </p:spPr>
          <p:txBody>
            <a:bodyPr wrap="square" rtlCol="0">
              <a:spAutoFit/>
            </a:bodyPr>
            <a:lstStyle/>
            <a:p>
              <a:pPr algn="ctr" fontAlgn="base">
                <a:spcBef>
                  <a:spcPct val="0"/>
                </a:spcBef>
                <a:spcAft>
                  <a:spcPct val="0"/>
                </a:spcAft>
              </a:pPr>
              <a:r>
                <a:rPr lang="en-CA" sz="1200" b="1" noProof="0" dirty="0">
                  <a:solidFill>
                    <a:prstClr val="black"/>
                  </a:solidFill>
                  <a:cs typeface="Arial" panose="020B0604020202020204" pitchFamily="34" charset="0"/>
                </a:rPr>
                <a:t>Michael </a:t>
              </a:r>
            </a:p>
          </p:txBody>
        </p:sp>
        <p:sp>
          <p:nvSpPr>
            <p:cNvPr id="26" name="TextBox 25"/>
            <p:cNvSpPr txBox="1"/>
            <p:nvPr/>
          </p:nvSpPr>
          <p:spPr>
            <a:xfrm>
              <a:off x="1640090" y="2082345"/>
              <a:ext cx="683614" cy="276999"/>
            </a:xfrm>
            <a:prstGeom prst="rect">
              <a:avLst/>
            </a:prstGeom>
            <a:noFill/>
          </p:spPr>
          <p:txBody>
            <a:bodyPr wrap="square" rtlCol="0">
              <a:spAutoFit/>
            </a:bodyPr>
            <a:lstStyle/>
            <a:p>
              <a:pPr algn="ctr" fontAlgn="base">
                <a:spcBef>
                  <a:spcPct val="0"/>
                </a:spcBef>
                <a:spcAft>
                  <a:spcPct val="0"/>
                </a:spcAft>
              </a:pPr>
              <a:r>
                <a:rPr lang="en-CA" sz="1200" b="1" noProof="0" dirty="0">
                  <a:solidFill>
                    <a:prstClr val="black"/>
                  </a:solidFill>
                  <a:cs typeface="Arial" panose="020B0604020202020204" pitchFamily="34" charset="0"/>
                </a:rPr>
                <a:t>Susan</a:t>
              </a:r>
            </a:p>
          </p:txBody>
        </p:sp>
        <p:pic>
          <p:nvPicPr>
            <p:cNvPr id="11" name="Graphic 10" descr="Female Profile outline">
              <a:extLst>
                <a:ext uri="{FF2B5EF4-FFF2-40B4-BE49-F238E27FC236}">
                  <a16:creationId xmlns:a16="http://schemas.microsoft.com/office/drawing/2014/main" id="{9013141B-E5EE-31BC-71EA-C981B65B25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24697" y="1273973"/>
              <a:ext cx="914400" cy="914400"/>
            </a:xfrm>
            <a:prstGeom prst="rect">
              <a:avLst/>
            </a:prstGeom>
          </p:spPr>
        </p:pic>
        <p:pic>
          <p:nvPicPr>
            <p:cNvPr id="13" name="Graphic 12" descr="Male profile outline">
              <a:extLst>
                <a:ext uri="{FF2B5EF4-FFF2-40B4-BE49-F238E27FC236}">
                  <a16:creationId xmlns:a16="http://schemas.microsoft.com/office/drawing/2014/main" id="{DBC90526-BFDF-FC50-C850-7FCE3076C18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689" y="1273973"/>
              <a:ext cx="914400" cy="914400"/>
            </a:xfrm>
            <a:prstGeom prst="rect">
              <a:avLst/>
            </a:prstGeom>
          </p:spPr>
        </p:pic>
      </p:grpSp>
      <p:sp>
        <p:nvSpPr>
          <p:cNvPr id="2" name="Slide Number Placeholder 4">
            <a:extLst>
              <a:ext uri="{FF2B5EF4-FFF2-40B4-BE49-F238E27FC236}">
                <a16:creationId xmlns:a16="http://schemas.microsoft.com/office/drawing/2014/main" id="{F1115F2B-6913-E8A6-9A56-591DF224DB78}"/>
              </a:ext>
              <a:ext uri="{C183D7F6-B498-43B3-948B-1728B52AA6E4}">
                <adec:decorative xmlns:adec="http://schemas.microsoft.com/office/drawing/2017/decorative" val="1"/>
              </a:ext>
            </a:extLst>
          </p:cNvPr>
          <p:cNvSpPr txBox="1">
            <a:spLocks/>
          </p:cNvSpPr>
          <p:nvPr/>
        </p:nvSpPr>
        <p:spPr>
          <a:xfrm>
            <a:off x="11449993" y="6414953"/>
            <a:ext cx="283219" cy="175694"/>
          </a:xfrm>
          <a:prstGeom prst="rect">
            <a:avLst/>
          </a:prstGeom>
        </p:spPr>
        <p:txBody>
          <a:bodyPr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pPr algn="r"/>
              <a:t>28</a:t>
            </a:fld>
            <a:endParaRPr lang="en-CA" sz="800" noProof="0" dirty="0"/>
          </a:p>
        </p:txBody>
      </p:sp>
      <p:sp>
        <p:nvSpPr>
          <p:cNvPr id="4" name="Title 3">
            <a:extLst>
              <a:ext uri="{FF2B5EF4-FFF2-40B4-BE49-F238E27FC236}">
                <a16:creationId xmlns:a16="http://schemas.microsoft.com/office/drawing/2014/main" id="{9FF8196E-3EBF-FB42-96BB-8BB700B8EE4C}"/>
              </a:ext>
            </a:extLst>
          </p:cNvPr>
          <p:cNvSpPr>
            <a:spLocks noGrp="1"/>
          </p:cNvSpPr>
          <p:nvPr>
            <p:ph type="title"/>
          </p:nvPr>
        </p:nvSpPr>
        <p:spPr/>
        <p:txBody>
          <a:bodyPr/>
          <a:lstStyle/>
          <a:p>
            <a:r>
              <a:rPr lang="en-CA" noProof="0" dirty="0">
                <a:sym typeface="Helvetica Light" charset="0"/>
              </a:rPr>
              <a:t>Your progress report</a:t>
            </a:r>
            <a:endParaRPr lang="en-CA" noProof="0" dirty="0"/>
          </a:p>
        </p:txBody>
      </p:sp>
      <p:graphicFrame>
        <p:nvGraphicFramePr>
          <p:cNvPr id="61" name="Table 60"/>
          <p:cNvGraphicFramePr>
            <a:graphicFrameLocks noGrp="1"/>
          </p:cNvGraphicFramePr>
          <p:nvPr>
            <p:extLst>
              <p:ext uri="{D42A27DB-BD31-4B8C-83A1-F6EECF244321}">
                <p14:modId xmlns:p14="http://schemas.microsoft.com/office/powerpoint/2010/main" val="2771512915"/>
              </p:ext>
            </p:extLst>
          </p:nvPr>
        </p:nvGraphicFramePr>
        <p:xfrm>
          <a:off x="2862197" y="1099529"/>
          <a:ext cx="4192712" cy="1364096"/>
        </p:xfrm>
        <a:graphic>
          <a:graphicData uri="http://schemas.openxmlformats.org/drawingml/2006/table">
            <a:tbl>
              <a:tblPr firstCol="1" bandRow="1">
                <a:tableStyleId>{5C22544A-7EE6-4342-B048-85BDC9FD1C3A}</a:tableStyleId>
              </a:tblPr>
              <a:tblGrid>
                <a:gridCol w="1277655">
                  <a:extLst>
                    <a:ext uri="{9D8B030D-6E8A-4147-A177-3AD203B41FA5}">
                      <a16:colId xmlns:a16="http://schemas.microsoft.com/office/drawing/2014/main" val="3114185062"/>
                    </a:ext>
                  </a:extLst>
                </a:gridCol>
                <a:gridCol w="2915057">
                  <a:extLst>
                    <a:ext uri="{9D8B030D-6E8A-4147-A177-3AD203B41FA5}">
                      <a16:colId xmlns:a16="http://schemas.microsoft.com/office/drawing/2014/main" val="20000"/>
                    </a:ext>
                  </a:extLst>
                </a:gridCol>
              </a:tblGrid>
              <a:tr h="341024">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CA" sz="1600" b="1" i="0" u="none" strike="noStrike" kern="1200" cap="none" spc="0" normalizeH="0" baseline="0" noProof="0" dirty="0">
                          <a:ln>
                            <a:noFill/>
                          </a:ln>
                          <a:solidFill>
                            <a:prstClr val="white"/>
                          </a:solidFill>
                          <a:effectLst/>
                          <a:uLnTx/>
                          <a:uFillTx/>
                          <a:latin typeface="+mj-lt"/>
                          <a:ea typeface="+mn-ea"/>
                          <a:cs typeface="+mn-cs"/>
                        </a:rPr>
                        <a:t>Top Priorities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03874D"/>
                    </a:solidFill>
                  </a:tcPr>
                </a:tc>
                <a:tc>
                  <a:txBody>
                    <a:bodyPr/>
                    <a:lstStyle/>
                    <a:p>
                      <a:r>
                        <a:rPr lang="en-CA" sz="1100" b="0" noProof="0" dirty="0">
                          <a:solidFill>
                            <a:schemeClr val="tx1"/>
                          </a:solidFill>
                          <a:latin typeface="+mn-lt"/>
                        </a:rPr>
                        <a:t>Retire debt-free by 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41024">
                <a:tc vMerge="1">
                  <a:txBody>
                    <a:bodyPr/>
                    <a:lstStyle/>
                    <a:p>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100" noProof="0" dirty="0">
                          <a:latin typeface="+mn-lt"/>
                        </a:rPr>
                        <a:t>Maximize</a:t>
                      </a:r>
                      <a:r>
                        <a:rPr lang="en-CA" sz="1100" baseline="0" noProof="0" dirty="0">
                          <a:latin typeface="+mn-lt"/>
                        </a:rPr>
                        <a:t> RESP contributions for daughter</a:t>
                      </a:r>
                      <a:endParaRPr lang="en-CA" sz="11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41024">
                <a:tc vMerge="1">
                  <a:txBody>
                    <a:bodyPr/>
                    <a:lstStyle/>
                    <a:p>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100" noProof="0" dirty="0">
                          <a:latin typeface="+mn-lt"/>
                        </a:rPr>
                        <a:t>Set</a:t>
                      </a:r>
                      <a:r>
                        <a:rPr lang="en-CA" sz="1100" baseline="0" noProof="0" dirty="0">
                          <a:latin typeface="+mn-lt"/>
                        </a:rPr>
                        <a:t> up emergency fund</a:t>
                      </a:r>
                      <a:endParaRPr lang="en-CA" sz="11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41024">
                <a:tc vMerge="1">
                  <a:txBody>
                    <a:bodyPr/>
                    <a:lstStyle/>
                    <a:p>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100" noProof="0" dirty="0">
                          <a:latin typeface="+mn-lt"/>
                        </a:rPr>
                        <a:t>Next phase of financial plan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aphicFrame>
        <p:nvGraphicFramePr>
          <p:cNvPr id="6" name="Table 5">
            <a:extLst>
              <a:ext uri="{FF2B5EF4-FFF2-40B4-BE49-F238E27FC236}">
                <a16:creationId xmlns:a16="http://schemas.microsoft.com/office/drawing/2014/main" id="{338890F3-21BB-D2D0-1602-8AFE7333CC77}"/>
              </a:ext>
            </a:extLst>
          </p:cNvPr>
          <p:cNvGraphicFramePr>
            <a:graphicFrameLocks noGrp="1"/>
          </p:cNvGraphicFramePr>
          <p:nvPr>
            <p:extLst>
              <p:ext uri="{D42A27DB-BD31-4B8C-83A1-F6EECF244321}">
                <p14:modId xmlns:p14="http://schemas.microsoft.com/office/powerpoint/2010/main" val="3571146702"/>
              </p:ext>
            </p:extLst>
          </p:nvPr>
        </p:nvGraphicFramePr>
        <p:xfrm>
          <a:off x="7500458" y="1099529"/>
          <a:ext cx="4192712" cy="1366875"/>
        </p:xfrm>
        <a:graphic>
          <a:graphicData uri="http://schemas.openxmlformats.org/drawingml/2006/table">
            <a:tbl>
              <a:tblPr firstCol="1" bandRow="1">
                <a:tableStyleId>{5C22544A-7EE6-4342-B048-85BDC9FD1C3A}</a:tableStyleId>
              </a:tblPr>
              <a:tblGrid>
                <a:gridCol w="1277655">
                  <a:extLst>
                    <a:ext uri="{9D8B030D-6E8A-4147-A177-3AD203B41FA5}">
                      <a16:colId xmlns:a16="http://schemas.microsoft.com/office/drawing/2014/main" val="3114185062"/>
                    </a:ext>
                  </a:extLst>
                </a:gridCol>
                <a:gridCol w="2915057">
                  <a:extLst>
                    <a:ext uri="{9D8B030D-6E8A-4147-A177-3AD203B41FA5}">
                      <a16:colId xmlns:a16="http://schemas.microsoft.com/office/drawing/2014/main" val="20000"/>
                    </a:ext>
                  </a:extLst>
                </a:gridCol>
              </a:tblGrid>
              <a:tr h="313385">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CA" sz="1600" b="1" noProof="0" dirty="0">
                          <a:solidFill>
                            <a:schemeClr val="bg1"/>
                          </a:solidFill>
                          <a:latin typeface="+mj-lt"/>
                        </a:rPr>
                        <a:t>Challenges</a:t>
                      </a:r>
                      <a:endParaRPr kumimoji="0" lang="en-CA" sz="1600" b="1" i="0" u="none" strike="noStrike" kern="1200" cap="none" spc="0" normalizeH="0" baseline="0" noProof="0" dirty="0">
                        <a:ln>
                          <a:noFill/>
                        </a:ln>
                        <a:solidFill>
                          <a:prstClr val="white"/>
                        </a:solidFill>
                        <a:effectLst/>
                        <a:uLnTx/>
                        <a:uFillTx/>
                        <a:latin typeface="+mj-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03874D"/>
                    </a:solidFill>
                  </a:tcPr>
                </a:tc>
                <a:tc>
                  <a:txBody>
                    <a:bodyPr/>
                    <a:lstStyle/>
                    <a:p>
                      <a:r>
                        <a:rPr lang="en-CA" sz="1100" b="0" noProof="0" dirty="0">
                          <a:solidFill>
                            <a:schemeClr val="tx1"/>
                          </a:solidFill>
                          <a:latin typeface="+mn-lt"/>
                        </a:rPr>
                        <a:t>Aging</a:t>
                      </a:r>
                      <a:r>
                        <a:rPr lang="en-CA" sz="1100" b="0" baseline="0" noProof="0" dirty="0">
                          <a:solidFill>
                            <a:schemeClr val="tx1"/>
                          </a:solidFill>
                          <a:latin typeface="+mn-lt"/>
                        </a:rPr>
                        <a:t> parents – elder-care</a:t>
                      </a:r>
                      <a:endParaRPr lang="en-CA" sz="1100" b="0" noProof="0"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13385">
                <a:tc vMerge="1">
                  <a:txBody>
                    <a:bodyPr/>
                    <a:lstStyle/>
                    <a:p>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CA" sz="1100" noProof="0" dirty="0">
                          <a:latin typeface="+mn-lt"/>
                        </a:rPr>
                        <a:t>Business – sell or stay 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21680">
                <a:tc vMerge="1">
                  <a:txBody>
                    <a:bodyPr/>
                    <a:lstStyle/>
                    <a:p>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100" noProof="0" dirty="0">
                          <a:latin typeface="+mn-lt"/>
                        </a:rPr>
                        <a:t>Mary interested in attending university out of province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13385">
                <a:tc vMerge="1">
                  <a:txBody>
                    <a:bodyPr/>
                    <a:lstStyle/>
                    <a:p>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sz="11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2178746255"/>
              </p:ext>
            </p:extLst>
          </p:nvPr>
        </p:nvGraphicFramePr>
        <p:xfrm>
          <a:off x="458662" y="2737289"/>
          <a:ext cx="11274552" cy="3193119"/>
        </p:xfrm>
        <a:graphic>
          <a:graphicData uri="http://schemas.openxmlformats.org/drawingml/2006/table">
            <a:tbl>
              <a:tblPr firstRow="1">
                <a:tableStyleId>{5C22544A-7EE6-4342-B048-85BDC9FD1C3A}</a:tableStyleId>
              </a:tblPr>
              <a:tblGrid>
                <a:gridCol w="2110367">
                  <a:extLst>
                    <a:ext uri="{9D8B030D-6E8A-4147-A177-3AD203B41FA5}">
                      <a16:colId xmlns:a16="http://schemas.microsoft.com/office/drawing/2014/main" val="20000"/>
                    </a:ext>
                  </a:extLst>
                </a:gridCol>
                <a:gridCol w="1995714">
                  <a:extLst>
                    <a:ext uri="{9D8B030D-6E8A-4147-A177-3AD203B41FA5}">
                      <a16:colId xmlns:a16="http://schemas.microsoft.com/office/drawing/2014/main" val="20001"/>
                    </a:ext>
                  </a:extLst>
                </a:gridCol>
                <a:gridCol w="1669960">
                  <a:extLst>
                    <a:ext uri="{9D8B030D-6E8A-4147-A177-3AD203B41FA5}">
                      <a16:colId xmlns:a16="http://schemas.microsoft.com/office/drawing/2014/main" val="20002"/>
                    </a:ext>
                  </a:extLst>
                </a:gridCol>
                <a:gridCol w="1973126">
                  <a:extLst>
                    <a:ext uri="{9D8B030D-6E8A-4147-A177-3AD203B41FA5}">
                      <a16:colId xmlns:a16="http://schemas.microsoft.com/office/drawing/2014/main" val="20003"/>
                    </a:ext>
                  </a:extLst>
                </a:gridCol>
                <a:gridCol w="1692548">
                  <a:extLst>
                    <a:ext uri="{9D8B030D-6E8A-4147-A177-3AD203B41FA5}">
                      <a16:colId xmlns:a16="http://schemas.microsoft.com/office/drawing/2014/main" val="20004"/>
                    </a:ext>
                  </a:extLst>
                </a:gridCol>
                <a:gridCol w="1832837">
                  <a:extLst>
                    <a:ext uri="{9D8B030D-6E8A-4147-A177-3AD203B41FA5}">
                      <a16:colId xmlns:a16="http://schemas.microsoft.com/office/drawing/2014/main" val="20005"/>
                    </a:ext>
                  </a:extLst>
                </a:gridCol>
              </a:tblGrid>
              <a:tr h="299453">
                <a:tc gridSpan="2">
                  <a:txBody>
                    <a:bodyPr/>
                    <a:lstStyle/>
                    <a:p>
                      <a:pPr algn="l" fontAlgn="ctr">
                        <a:lnSpc>
                          <a:spcPct val="95000"/>
                        </a:lnSpc>
                      </a:pPr>
                      <a:r>
                        <a:rPr lang="en-CA" sz="1400" b="1" u="none" strike="noStrike" spc="0" noProof="0" dirty="0">
                          <a:solidFill>
                            <a:schemeClr val="bg1"/>
                          </a:solidFill>
                          <a:effectLst/>
                          <a:latin typeface="+mn-lt"/>
                          <a:cs typeface="Arial" panose="020B0604020202020204" pitchFamily="34" charset="0"/>
                        </a:rPr>
                        <a:t>Financial management </a:t>
                      </a:r>
                      <a:br>
                        <a:rPr lang="en-CA" sz="1400" b="1" u="none" strike="noStrike" spc="0" noProof="0" dirty="0">
                          <a:solidFill>
                            <a:schemeClr val="bg1"/>
                          </a:solidFill>
                          <a:effectLst/>
                          <a:latin typeface="+mn-lt"/>
                          <a:cs typeface="Arial" panose="020B0604020202020204" pitchFamily="34" charset="0"/>
                        </a:rPr>
                      </a:br>
                      <a:r>
                        <a:rPr lang="en-CA" sz="1400" b="1" u="none" strike="noStrike" spc="0" noProof="0" dirty="0">
                          <a:solidFill>
                            <a:schemeClr val="bg1"/>
                          </a:solidFill>
                          <a:effectLst/>
                          <a:latin typeface="+mn-lt"/>
                          <a:cs typeface="Arial" panose="020B0604020202020204" pitchFamily="34" charset="0"/>
                        </a:rPr>
                        <a:t>retirement planning</a:t>
                      </a:r>
                      <a:endParaRPr lang="en-CA" sz="1400" b="1" i="0" u="none" strike="noStrike" spc="0" noProof="0" dirty="0">
                        <a:solidFill>
                          <a:schemeClr val="bg1"/>
                        </a:solidFill>
                        <a:effectLst/>
                        <a:latin typeface="+mn-lt"/>
                        <a:cs typeface="Arial" panose="020B0604020202020204" pitchFamily="34" charset="0"/>
                      </a:endParaRPr>
                    </a:p>
                  </a:txBody>
                  <a:tcPr marL="90000" anchor="ctr">
                    <a:lnL w="952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solidFill>
                  </a:tcPr>
                </a:tc>
                <a:tc hMerge="1">
                  <a:txBody>
                    <a:bodyPr/>
                    <a:lstStyle/>
                    <a:p>
                      <a:endParaRPr lang="en-US"/>
                    </a:p>
                  </a:txBody>
                  <a:tcPr/>
                </a:tc>
                <a:tc gridSpan="2">
                  <a:txBody>
                    <a:bodyPr/>
                    <a:lstStyle/>
                    <a:p>
                      <a:pPr algn="l" fontAlgn="ctr">
                        <a:lnSpc>
                          <a:spcPct val="95000"/>
                        </a:lnSpc>
                      </a:pPr>
                      <a:r>
                        <a:rPr lang="en-CA" sz="1400" b="1" u="none" strike="noStrike" spc="0" noProof="0" dirty="0">
                          <a:solidFill>
                            <a:schemeClr val="bg1"/>
                          </a:solidFill>
                          <a:effectLst/>
                          <a:latin typeface="+mn-lt"/>
                          <a:cs typeface="Arial" panose="020B0604020202020204" pitchFamily="34" charset="0"/>
                        </a:rPr>
                        <a:t>Tax planning</a:t>
                      </a:r>
                      <a:endParaRPr lang="en-CA" sz="1400" b="1" i="0" u="none" strike="noStrike" spc="0" noProof="0" dirty="0">
                        <a:solidFill>
                          <a:schemeClr val="bg1"/>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solidFill>
                  </a:tcPr>
                </a:tc>
                <a:tc hMerge="1">
                  <a:txBody>
                    <a:bodyPr/>
                    <a:lstStyle/>
                    <a:p>
                      <a:endParaRPr lang="en-US"/>
                    </a:p>
                  </a:txBody>
                  <a:tcPr/>
                </a:tc>
                <a:tc gridSpan="2">
                  <a:txBody>
                    <a:bodyPr/>
                    <a:lstStyle/>
                    <a:p>
                      <a:pPr algn="l" fontAlgn="ctr">
                        <a:lnSpc>
                          <a:spcPct val="95000"/>
                        </a:lnSpc>
                      </a:pPr>
                      <a:r>
                        <a:rPr lang="en-CA" sz="1400" b="1" u="none" strike="noStrike" spc="0" noProof="0" dirty="0">
                          <a:solidFill>
                            <a:schemeClr val="bg1"/>
                          </a:solidFill>
                          <a:effectLst/>
                          <a:latin typeface="+mn-lt"/>
                          <a:cs typeface="Arial" panose="020B0604020202020204" pitchFamily="34" charset="0"/>
                        </a:rPr>
                        <a:t>Estate planning</a:t>
                      </a:r>
                      <a:endParaRPr lang="en-CA" sz="1400" b="1" i="0" u="none" strike="noStrike" spc="0" noProof="0" dirty="0">
                        <a:solidFill>
                          <a:schemeClr val="bg1"/>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solidFill>
                  </a:tcPr>
                </a:tc>
                <a:tc hMerge="1">
                  <a:txBody>
                    <a:bodyPr/>
                    <a:lstStyle/>
                    <a:p>
                      <a:endParaRPr lang="en-US"/>
                    </a:p>
                  </a:txBody>
                  <a:tcPr/>
                </a:tc>
                <a:extLst>
                  <a:ext uri="{0D108BD9-81ED-4DB2-BD59-A6C34878D82A}">
                    <a16:rowId xmlns:a16="http://schemas.microsoft.com/office/drawing/2014/main" val="10000"/>
                  </a:ext>
                </a:extLst>
              </a:tr>
              <a:tr h="151554">
                <a:tc>
                  <a:txBody>
                    <a:bodyPr/>
                    <a:lstStyle/>
                    <a:p>
                      <a:pPr algn="l" fontAlgn="ctr">
                        <a:lnSpc>
                          <a:spcPct val="95000"/>
                        </a:lnSpc>
                      </a:pPr>
                      <a:r>
                        <a:rPr lang="en-CA" sz="1100" b="1" u="none" strike="noStrike" noProof="0" dirty="0">
                          <a:effectLst/>
                          <a:latin typeface="+mn-lt"/>
                          <a:cs typeface="Arial" panose="020B0604020202020204" pitchFamily="34" charset="0"/>
                        </a:rPr>
                        <a:t>SERVICE</a:t>
                      </a:r>
                      <a:endParaRPr lang="en-CA" sz="1100" b="1" i="0" u="none" strike="noStrike" noProof="0" dirty="0">
                        <a:solidFill>
                          <a:srgbClr val="000000"/>
                        </a:solidFill>
                        <a:effectLst/>
                        <a:latin typeface="+mn-lt"/>
                        <a:cs typeface="Arial" panose="020B0604020202020204" pitchFamily="34" charset="0"/>
                      </a:endParaRPr>
                    </a:p>
                  </a:txBody>
                  <a:tcPr marL="90000" anchor="ctr">
                    <a:lnL w="952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algn="l" fontAlgn="ctr">
                        <a:lnSpc>
                          <a:spcPct val="95000"/>
                        </a:lnSpc>
                      </a:pPr>
                      <a:r>
                        <a:rPr lang="en-CA" sz="1100" b="1" i="0" u="none" strike="noStrike" noProof="0" dirty="0">
                          <a:solidFill>
                            <a:schemeClr val="dk1"/>
                          </a:solidFill>
                          <a:effectLst/>
                          <a:latin typeface="+mn-lt"/>
                          <a:cs typeface="Arial" panose="020B0604020202020204" pitchFamily="34" charset="0"/>
                        </a:rPr>
                        <a:t>STATUS</a:t>
                      </a:r>
                      <a:endParaRPr lang="en-CA" sz="1100" b="1" i="0" u="none" strike="noStrike" noProof="0" dirty="0">
                        <a:solidFill>
                          <a:srgbClr val="000000"/>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algn="l" fontAlgn="ctr">
                        <a:lnSpc>
                          <a:spcPct val="95000"/>
                        </a:lnSpc>
                      </a:pPr>
                      <a:r>
                        <a:rPr lang="en-CA" sz="1100" b="1" u="none" strike="noStrike" noProof="0" dirty="0">
                          <a:effectLst/>
                          <a:latin typeface="+mn-lt"/>
                          <a:cs typeface="Arial" panose="020B0604020202020204" pitchFamily="34" charset="0"/>
                        </a:rPr>
                        <a:t>SERVICE</a:t>
                      </a:r>
                      <a:endParaRPr lang="en-CA" sz="1100" b="1" i="0" u="none" strike="noStrike" noProof="0" dirty="0">
                        <a:solidFill>
                          <a:srgbClr val="000000"/>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algn="l" fontAlgn="ctr">
                        <a:lnSpc>
                          <a:spcPct val="95000"/>
                        </a:lnSpc>
                      </a:pPr>
                      <a:r>
                        <a:rPr lang="en-CA" sz="1100" b="1" u="none" strike="noStrike" noProof="0" dirty="0">
                          <a:effectLst/>
                          <a:latin typeface="+mn-lt"/>
                          <a:cs typeface="Arial" panose="020B0604020202020204" pitchFamily="34" charset="0"/>
                        </a:rPr>
                        <a:t>STATUS</a:t>
                      </a:r>
                      <a:endParaRPr lang="en-CA" sz="1100" b="1" i="0" u="none" strike="noStrike" noProof="0" dirty="0">
                        <a:solidFill>
                          <a:srgbClr val="000000"/>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algn="l" fontAlgn="ctr">
                        <a:lnSpc>
                          <a:spcPct val="95000"/>
                        </a:lnSpc>
                      </a:pPr>
                      <a:r>
                        <a:rPr lang="en-CA" sz="1100" b="1" u="none" strike="noStrike" noProof="0" dirty="0">
                          <a:effectLst/>
                          <a:latin typeface="+mn-lt"/>
                          <a:cs typeface="Arial" panose="020B0604020202020204" pitchFamily="34" charset="0"/>
                        </a:rPr>
                        <a:t>SERVICE</a:t>
                      </a:r>
                      <a:endParaRPr lang="en-CA" sz="1100" b="1" i="0" u="none" strike="noStrike" noProof="0" dirty="0">
                        <a:solidFill>
                          <a:srgbClr val="000000"/>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algn="l" fontAlgn="ctr">
                        <a:lnSpc>
                          <a:spcPct val="95000"/>
                        </a:lnSpc>
                      </a:pPr>
                      <a:r>
                        <a:rPr lang="en-CA" sz="1100" b="1" u="none" strike="noStrike" noProof="0" dirty="0">
                          <a:effectLst/>
                          <a:latin typeface="+mn-lt"/>
                          <a:cs typeface="Arial" panose="020B0604020202020204" pitchFamily="34" charset="0"/>
                        </a:rPr>
                        <a:t>DETAILS</a:t>
                      </a:r>
                      <a:r>
                        <a:rPr lang="en-CA" sz="1100" b="1" i="0" u="none" strike="noStrike" baseline="0" noProof="0" dirty="0">
                          <a:solidFill>
                            <a:srgbClr val="000000"/>
                          </a:solidFill>
                          <a:effectLst/>
                          <a:latin typeface="+mn-lt"/>
                          <a:cs typeface="Arial" panose="020B0604020202020204" pitchFamily="34" charset="0"/>
                        </a:rPr>
                        <a:t> &amp; </a:t>
                      </a:r>
                      <a:r>
                        <a:rPr lang="en-CA" sz="1100" b="1" u="none" strike="noStrike" noProof="0" dirty="0">
                          <a:effectLst/>
                          <a:latin typeface="+mn-lt"/>
                          <a:cs typeface="Arial" panose="020B0604020202020204" pitchFamily="34" charset="0"/>
                        </a:rPr>
                        <a:t>STATUS</a:t>
                      </a:r>
                      <a:endParaRPr lang="en-CA" sz="1100" b="1" i="0" u="none" strike="noStrike" noProof="0" dirty="0">
                        <a:solidFill>
                          <a:srgbClr val="000000"/>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extLst>
                  <a:ext uri="{0D108BD9-81ED-4DB2-BD59-A6C34878D82A}">
                    <a16:rowId xmlns:a16="http://schemas.microsoft.com/office/drawing/2014/main" val="10001"/>
                  </a:ext>
                </a:extLst>
              </a:tr>
              <a:tr h="437987">
                <a:tc>
                  <a:txBody>
                    <a:bodyPr/>
                    <a:lstStyle/>
                    <a:p>
                      <a:pPr marL="0" marR="0" indent="0" algn="l" defTabSz="914400" rtl="0" eaLnBrk="1" fontAlgn="ctr" latinLnBrk="0" hangingPunct="1">
                        <a:lnSpc>
                          <a:spcPct val="95000"/>
                        </a:lnSpc>
                        <a:spcBef>
                          <a:spcPts val="0"/>
                        </a:spcBef>
                        <a:spcAft>
                          <a:spcPts val="0"/>
                        </a:spcAft>
                        <a:buClrTx/>
                        <a:buSzTx/>
                        <a:buFontTx/>
                        <a:buNone/>
                        <a:tabLst/>
                        <a:defRPr/>
                      </a:pPr>
                      <a:r>
                        <a:rPr lang="en-CA" sz="1100" b="1" u="none" strike="noStrike" noProof="0" dirty="0">
                          <a:effectLst/>
                          <a:latin typeface="+mn-lt"/>
                          <a:cs typeface="Arial" panose="020B0604020202020204" pitchFamily="34" charset="0"/>
                        </a:rPr>
                        <a:t>Establish</a:t>
                      </a:r>
                      <a:r>
                        <a:rPr lang="en-CA" sz="1100" b="1" u="none" strike="noStrike" baseline="0" noProof="0" dirty="0">
                          <a:effectLst/>
                          <a:latin typeface="+mn-lt"/>
                          <a:cs typeface="Arial" panose="020B0604020202020204" pitchFamily="34" charset="0"/>
                        </a:rPr>
                        <a:t> </a:t>
                      </a:r>
                      <a:r>
                        <a:rPr lang="en-CA" sz="1100" b="1" u="none" strike="noStrike" noProof="0" dirty="0">
                          <a:effectLst/>
                          <a:latin typeface="+mn-lt"/>
                          <a:cs typeface="Arial" panose="020B0604020202020204" pitchFamily="34" charset="0"/>
                        </a:rPr>
                        <a:t>goals </a:t>
                      </a:r>
                    </a:p>
                    <a:p>
                      <a:pPr marL="0" marR="0" indent="0" algn="l" defTabSz="914400" rtl="0" eaLnBrk="1" fontAlgn="ctr" latinLnBrk="0" hangingPunct="1">
                        <a:lnSpc>
                          <a:spcPct val="95000"/>
                        </a:lnSpc>
                        <a:spcBef>
                          <a:spcPts val="0"/>
                        </a:spcBef>
                        <a:spcAft>
                          <a:spcPts val="0"/>
                        </a:spcAft>
                        <a:buClrTx/>
                        <a:buSzTx/>
                        <a:buFontTx/>
                        <a:buNone/>
                        <a:tabLst/>
                        <a:defRPr/>
                      </a:pPr>
                      <a:r>
                        <a:rPr lang="en-CA" sz="1100" b="1" u="none" strike="noStrike" noProof="0" dirty="0">
                          <a:effectLst/>
                          <a:latin typeface="+mn-lt"/>
                          <a:cs typeface="Arial" panose="020B0604020202020204" pitchFamily="34" charset="0"/>
                        </a:rPr>
                        <a:t>and </a:t>
                      </a:r>
                      <a:r>
                        <a:rPr lang="en-CA" sz="1100" b="1" u="none" strike="noStrike" baseline="0" noProof="0" dirty="0">
                          <a:effectLst/>
                          <a:latin typeface="+mn-lt"/>
                          <a:cs typeface="Arial" panose="020B0604020202020204" pitchFamily="34" charset="0"/>
                        </a:rPr>
                        <a:t>financial </a:t>
                      </a:r>
                      <a:r>
                        <a:rPr lang="en-CA" sz="1100" b="1" u="none" strike="noStrike" noProof="0" dirty="0">
                          <a:effectLst/>
                          <a:latin typeface="+mn-lt"/>
                          <a:cs typeface="Arial" panose="020B0604020202020204" pitchFamily="34" charset="0"/>
                        </a:rPr>
                        <a:t>plan</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no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0" i="0" u="none" strike="noStrike" noProof="0" dirty="0">
                          <a:solidFill>
                            <a:srgbClr val="000000"/>
                          </a:solidFill>
                          <a:effectLst/>
                          <a:latin typeface="+mn-lt"/>
                          <a:cs typeface="Arial" panose="020B0604020202020204" pitchFamily="34" charset="0"/>
                        </a:rPr>
                        <a:t>Initial discovery meeting completed</a:t>
                      </a:r>
                      <a:r>
                        <a:rPr lang="en-CA" sz="1100" b="0" i="0" u="none" strike="noStrike" baseline="0" noProof="0" dirty="0">
                          <a:solidFill>
                            <a:srgbClr val="000000"/>
                          </a:solidFill>
                          <a:effectLst/>
                          <a:latin typeface="+mn-lt"/>
                          <a:cs typeface="Arial" panose="020B0604020202020204" pitchFamily="34" charset="0"/>
                        </a:rPr>
                        <a:t> 02.14.2017.</a:t>
                      </a:r>
                    </a:p>
                    <a:p>
                      <a:pPr algn="l" fontAlgn="ctr">
                        <a:lnSpc>
                          <a:spcPct val="95000"/>
                        </a:lnSpc>
                      </a:pPr>
                      <a:r>
                        <a:rPr lang="en-CA" sz="1100" b="0" i="0" u="none" strike="noStrike" baseline="0" noProof="0" dirty="0">
                          <a:solidFill>
                            <a:srgbClr val="000000"/>
                          </a:solidFill>
                          <a:effectLst/>
                          <a:latin typeface="+mn-lt"/>
                          <a:cs typeface="Arial" panose="020B0604020202020204" pitchFamily="34" charset="0"/>
                        </a:rPr>
                        <a:t>Financial plan completed </a:t>
                      </a:r>
                      <a:br>
                        <a:rPr lang="en-CA" sz="1100" b="0" i="0" u="none" strike="noStrike" baseline="0" noProof="0" dirty="0">
                          <a:solidFill>
                            <a:srgbClr val="000000"/>
                          </a:solidFill>
                          <a:effectLst/>
                          <a:latin typeface="+mn-lt"/>
                          <a:cs typeface="Arial" panose="020B0604020202020204" pitchFamily="34" charset="0"/>
                        </a:rPr>
                      </a:br>
                      <a:r>
                        <a:rPr lang="en-CA" sz="1100" b="0" i="0" u="none" strike="noStrike" baseline="0" noProof="0" dirty="0">
                          <a:solidFill>
                            <a:srgbClr val="000000"/>
                          </a:solidFill>
                          <a:effectLst/>
                          <a:latin typeface="+mn-lt"/>
                          <a:cs typeface="Arial" panose="020B0604020202020204" pitchFamily="34" charset="0"/>
                        </a:rPr>
                        <a:t>and </a:t>
                      </a:r>
                      <a:r>
                        <a:rPr lang="en-CA" sz="1100" b="0" i="0" u="none" strike="noStrike" noProof="0" dirty="0">
                          <a:solidFill>
                            <a:srgbClr val="000000"/>
                          </a:solidFill>
                          <a:effectLst/>
                          <a:latin typeface="+mn-lt"/>
                          <a:cs typeface="Arial" panose="020B0604020202020204" pitchFamily="34" charset="0"/>
                        </a:rPr>
                        <a:t>reviewed</a:t>
                      </a:r>
                      <a:r>
                        <a:rPr lang="en-CA" sz="1100" b="0" i="0" u="none" strike="noStrike" baseline="0" noProof="0" dirty="0">
                          <a:solidFill>
                            <a:srgbClr val="000000"/>
                          </a:solidFill>
                          <a:effectLst/>
                          <a:latin typeface="+mn-lt"/>
                          <a:cs typeface="Arial" panose="020B0604020202020204" pitchFamily="34" charset="0"/>
                        </a:rPr>
                        <a:t> semi-annually.</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1" u="none" strike="noStrike" noProof="0" dirty="0">
                          <a:effectLst/>
                          <a:latin typeface="+mn-lt"/>
                          <a:cs typeface="Arial" panose="020B0604020202020204" pitchFamily="34" charset="0"/>
                        </a:rPr>
                        <a:t>Tax mitigation</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u="none" strike="noStrike" noProof="0" dirty="0">
                          <a:effectLst/>
                          <a:latin typeface="+mn-lt"/>
                          <a:cs typeface="Arial" panose="020B0604020202020204" pitchFamily="34" charset="0"/>
                        </a:rPr>
                        <a:t>Tax mitigation through </a:t>
                      </a:r>
                    </a:p>
                    <a:p>
                      <a:pPr algn="l" fontAlgn="ctr">
                        <a:lnSpc>
                          <a:spcPct val="95000"/>
                        </a:lnSpc>
                      </a:pPr>
                      <a:r>
                        <a:rPr lang="en-CA" sz="1100" u="none" strike="noStrike" noProof="0" dirty="0">
                          <a:effectLst/>
                          <a:latin typeface="+mn-lt"/>
                          <a:cs typeface="Arial" panose="020B0604020202020204" pitchFamily="34" charset="0"/>
                        </a:rPr>
                        <a:t>Hold Co. since March 2019.</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1" u="none" strike="noStrike" noProof="0" dirty="0">
                          <a:effectLst/>
                          <a:latin typeface="+mn-lt"/>
                          <a:cs typeface="Arial" panose="020B0604020202020204" pitchFamily="34" charset="0"/>
                        </a:rPr>
                        <a:t>Life insurance</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0" i="0" u="none" strike="noStrike" noProof="0" dirty="0">
                          <a:solidFill>
                            <a:srgbClr val="000000"/>
                          </a:solidFill>
                          <a:effectLst/>
                          <a:latin typeface="+mn-lt"/>
                          <a:cs typeface="Arial" panose="020B0604020202020204" pitchFamily="34" charset="0"/>
                        </a:rPr>
                        <a:t>Perm life policy for </a:t>
                      </a:r>
                    </a:p>
                    <a:p>
                      <a:pPr algn="l" fontAlgn="ctr">
                        <a:lnSpc>
                          <a:spcPct val="95000"/>
                        </a:lnSpc>
                      </a:pPr>
                      <a:r>
                        <a:rPr lang="en-CA" sz="1100" b="0" i="0" u="none" strike="noStrike" noProof="0" dirty="0">
                          <a:solidFill>
                            <a:srgbClr val="000000"/>
                          </a:solidFill>
                          <a:effectLst/>
                          <a:latin typeface="+mn-lt"/>
                          <a:cs typeface="Arial" panose="020B0604020202020204" pitchFamily="34" charset="0"/>
                        </a:rPr>
                        <a:t>both </a:t>
                      </a:r>
                      <a:r>
                        <a:rPr lang="en-CA" sz="1100" noProof="0" dirty="0">
                          <a:latin typeface="Franklin Gothic Book" panose="020B0503020102020204" pitchFamily="34" charset="0"/>
                        </a:rPr>
                        <a:t>–</a:t>
                      </a:r>
                      <a:r>
                        <a:rPr lang="en-CA" sz="1100" b="0" i="0" u="none" strike="noStrike" noProof="0" dirty="0">
                          <a:solidFill>
                            <a:srgbClr val="000000"/>
                          </a:solidFill>
                          <a:effectLst/>
                          <a:latin typeface="+mn-lt"/>
                          <a:cs typeface="Arial" panose="020B0604020202020204" pitchFamily="34" charset="0"/>
                        </a:rPr>
                        <a:t> $1.5M on</a:t>
                      </a:r>
                      <a:r>
                        <a:rPr lang="en-CA" sz="1100" b="0" i="0" u="none" strike="noStrike" baseline="0" noProof="0" dirty="0">
                          <a:solidFill>
                            <a:srgbClr val="000000"/>
                          </a:solidFill>
                          <a:effectLst/>
                          <a:latin typeface="+mn-lt"/>
                          <a:cs typeface="Arial" panose="020B0604020202020204" pitchFamily="34" charset="0"/>
                        </a:rPr>
                        <a:t> 05.25.2018.</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47032">
                <a:tc>
                  <a:txBody>
                    <a:bodyPr/>
                    <a:lstStyle/>
                    <a:p>
                      <a:pPr marL="0" marR="0" indent="0" algn="l" defTabSz="914400" rtl="0" eaLnBrk="1" fontAlgn="ctr" latinLnBrk="0" hangingPunct="1">
                        <a:lnSpc>
                          <a:spcPct val="95000"/>
                        </a:lnSpc>
                        <a:spcBef>
                          <a:spcPts val="0"/>
                        </a:spcBef>
                        <a:spcAft>
                          <a:spcPts val="0"/>
                        </a:spcAft>
                        <a:buClrTx/>
                        <a:buSzTx/>
                        <a:buFontTx/>
                        <a:buNone/>
                        <a:tabLst/>
                        <a:defRPr/>
                      </a:pPr>
                      <a:r>
                        <a:rPr lang="en-CA" sz="1100" b="1" i="0" u="none" strike="noStrike" noProof="0" dirty="0">
                          <a:solidFill>
                            <a:srgbClr val="000000"/>
                          </a:solidFill>
                          <a:effectLst/>
                          <a:latin typeface="+mn-lt"/>
                          <a:cs typeface="Arial" panose="020B0604020202020204" pitchFamily="34" charset="0"/>
                        </a:rPr>
                        <a:t>Mortgage and debt analysis</a:t>
                      </a:r>
                    </a:p>
                  </a:txBody>
                  <a:tcPr marL="90000" marR="45720" marT="36000" marB="36000" anchor="ctr">
                    <a:lnL w="9525" cap="flat" cmpd="sng" algn="ctr">
                      <a:no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0" i="0" u="none" strike="noStrike" noProof="0" dirty="0">
                          <a:solidFill>
                            <a:srgbClr val="000000"/>
                          </a:solidFill>
                          <a:effectLst/>
                          <a:latin typeface="+mn-lt"/>
                          <a:cs typeface="Arial" panose="020B0604020202020204" pitchFamily="34" charset="0"/>
                        </a:rPr>
                        <a:t>On track to</a:t>
                      </a:r>
                      <a:r>
                        <a:rPr lang="en-CA" sz="1100" b="0" i="0" u="none" strike="noStrike" baseline="0" noProof="0" dirty="0">
                          <a:solidFill>
                            <a:srgbClr val="000000"/>
                          </a:solidFill>
                          <a:effectLst/>
                          <a:latin typeface="+mn-lt"/>
                          <a:cs typeface="Arial" panose="020B0604020202020204" pitchFamily="34" charset="0"/>
                        </a:rPr>
                        <a:t> have mortgage paid off by 2034.</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ctr" latinLnBrk="0" hangingPunct="1">
                        <a:lnSpc>
                          <a:spcPct val="95000"/>
                        </a:lnSpc>
                        <a:spcBef>
                          <a:spcPts val="0"/>
                        </a:spcBef>
                        <a:spcAft>
                          <a:spcPts val="0"/>
                        </a:spcAft>
                        <a:buClrTx/>
                        <a:buSzTx/>
                        <a:buFontTx/>
                        <a:buNone/>
                        <a:tabLst/>
                        <a:defRPr/>
                      </a:pPr>
                      <a:r>
                        <a:rPr lang="en-CA" sz="1100" b="1" u="none" strike="noStrike" noProof="0" dirty="0">
                          <a:effectLst/>
                          <a:latin typeface="+mn-lt"/>
                          <a:cs typeface="Arial" panose="020B0604020202020204" pitchFamily="34" charset="0"/>
                        </a:rPr>
                        <a:t>Tax optimization </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ctr" latinLnBrk="0" hangingPunct="1">
                        <a:lnSpc>
                          <a:spcPct val="95000"/>
                        </a:lnSpc>
                        <a:spcBef>
                          <a:spcPts val="0"/>
                        </a:spcBef>
                        <a:spcAft>
                          <a:spcPts val="0"/>
                        </a:spcAft>
                        <a:buClrTx/>
                        <a:buSzTx/>
                        <a:buFontTx/>
                        <a:buNone/>
                        <a:tabLst/>
                        <a:defRPr/>
                      </a:pPr>
                      <a:r>
                        <a:rPr lang="en-CA" sz="1100" b="0" i="0" u="none" strike="noStrike" noProof="0" dirty="0">
                          <a:solidFill>
                            <a:srgbClr val="000000"/>
                          </a:solidFill>
                          <a:effectLst/>
                          <a:latin typeface="+mn-lt"/>
                          <a:cs typeface="Arial" panose="020B0604020202020204" pitchFamily="34" charset="0"/>
                        </a:rPr>
                        <a:t>Non-registered account using tax-efficient funds.</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1" u="none" strike="noStrike" noProof="0" dirty="0">
                          <a:effectLst/>
                          <a:latin typeface="+mn-lt"/>
                          <a:cs typeface="Arial" panose="020B0604020202020204" pitchFamily="34" charset="0"/>
                        </a:rPr>
                        <a:t>Critical illness and disability</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0" i="0" u="none" strike="noStrike" noProof="0" dirty="0">
                          <a:solidFill>
                            <a:srgbClr val="000000"/>
                          </a:solidFill>
                          <a:effectLst/>
                          <a:latin typeface="+mn-lt"/>
                          <a:cs typeface="Arial" panose="020B0604020202020204" pitchFamily="34" charset="0"/>
                        </a:rPr>
                        <a:t>Mortgage</a:t>
                      </a:r>
                      <a:r>
                        <a:rPr lang="en-CA" sz="1100" b="0" i="0" u="none" strike="noStrike" baseline="0" noProof="0" dirty="0">
                          <a:solidFill>
                            <a:srgbClr val="000000"/>
                          </a:solidFill>
                          <a:effectLst/>
                          <a:latin typeface="+mn-lt"/>
                          <a:cs typeface="Arial" panose="020B0604020202020204" pitchFamily="34" charset="0"/>
                        </a:rPr>
                        <a:t> protection set up 10.10.2018.</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47032">
                <a:tc>
                  <a:txBody>
                    <a:bodyPr/>
                    <a:lstStyle/>
                    <a:p>
                      <a:pPr marL="0" marR="0" indent="0" algn="l" defTabSz="914400" rtl="0" eaLnBrk="1" fontAlgn="ctr" latinLnBrk="0" hangingPunct="1">
                        <a:lnSpc>
                          <a:spcPct val="95000"/>
                        </a:lnSpc>
                        <a:spcBef>
                          <a:spcPts val="0"/>
                        </a:spcBef>
                        <a:spcAft>
                          <a:spcPts val="0"/>
                        </a:spcAft>
                        <a:buClrTx/>
                        <a:buSzTx/>
                        <a:buFontTx/>
                        <a:buNone/>
                        <a:tabLst/>
                        <a:defRPr/>
                      </a:pPr>
                      <a:r>
                        <a:rPr lang="en-CA" sz="1100" b="1" i="0" u="none" strike="noStrike" noProof="0" dirty="0">
                          <a:solidFill>
                            <a:srgbClr val="000000"/>
                          </a:solidFill>
                          <a:effectLst/>
                          <a:latin typeface="+mn-lt"/>
                          <a:cs typeface="Arial" panose="020B0604020202020204" pitchFamily="34" charset="0"/>
                        </a:rPr>
                        <a:t>Retirement planning</a:t>
                      </a:r>
                    </a:p>
                  </a:txBody>
                  <a:tcPr marL="90000" marR="45720" marT="36000" marB="36000" anchor="ctr">
                    <a:lnL w="9525" cap="flat" cmpd="sng" algn="ctr">
                      <a:no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l" fontAlgn="ctr">
                        <a:lnSpc>
                          <a:spcPct val="95000"/>
                        </a:lnSpc>
                      </a:pPr>
                      <a:r>
                        <a:rPr lang="en-CA" sz="1100" u="none" strike="noStrike" noProof="0" dirty="0">
                          <a:effectLst/>
                          <a:latin typeface="+mn-lt"/>
                          <a:cs typeface="Arial" panose="020B0604020202020204" pitchFamily="34" charset="0"/>
                        </a:rPr>
                        <a:t>Retirement plan and </a:t>
                      </a:r>
                    </a:p>
                    <a:p>
                      <a:pPr algn="l" fontAlgn="ctr">
                        <a:lnSpc>
                          <a:spcPct val="95000"/>
                        </a:lnSpc>
                      </a:pPr>
                      <a:r>
                        <a:rPr lang="en-CA" sz="1100" u="none" strike="noStrike" noProof="0" dirty="0">
                          <a:effectLst/>
                          <a:latin typeface="+mn-lt"/>
                          <a:cs typeface="Arial" panose="020B0604020202020204" pitchFamily="34" charset="0"/>
                        </a:rPr>
                        <a:t>cash flow forecast </a:t>
                      </a:r>
                    </a:p>
                    <a:p>
                      <a:pPr algn="l" fontAlgn="ctr">
                        <a:lnSpc>
                          <a:spcPct val="95000"/>
                        </a:lnSpc>
                      </a:pPr>
                      <a:r>
                        <a:rPr lang="en-CA" sz="1100" u="none" strike="noStrike" noProof="0" dirty="0">
                          <a:effectLst/>
                          <a:latin typeface="+mn-lt"/>
                          <a:cs typeface="Arial" panose="020B0604020202020204" pitchFamily="34" charset="0"/>
                        </a:rPr>
                        <a:t>completed </a:t>
                      </a:r>
                      <a:r>
                        <a:rPr lang="en-CA" sz="1100" noProof="0" dirty="0">
                          <a:latin typeface="Franklin Gothic Book" panose="020B0503020102020204" pitchFamily="34" charset="0"/>
                        </a:rPr>
                        <a:t>–</a:t>
                      </a:r>
                      <a:r>
                        <a:rPr lang="en-CA" sz="1100" u="none" strike="noStrike" noProof="0" dirty="0">
                          <a:effectLst/>
                          <a:latin typeface="+mn-lt"/>
                          <a:cs typeface="Arial" panose="020B0604020202020204" pitchFamily="34" charset="0"/>
                        </a:rPr>
                        <a:t> 05.12.2017.</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1" i="0" u="none" strike="noStrike" noProof="0" dirty="0">
                          <a:solidFill>
                            <a:srgbClr val="000000"/>
                          </a:solidFill>
                          <a:effectLst/>
                          <a:latin typeface="+mn-lt"/>
                          <a:cs typeface="Arial" panose="020B0604020202020204" pitchFamily="34" charset="0"/>
                        </a:rPr>
                        <a:t>Business tax planning</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0" i="0" u="none" strike="noStrike" noProof="0" dirty="0">
                          <a:solidFill>
                            <a:srgbClr val="000000"/>
                          </a:solidFill>
                          <a:effectLst/>
                          <a:latin typeface="+mn-lt"/>
                          <a:cs typeface="Arial" panose="020B0604020202020204" pitchFamily="34" charset="0"/>
                        </a:rPr>
                        <a:t>Tax filing through accountant, Jim Smith, since April 2019.</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1" u="none" strike="noStrike" noProof="0" dirty="0">
                          <a:effectLst/>
                          <a:latin typeface="+mn-lt"/>
                          <a:cs typeface="Arial" panose="020B0604020202020204" pitchFamily="34" charset="0"/>
                        </a:rPr>
                        <a:t>Wills and POA</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u="none" strike="noStrike" baseline="0" noProof="0" dirty="0">
                          <a:effectLst/>
                          <a:latin typeface="+mn-lt"/>
                          <a:cs typeface="Arial" panose="020B0604020202020204" pitchFamily="34" charset="0"/>
                        </a:rPr>
                        <a:t>Updated </a:t>
                      </a:r>
                      <a:r>
                        <a:rPr lang="en-CA" sz="1100" u="none" strike="noStrike" noProof="0" dirty="0">
                          <a:effectLst/>
                          <a:latin typeface="+mn-lt"/>
                          <a:cs typeface="Arial" panose="020B0604020202020204" pitchFamily="34" charset="0"/>
                        </a:rPr>
                        <a:t>by ABC Law firm</a:t>
                      </a:r>
                      <a:r>
                        <a:rPr lang="en-CA" sz="1100" b="0" i="0" u="none" strike="noStrike" noProof="0" dirty="0">
                          <a:solidFill>
                            <a:srgbClr val="000000"/>
                          </a:solidFill>
                          <a:effectLst/>
                          <a:latin typeface="+mn-lt"/>
                          <a:cs typeface="Arial" panose="020B0604020202020204" pitchFamily="34" charset="0"/>
                        </a:rPr>
                        <a:t> </a:t>
                      </a:r>
                      <a:r>
                        <a:rPr lang="en-CA" sz="1100" noProof="0" dirty="0">
                          <a:latin typeface="Franklin Gothic Book" panose="020B0503020102020204" pitchFamily="34" charset="0"/>
                        </a:rPr>
                        <a:t>–</a:t>
                      </a:r>
                      <a:r>
                        <a:rPr lang="en-CA" sz="1100" u="none" strike="noStrike" noProof="0" dirty="0">
                          <a:effectLst/>
                          <a:latin typeface="+mn-lt"/>
                          <a:cs typeface="Arial" panose="020B0604020202020204" pitchFamily="34" charset="0"/>
                        </a:rPr>
                        <a:t> 04.06.2022.</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47032">
                <a:tc>
                  <a:txBody>
                    <a:bodyPr/>
                    <a:lstStyle/>
                    <a:p>
                      <a:pPr algn="l" fontAlgn="ctr">
                        <a:lnSpc>
                          <a:spcPct val="95000"/>
                        </a:lnSpc>
                      </a:pPr>
                      <a:r>
                        <a:rPr lang="en-CA" sz="1100" b="1" u="none" strike="noStrike" noProof="0" dirty="0">
                          <a:effectLst/>
                          <a:latin typeface="+mn-lt"/>
                          <a:cs typeface="Arial" panose="020B0604020202020204" pitchFamily="34" charset="0"/>
                        </a:rPr>
                        <a:t>Cash flow projections</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no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5156" marR="5156" marT="5156" marB="0" anchor="ctr">
                    <a:lnL w="3175" cap="flat" cmpd="sng" algn="ctr">
                      <a:solidFill>
                        <a:srgbClr val="C0C0C0"/>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C0C0C0"/>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lnSpc>
                          <a:spcPct val="95000"/>
                        </a:lnSpc>
                      </a:pP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1" u="none" strike="noStrike" noProof="0" dirty="0">
                          <a:effectLst/>
                          <a:latin typeface="+mn-lt"/>
                          <a:cs typeface="Arial" panose="020B0604020202020204" pitchFamily="34" charset="0"/>
                        </a:rPr>
                        <a:t>Business succession planning</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u="none" strike="noStrike" noProof="0" dirty="0">
                          <a:effectLst/>
                          <a:latin typeface="+mn-lt"/>
                          <a:cs typeface="Arial" panose="020B0604020202020204" pitchFamily="34" charset="0"/>
                        </a:rPr>
                        <a:t>In progress.</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42509">
                <a:tc>
                  <a:txBody>
                    <a:bodyPr/>
                    <a:lstStyle/>
                    <a:p>
                      <a:pPr algn="l" fontAlgn="ctr">
                        <a:lnSpc>
                          <a:spcPct val="95000"/>
                        </a:lnSpc>
                      </a:pPr>
                      <a:r>
                        <a:rPr lang="en-CA" sz="1100" b="1" i="0" u="none" strike="noStrike" noProof="0" dirty="0">
                          <a:solidFill>
                            <a:srgbClr val="000000"/>
                          </a:solidFill>
                          <a:effectLst/>
                          <a:latin typeface="+mn-lt"/>
                          <a:cs typeface="Arial" panose="020B0604020202020204" pitchFamily="34" charset="0"/>
                        </a:rPr>
                        <a:t>Service and communication</a:t>
                      </a:r>
                    </a:p>
                  </a:txBody>
                  <a:tcPr marL="90000" marR="45720" marT="36000" marB="36000" anchor="ctr">
                    <a:lnL w="9525" cap="flat" cmpd="sng" algn="ctr">
                      <a:no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0" i="0" u="none" strike="noStrike" noProof="0" dirty="0">
                          <a:solidFill>
                            <a:srgbClr val="000000"/>
                          </a:solidFill>
                          <a:effectLst/>
                          <a:latin typeface="+mn-lt"/>
                          <a:cs typeface="Arial" panose="020B0604020202020204" pitchFamily="34" charset="0"/>
                        </a:rPr>
                        <a:t>Service agreement created 06.25.2017.</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1" i="0" u="none" strike="noStrike" noProof="0" dirty="0">
                          <a:solidFill>
                            <a:srgbClr val="000000"/>
                          </a:solidFill>
                          <a:effectLst/>
                          <a:latin typeface="+mn-lt"/>
                          <a:cs typeface="Arial" panose="020B0604020202020204" pitchFamily="34" charset="0"/>
                        </a:rPr>
                        <a:t>Risk protection</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lnSpc>
                          <a:spcPct val="95000"/>
                        </a:lnSpc>
                      </a:pPr>
                      <a:r>
                        <a:rPr lang="en-CA" sz="1100" b="0" i="0" u="none" strike="noStrike" noProof="0" dirty="0">
                          <a:solidFill>
                            <a:srgbClr val="000000"/>
                          </a:solidFill>
                          <a:effectLst/>
                          <a:latin typeface="+mn-lt"/>
                          <a:cs typeface="Arial" panose="020B0604020202020204" pitchFamily="34" charset="0"/>
                        </a:rPr>
                        <a:t>Portfolio analysis</a:t>
                      </a:r>
                      <a:r>
                        <a:rPr lang="en-CA" sz="1100" b="0" i="0" u="none" strike="noStrike" baseline="0" noProof="0" dirty="0">
                          <a:solidFill>
                            <a:srgbClr val="000000"/>
                          </a:solidFill>
                          <a:effectLst/>
                          <a:latin typeface="+mn-lt"/>
                          <a:cs typeface="Arial" panose="020B0604020202020204" pitchFamily="34" charset="0"/>
                        </a:rPr>
                        <a:t> and automatic rebalancing in place</a:t>
                      </a:r>
                      <a:r>
                        <a:rPr lang="en-CA" sz="1100" b="0" i="0" u="none" strike="noStrike" noProof="0" dirty="0">
                          <a:solidFill>
                            <a:srgbClr val="000000"/>
                          </a:solidFill>
                          <a:effectLst/>
                          <a:latin typeface="+mn-lt"/>
                          <a:cs typeface="Arial" panose="020B0604020202020204" pitchFamily="34" charset="0"/>
                        </a:rPr>
                        <a:t> to minimize risk.</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2877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363CC-27A1-D580-3097-677684FE2117}"/>
            </a:ext>
          </a:extLst>
        </p:cNvPr>
        <p:cNvGrpSpPr/>
        <p:nvPr/>
      </p:nvGrpSpPr>
      <p:grpSpPr>
        <a:xfrm>
          <a:off x="0" y="0"/>
          <a:ext cx="0" cy="0"/>
          <a:chOff x="0" y="0"/>
          <a:chExt cx="0" cy="0"/>
        </a:xfrm>
      </p:grpSpPr>
      <p:pic>
        <p:nvPicPr>
          <p:cNvPr id="9" name="Graphic 8">
            <a:extLst>
              <a:ext uri="{FF2B5EF4-FFF2-40B4-BE49-F238E27FC236}">
                <a16:creationId xmlns:a16="http://schemas.microsoft.com/office/drawing/2014/main" id="{B9CD5623-A05E-CFC9-0DDD-566E5C562A7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2533" y="2067302"/>
            <a:ext cx="509045" cy="509045"/>
          </a:xfrm>
          <a:prstGeom prst="rect">
            <a:avLst/>
          </a:prstGeom>
        </p:spPr>
      </p:pic>
      <p:pic>
        <p:nvPicPr>
          <p:cNvPr id="17" name="Graphic 16">
            <a:extLst>
              <a:ext uri="{FF2B5EF4-FFF2-40B4-BE49-F238E27FC236}">
                <a16:creationId xmlns:a16="http://schemas.microsoft.com/office/drawing/2014/main" id="{6935E598-6003-AABF-290F-522DAC59507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91648" y="2091806"/>
            <a:ext cx="460036" cy="460036"/>
          </a:xfrm>
          <a:prstGeom prst="rect">
            <a:avLst/>
          </a:prstGeom>
        </p:spPr>
      </p:pic>
      <p:pic>
        <p:nvPicPr>
          <p:cNvPr id="21" name="Graphic 20">
            <a:extLst>
              <a:ext uri="{FF2B5EF4-FFF2-40B4-BE49-F238E27FC236}">
                <a16:creationId xmlns:a16="http://schemas.microsoft.com/office/drawing/2014/main" id="{BD8524DC-474F-D9E1-564C-720EDF493E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14971" y="2091806"/>
            <a:ext cx="460036" cy="460036"/>
          </a:xfrm>
          <a:prstGeom prst="rect">
            <a:avLst/>
          </a:prstGeom>
        </p:spPr>
      </p:pic>
      <p:pic>
        <p:nvPicPr>
          <p:cNvPr id="23" name="Graphic 22">
            <a:extLst>
              <a:ext uri="{FF2B5EF4-FFF2-40B4-BE49-F238E27FC236}">
                <a16:creationId xmlns:a16="http://schemas.microsoft.com/office/drawing/2014/main" id="{BB2A3795-2E66-1F62-8CEC-A2BE6D9F79F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578472" y="2091806"/>
            <a:ext cx="460036" cy="460036"/>
          </a:xfrm>
          <a:prstGeom prst="rect">
            <a:avLst/>
          </a:prstGeom>
        </p:spPr>
      </p:pic>
      <p:pic>
        <p:nvPicPr>
          <p:cNvPr id="25" name="Graphic 24">
            <a:extLst>
              <a:ext uri="{FF2B5EF4-FFF2-40B4-BE49-F238E27FC236}">
                <a16:creationId xmlns:a16="http://schemas.microsoft.com/office/drawing/2014/main" id="{74E7A8ED-A6DE-9A53-56FD-D29C963B6FD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41180" y="2096918"/>
            <a:ext cx="449813" cy="449813"/>
          </a:xfrm>
          <a:prstGeom prst="rect">
            <a:avLst/>
          </a:prstGeom>
        </p:spPr>
      </p:pic>
      <p:pic>
        <p:nvPicPr>
          <p:cNvPr id="27" name="Graphic 26">
            <a:extLst>
              <a:ext uri="{FF2B5EF4-FFF2-40B4-BE49-F238E27FC236}">
                <a16:creationId xmlns:a16="http://schemas.microsoft.com/office/drawing/2014/main" id="{5BB7ED8B-C3CD-6292-C098-A86A4342B1E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908940" y="2091806"/>
            <a:ext cx="460036" cy="460036"/>
          </a:xfrm>
          <a:prstGeom prst="rect">
            <a:avLst/>
          </a:prstGeom>
        </p:spPr>
      </p:pic>
      <p:pic>
        <p:nvPicPr>
          <p:cNvPr id="29" name="Graphic 28">
            <a:extLst>
              <a:ext uri="{FF2B5EF4-FFF2-40B4-BE49-F238E27FC236}">
                <a16:creationId xmlns:a16="http://schemas.microsoft.com/office/drawing/2014/main" id="{F63C849E-D328-E6B1-E4F8-CC4D7D90E15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197041" y="2091806"/>
            <a:ext cx="460036" cy="460036"/>
          </a:xfrm>
          <a:prstGeom prst="rect">
            <a:avLst/>
          </a:prstGeom>
        </p:spPr>
      </p:pic>
      <p:sp>
        <p:nvSpPr>
          <p:cNvPr id="2" name="Title 1">
            <a:extLst>
              <a:ext uri="{FF2B5EF4-FFF2-40B4-BE49-F238E27FC236}">
                <a16:creationId xmlns:a16="http://schemas.microsoft.com/office/drawing/2014/main" id="{4F530329-7A09-CDF0-FA23-FFF0AE19C9FA}"/>
              </a:ext>
            </a:extLst>
          </p:cNvPr>
          <p:cNvSpPr>
            <a:spLocks noGrp="1"/>
          </p:cNvSpPr>
          <p:nvPr>
            <p:ph type="title"/>
          </p:nvPr>
        </p:nvSpPr>
        <p:spPr>
          <a:xfrm>
            <a:off x="466342" y="472437"/>
            <a:ext cx="11274553" cy="792167"/>
          </a:xfrm>
        </p:spPr>
        <p:txBody>
          <a:bodyPr/>
          <a:lstStyle/>
          <a:p>
            <a:pPr lvl="0"/>
            <a:r>
              <a:rPr lang="en-CA" noProof="0" dirty="0"/>
              <a:t>Desired relationship with financial advisors </a:t>
            </a:r>
          </a:p>
        </p:txBody>
      </p:sp>
      <p:graphicFrame>
        <p:nvGraphicFramePr>
          <p:cNvPr id="5" name="Table 4">
            <a:extLst>
              <a:ext uri="{FF2B5EF4-FFF2-40B4-BE49-F238E27FC236}">
                <a16:creationId xmlns:a16="http://schemas.microsoft.com/office/drawing/2014/main" id="{A2BA6844-B979-399D-074B-571753255568}"/>
              </a:ext>
            </a:extLst>
          </p:cNvPr>
          <p:cNvGraphicFramePr>
            <a:graphicFrameLocks noGrp="1"/>
          </p:cNvGraphicFramePr>
          <p:nvPr>
            <p:extLst>
              <p:ext uri="{D42A27DB-BD31-4B8C-83A1-F6EECF244321}">
                <p14:modId xmlns:p14="http://schemas.microsoft.com/office/powerpoint/2010/main" val="561807799"/>
              </p:ext>
            </p:extLst>
          </p:nvPr>
        </p:nvGraphicFramePr>
        <p:xfrm>
          <a:off x="307318" y="2657448"/>
          <a:ext cx="11651815" cy="1539240"/>
        </p:xfrm>
        <a:graphic>
          <a:graphicData uri="http://schemas.openxmlformats.org/drawingml/2006/table">
            <a:tbl>
              <a:tblPr firstRow="1" bandRow="1">
                <a:tableStyleId>{B301B821-A1FF-4177-AEE7-76D212191A09}</a:tableStyleId>
              </a:tblPr>
              <a:tblGrid>
                <a:gridCol w="1664545">
                  <a:extLst>
                    <a:ext uri="{9D8B030D-6E8A-4147-A177-3AD203B41FA5}">
                      <a16:colId xmlns:a16="http://schemas.microsoft.com/office/drawing/2014/main" val="1783522445"/>
                    </a:ext>
                  </a:extLst>
                </a:gridCol>
                <a:gridCol w="1664545">
                  <a:extLst>
                    <a:ext uri="{9D8B030D-6E8A-4147-A177-3AD203B41FA5}">
                      <a16:colId xmlns:a16="http://schemas.microsoft.com/office/drawing/2014/main" val="3757459722"/>
                    </a:ext>
                  </a:extLst>
                </a:gridCol>
                <a:gridCol w="1664545">
                  <a:extLst>
                    <a:ext uri="{9D8B030D-6E8A-4147-A177-3AD203B41FA5}">
                      <a16:colId xmlns:a16="http://schemas.microsoft.com/office/drawing/2014/main" val="1622434240"/>
                    </a:ext>
                  </a:extLst>
                </a:gridCol>
                <a:gridCol w="1732393">
                  <a:extLst>
                    <a:ext uri="{9D8B030D-6E8A-4147-A177-3AD203B41FA5}">
                      <a16:colId xmlns:a16="http://schemas.microsoft.com/office/drawing/2014/main" val="3843279958"/>
                    </a:ext>
                  </a:extLst>
                </a:gridCol>
                <a:gridCol w="1596697">
                  <a:extLst>
                    <a:ext uri="{9D8B030D-6E8A-4147-A177-3AD203B41FA5}">
                      <a16:colId xmlns:a16="http://schemas.microsoft.com/office/drawing/2014/main" val="825146944"/>
                    </a:ext>
                  </a:extLst>
                </a:gridCol>
                <a:gridCol w="1664545">
                  <a:extLst>
                    <a:ext uri="{9D8B030D-6E8A-4147-A177-3AD203B41FA5}">
                      <a16:colId xmlns:a16="http://schemas.microsoft.com/office/drawing/2014/main" val="1208692741"/>
                    </a:ext>
                  </a:extLst>
                </a:gridCol>
                <a:gridCol w="1664545">
                  <a:extLst>
                    <a:ext uri="{9D8B030D-6E8A-4147-A177-3AD203B41FA5}">
                      <a16:colId xmlns:a16="http://schemas.microsoft.com/office/drawing/2014/main" val="3309292533"/>
                    </a:ext>
                  </a:extLst>
                </a:gridCol>
              </a:tblGrid>
              <a:tr h="15154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900" b="0" noProof="0" dirty="0">
                          <a:solidFill>
                            <a:schemeClr val="tx1"/>
                          </a:solidFill>
                        </a:rPr>
                        <a:t>Strategic partner </a:t>
                      </a:r>
                    </a:p>
                    <a:p>
                      <a:pPr algn="ctr"/>
                      <a:endParaRPr lang="en-CA" sz="1900" b="0" noProof="0" dirty="0">
                        <a:solidFill>
                          <a:schemeClr val="tx1"/>
                        </a:solidFill>
                      </a:endParaRPr>
                    </a:p>
                  </a:txBody>
                  <a:tcPr>
                    <a:lnL w="12700" cap="flat" cmpd="sng" algn="ctr">
                      <a:noFill/>
                      <a:prstDash val="solid"/>
                      <a:round/>
                      <a:headEnd type="none" w="med" len="med"/>
                      <a:tailEnd type="none" w="med" len="med"/>
                    </a:lnL>
                    <a:lnR w="12700" cap="flat" cmpd="sng" algn="ctr">
                      <a:solidFill>
                        <a:srgbClr val="03874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900" b="0" noProof="0" dirty="0">
                          <a:solidFill>
                            <a:schemeClr val="tx1"/>
                          </a:solidFill>
                        </a:rPr>
                        <a:t>Coordinators of complexity</a:t>
                      </a:r>
                    </a:p>
                    <a:p>
                      <a:pPr algn="ctr"/>
                      <a:endParaRPr lang="en-CA" sz="1900" b="0" noProof="0" dirty="0">
                        <a:solidFill>
                          <a:schemeClr val="tx1"/>
                        </a:solidFill>
                      </a:endParaRPr>
                    </a:p>
                  </a:txBody>
                  <a:tcPr>
                    <a:lnL w="12700" cap="flat" cmpd="sng" algn="ctr">
                      <a:solidFill>
                        <a:srgbClr val="03874D"/>
                      </a:solidFill>
                      <a:prstDash val="solid"/>
                      <a:round/>
                      <a:headEnd type="none" w="med" len="med"/>
                      <a:tailEnd type="none" w="med" len="med"/>
                    </a:lnL>
                    <a:lnR w="12700" cap="flat" cmpd="sng" algn="ctr">
                      <a:solidFill>
                        <a:srgbClr val="03874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900" b="0" noProof="0" dirty="0">
                          <a:solidFill>
                            <a:schemeClr val="tx1"/>
                          </a:solidFill>
                        </a:rPr>
                        <a:t>Offer advisor-supported digital tools</a:t>
                      </a:r>
                    </a:p>
                  </a:txBody>
                  <a:tcPr>
                    <a:lnL w="12700" cap="flat" cmpd="sng" algn="ctr">
                      <a:solidFill>
                        <a:srgbClr val="03874D"/>
                      </a:solidFill>
                      <a:prstDash val="solid"/>
                      <a:round/>
                      <a:headEnd type="none" w="med" len="med"/>
                      <a:tailEnd type="none" w="med" len="med"/>
                    </a:lnL>
                    <a:lnR w="12700" cap="flat" cmpd="sng" algn="ctr">
                      <a:solidFill>
                        <a:srgbClr val="03874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900" b="0" noProof="0" dirty="0">
                          <a:solidFill>
                            <a:schemeClr val="tx1"/>
                          </a:solidFill>
                        </a:rPr>
                        <a:t>Transparency, clarity, and support </a:t>
                      </a:r>
                    </a:p>
                    <a:p>
                      <a:pPr algn="ctr"/>
                      <a:endParaRPr lang="en-CA" sz="1900" b="0" noProof="0" dirty="0">
                        <a:solidFill>
                          <a:schemeClr val="tx1"/>
                        </a:solidFill>
                      </a:endParaRPr>
                    </a:p>
                  </a:txBody>
                  <a:tcPr>
                    <a:lnL w="12700" cap="flat" cmpd="sng" algn="ctr">
                      <a:solidFill>
                        <a:srgbClr val="03874D"/>
                      </a:solidFill>
                      <a:prstDash val="solid"/>
                      <a:round/>
                      <a:headEnd type="none" w="med" len="med"/>
                      <a:tailEnd type="none" w="med" len="med"/>
                    </a:lnL>
                    <a:lnR w="12700" cap="flat" cmpd="sng" algn="ctr">
                      <a:solidFill>
                        <a:srgbClr val="03874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900" b="0" noProof="0" dirty="0">
                          <a:solidFill>
                            <a:schemeClr val="tx1"/>
                          </a:solidFill>
                        </a:rPr>
                        <a:t>A coach and confidence builder </a:t>
                      </a:r>
                    </a:p>
                    <a:p>
                      <a:pPr algn="ctr"/>
                      <a:endParaRPr lang="en-CA" sz="1900" b="0" noProof="0" dirty="0">
                        <a:solidFill>
                          <a:schemeClr val="tx1"/>
                        </a:solidFill>
                      </a:endParaRPr>
                    </a:p>
                  </a:txBody>
                  <a:tcPr>
                    <a:lnL w="12700" cap="flat" cmpd="sng" algn="ctr">
                      <a:solidFill>
                        <a:srgbClr val="03874D"/>
                      </a:solidFill>
                      <a:prstDash val="solid"/>
                      <a:round/>
                      <a:headEnd type="none" w="med" len="med"/>
                      <a:tailEnd type="none" w="med" len="med"/>
                    </a:lnL>
                    <a:lnR w="12700" cap="flat" cmpd="sng" algn="ctr">
                      <a:solidFill>
                        <a:srgbClr val="03874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900" b="0" noProof="0" dirty="0">
                          <a:solidFill>
                            <a:schemeClr val="tx1"/>
                          </a:solidFill>
                        </a:rPr>
                        <a:t>Reassurance through information,</a:t>
                      </a:r>
                      <a:br>
                        <a:rPr lang="en-CA" sz="1900" b="0" noProof="0" dirty="0">
                          <a:solidFill>
                            <a:schemeClr val="tx1"/>
                          </a:solidFill>
                        </a:rPr>
                      </a:br>
                      <a:r>
                        <a:rPr lang="en-CA" sz="1900" b="0" noProof="0" dirty="0">
                          <a:solidFill>
                            <a:schemeClr val="tx1"/>
                          </a:solidFill>
                        </a:rPr>
                        <a:t>not just relationships</a:t>
                      </a:r>
                    </a:p>
                  </a:txBody>
                  <a:tcPr>
                    <a:lnL w="12700" cap="flat" cmpd="sng" algn="ctr">
                      <a:solidFill>
                        <a:srgbClr val="03874D"/>
                      </a:solidFill>
                      <a:prstDash val="solid"/>
                      <a:round/>
                      <a:headEnd type="none" w="med" len="med"/>
                      <a:tailEnd type="none" w="med" len="med"/>
                    </a:lnL>
                    <a:lnR w="12700" cap="flat" cmpd="sng" algn="ctr">
                      <a:solidFill>
                        <a:srgbClr val="03874D"/>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900" b="0" noProof="0" dirty="0">
                          <a:solidFill>
                            <a:schemeClr val="tx1"/>
                          </a:solidFill>
                        </a:rPr>
                        <a:t>Desire fee transparency </a:t>
                      </a:r>
                    </a:p>
                    <a:p>
                      <a:pPr algn="ctr"/>
                      <a:endParaRPr lang="en-CA" sz="1900" b="0" noProof="0" dirty="0">
                        <a:solidFill>
                          <a:schemeClr val="tx1"/>
                        </a:solidFill>
                      </a:endParaRPr>
                    </a:p>
                  </a:txBody>
                  <a:tcPr>
                    <a:lnL w="12700" cap="flat" cmpd="sng" algn="ctr">
                      <a:solidFill>
                        <a:srgbClr val="03874D"/>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2942384"/>
                  </a:ext>
                </a:extLst>
              </a:tr>
            </a:tbl>
          </a:graphicData>
        </a:graphic>
      </p:graphicFrame>
      <p:sp>
        <p:nvSpPr>
          <p:cNvPr id="3" name="Text Placeholder 2">
            <a:extLst>
              <a:ext uri="{FF2B5EF4-FFF2-40B4-BE49-F238E27FC236}">
                <a16:creationId xmlns:a16="http://schemas.microsoft.com/office/drawing/2014/main" id="{7C94DBED-200F-E6F1-4973-8FECCE0E008F}"/>
              </a:ext>
            </a:extLst>
          </p:cNvPr>
          <p:cNvSpPr>
            <a:spLocks noGrp="1"/>
          </p:cNvSpPr>
          <p:nvPr>
            <p:ph type="body" sz="quarter" idx="13"/>
          </p:nvPr>
        </p:nvSpPr>
        <p:spPr>
          <a:xfrm>
            <a:off x="4114800" y="5950675"/>
            <a:ext cx="7625862" cy="402451"/>
          </a:xfrm>
        </p:spPr>
        <p:txBody>
          <a:bodyPr/>
          <a:lstStyle/>
          <a:p>
            <a:r>
              <a:rPr lang="en-CA" noProof="0" dirty="0"/>
              <a:t>Source: High Net Worth &amp; Mass Affluent Research Report, Manulife, February 2026.</a:t>
            </a:r>
          </a:p>
        </p:txBody>
      </p:sp>
      <p:sp>
        <p:nvSpPr>
          <p:cNvPr id="4" name="Slide Number Placeholder 3">
            <a:extLst>
              <a:ext uri="{FF2B5EF4-FFF2-40B4-BE49-F238E27FC236}">
                <a16:creationId xmlns:a16="http://schemas.microsoft.com/office/drawing/2014/main" id="{C3F4F28B-5910-BFE7-F2E7-8688B5E15680}"/>
              </a:ext>
              <a:ext uri="{C183D7F6-B498-43B3-948B-1728B52AA6E4}">
                <adec:decorative xmlns:adec="http://schemas.microsoft.com/office/drawing/2017/decorative" val="1"/>
              </a:ext>
            </a:extLst>
          </p:cNvPr>
          <p:cNvSpPr>
            <a:spLocks noGrp="1"/>
          </p:cNvSpPr>
          <p:nvPr>
            <p:ph type="sldNum" sz="quarter" idx="12"/>
          </p:nvPr>
        </p:nvSpPr>
        <p:spPr>
          <a:xfrm>
            <a:off x="11450638" y="6407831"/>
            <a:ext cx="282575" cy="176212"/>
          </a:xfrm>
        </p:spPr>
        <p:txBody>
          <a:bodyPr/>
          <a:lstStyle/>
          <a:p>
            <a:fld id="{BB333B34-C87C-402E-ABB0-13B7C9DEBBC4}" type="slidenum">
              <a:rPr lang="en-CA" noProof="0" smtClean="0"/>
              <a:pPr/>
              <a:t>29</a:t>
            </a:fld>
            <a:endParaRPr lang="en-CA" noProof="0" dirty="0"/>
          </a:p>
        </p:txBody>
      </p:sp>
    </p:spTree>
    <p:custDataLst>
      <p:tags r:id="rId1"/>
    </p:custDataLst>
    <p:extLst>
      <p:ext uri="{BB962C8B-B14F-4D97-AF65-F5344CB8AC3E}">
        <p14:creationId xmlns:p14="http://schemas.microsoft.com/office/powerpoint/2010/main" val="375758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97B78-0CD6-40F1-0F47-AAF1ED0CE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823B2A-4461-3E49-A48E-95C140DC30CD}"/>
              </a:ext>
            </a:extLst>
          </p:cNvPr>
          <p:cNvSpPr>
            <a:spLocks noGrp="1"/>
          </p:cNvSpPr>
          <p:nvPr>
            <p:ph type="title"/>
          </p:nvPr>
        </p:nvSpPr>
        <p:spPr>
          <a:xfrm>
            <a:off x="466342" y="472437"/>
            <a:ext cx="11274553" cy="792167"/>
          </a:xfrm>
        </p:spPr>
        <p:txBody>
          <a:bodyPr/>
          <a:lstStyle/>
          <a:p>
            <a:pPr lvl="0"/>
            <a:r>
              <a:rPr lang="en-CA" noProof="0" dirty="0"/>
              <a:t>POLL</a:t>
            </a:r>
          </a:p>
        </p:txBody>
      </p:sp>
      <p:sp>
        <p:nvSpPr>
          <p:cNvPr id="31" name="Content Placeholder 30">
            <a:extLst>
              <a:ext uri="{FF2B5EF4-FFF2-40B4-BE49-F238E27FC236}">
                <a16:creationId xmlns:a16="http://schemas.microsoft.com/office/drawing/2014/main" id="{9DB3689C-8B10-34A3-42FB-F5BADD874A2C}"/>
              </a:ext>
            </a:extLst>
          </p:cNvPr>
          <p:cNvSpPr>
            <a:spLocks noGrp="1"/>
          </p:cNvSpPr>
          <p:nvPr>
            <p:ph idx="4294967295"/>
          </p:nvPr>
        </p:nvSpPr>
        <p:spPr>
          <a:xfrm>
            <a:off x="466342" y="1136650"/>
            <a:ext cx="11274425" cy="4584700"/>
          </a:xfrm>
        </p:spPr>
        <p:txBody>
          <a:bodyPr/>
          <a:lstStyle/>
          <a:p>
            <a:pPr marL="0" marR="0" lvl="0" indent="0" algn="l" defTabSz="914400" rtl="0" eaLnBrk="1" fontAlgn="auto" latinLnBrk="0" hangingPunct="1">
              <a:lnSpc>
                <a:spcPct val="95000"/>
              </a:lnSpc>
              <a:spcBef>
                <a:spcPts val="1800"/>
              </a:spcBef>
              <a:spcAft>
                <a:spcPts val="0"/>
              </a:spcAft>
              <a:buClr>
                <a:prstClr val="black"/>
              </a:buClr>
              <a:buSzPct val="115000"/>
              <a:buFont typeface="Arial" panose="020B0604020202020204" pitchFamily="34" charset="0"/>
              <a:buNone/>
              <a:tabLst/>
              <a:defRPr/>
            </a:pPr>
            <a:r>
              <a:rPr kumimoji="0" lang="en-CA" sz="2400" b="1" i="0" u="none" strike="noStrike" kern="1200" cap="none" spc="0" normalizeH="0" baseline="0" noProof="0" dirty="0">
                <a:ln>
                  <a:noFill/>
                </a:ln>
                <a:solidFill>
                  <a:srgbClr val="03874D"/>
                </a:solidFill>
                <a:effectLst/>
                <a:uLnTx/>
                <a:uFillTx/>
                <a:latin typeface="Arial" panose="020B0604020202020204"/>
                <a:ea typeface="+mn-ea"/>
                <a:cs typeface="+mn-cs"/>
              </a:rPr>
              <a:t>How do you feel about your ability to explain TCR changes and reframing the conversation to focus on value to your clients?</a:t>
            </a:r>
            <a:br>
              <a:rPr kumimoji="0" lang="en-CA" sz="2400" b="1" i="0" u="none" strike="noStrike" kern="1200" cap="none" spc="0" normalizeH="0" baseline="0" noProof="0" dirty="0">
                <a:ln>
                  <a:noFill/>
                </a:ln>
                <a:solidFill>
                  <a:srgbClr val="03874D"/>
                </a:solidFill>
                <a:effectLst/>
                <a:uLnTx/>
                <a:uFillTx/>
                <a:latin typeface="Arial" panose="020B0604020202020204"/>
                <a:ea typeface="+mn-ea"/>
                <a:cs typeface="+mn-cs"/>
              </a:rPr>
            </a:br>
            <a:endParaRPr kumimoji="0" lang="en-CA" sz="2400" b="0" i="0" u="none" strike="noStrike" kern="1200" cap="none" spc="0" normalizeH="0" baseline="0" noProof="0" dirty="0">
              <a:ln>
                <a:noFill/>
              </a:ln>
              <a:solidFill>
                <a:srgbClr val="03874D"/>
              </a:solidFill>
              <a:effectLst/>
              <a:uLnTx/>
              <a:uFillTx/>
              <a:latin typeface="Arial" panose="020B0604020202020204"/>
              <a:ea typeface="+mn-ea"/>
              <a:cs typeface="+mn-cs"/>
            </a:endParaRPr>
          </a:p>
          <a:p>
            <a:pPr marL="457200" marR="0" lvl="0" indent="-457200" algn="l" defTabSz="914400" rtl="0" eaLnBrk="1" fontAlgn="auto" latinLnBrk="0" hangingPunct="1">
              <a:lnSpc>
                <a:spcPct val="95000"/>
              </a:lnSpc>
              <a:spcBef>
                <a:spcPts val="1800"/>
              </a:spcBef>
              <a:spcAft>
                <a:spcPts val="0"/>
              </a:spcAft>
              <a:buClr>
                <a:srgbClr val="03874D"/>
              </a:buClr>
              <a:buSzPct val="115000"/>
              <a:buFont typeface="+mj-lt"/>
              <a:buAutoNum type="alphaLcParenR"/>
              <a:tabLst/>
              <a:defRPr/>
            </a:pP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Very confident</a:t>
            </a:r>
          </a:p>
          <a:p>
            <a:pPr marL="457200" marR="0" lvl="0" indent="-457200" algn="l" defTabSz="914400" rtl="0" eaLnBrk="1" fontAlgn="auto" latinLnBrk="0" hangingPunct="1">
              <a:lnSpc>
                <a:spcPct val="95000"/>
              </a:lnSpc>
              <a:spcBef>
                <a:spcPts val="1800"/>
              </a:spcBef>
              <a:spcAft>
                <a:spcPts val="0"/>
              </a:spcAft>
              <a:buClr>
                <a:srgbClr val="03874D"/>
              </a:buClr>
              <a:buSzPct val="115000"/>
              <a:buFont typeface="+mj-lt"/>
              <a:buAutoNum type="alphaLcParenR"/>
              <a:tabLst/>
              <a:defRPr/>
            </a:pP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Somewhat confident</a:t>
            </a:r>
          </a:p>
          <a:p>
            <a:pPr marL="457200" marR="0" lvl="0" indent="-457200" algn="l" defTabSz="914400" rtl="0" eaLnBrk="1" fontAlgn="auto" latinLnBrk="0" hangingPunct="1">
              <a:lnSpc>
                <a:spcPct val="95000"/>
              </a:lnSpc>
              <a:spcBef>
                <a:spcPts val="1800"/>
              </a:spcBef>
              <a:spcAft>
                <a:spcPts val="0"/>
              </a:spcAft>
              <a:buClr>
                <a:srgbClr val="03874D"/>
              </a:buClr>
              <a:buSzPct val="115000"/>
              <a:buFont typeface="+mj-lt"/>
              <a:buAutoNum type="alphaLcParenR"/>
              <a:tabLst/>
              <a:defRPr/>
            </a:pP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Neutral</a:t>
            </a:r>
          </a:p>
          <a:p>
            <a:pPr marL="457200" marR="0" lvl="0" indent="-457200" algn="l" defTabSz="914400" rtl="0" eaLnBrk="1" fontAlgn="auto" latinLnBrk="0" hangingPunct="1">
              <a:lnSpc>
                <a:spcPct val="95000"/>
              </a:lnSpc>
              <a:spcBef>
                <a:spcPts val="1800"/>
              </a:spcBef>
              <a:spcAft>
                <a:spcPts val="0"/>
              </a:spcAft>
              <a:buClr>
                <a:srgbClr val="03874D"/>
              </a:buClr>
              <a:buSzPct val="115000"/>
              <a:buFont typeface="+mj-lt"/>
              <a:buAutoNum type="alphaLcParenR"/>
              <a:tabLst/>
              <a:defRPr/>
            </a:pP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Somewhat unprepared</a:t>
            </a:r>
          </a:p>
          <a:p>
            <a:pPr marL="457200" marR="0" lvl="0" indent="-457200" algn="l" defTabSz="914400" rtl="0" eaLnBrk="1" fontAlgn="auto" latinLnBrk="0" hangingPunct="1">
              <a:lnSpc>
                <a:spcPct val="95000"/>
              </a:lnSpc>
              <a:spcBef>
                <a:spcPts val="1800"/>
              </a:spcBef>
              <a:spcAft>
                <a:spcPts val="0"/>
              </a:spcAft>
              <a:buClr>
                <a:srgbClr val="03874D"/>
              </a:buClr>
              <a:buSzPct val="115000"/>
              <a:buFont typeface="+mj-lt"/>
              <a:buAutoNum type="alphaLcParenR"/>
              <a:tabLst/>
              <a:defRPr/>
            </a:pPr>
            <a:r>
              <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rPr>
              <a:t>Very unprepared</a:t>
            </a:r>
          </a:p>
        </p:txBody>
      </p:sp>
      <p:sp>
        <p:nvSpPr>
          <p:cNvPr id="4" name="Slide Number Placeholder 4">
            <a:extLst>
              <a:ext uri="{FF2B5EF4-FFF2-40B4-BE49-F238E27FC236}">
                <a16:creationId xmlns:a16="http://schemas.microsoft.com/office/drawing/2014/main" id="{460F575D-A58E-1999-E66F-BD5824A4649A}"/>
              </a:ext>
              <a:ext uri="{C183D7F6-B498-43B3-948B-1728B52AA6E4}">
                <adec:decorative xmlns:adec="http://schemas.microsoft.com/office/drawing/2017/decorative" val="1"/>
              </a:ext>
            </a:extLst>
          </p:cNvPr>
          <p:cNvSpPr txBox="1">
            <a:spLocks/>
          </p:cNvSpPr>
          <p:nvPr/>
        </p:nvSpPr>
        <p:spPr>
          <a:xfrm>
            <a:off x="11449993" y="6414953"/>
            <a:ext cx="283219" cy="175694"/>
          </a:xfrm>
          <a:prstGeom prst="rect">
            <a:avLst/>
          </a:prstGeom>
        </p:spPr>
        <p:txBody>
          <a:bodyPr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pPr algn="r"/>
              <a:t>30</a:t>
            </a:fld>
            <a:endParaRPr lang="en-CA" sz="800" noProof="0" dirty="0"/>
          </a:p>
        </p:txBody>
      </p:sp>
    </p:spTree>
    <p:custDataLst>
      <p:tags r:id="rId1"/>
    </p:custDataLst>
    <p:extLst>
      <p:ext uri="{BB962C8B-B14F-4D97-AF65-F5344CB8AC3E}">
        <p14:creationId xmlns:p14="http://schemas.microsoft.com/office/powerpoint/2010/main" val="45204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0F997E-853F-ABC2-F00B-DAE12AFBC928}"/>
              </a:ext>
            </a:extLst>
          </p:cNvPr>
          <p:cNvSpPr>
            <a:spLocks noGrp="1"/>
          </p:cNvSpPr>
          <p:nvPr>
            <p:ph type="title" idx="4294967295"/>
          </p:nvPr>
        </p:nvSpPr>
        <p:spPr>
          <a:xfrm>
            <a:off x="581025" y="2370138"/>
            <a:ext cx="5738813" cy="2105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5000"/>
              </a:lnSpc>
              <a:spcBef>
                <a:spcPts val="1200"/>
              </a:spcBef>
              <a:spcAft>
                <a:spcPts val="0"/>
              </a:spcAft>
              <a:buClr>
                <a:schemeClr val="tx1"/>
              </a:buClr>
              <a:buSzPct val="115000"/>
              <a:buFont typeface="Arial" panose="020B0604020202020204" pitchFamily="34" charset="0"/>
              <a:buNone/>
              <a:tabLst/>
              <a:defRPr/>
            </a:pPr>
            <a:r>
              <a:rPr kumimoji="0" lang="en-CA" sz="3600" b="0" i="0" u="none" strike="noStrike" kern="1200" cap="none" spc="0" normalizeH="0" baseline="0" noProof="0" dirty="0">
                <a:ln>
                  <a:noFill/>
                </a:ln>
                <a:solidFill>
                  <a:schemeClr val="tx1"/>
                </a:solidFill>
                <a:effectLst/>
                <a:uLnTx/>
                <a:uFillTx/>
                <a:latin typeface="+mn-lt"/>
                <a:ea typeface="+mn-ea"/>
                <a:cs typeface="+mn-cs"/>
              </a:rPr>
              <a:t>When the rules change, success belongs to the people who adapt without abandoning their craft.</a:t>
            </a:r>
          </a:p>
        </p:txBody>
      </p:sp>
      <p:pic>
        <p:nvPicPr>
          <p:cNvPr id="11" name="Picture 10" descr="A person standing confidently with arms crossed inside a greenhouse filled with lush green plants.">
            <a:extLst>
              <a:ext uri="{FF2B5EF4-FFF2-40B4-BE49-F238E27FC236}">
                <a16:creationId xmlns:a16="http://schemas.microsoft.com/office/drawing/2014/main" id="{59EBDB90-6D04-F639-98E8-24BB6B5A59F2}"/>
              </a:ext>
            </a:extLst>
          </p:cNvPr>
          <p:cNvPicPr>
            <a:picLocks noChangeAspect="1"/>
          </p:cNvPicPr>
          <p:nvPr/>
        </p:nvPicPr>
        <p:blipFill>
          <a:blip r:embed="rId3"/>
          <a:srcRect l="29119" t="-181" r="12198" b="181"/>
          <a:stretch>
            <a:fillRect/>
          </a:stretch>
        </p:blipFill>
        <p:spPr>
          <a:xfrm>
            <a:off x="6883122" y="-12408"/>
            <a:ext cx="5305704" cy="6870408"/>
          </a:xfrm>
          <a:prstGeom prst="rect">
            <a:avLst/>
          </a:prstGeom>
          <a:noFill/>
        </p:spPr>
      </p:pic>
      <p:pic>
        <p:nvPicPr>
          <p:cNvPr id="2" name="Graphic 1">
            <a:extLst>
              <a:ext uri="{FF2B5EF4-FFF2-40B4-BE49-F238E27FC236}">
                <a16:creationId xmlns:a16="http://schemas.microsoft.com/office/drawing/2014/main" id="{2CB828E1-6227-BAE3-3046-1E5963D51CE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65616" y="6411666"/>
            <a:ext cx="2004661" cy="226943"/>
          </a:xfrm>
          <a:prstGeom prst="rect">
            <a:avLst/>
          </a:prstGeom>
        </p:spPr>
      </p:pic>
      <p:sp>
        <p:nvSpPr>
          <p:cNvPr id="10" name="Slide Number Placeholder 5">
            <a:extLst>
              <a:ext uri="{FF2B5EF4-FFF2-40B4-BE49-F238E27FC236}">
                <a16:creationId xmlns:a16="http://schemas.microsoft.com/office/drawing/2014/main" id="{A20D119D-E270-40EB-96EC-097A6ABADFB4}"/>
              </a:ext>
              <a:ext uri="{C183D7F6-B498-43B3-948B-1728B52AA6E4}">
                <adec:decorative xmlns:adec="http://schemas.microsoft.com/office/drawing/2017/decorative" val="1"/>
              </a:ext>
            </a:extLst>
          </p:cNvPr>
          <p:cNvSpPr txBox="1">
            <a:spLocks/>
          </p:cNvSpPr>
          <p:nvPr/>
        </p:nvSpPr>
        <p:spPr>
          <a:xfrm>
            <a:off x="11449993" y="6408689"/>
            <a:ext cx="283219" cy="175694"/>
          </a:xfrm>
          <a:prstGeom prst="rect">
            <a:avLst/>
          </a:prstGeom>
        </p:spPr>
        <p:txBody>
          <a:bodyPr vert="horz" lIns="0" tIns="0" rIns="0" bIns="0" rtlCol="0" anchor="b">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B333B34-C87C-402E-ABB0-13B7C9DEBBC4}" type="slidenum">
              <a:rPr lang="en-CA" noProof="0" smtClean="0">
                <a:solidFill>
                  <a:schemeClr val="bg1"/>
                </a:solidFill>
              </a:rPr>
              <a:pPr/>
              <a:t>31</a:t>
            </a:fld>
            <a:endParaRPr lang="en-CA" noProof="0" dirty="0">
              <a:solidFill>
                <a:schemeClr val="bg1"/>
              </a:solidFill>
            </a:endParaRPr>
          </a:p>
        </p:txBody>
      </p:sp>
    </p:spTree>
    <p:extLst>
      <p:ext uri="{BB962C8B-B14F-4D97-AF65-F5344CB8AC3E}">
        <p14:creationId xmlns:p14="http://schemas.microsoft.com/office/powerpoint/2010/main" val="4120329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0DF40-677D-7666-E09C-4C66BEAF8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068075-6093-6E25-9589-BB39C77D0EA0}"/>
              </a:ext>
            </a:extLst>
          </p:cNvPr>
          <p:cNvSpPr>
            <a:spLocks noGrp="1"/>
          </p:cNvSpPr>
          <p:nvPr>
            <p:ph type="title"/>
          </p:nvPr>
        </p:nvSpPr>
        <p:spPr>
          <a:xfrm>
            <a:off x="438912" y="1684751"/>
            <a:ext cx="11280656" cy="3867446"/>
          </a:xfrm>
        </p:spPr>
        <p:txBody>
          <a:bodyPr>
            <a:normAutofit fontScale="90000"/>
          </a:bodyPr>
          <a:lstStyle/>
          <a:p>
            <a:br>
              <a:rPr lang="en-CA" noProof="0" dirty="0"/>
            </a:br>
            <a:r>
              <a:rPr lang="en-CA" noProof="0" dirty="0"/>
              <a:t>Lead with your playbook</a:t>
            </a:r>
            <a:br>
              <a:rPr lang="en-CA" noProof="0" dirty="0"/>
            </a:br>
            <a:br>
              <a:rPr lang="en-CA" noProof="0" dirty="0"/>
            </a:br>
            <a:endParaRPr lang="en-CA" noProof="0" dirty="0"/>
          </a:p>
        </p:txBody>
      </p:sp>
      <p:pic>
        <p:nvPicPr>
          <p:cNvPr id="14" name="Graphic 13">
            <a:extLst>
              <a:ext uri="{FF2B5EF4-FFF2-40B4-BE49-F238E27FC236}">
                <a16:creationId xmlns:a16="http://schemas.microsoft.com/office/drawing/2014/main" id="{FFD65EA1-6CC0-D176-9C23-96E7E760DF5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4073" y="1289732"/>
            <a:ext cx="1100567" cy="1100567"/>
          </a:xfrm>
          <a:prstGeom prst="rect">
            <a:avLst/>
          </a:prstGeom>
        </p:spPr>
      </p:pic>
      <p:sp>
        <p:nvSpPr>
          <p:cNvPr id="3" name="Slide Number Placeholder 5">
            <a:extLst>
              <a:ext uri="{FF2B5EF4-FFF2-40B4-BE49-F238E27FC236}">
                <a16:creationId xmlns:a16="http://schemas.microsoft.com/office/drawing/2014/main" id="{0ECB99C5-1145-1BFA-EA84-6B3FB90E663D}"/>
              </a:ext>
              <a:ext uri="{C183D7F6-B498-43B3-948B-1728B52AA6E4}">
                <adec:decorative xmlns:adec="http://schemas.microsoft.com/office/drawing/2017/decorative" val="1"/>
              </a:ext>
            </a:extLst>
          </p:cNvPr>
          <p:cNvSpPr>
            <a:spLocks noGrp="1"/>
          </p:cNvSpPr>
          <p:nvPr>
            <p:ph type="sldNum" sz="quarter" idx="4"/>
          </p:nvPr>
        </p:nvSpPr>
        <p:spPr>
          <a:xfrm>
            <a:off x="11449993" y="6414953"/>
            <a:ext cx="283219" cy="175694"/>
          </a:xfrm>
        </p:spPr>
        <p:txBody>
          <a:bodyPr vert="horz" lIns="0" tIns="0" rIns="0" bIns="0" rtlCol="0" anchor="b">
            <a:noAutofit/>
          </a:bodyPr>
          <a:lstStyle>
            <a:lvl1pPr algn="r">
              <a:defRPr sz="800">
                <a:solidFill>
                  <a:schemeClr val="tx1"/>
                </a:solidFill>
              </a:defRPr>
            </a:lvl1pPr>
          </a:lstStyle>
          <a:p>
            <a:fld id="{BB333B34-C87C-402E-ABB0-13B7C9DEBBC4}" type="slidenum">
              <a:rPr lang="en-CA" noProof="0" smtClean="0">
                <a:solidFill>
                  <a:schemeClr val="bg1"/>
                </a:solidFill>
              </a:rPr>
              <a:pPr/>
              <a:t>32</a:t>
            </a:fld>
            <a:endParaRPr lang="en-CA" noProof="0" dirty="0">
              <a:solidFill>
                <a:schemeClr val="bg1"/>
              </a:solidFill>
            </a:endParaRPr>
          </a:p>
        </p:txBody>
      </p:sp>
    </p:spTree>
    <p:custDataLst>
      <p:tags r:id="rId1"/>
    </p:custDataLst>
    <p:extLst>
      <p:ext uri="{BB962C8B-B14F-4D97-AF65-F5344CB8AC3E}">
        <p14:creationId xmlns:p14="http://schemas.microsoft.com/office/powerpoint/2010/main" val="3035057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Right 11">
            <a:extLst>
              <a:ext uri="{FF2B5EF4-FFF2-40B4-BE49-F238E27FC236}">
                <a16:creationId xmlns:a16="http://schemas.microsoft.com/office/drawing/2014/main" id="{19AEF8E6-7E06-C002-6F4F-4681416738E4}"/>
              </a:ext>
              <a:ext uri="{C183D7F6-B498-43B3-948B-1728B52AA6E4}">
                <adec:decorative xmlns:adec="http://schemas.microsoft.com/office/drawing/2017/decorative" val="1"/>
              </a:ext>
            </a:extLst>
          </p:cNvPr>
          <p:cNvSpPr/>
          <p:nvPr/>
        </p:nvSpPr>
        <p:spPr>
          <a:xfrm>
            <a:off x="7353237" y="2277239"/>
            <a:ext cx="4379976" cy="1777043"/>
          </a:xfrm>
          <a:prstGeom prst="rightArrow">
            <a:avLst>
              <a:gd name="adj1" fmla="val 78115"/>
              <a:gd name="adj2" fmla="val 50000"/>
            </a:avLst>
          </a:prstGeom>
          <a:solidFill>
            <a:srgbClr val="03874D"/>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92078" tIns="292078" rIns="292078" bIns="292078" numCol="1" spcCol="1270" anchor="ctr" anchorCtr="0">
            <a:noAutofit/>
          </a:bodyPr>
          <a:lstStyle/>
          <a:p>
            <a:pPr marL="0" lvl="0" indent="0" algn="ctr" defTabSz="2800350">
              <a:lnSpc>
                <a:spcPct val="90000"/>
              </a:lnSpc>
              <a:spcBef>
                <a:spcPct val="0"/>
              </a:spcBef>
              <a:spcAft>
                <a:spcPct val="35000"/>
              </a:spcAft>
              <a:buNone/>
            </a:pPr>
            <a:endParaRPr lang="en-CA" sz="6300" kern="1200" noProof="0" dirty="0">
              <a:solidFill>
                <a:schemeClr val="bg1"/>
              </a:solidFill>
            </a:endParaRPr>
          </a:p>
        </p:txBody>
      </p:sp>
      <p:sp>
        <p:nvSpPr>
          <p:cNvPr id="2" name="Title 1">
            <a:extLst>
              <a:ext uri="{FF2B5EF4-FFF2-40B4-BE49-F238E27FC236}">
                <a16:creationId xmlns:a16="http://schemas.microsoft.com/office/drawing/2014/main" id="{15263A8C-F140-27D7-1665-D8BE6F132DCC}"/>
              </a:ext>
            </a:extLst>
          </p:cNvPr>
          <p:cNvSpPr>
            <a:spLocks noGrp="1"/>
          </p:cNvSpPr>
          <p:nvPr>
            <p:ph type="title"/>
          </p:nvPr>
        </p:nvSpPr>
        <p:spPr/>
        <p:txBody>
          <a:bodyPr/>
          <a:lstStyle/>
          <a:p>
            <a:r>
              <a:rPr lang="en-CA" noProof="0" dirty="0"/>
              <a:t>Your playbook</a:t>
            </a:r>
          </a:p>
        </p:txBody>
      </p:sp>
      <p:sp>
        <p:nvSpPr>
          <p:cNvPr id="8" name="Arrow: Left 7">
            <a:extLst>
              <a:ext uri="{FF2B5EF4-FFF2-40B4-BE49-F238E27FC236}">
                <a16:creationId xmlns:a16="http://schemas.microsoft.com/office/drawing/2014/main" id="{F45D7334-07A4-A4BE-347E-E57A0465A042}"/>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92078" tIns="292078" rIns="292078" bIns="292078" numCol="1" spcCol="1270" anchor="ctr" anchorCtr="0">
            <a:noAutofit/>
          </a:bodyPr>
          <a:lstStyle/>
          <a:p>
            <a:pPr marL="0" lvl="0" indent="0" algn="ctr" defTabSz="2800350">
              <a:lnSpc>
                <a:spcPct val="90000"/>
              </a:lnSpc>
              <a:spcBef>
                <a:spcPct val="0"/>
              </a:spcBef>
              <a:spcAft>
                <a:spcPct val="35000"/>
              </a:spcAft>
              <a:buNone/>
            </a:pPr>
            <a:r>
              <a:rPr lang="en-CA" sz="6300" kern="1200" noProof="0" dirty="0">
                <a:solidFill>
                  <a:schemeClr val="bg1"/>
                </a:solidFill>
              </a:rPr>
              <a:t>Before</a:t>
            </a:r>
          </a:p>
        </p:txBody>
      </p:sp>
      <p:sp>
        <p:nvSpPr>
          <p:cNvPr id="13" name="TextBox 12">
            <a:extLst>
              <a:ext uri="{FF2B5EF4-FFF2-40B4-BE49-F238E27FC236}">
                <a16:creationId xmlns:a16="http://schemas.microsoft.com/office/drawing/2014/main" id="{CF3DC713-8F67-C306-7425-82B2408A9238}"/>
              </a:ext>
            </a:extLst>
          </p:cNvPr>
          <p:cNvSpPr txBox="1"/>
          <p:nvPr/>
        </p:nvSpPr>
        <p:spPr>
          <a:xfrm>
            <a:off x="1282462" y="4834111"/>
            <a:ext cx="2899827" cy="1200329"/>
          </a:xfrm>
          <a:prstGeom prst="rect">
            <a:avLst/>
          </a:prstGeom>
          <a:noFill/>
        </p:spPr>
        <p:txBody>
          <a:bodyPr wrap="square">
            <a:spAutoFit/>
          </a:bodyPr>
          <a:lstStyle/>
          <a:p>
            <a:pPr algn="ctr"/>
            <a:r>
              <a:rPr lang="en-CA" sz="2400" noProof="0" dirty="0"/>
              <a:t>Before meetings:</a:t>
            </a:r>
          </a:p>
          <a:p>
            <a:pPr algn="ctr"/>
            <a:r>
              <a:rPr lang="en-CA" sz="2400" noProof="0" dirty="0"/>
              <a:t>Identify key value moments</a:t>
            </a:r>
          </a:p>
        </p:txBody>
      </p:sp>
      <p:sp>
        <p:nvSpPr>
          <p:cNvPr id="10" name="Oval 9">
            <a:extLst>
              <a:ext uri="{FF2B5EF4-FFF2-40B4-BE49-F238E27FC236}">
                <a16:creationId xmlns:a16="http://schemas.microsoft.com/office/drawing/2014/main" id="{67119EFD-FC39-970E-3E7A-BB953489DED7}"/>
              </a:ext>
            </a:extLst>
          </p:cNvPr>
          <p:cNvSpPr/>
          <p:nvPr/>
        </p:nvSpPr>
        <p:spPr>
          <a:xfrm>
            <a:off x="4620464" y="1687398"/>
            <a:ext cx="2961738" cy="2956726"/>
          </a:xfrm>
          <a:prstGeom prst="ellipse">
            <a:avLst/>
          </a:prstGeom>
          <a:solidFill>
            <a:srgbClr val="00009A"/>
          </a:solidFill>
          <a:ln w="101600" cmpd="dbl">
            <a:solidFill>
              <a:schemeClr val="accent2"/>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anchor="ctr" anchorCtr="0">
            <a:noAutofit/>
          </a:bodyPr>
          <a:lstStyle/>
          <a:p>
            <a:pPr marL="0" lvl="0" indent="0" algn="ctr" defTabSz="2800350">
              <a:lnSpc>
                <a:spcPct val="90000"/>
              </a:lnSpc>
              <a:spcBef>
                <a:spcPct val="0"/>
              </a:spcBef>
              <a:spcAft>
                <a:spcPct val="35000"/>
              </a:spcAft>
              <a:buNone/>
            </a:pPr>
            <a:r>
              <a:rPr lang="en-CA" sz="6300" kern="1200" noProof="0" dirty="0">
                <a:solidFill>
                  <a:schemeClr val="bg1"/>
                </a:solidFill>
              </a:rPr>
              <a:t>During</a:t>
            </a:r>
          </a:p>
        </p:txBody>
      </p:sp>
      <p:sp>
        <p:nvSpPr>
          <p:cNvPr id="9" name="TextBox 8">
            <a:extLst>
              <a:ext uri="{FF2B5EF4-FFF2-40B4-BE49-F238E27FC236}">
                <a16:creationId xmlns:a16="http://schemas.microsoft.com/office/drawing/2014/main" id="{92D53465-BA08-862E-2DB8-A8ED1C0F658D}"/>
              </a:ext>
            </a:extLst>
          </p:cNvPr>
          <p:cNvSpPr txBox="1"/>
          <p:nvPr/>
        </p:nvSpPr>
        <p:spPr>
          <a:xfrm>
            <a:off x="4390947" y="4834111"/>
            <a:ext cx="3420773" cy="1200329"/>
          </a:xfrm>
          <a:prstGeom prst="rect">
            <a:avLst/>
          </a:prstGeom>
          <a:noFill/>
        </p:spPr>
        <p:txBody>
          <a:bodyPr wrap="square">
            <a:spAutoFit/>
          </a:bodyPr>
          <a:lstStyle/>
          <a:p>
            <a:pPr algn="ctr"/>
            <a:r>
              <a:rPr lang="en-CA" sz="2400" noProof="0" dirty="0"/>
              <a:t>During conversations: Anchor costs to outcomes</a:t>
            </a:r>
          </a:p>
        </p:txBody>
      </p:sp>
      <p:sp>
        <p:nvSpPr>
          <p:cNvPr id="4" name="TextBox 3">
            <a:extLst>
              <a:ext uri="{FF2B5EF4-FFF2-40B4-BE49-F238E27FC236}">
                <a16:creationId xmlns:a16="http://schemas.microsoft.com/office/drawing/2014/main" id="{3DAB5C68-08D8-2645-8177-9FCAB8DDA9A3}"/>
              </a:ext>
            </a:extLst>
          </p:cNvPr>
          <p:cNvSpPr txBox="1"/>
          <p:nvPr/>
        </p:nvSpPr>
        <p:spPr>
          <a:xfrm>
            <a:off x="7897659" y="2683513"/>
            <a:ext cx="2477021" cy="964880"/>
          </a:xfrm>
          <a:prstGeom prst="rect">
            <a:avLst/>
          </a:prstGeom>
          <a:noFill/>
        </p:spPr>
        <p:txBody>
          <a:bodyPr wrap="square">
            <a:spAutoFit/>
          </a:bodyPr>
          <a:lstStyle/>
          <a:p>
            <a:pPr marL="0" lvl="0" indent="0" algn="ctr" defTabSz="2800350">
              <a:lnSpc>
                <a:spcPct val="90000"/>
              </a:lnSpc>
              <a:spcBef>
                <a:spcPct val="0"/>
              </a:spcBef>
              <a:spcAft>
                <a:spcPct val="35000"/>
              </a:spcAft>
              <a:buNone/>
            </a:pPr>
            <a:r>
              <a:rPr lang="en-CA" sz="6300" kern="1200" noProof="0" dirty="0">
                <a:solidFill>
                  <a:schemeClr val="bg1"/>
                </a:solidFill>
              </a:rPr>
              <a:t>After</a:t>
            </a:r>
          </a:p>
        </p:txBody>
      </p:sp>
      <p:sp>
        <p:nvSpPr>
          <p:cNvPr id="15" name="TextBox 14">
            <a:extLst>
              <a:ext uri="{FF2B5EF4-FFF2-40B4-BE49-F238E27FC236}">
                <a16:creationId xmlns:a16="http://schemas.microsoft.com/office/drawing/2014/main" id="{027C9AD3-05CE-F9D6-37A7-EF0D68A3E3FE}"/>
              </a:ext>
            </a:extLst>
          </p:cNvPr>
          <p:cNvSpPr txBox="1"/>
          <p:nvPr/>
        </p:nvSpPr>
        <p:spPr>
          <a:xfrm>
            <a:off x="7970274" y="4851089"/>
            <a:ext cx="3133341" cy="1200329"/>
          </a:xfrm>
          <a:prstGeom prst="rect">
            <a:avLst/>
          </a:prstGeom>
          <a:noFill/>
        </p:spPr>
        <p:txBody>
          <a:bodyPr wrap="square">
            <a:spAutoFit/>
          </a:bodyPr>
          <a:lstStyle/>
          <a:p>
            <a:pPr algn="ctr"/>
            <a:r>
              <a:rPr lang="en-CA" sz="2400" noProof="0" dirty="0"/>
              <a:t>After meetings: Reinforce continuity and commitment </a:t>
            </a:r>
          </a:p>
        </p:txBody>
      </p:sp>
      <p:sp>
        <p:nvSpPr>
          <p:cNvPr id="7" name="Slide Number Placeholder 6">
            <a:extLst>
              <a:ext uri="{FF2B5EF4-FFF2-40B4-BE49-F238E27FC236}">
                <a16:creationId xmlns:a16="http://schemas.microsoft.com/office/drawing/2014/main" id="{4CF062CA-E11E-35BD-F6F8-8649D6665298}"/>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pPr/>
              <a:t>33</a:t>
            </a:fld>
            <a:endParaRPr lang="en-CA" noProof="0" dirty="0"/>
          </a:p>
        </p:txBody>
      </p:sp>
    </p:spTree>
    <p:extLst>
      <p:ext uri="{BB962C8B-B14F-4D97-AF65-F5344CB8AC3E}">
        <p14:creationId xmlns:p14="http://schemas.microsoft.com/office/powerpoint/2010/main" val="2716180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C133A-928C-DB80-6C49-F386F7FA7E3C}"/>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F90DCDB0-F8B1-049D-6974-918F947CB6DE}"/>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7" name="Arrow: Right 6">
              <a:extLst>
                <a:ext uri="{FF2B5EF4-FFF2-40B4-BE49-F238E27FC236}">
                  <a16:creationId xmlns:a16="http://schemas.microsoft.com/office/drawing/2014/main" id="{EE6489ED-0A55-2B63-7E8B-6719604421AC}"/>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After</a:t>
              </a:r>
            </a:p>
          </p:txBody>
        </p:sp>
        <p:sp>
          <p:nvSpPr>
            <p:cNvPr id="9" name="Arrow: Left 8">
              <a:extLst>
                <a:ext uri="{FF2B5EF4-FFF2-40B4-BE49-F238E27FC236}">
                  <a16:creationId xmlns:a16="http://schemas.microsoft.com/office/drawing/2014/main" id="{70D05ABE-8336-60C8-40A5-10D60C5F6C90}"/>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bg1"/>
                  </a:solidFill>
                </a:rPr>
                <a:t>Before</a:t>
              </a:r>
            </a:p>
          </p:txBody>
        </p:sp>
        <p:sp>
          <p:nvSpPr>
            <p:cNvPr id="11" name="Oval 10">
              <a:extLst>
                <a:ext uri="{FF2B5EF4-FFF2-40B4-BE49-F238E27FC236}">
                  <a16:creationId xmlns:a16="http://schemas.microsoft.com/office/drawing/2014/main" id="{845A9A99-021C-3725-C52C-5BB78FDA7A53}"/>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During</a:t>
              </a:r>
            </a:p>
          </p:txBody>
        </p:sp>
      </p:grpSp>
      <p:sp>
        <p:nvSpPr>
          <p:cNvPr id="2" name="Title 1">
            <a:extLst>
              <a:ext uri="{FF2B5EF4-FFF2-40B4-BE49-F238E27FC236}">
                <a16:creationId xmlns:a16="http://schemas.microsoft.com/office/drawing/2014/main" id="{B8698D78-B831-4F33-42EF-E84CB92EBC8E}"/>
              </a:ext>
            </a:extLst>
          </p:cNvPr>
          <p:cNvSpPr>
            <a:spLocks noGrp="1"/>
          </p:cNvSpPr>
          <p:nvPr>
            <p:ph type="title"/>
          </p:nvPr>
        </p:nvSpPr>
        <p:spPr/>
        <p:txBody>
          <a:bodyPr/>
          <a:lstStyle/>
          <a:p>
            <a:pPr lvl="0"/>
            <a:r>
              <a:rPr lang="en-CA" noProof="0" dirty="0"/>
              <a:t>Audit your book</a:t>
            </a:r>
          </a:p>
        </p:txBody>
      </p:sp>
      <p:sp>
        <p:nvSpPr>
          <p:cNvPr id="24" name="Oval 23">
            <a:extLst>
              <a:ext uri="{FF2B5EF4-FFF2-40B4-BE49-F238E27FC236}">
                <a16:creationId xmlns:a16="http://schemas.microsoft.com/office/drawing/2014/main" id="{1B8EEE87-70F4-1294-5D73-48FF428E8902}"/>
              </a:ext>
            </a:extLst>
          </p:cNvPr>
          <p:cNvSpPr/>
          <p:nvPr/>
        </p:nvSpPr>
        <p:spPr>
          <a:xfrm>
            <a:off x="495174" y="1929336"/>
            <a:ext cx="2886823" cy="2886823"/>
          </a:xfrm>
          <a:prstGeom prst="ellipse">
            <a:avLst/>
          </a:prstGeom>
          <a:solidFill>
            <a:schemeClr val="bg1"/>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Arial" panose="020B0604020202020204"/>
                <a:ea typeface="+mn-ea"/>
                <a:cs typeface="+mn-cs"/>
              </a:rPr>
              <a:t>Not all clients are the same</a:t>
            </a:r>
          </a:p>
        </p:txBody>
      </p:sp>
      <p:sp>
        <p:nvSpPr>
          <p:cNvPr id="20" name="Content Placeholder 30">
            <a:extLst>
              <a:ext uri="{FF2B5EF4-FFF2-40B4-BE49-F238E27FC236}">
                <a16:creationId xmlns:a16="http://schemas.microsoft.com/office/drawing/2014/main" id="{8D8502E4-FFB6-0EE2-D500-417EC968E919}"/>
              </a:ext>
            </a:extLst>
          </p:cNvPr>
          <p:cNvSpPr txBox="1">
            <a:spLocks/>
          </p:cNvSpPr>
          <p:nvPr/>
        </p:nvSpPr>
        <p:spPr>
          <a:xfrm>
            <a:off x="3852108" y="1923542"/>
            <a:ext cx="7470286" cy="3666825"/>
          </a:xfrm>
          <a:prstGeom prst="rect">
            <a:avLst/>
          </a:prstGeom>
        </p:spPr>
        <p:txBody>
          <a:bodyPr vert="horz" lIns="0" tIns="0" rIns="0" bIns="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CA" sz="3000" b="1" noProof="0" dirty="0">
                <a:solidFill>
                  <a:srgbClr val="03874D"/>
                </a:solidFill>
              </a:rPr>
              <a:t>Top relationships</a:t>
            </a:r>
          </a:p>
          <a:p>
            <a:pPr marL="338328" lvl="1" indent="0">
              <a:buNone/>
            </a:pPr>
            <a:endParaRPr lang="en-CA" sz="3000" noProof="0" dirty="0"/>
          </a:p>
          <a:p>
            <a:pPr marL="0" indent="0">
              <a:buNone/>
            </a:pPr>
            <a:r>
              <a:rPr lang="en-CA" sz="3000" b="1" noProof="0" dirty="0">
                <a:solidFill>
                  <a:srgbClr val="00009A"/>
                </a:solidFill>
              </a:rPr>
              <a:t>Mid-tier clients</a:t>
            </a:r>
          </a:p>
          <a:p>
            <a:pPr marL="685800" lvl="2" indent="0">
              <a:buNone/>
            </a:pPr>
            <a:endParaRPr lang="en-CA" sz="3000" noProof="0" dirty="0"/>
          </a:p>
          <a:p>
            <a:pPr marL="0" indent="0">
              <a:buNone/>
            </a:pPr>
            <a:r>
              <a:rPr lang="en-CA" sz="3000" b="1" noProof="0" dirty="0">
                <a:solidFill>
                  <a:schemeClr val="tx2"/>
                </a:solidFill>
              </a:rPr>
              <a:t>Smaller/lower-tier clients</a:t>
            </a:r>
          </a:p>
        </p:txBody>
      </p:sp>
      <p:sp>
        <p:nvSpPr>
          <p:cNvPr id="25" name="Arc 24">
            <a:extLst>
              <a:ext uri="{FF2B5EF4-FFF2-40B4-BE49-F238E27FC236}">
                <a16:creationId xmlns:a16="http://schemas.microsoft.com/office/drawing/2014/main" id="{EC96AA24-BA85-BB52-F23B-453D5AAD7906}"/>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6200000"/>
              <a:gd name="adj2" fmla="val 19787579"/>
            </a:avLst>
          </a:prstGeom>
          <a:noFill/>
          <a:ln w="254000">
            <a:solidFill>
              <a:srgbClr val="0387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26" name="Arc 25">
            <a:extLst>
              <a:ext uri="{FF2B5EF4-FFF2-40B4-BE49-F238E27FC236}">
                <a16:creationId xmlns:a16="http://schemas.microsoft.com/office/drawing/2014/main" id="{5D71D675-DB06-BAB9-EF57-2A32A385C004}"/>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9845905"/>
              <a:gd name="adj2" fmla="val 1708316"/>
            </a:avLst>
          </a:prstGeom>
          <a:noFill/>
          <a:ln w="254000">
            <a:solidFill>
              <a:srgbClr val="00009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27" name="Arc 26">
            <a:extLst>
              <a:ext uri="{FF2B5EF4-FFF2-40B4-BE49-F238E27FC236}">
                <a16:creationId xmlns:a16="http://schemas.microsoft.com/office/drawing/2014/main" id="{E585D03F-FC24-48A3-91E8-C17FC2F77EAE}"/>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762623"/>
              <a:gd name="adj2" fmla="val 5391155"/>
            </a:avLst>
          </a:prstGeom>
          <a:noFill/>
          <a:ln w="2540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5" name="Slide Number Placeholder 4">
            <a:extLst>
              <a:ext uri="{FF2B5EF4-FFF2-40B4-BE49-F238E27FC236}">
                <a16:creationId xmlns:a16="http://schemas.microsoft.com/office/drawing/2014/main" id="{3D865654-D6DB-3B0D-D240-7A9DFAEEA85F}"/>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pPr/>
              <a:t>34</a:t>
            </a:fld>
            <a:endParaRPr lang="en-CA" noProof="0" dirty="0"/>
          </a:p>
        </p:txBody>
      </p:sp>
    </p:spTree>
    <p:custDataLst>
      <p:tags r:id="rId1"/>
    </p:custDataLst>
    <p:extLst>
      <p:ext uri="{BB962C8B-B14F-4D97-AF65-F5344CB8AC3E}">
        <p14:creationId xmlns:p14="http://schemas.microsoft.com/office/powerpoint/2010/main" val="646778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1E8D6-6080-78B7-C001-33F16A5EB7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26D82B-2D59-C35D-F6F0-EB22B68985CA}"/>
              </a:ext>
            </a:extLst>
          </p:cNvPr>
          <p:cNvSpPr>
            <a:spLocks noGrp="1"/>
          </p:cNvSpPr>
          <p:nvPr>
            <p:ph type="title"/>
          </p:nvPr>
        </p:nvSpPr>
        <p:spPr/>
        <p:txBody>
          <a:bodyPr/>
          <a:lstStyle/>
          <a:p>
            <a:pPr lvl="0"/>
            <a:r>
              <a:rPr lang="en-CA" noProof="0" dirty="0"/>
              <a:t>Audit your book</a:t>
            </a:r>
          </a:p>
        </p:txBody>
      </p:sp>
      <p:sp>
        <p:nvSpPr>
          <p:cNvPr id="6" name="Oval 5">
            <a:extLst>
              <a:ext uri="{FF2B5EF4-FFF2-40B4-BE49-F238E27FC236}">
                <a16:creationId xmlns:a16="http://schemas.microsoft.com/office/drawing/2014/main" id="{2F70F13B-E441-0801-F6B3-65D5DB993355}"/>
              </a:ext>
            </a:extLst>
          </p:cNvPr>
          <p:cNvSpPr/>
          <p:nvPr/>
        </p:nvSpPr>
        <p:spPr>
          <a:xfrm>
            <a:off x="495174" y="1929336"/>
            <a:ext cx="2886823" cy="2886823"/>
          </a:xfrm>
          <a:prstGeom prst="ellipse">
            <a:avLst/>
          </a:prstGeom>
          <a:solidFill>
            <a:schemeClr val="bg1"/>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Arial" panose="020B0604020202020204"/>
                <a:ea typeface="+mn-ea"/>
                <a:cs typeface="+mn-cs"/>
              </a:rPr>
              <a:t>Not all clients are the same</a:t>
            </a:r>
          </a:p>
        </p:txBody>
      </p:sp>
      <p:sp>
        <p:nvSpPr>
          <p:cNvPr id="18" name="Content Placeholder 30">
            <a:extLst>
              <a:ext uri="{FF2B5EF4-FFF2-40B4-BE49-F238E27FC236}">
                <a16:creationId xmlns:a16="http://schemas.microsoft.com/office/drawing/2014/main" id="{2EEE4D7D-A9E5-FE65-79BD-3F867CC6676F}"/>
              </a:ext>
            </a:extLst>
          </p:cNvPr>
          <p:cNvSpPr txBox="1">
            <a:spLocks/>
          </p:cNvSpPr>
          <p:nvPr/>
        </p:nvSpPr>
        <p:spPr>
          <a:xfrm>
            <a:off x="4171422" y="1901771"/>
            <a:ext cx="7470286" cy="1204287"/>
          </a:xfrm>
          <a:prstGeom prst="rect">
            <a:avLst/>
          </a:prstGeom>
        </p:spPr>
        <p:txBody>
          <a:bodyPr vert="horz" lIns="0" tIns="0" rIns="0" bIns="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000" b="1" i="0" u="none" strike="noStrike" kern="1200" cap="none" spc="0" normalizeH="0" baseline="0" noProof="0" dirty="0">
                <a:ln>
                  <a:noFill/>
                </a:ln>
                <a:solidFill>
                  <a:srgbClr val="03874D"/>
                </a:solidFill>
                <a:effectLst/>
                <a:uLnTx/>
                <a:uFillTx/>
                <a:latin typeface="Arial" panose="020B0604020202020204"/>
                <a:ea typeface="+mn-ea"/>
                <a:cs typeface="+mn-cs"/>
              </a:rPr>
              <a:t>Top relationships</a:t>
            </a:r>
          </a:p>
          <a:p>
            <a:pPr marL="0" indent="0">
              <a:lnSpc>
                <a:spcPct val="100000"/>
              </a:lnSpc>
              <a:spcBef>
                <a:spcPts val="0"/>
              </a:spcBef>
              <a:buClrTx/>
              <a:buSzTx/>
              <a:buNone/>
              <a:defRPr/>
            </a:pPr>
            <a:r>
              <a:rPr kumimoji="0" lang="en-CA" sz="2400" b="0" i="0" u="none" strike="noStrike" kern="1200" cap="none" spc="0" normalizeH="0" baseline="0" noProof="0" dirty="0">
                <a:ln>
                  <a:noFill/>
                </a:ln>
                <a:solidFill>
                  <a:srgbClr val="03874D"/>
                </a:solidFill>
                <a:effectLst/>
                <a:uLnTx/>
                <a:uFillTx/>
                <a:latin typeface="Arial" panose="020B0604020202020204"/>
                <a:ea typeface="+mn-ea"/>
                <a:cs typeface="+mn-cs"/>
              </a:rPr>
              <a:t>Focus on proactive and personalized discussions with high-value clients to strengthen key relationships.</a:t>
            </a:r>
          </a:p>
        </p:txBody>
      </p:sp>
      <p:sp>
        <p:nvSpPr>
          <p:cNvPr id="17" name="TextBox 16">
            <a:extLst>
              <a:ext uri="{FF2B5EF4-FFF2-40B4-BE49-F238E27FC236}">
                <a16:creationId xmlns:a16="http://schemas.microsoft.com/office/drawing/2014/main" id="{5BE05896-49EA-2F2E-4F86-92471F21F8C6}"/>
              </a:ext>
            </a:extLst>
          </p:cNvPr>
          <p:cNvSpPr txBox="1"/>
          <p:nvPr/>
        </p:nvSpPr>
        <p:spPr>
          <a:xfrm>
            <a:off x="4178394" y="3264479"/>
            <a:ext cx="6093724" cy="1415772"/>
          </a:xfrm>
          <a:prstGeom prst="rect">
            <a:avLst/>
          </a:prstGeom>
          <a:noFill/>
        </p:spPr>
        <p:txBody>
          <a:bodyPr wrap="square" lIns="0">
            <a:spAutoFit/>
          </a:bodyPr>
          <a:lstStyle/>
          <a:p>
            <a:pPr marL="342900" marR="0" lvl="1"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CA" sz="2200" b="0" i="0" u="none" strike="noStrike" kern="1200" cap="none" spc="0" normalizeH="0" baseline="0" noProof="0" dirty="0">
                <a:ln>
                  <a:noFill/>
                </a:ln>
                <a:solidFill>
                  <a:prstClr val="black"/>
                </a:solidFill>
                <a:effectLst/>
                <a:uLnTx/>
                <a:uFillTx/>
              </a:rPr>
              <a:t>Complexity of relationship</a:t>
            </a:r>
          </a:p>
          <a:p>
            <a:pPr marL="342900" marR="0" lvl="1"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CA" sz="2200" b="0" i="0" u="none" strike="noStrike" kern="1200" cap="none" spc="0" normalizeH="0" baseline="0" noProof="0" dirty="0">
                <a:ln>
                  <a:noFill/>
                </a:ln>
                <a:solidFill>
                  <a:prstClr val="black"/>
                </a:solidFill>
                <a:effectLst/>
                <a:uLnTx/>
                <a:uFillTx/>
              </a:rPr>
              <a:t>Engagement level</a:t>
            </a:r>
          </a:p>
          <a:p>
            <a:pPr marL="342900" marR="0" lvl="1"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CA" sz="2200" b="0" i="0" u="none" strike="noStrike" kern="1200" cap="none" spc="0" normalizeH="0" baseline="0" noProof="0" dirty="0">
                <a:ln>
                  <a:noFill/>
                </a:ln>
                <a:solidFill>
                  <a:prstClr val="black"/>
                </a:solidFill>
                <a:effectLst/>
                <a:uLnTx/>
                <a:uFillTx/>
              </a:rPr>
              <a:t>Emotional risk</a:t>
            </a:r>
          </a:p>
        </p:txBody>
      </p:sp>
      <p:sp>
        <p:nvSpPr>
          <p:cNvPr id="10" name="Arc 9">
            <a:extLst>
              <a:ext uri="{FF2B5EF4-FFF2-40B4-BE49-F238E27FC236}">
                <a16:creationId xmlns:a16="http://schemas.microsoft.com/office/drawing/2014/main" id="{31AE4B9B-5436-F24D-52A6-F3350AE8F0EB}"/>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9845905"/>
              <a:gd name="adj2" fmla="val 1708316"/>
            </a:avLst>
          </a:prstGeom>
          <a:noFill/>
          <a:ln w="254000">
            <a:solidFill>
              <a:srgbClr val="00009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13" name="Arc 12">
            <a:extLst>
              <a:ext uri="{FF2B5EF4-FFF2-40B4-BE49-F238E27FC236}">
                <a16:creationId xmlns:a16="http://schemas.microsoft.com/office/drawing/2014/main" id="{4B68F595-822B-DD1C-98AE-A337BD81EDC3}"/>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762623"/>
              <a:gd name="adj2" fmla="val 5391155"/>
            </a:avLst>
          </a:prstGeom>
          <a:noFill/>
          <a:ln w="2540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nvGrpSpPr>
          <p:cNvPr id="12" name="Group 11">
            <a:extLst>
              <a:ext uri="{FF2B5EF4-FFF2-40B4-BE49-F238E27FC236}">
                <a16:creationId xmlns:a16="http://schemas.microsoft.com/office/drawing/2014/main" id="{EC6416B3-FC2C-B596-B57C-C7521191D6B3}"/>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7" name="Arrow: Right 6">
              <a:extLst>
                <a:ext uri="{FF2B5EF4-FFF2-40B4-BE49-F238E27FC236}">
                  <a16:creationId xmlns:a16="http://schemas.microsoft.com/office/drawing/2014/main" id="{E44DE8ED-53F4-EBD9-553B-DCCFD9B6A3C9}"/>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After</a:t>
              </a:r>
            </a:p>
          </p:txBody>
        </p:sp>
        <p:sp>
          <p:nvSpPr>
            <p:cNvPr id="9" name="Arrow: Left 8">
              <a:extLst>
                <a:ext uri="{FF2B5EF4-FFF2-40B4-BE49-F238E27FC236}">
                  <a16:creationId xmlns:a16="http://schemas.microsoft.com/office/drawing/2014/main" id="{10E63AD4-6681-FCF8-36C7-B0B98FCA1D64}"/>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bg1"/>
                  </a:solidFill>
                </a:rPr>
                <a:t>Before</a:t>
              </a:r>
            </a:p>
          </p:txBody>
        </p:sp>
        <p:sp>
          <p:nvSpPr>
            <p:cNvPr id="11" name="Oval 10">
              <a:extLst>
                <a:ext uri="{FF2B5EF4-FFF2-40B4-BE49-F238E27FC236}">
                  <a16:creationId xmlns:a16="http://schemas.microsoft.com/office/drawing/2014/main" id="{A3B362AA-453E-3C05-1D90-EBDE68EDF4AC}"/>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During</a:t>
              </a:r>
            </a:p>
          </p:txBody>
        </p:sp>
      </p:grpSp>
      <p:sp>
        <p:nvSpPr>
          <p:cNvPr id="23" name="Arc 22">
            <a:extLst>
              <a:ext uri="{FF2B5EF4-FFF2-40B4-BE49-F238E27FC236}">
                <a16:creationId xmlns:a16="http://schemas.microsoft.com/office/drawing/2014/main" id="{3EE6240F-4757-DE97-574E-9AAAED51FCEF}"/>
              </a:ext>
              <a:ext uri="{C183D7F6-B498-43B3-948B-1728B52AA6E4}">
                <adec:decorative xmlns:adec="http://schemas.microsoft.com/office/drawing/2017/decorative" val="1"/>
              </a:ext>
            </a:extLst>
          </p:cNvPr>
          <p:cNvSpPr/>
          <p:nvPr/>
        </p:nvSpPr>
        <p:spPr>
          <a:xfrm>
            <a:off x="358426" y="1761633"/>
            <a:ext cx="3202806" cy="3246360"/>
          </a:xfrm>
          <a:prstGeom prst="arc">
            <a:avLst>
              <a:gd name="adj1" fmla="val 16222507"/>
              <a:gd name="adj2" fmla="val 19752240"/>
            </a:avLst>
          </a:prstGeom>
          <a:noFill/>
          <a:ln w="635000">
            <a:solidFill>
              <a:srgbClr val="0387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5" name="Slide Number Placeholder 4">
            <a:extLst>
              <a:ext uri="{FF2B5EF4-FFF2-40B4-BE49-F238E27FC236}">
                <a16:creationId xmlns:a16="http://schemas.microsoft.com/office/drawing/2014/main" id="{EBC75EDC-5311-4546-EEAE-B1426554CAFE}"/>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pPr/>
              <a:t>35</a:t>
            </a:fld>
            <a:endParaRPr lang="en-CA" noProof="0" dirty="0"/>
          </a:p>
        </p:txBody>
      </p:sp>
    </p:spTree>
    <p:custDataLst>
      <p:tags r:id="rId1"/>
    </p:custDataLst>
    <p:extLst>
      <p:ext uri="{BB962C8B-B14F-4D97-AF65-F5344CB8AC3E}">
        <p14:creationId xmlns:p14="http://schemas.microsoft.com/office/powerpoint/2010/main" val="511158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5788-F530-BA66-765C-DA52AD0B94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61C681-5D17-6C06-72F0-C419771D00E8}"/>
              </a:ext>
            </a:extLst>
          </p:cNvPr>
          <p:cNvSpPr>
            <a:spLocks noGrp="1"/>
          </p:cNvSpPr>
          <p:nvPr>
            <p:ph type="title"/>
          </p:nvPr>
        </p:nvSpPr>
        <p:spPr/>
        <p:txBody>
          <a:bodyPr/>
          <a:lstStyle/>
          <a:p>
            <a:pPr lvl="0"/>
            <a:r>
              <a:rPr lang="en-CA" noProof="0" dirty="0"/>
              <a:t>Audit your book</a:t>
            </a:r>
          </a:p>
        </p:txBody>
      </p:sp>
      <p:sp>
        <p:nvSpPr>
          <p:cNvPr id="8" name="Oval 7">
            <a:extLst>
              <a:ext uri="{FF2B5EF4-FFF2-40B4-BE49-F238E27FC236}">
                <a16:creationId xmlns:a16="http://schemas.microsoft.com/office/drawing/2014/main" id="{853C4206-2FDD-9434-10F1-7AD96DF1474E}"/>
              </a:ext>
            </a:extLst>
          </p:cNvPr>
          <p:cNvSpPr/>
          <p:nvPr/>
        </p:nvSpPr>
        <p:spPr>
          <a:xfrm>
            <a:off x="495174" y="1929336"/>
            <a:ext cx="2886823" cy="2886823"/>
          </a:xfrm>
          <a:prstGeom prst="ellipse">
            <a:avLst/>
          </a:prstGeom>
          <a:solidFill>
            <a:schemeClr val="bg1"/>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Arial" panose="020B0604020202020204"/>
                <a:ea typeface="+mn-ea"/>
                <a:cs typeface="+mn-cs"/>
              </a:rPr>
              <a:t>Not all clients are the same</a:t>
            </a:r>
          </a:p>
        </p:txBody>
      </p:sp>
      <p:sp>
        <p:nvSpPr>
          <p:cNvPr id="20" name="Content Placeholder 30">
            <a:extLst>
              <a:ext uri="{FF2B5EF4-FFF2-40B4-BE49-F238E27FC236}">
                <a16:creationId xmlns:a16="http://schemas.microsoft.com/office/drawing/2014/main" id="{FA47CE8A-DEA7-B047-AE63-BE09957CF7E1}"/>
              </a:ext>
            </a:extLst>
          </p:cNvPr>
          <p:cNvSpPr txBox="1">
            <a:spLocks/>
          </p:cNvSpPr>
          <p:nvPr/>
        </p:nvSpPr>
        <p:spPr>
          <a:xfrm>
            <a:off x="4170539" y="1927455"/>
            <a:ext cx="7734246" cy="4211932"/>
          </a:xfrm>
          <a:prstGeom prst="rect">
            <a:avLst/>
          </a:prstGeom>
        </p:spPr>
        <p:txBody>
          <a:bodyPr vert="horz" lIns="0" tIns="0" rIns="0" bIns="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lnSpc>
                <a:spcPct val="100000"/>
              </a:lnSpc>
              <a:spcBef>
                <a:spcPts val="600"/>
              </a:spcBef>
              <a:spcAft>
                <a:spcPts val="1200"/>
              </a:spcAft>
              <a:buNone/>
            </a:pPr>
            <a:r>
              <a:rPr lang="en-CA" sz="2800" b="1" noProof="0" dirty="0">
                <a:solidFill>
                  <a:srgbClr val="00009A"/>
                </a:solidFill>
              </a:rPr>
              <a:t>Mid-tier clients</a:t>
            </a:r>
            <a:br>
              <a:rPr lang="en-CA" sz="2800" b="1" noProof="0" dirty="0">
                <a:solidFill>
                  <a:srgbClr val="00009A"/>
                </a:solidFill>
              </a:rPr>
            </a:br>
            <a:r>
              <a:rPr lang="en-CA" sz="2400" noProof="0" dirty="0">
                <a:solidFill>
                  <a:srgbClr val="00009A"/>
                </a:solidFill>
              </a:rPr>
              <a:t>Routine check-ins to maintain engagement.</a:t>
            </a:r>
            <a:endParaRPr lang="en-CA" sz="2400" noProof="0" dirty="0">
              <a:solidFill>
                <a:schemeClr val="accent2"/>
              </a:solidFill>
            </a:endParaRPr>
          </a:p>
          <a:p>
            <a:pPr marL="342000" indent="-342000">
              <a:lnSpc>
                <a:spcPct val="100000"/>
              </a:lnSpc>
              <a:spcBef>
                <a:spcPts val="600"/>
              </a:spcBef>
              <a:spcAft>
                <a:spcPts val="600"/>
              </a:spcAft>
              <a:buSzPct val="100000"/>
            </a:pPr>
            <a:r>
              <a:rPr lang="en-CA" sz="2200" noProof="0" dirty="0"/>
              <a:t>Send a targeted email or letter explaining TCR.</a:t>
            </a:r>
          </a:p>
          <a:p>
            <a:pPr marL="342000" indent="-342000">
              <a:lnSpc>
                <a:spcPct val="100000"/>
              </a:lnSpc>
              <a:spcBef>
                <a:spcPts val="600"/>
              </a:spcBef>
              <a:spcAft>
                <a:spcPts val="600"/>
              </a:spcAft>
              <a:buSzPct val="100000"/>
            </a:pPr>
            <a:r>
              <a:rPr lang="en-CA" sz="2200" noProof="0" dirty="0"/>
              <a:t>Offer a review meeting or call.</a:t>
            </a:r>
          </a:p>
          <a:p>
            <a:pPr marL="342000" indent="-342000">
              <a:lnSpc>
                <a:spcPct val="100000"/>
              </a:lnSpc>
              <a:spcBef>
                <a:spcPts val="600"/>
              </a:spcBef>
              <a:spcAft>
                <a:spcPts val="600"/>
              </a:spcAft>
              <a:buSzPct val="100000"/>
            </a:pPr>
            <a:r>
              <a:rPr lang="en-CA" sz="2200" noProof="0" dirty="0"/>
              <a:t>Use a “value recap” – highlight key services provided.</a:t>
            </a:r>
          </a:p>
          <a:p>
            <a:pPr marL="342000" indent="-342000">
              <a:lnSpc>
                <a:spcPct val="100000"/>
              </a:lnSpc>
              <a:spcBef>
                <a:spcPts val="600"/>
              </a:spcBef>
              <a:spcAft>
                <a:spcPts val="600"/>
              </a:spcAft>
              <a:buSzPct val="100000"/>
            </a:pPr>
            <a:r>
              <a:rPr lang="en-CA" sz="2200" noProof="0" dirty="0"/>
              <a:t>Identify one planning opportunity for the next meeting.</a:t>
            </a:r>
          </a:p>
        </p:txBody>
      </p:sp>
      <p:sp>
        <p:nvSpPr>
          <p:cNvPr id="10" name="Arc 9">
            <a:extLst>
              <a:ext uri="{FF2B5EF4-FFF2-40B4-BE49-F238E27FC236}">
                <a16:creationId xmlns:a16="http://schemas.microsoft.com/office/drawing/2014/main" id="{E5D3BFDF-65F9-8B2B-0AE6-EE40B044AB1A}"/>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6200000"/>
              <a:gd name="adj2" fmla="val 19787579"/>
            </a:avLst>
          </a:prstGeom>
          <a:noFill/>
          <a:ln w="254000">
            <a:solidFill>
              <a:srgbClr val="0387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14" name="Arc 13">
            <a:extLst>
              <a:ext uri="{FF2B5EF4-FFF2-40B4-BE49-F238E27FC236}">
                <a16:creationId xmlns:a16="http://schemas.microsoft.com/office/drawing/2014/main" id="{82CEC838-EE6A-EDA4-0542-B3DE1B61720C}"/>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762623"/>
              <a:gd name="adj2" fmla="val 5391155"/>
            </a:avLst>
          </a:prstGeom>
          <a:noFill/>
          <a:ln w="2540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16" name="Arc 15">
            <a:extLst>
              <a:ext uri="{FF2B5EF4-FFF2-40B4-BE49-F238E27FC236}">
                <a16:creationId xmlns:a16="http://schemas.microsoft.com/office/drawing/2014/main" id="{543CDBB3-1DDF-EEF8-DBA5-D06C98B9A51A}"/>
              </a:ext>
              <a:ext uri="{C183D7F6-B498-43B3-948B-1728B52AA6E4}">
                <adec:decorative xmlns:adec="http://schemas.microsoft.com/office/drawing/2017/decorative" val="1"/>
              </a:ext>
            </a:extLst>
          </p:cNvPr>
          <p:cNvSpPr/>
          <p:nvPr/>
        </p:nvSpPr>
        <p:spPr>
          <a:xfrm rot="3576320">
            <a:off x="358426" y="1761633"/>
            <a:ext cx="3202806" cy="3246360"/>
          </a:xfrm>
          <a:prstGeom prst="arc">
            <a:avLst>
              <a:gd name="adj1" fmla="val 16222507"/>
              <a:gd name="adj2" fmla="val 19752240"/>
            </a:avLst>
          </a:prstGeom>
          <a:noFill/>
          <a:ln w="635000">
            <a:solidFill>
              <a:srgbClr val="00009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nvGrpSpPr>
          <p:cNvPr id="19" name="Group 18">
            <a:extLst>
              <a:ext uri="{FF2B5EF4-FFF2-40B4-BE49-F238E27FC236}">
                <a16:creationId xmlns:a16="http://schemas.microsoft.com/office/drawing/2014/main" id="{49058070-ECD2-D1AD-4EE7-0778D60A3461}"/>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21" name="Arrow: Right 6">
              <a:extLst>
                <a:ext uri="{FF2B5EF4-FFF2-40B4-BE49-F238E27FC236}">
                  <a16:creationId xmlns:a16="http://schemas.microsoft.com/office/drawing/2014/main" id="{9996D15E-041E-1FB8-1F64-21A0D3AA9DCB}"/>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After</a:t>
              </a:r>
            </a:p>
          </p:txBody>
        </p:sp>
        <p:sp>
          <p:nvSpPr>
            <p:cNvPr id="22" name="Arrow: Left 8">
              <a:extLst>
                <a:ext uri="{FF2B5EF4-FFF2-40B4-BE49-F238E27FC236}">
                  <a16:creationId xmlns:a16="http://schemas.microsoft.com/office/drawing/2014/main" id="{25DEFFD9-B410-0064-9BE4-B165C250B4A5}"/>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bg1"/>
                  </a:solidFill>
                </a:rPr>
                <a:t>Before</a:t>
              </a:r>
            </a:p>
          </p:txBody>
        </p:sp>
        <p:sp>
          <p:nvSpPr>
            <p:cNvPr id="23" name="Oval 22">
              <a:extLst>
                <a:ext uri="{FF2B5EF4-FFF2-40B4-BE49-F238E27FC236}">
                  <a16:creationId xmlns:a16="http://schemas.microsoft.com/office/drawing/2014/main" id="{5018CD19-B9CC-FAC0-923B-C1BB07BFC2B7}"/>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During</a:t>
              </a:r>
            </a:p>
          </p:txBody>
        </p:sp>
      </p:grpSp>
      <p:sp>
        <p:nvSpPr>
          <p:cNvPr id="5" name="Slide Number Placeholder 4">
            <a:extLst>
              <a:ext uri="{FF2B5EF4-FFF2-40B4-BE49-F238E27FC236}">
                <a16:creationId xmlns:a16="http://schemas.microsoft.com/office/drawing/2014/main" id="{C6810138-7EE8-0628-595C-A0DCCAFC6510}"/>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pPr/>
              <a:t>36</a:t>
            </a:fld>
            <a:endParaRPr lang="en-CA" noProof="0" dirty="0"/>
          </a:p>
        </p:txBody>
      </p:sp>
    </p:spTree>
    <p:custDataLst>
      <p:tags r:id="rId1"/>
    </p:custDataLst>
    <p:extLst>
      <p:ext uri="{BB962C8B-B14F-4D97-AF65-F5344CB8AC3E}">
        <p14:creationId xmlns:p14="http://schemas.microsoft.com/office/powerpoint/2010/main" val="534047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6888C-BBC5-7274-6C3D-2EF0FE2E75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AA8EFE-CED4-1FCE-A594-4B347379713D}"/>
              </a:ext>
            </a:extLst>
          </p:cNvPr>
          <p:cNvSpPr>
            <a:spLocks noGrp="1"/>
          </p:cNvSpPr>
          <p:nvPr>
            <p:ph type="title"/>
          </p:nvPr>
        </p:nvSpPr>
        <p:spPr/>
        <p:txBody>
          <a:bodyPr/>
          <a:lstStyle/>
          <a:p>
            <a:pPr lvl="0"/>
            <a:r>
              <a:rPr lang="en-CA" noProof="0" dirty="0"/>
              <a:t>Audit your book</a:t>
            </a:r>
          </a:p>
        </p:txBody>
      </p:sp>
      <p:sp>
        <p:nvSpPr>
          <p:cNvPr id="3" name="Oval 2">
            <a:extLst>
              <a:ext uri="{FF2B5EF4-FFF2-40B4-BE49-F238E27FC236}">
                <a16:creationId xmlns:a16="http://schemas.microsoft.com/office/drawing/2014/main" id="{7CE8101A-BF1E-370A-FB48-79AC69D7E823}"/>
              </a:ext>
            </a:extLst>
          </p:cNvPr>
          <p:cNvSpPr/>
          <p:nvPr/>
        </p:nvSpPr>
        <p:spPr>
          <a:xfrm>
            <a:off x="495174" y="1929336"/>
            <a:ext cx="2886823" cy="2886823"/>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Arial" panose="020B0604020202020204"/>
                <a:ea typeface="+mn-ea"/>
                <a:cs typeface="+mn-cs"/>
              </a:rPr>
              <a:t>Not all clients are the same</a:t>
            </a:r>
          </a:p>
        </p:txBody>
      </p:sp>
      <p:sp>
        <p:nvSpPr>
          <p:cNvPr id="13" name="Arc 12">
            <a:extLst>
              <a:ext uri="{FF2B5EF4-FFF2-40B4-BE49-F238E27FC236}">
                <a16:creationId xmlns:a16="http://schemas.microsoft.com/office/drawing/2014/main" id="{2172BFAE-8FAC-13E5-2CAF-F17FA34FE16E}"/>
              </a:ext>
              <a:ext uri="{C183D7F6-B498-43B3-948B-1728B52AA6E4}">
                <adec:decorative xmlns:adec="http://schemas.microsoft.com/office/drawing/2017/decorative" val="1"/>
              </a:ext>
            </a:extLst>
          </p:cNvPr>
          <p:cNvSpPr/>
          <p:nvPr/>
        </p:nvSpPr>
        <p:spPr>
          <a:xfrm rot="7152451">
            <a:off x="358426" y="1761633"/>
            <a:ext cx="3202806" cy="3246360"/>
          </a:xfrm>
          <a:prstGeom prst="arc">
            <a:avLst>
              <a:gd name="adj1" fmla="val 16222507"/>
              <a:gd name="adj2" fmla="val 19752240"/>
            </a:avLst>
          </a:prstGeom>
          <a:noFill/>
          <a:ln w="6350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6" name="Arc 5">
            <a:extLst>
              <a:ext uri="{FF2B5EF4-FFF2-40B4-BE49-F238E27FC236}">
                <a16:creationId xmlns:a16="http://schemas.microsoft.com/office/drawing/2014/main" id="{D1D47334-6AA8-B9CE-D2C4-6566BBC93860}"/>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6200000"/>
              <a:gd name="adj2" fmla="val 19787579"/>
            </a:avLst>
          </a:prstGeom>
          <a:noFill/>
          <a:ln w="254000">
            <a:solidFill>
              <a:srgbClr val="0387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8" name="Arc 7">
            <a:extLst>
              <a:ext uri="{FF2B5EF4-FFF2-40B4-BE49-F238E27FC236}">
                <a16:creationId xmlns:a16="http://schemas.microsoft.com/office/drawing/2014/main" id="{778A9C6F-592F-9C92-C84A-2FBA21CEEDF5}"/>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9845905"/>
              <a:gd name="adj2" fmla="val 1708316"/>
            </a:avLst>
          </a:prstGeom>
          <a:noFill/>
          <a:ln w="254000">
            <a:solidFill>
              <a:srgbClr val="00009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20" name="Content Placeholder 30">
            <a:extLst>
              <a:ext uri="{FF2B5EF4-FFF2-40B4-BE49-F238E27FC236}">
                <a16:creationId xmlns:a16="http://schemas.microsoft.com/office/drawing/2014/main" id="{236BD340-98E1-3DBE-E45C-FD56AC256977}"/>
              </a:ext>
            </a:extLst>
          </p:cNvPr>
          <p:cNvSpPr txBox="1">
            <a:spLocks/>
          </p:cNvSpPr>
          <p:nvPr/>
        </p:nvSpPr>
        <p:spPr>
          <a:xfrm>
            <a:off x="4162283" y="1940206"/>
            <a:ext cx="7470286" cy="792167"/>
          </a:xfrm>
          <a:prstGeom prst="rect">
            <a:avLst/>
          </a:prstGeom>
        </p:spPr>
        <p:txBody>
          <a:bodyPr vert="horz" lIns="0" tIns="0" rIns="0" bIns="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CA" sz="2800" b="1" noProof="0" dirty="0">
                <a:solidFill>
                  <a:schemeClr val="tx2"/>
                </a:solidFill>
              </a:rPr>
              <a:t>Smaller/lower-tier clients</a:t>
            </a:r>
            <a:br>
              <a:rPr lang="en-CA" sz="2800" b="1" noProof="0" dirty="0">
                <a:solidFill>
                  <a:schemeClr val="tx2"/>
                </a:solidFill>
              </a:rPr>
            </a:br>
            <a:r>
              <a:rPr lang="en-CA" sz="2400" noProof="0" dirty="0">
                <a:solidFill>
                  <a:schemeClr val="tx2"/>
                </a:solidFill>
              </a:rPr>
              <a:t>Use scalable communication.</a:t>
            </a:r>
          </a:p>
          <a:p>
            <a:pPr marL="0" indent="0">
              <a:buNone/>
            </a:pPr>
            <a:endParaRPr lang="en-CA" sz="2800" noProof="0" dirty="0">
              <a:solidFill>
                <a:schemeClr val="tx2"/>
              </a:solidFill>
            </a:endParaRPr>
          </a:p>
          <a:p>
            <a:pPr marL="0" indent="0">
              <a:buNone/>
            </a:pPr>
            <a:endParaRPr lang="en-CA" sz="2800" noProof="0" dirty="0">
              <a:solidFill>
                <a:schemeClr val="tx2"/>
              </a:solidFill>
            </a:endParaRPr>
          </a:p>
        </p:txBody>
      </p:sp>
      <p:sp>
        <p:nvSpPr>
          <p:cNvPr id="4" name="TextBox 3">
            <a:extLst>
              <a:ext uri="{FF2B5EF4-FFF2-40B4-BE49-F238E27FC236}">
                <a16:creationId xmlns:a16="http://schemas.microsoft.com/office/drawing/2014/main" id="{C411F63D-D77B-3CA6-AF10-042F46B8E5AB}"/>
              </a:ext>
            </a:extLst>
          </p:cNvPr>
          <p:cNvSpPr txBox="1"/>
          <p:nvPr/>
        </p:nvSpPr>
        <p:spPr>
          <a:xfrm>
            <a:off x="4088715" y="2929645"/>
            <a:ext cx="7643926" cy="1415772"/>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CA" sz="2200" noProof="0" dirty="0"/>
              <a:t>Provide a short FAQ.</a:t>
            </a:r>
          </a:p>
          <a:p>
            <a:pPr marL="342900" indent="-342900">
              <a:spcBef>
                <a:spcPts val="600"/>
              </a:spcBef>
              <a:spcAft>
                <a:spcPts val="600"/>
              </a:spcAft>
              <a:buFont typeface="Arial" panose="020B0604020202020204" pitchFamily="34" charset="0"/>
              <a:buChar char="•"/>
            </a:pPr>
            <a:r>
              <a:rPr lang="en-CA" sz="2200" noProof="0" dirty="0"/>
              <a:t>Offer group webinars or scheduled call blocks.</a:t>
            </a:r>
          </a:p>
          <a:p>
            <a:pPr marL="342900" indent="-342900">
              <a:spcBef>
                <a:spcPts val="600"/>
              </a:spcBef>
              <a:spcAft>
                <a:spcPts val="600"/>
              </a:spcAft>
              <a:buFont typeface="Arial" panose="020B0604020202020204" pitchFamily="34" charset="0"/>
              <a:buChar char="•"/>
            </a:pPr>
            <a:r>
              <a:rPr lang="en-CA" sz="2200" noProof="0" dirty="0"/>
              <a:t>Encourage clients to reach out with questions.</a:t>
            </a:r>
          </a:p>
        </p:txBody>
      </p:sp>
      <p:grpSp>
        <p:nvGrpSpPr>
          <p:cNvPr id="16" name="Group 15">
            <a:extLst>
              <a:ext uri="{FF2B5EF4-FFF2-40B4-BE49-F238E27FC236}">
                <a16:creationId xmlns:a16="http://schemas.microsoft.com/office/drawing/2014/main" id="{581D6F3D-F928-3995-88F5-03BE97CFB22D}"/>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17" name="Arrow: Right 6">
              <a:extLst>
                <a:ext uri="{FF2B5EF4-FFF2-40B4-BE49-F238E27FC236}">
                  <a16:creationId xmlns:a16="http://schemas.microsoft.com/office/drawing/2014/main" id="{A9C61B00-2001-1FB3-C58A-06C7CF713140}"/>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After</a:t>
              </a:r>
            </a:p>
          </p:txBody>
        </p:sp>
        <p:sp>
          <p:nvSpPr>
            <p:cNvPr id="18" name="Arrow: Left 8">
              <a:extLst>
                <a:ext uri="{FF2B5EF4-FFF2-40B4-BE49-F238E27FC236}">
                  <a16:creationId xmlns:a16="http://schemas.microsoft.com/office/drawing/2014/main" id="{B559E12D-D20D-C3AD-D4FE-CD70A334F2E0}"/>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bg1"/>
                  </a:solidFill>
                </a:rPr>
                <a:t>Before</a:t>
              </a:r>
            </a:p>
          </p:txBody>
        </p:sp>
        <p:sp>
          <p:nvSpPr>
            <p:cNvPr id="19" name="Oval 18">
              <a:extLst>
                <a:ext uri="{FF2B5EF4-FFF2-40B4-BE49-F238E27FC236}">
                  <a16:creationId xmlns:a16="http://schemas.microsoft.com/office/drawing/2014/main" id="{D5FF5A87-36C5-4C1E-BE66-22F6E7D7A02A}"/>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During</a:t>
              </a:r>
            </a:p>
          </p:txBody>
        </p:sp>
      </p:grpSp>
      <p:sp>
        <p:nvSpPr>
          <p:cNvPr id="5" name="Slide Number Placeholder 4">
            <a:extLst>
              <a:ext uri="{FF2B5EF4-FFF2-40B4-BE49-F238E27FC236}">
                <a16:creationId xmlns:a16="http://schemas.microsoft.com/office/drawing/2014/main" id="{3B5D3015-F5CE-1EDE-D990-48785C0279C0}"/>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pPr/>
              <a:t>37</a:t>
            </a:fld>
            <a:endParaRPr lang="en-CA" noProof="0" dirty="0"/>
          </a:p>
        </p:txBody>
      </p:sp>
    </p:spTree>
    <p:custDataLst>
      <p:tags r:id="rId1"/>
    </p:custDataLst>
    <p:extLst>
      <p:ext uri="{BB962C8B-B14F-4D97-AF65-F5344CB8AC3E}">
        <p14:creationId xmlns:p14="http://schemas.microsoft.com/office/powerpoint/2010/main" val="2553298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descr="A smiling man standing indoors holding a smartphone with both hands.">
            <a:extLst>
              <a:ext uri="{FF2B5EF4-FFF2-40B4-BE49-F238E27FC236}">
                <a16:creationId xmlns:a16="http://schemas.microsoft.com/office/drawing/2014/main" id="{EE894ED9-1298-970E-5C66-9DDA901BF288}"/>
              </a:ext>
              <a:ext uri="{C183D7F6-B498-43B3-948B-1728B52AA6E4}">
                <adec:decorative xmlns:adec="http://schemas.microsoft.com/office/drawing/2017/decorative" val="0"/>
              </a:ext>
            </a:extLst>
          </p:cNvPr>
          <p:cNvGrpSpPr/>
          <p:nvPr/>
        </p:nvGrpSpPr>
        <p:grpSpPr>
          <a:xfrm>
            <a:off x="0" y="0"/>
            <a:ext cx="12188824" cy="5940111"/>
            <a:chOff x="0" y="0"/>
            <a:chExt cx="12188824" cy="5940111"/>
          </a:xfrm>
        </p:grpSpPr>
        <p:pic>
          <p:nvPicPr>
            <p:cNvPr id="7" name="Picture 6" descr="Photograph of a smiling man standing indoors holding a smartphone with both hands. He wears a light blue button-up shirt, a wristwatch, and a black shoulder strap, looking off to the side with a bright, blurred background.&#10;&#10;AI-generated content may be incorrect.">
              <a:extLst>
                <a:ext uri="{FF2B5EF4-FFF2-40B4-BE49-F238E27FC236}">
                  <a16:creationId xmlns:a16="http://schemas.microsoft.com/office/drawing/2014/main" id="{D9254A87-5735-1C6D-9973-BC3935184DE3}"/>
                </a:ext>
                <a:ext uri="{C183D7F6-B498-43B3-948B-1728B52AA6E4}">
                  <adec:decorative xmlns:adec="http://schemas.microsoft.com/office/drawing/2017/decorative" val="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5858" r="-1"/>
            <a:stretch/>
          </p:blipFill>
          <p:spPr>
            <a:xfrm>
              <a:off x="0" y="3315"/>
              <a:ext cx="12188824" cy="5936796"/>
            </a:xfrm>
            <a:prstGeom prst="rect">
              <a:avLst/>
            </a:prstGeom>
          </p:spPr>
        </p:pic>
        <p:sp>
          <p:nvSpPr>
            <p:cNvPr id="8" name="Rectangle 7">
              <a:extLst>
                <a:ext uri="{FF2B5EF4-FFF2-40B4-BE49-F238E27FC236}">
                  <a16:creationId xmlns:a16="http://schemas.microsoft.com/office/drawing/2014/main" id="{4FB3BD07-E23A-924C-33CB-A89F685B5D16}"/>
                </a:ext>
                <a:ext uri="{C183D7F6-B498-43B3-948B-1728B52AA6E4}">
                  <adec:decorative xmlns:adec="http://schemas.microsoft.com/office/drawing/2017/decorative" val="1"/>
                </a:ext>
              </a:extLst>
            </p:cNvPr>
            <p:cNvSpPr/>
            <p:nvPr/>
          </p:nvSpPr>
          <p:spPr>
            <a:xfrm>
              <a:off x="0" y="0"/>
              <a:ext cx="8565776" cy="5940110"/>
            </a:xfrm>
            <a:prstGeom prst="rect">
              <a:avLst/>
            </a:prstGeom>
            <a:gradFill>
              <a:gsLst>
                <a:gs pos="69000">
                  <a:schemeClr val="bg1">
                    <a:alpha val="80333"/>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latin typeface="Manulife JH Sans Optimized" pitchFamily="2" charset="77"/>
              </a:endParaRPr>
            </a:p>
          </p:txBody>
        </p:sp>
      </p:grpSp>
      <p:sp>
        <p:nvSpPr>
          <p:cNvPr id="19" name="Rectangle 18">
            <a:extLst>
              <a:ext uri="{FF2B5EF4-FFF2-40B4-BE49-F238E27FC236}">
                <a16:creationId xmlns:a16="http://schemas.microsoft.com/office/drawing/2014/main" id="{3BD5172D-BCB8-9264-0871-EA8E0BF5F6BA}"/>
              </a:ext>
              <a:ext uri="{C183D7F6-B498-43B3-948B-1728B52AA6E4}">
                <adec:decorative xmlns:adec="http://schemas.microsoft.com/office/drawing/2017/decorative" val="1"/>
              </a:ext>
            </a:extLst>
          </p:cNvPr>
          <p:cNvSpPr/>
          <p:nvPr/>
        </p:nvSpPr>
        <p:spPr>
          <a:xfrm>
            <a:off x="3054559" y="1717828"/>
            <a:ext cx="375029" cy="3769059"/>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9" name="Rectangle 8">
            <a:extLst>
              <a:ext uri="{FF2B5EF4-FFF2-40B4-BE49-F238E27FC236}">
                <a16:creationId xmlns:a16="http://schemas.microsoft.com/office/drawing/2014/main" id="{EBDB8850-DED1-0718-2458-A0A347C5ACD3}"/>
              </a:ext>
              <a:ext uri="{C183D7F6-B498-43B3-948B-1728B52AA6E4}">
                <adec:decorative xmlns:adec="http://schemas.microsoft.com/office/drawing/2017/decorative" val="1"/>
              </a:ext>
            </a:extLst>
          </p:cNvPr>
          <p:cNvSpPr/>
          <p:nvPr/>
        </p:nvSpPr>
        <p:spPr>
          <a:xfrm>
            <a:off x="466342" y="1717828"/>
            <a:ext cx="375029" cy="3769059"/>
          </a:xfrm>
          <a:prstGeom prst="rect">
            <a:avLst/>
          </a:prstGeom>
          <a:solidFill>
            <a:srgbClr val="03874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23" name="Rectangle 22">
            <a:extLst>
              <a:ext uri="{FF2B5EF4-FFF2-40B4-BE49-F238E27FC236}">
                <a16:creationId xmlns:a16="http://schemas.microsoft.com/office/drawing/2014/main" id="{2C4DC676-2B63-351C-7EC4-70FF46DB1FD0}"/>
              </a:ext>
              <a:ext uri="{C183D7F6-B498-43B3-948B-1728B52AA6E4}">
                <adec:decorative xmlns:adec="http://schemas.microsoft.com/office/drawing/2017/decorative" val="1"/>
              </a:ext>
            </a:extLst>
          </p:cNvPr>
          <p:cNvSpPr/>
          <p:nvPr/>
        </p:nvSpPr>
        <p:spPr>
          <a:xfrm>
            <a:off x="5642776" y="1717828"/>
            <a:ext cx="375029" cy="3769059"/>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3" name="Title 2">
            <a:extLst>
              <a:ext uri="{FF2B5EF4-FFF2-40B4-BE49-F238E27FC236}">
                <a16:creationId xmlns:a16="http://schemas.microsoft.com/office/drawing/2014/main" id="{711C2109-5BAA-C3D4-9D55-057DD30A79EF}"/>
              </a:ext>
            </a:extLst>
          </p:cNvPr>
          <p:cNvSpPr>
            <a:spLocks noGrp="1"/>
          </p:cNvSpPr>
          <p:nvPr>
            <p:ph type="title"/>
          </p:nvPr>
        </p:nvSpPr>
        <p:spPr>
          <a:xfrm>
            <a:off x="466342" y="472437"/>
            <a:ext cx="5571203" cy="792167"/>
          </a:xfrm>
        </p:spPr>
        <p:txBody>
          <a:bodyPr anchor="t">
            <a:normAutofit/>
          </a:bodyPr>
          <a:lstStyle/>
          <a:p>
            <a:r>
              <a:rPr lang="en-CA" noProof="0" dirty="0"/>
              <a:t>Refresh/revisit your value statement </a:t>
            </a:r>
            <a:br>
              <a:rPr lang="en-CA" noProof="0" dirty="0"/>
            </a:br>
            <a:r>
              <a:rPr lang="en-CA" sz="2000" b="0" noProof="0" dirty="0"/>
              <a:t>Unique Value Proposition (UVP)</a:t>
            </a:r>
            <a:endParaRPr lang="en-CA" b="0" noProof="0" dirty="0"/>
          </a:p>
        </p:txBody>
      </p:sp>
      <p:sp>
        <p:nvSpPr>
          <p:cNvPr id="11" name="TextBox 10">
            <a:extLst>
              <a:ext uri="{FF2B5EF4-FFF2-40B4-BE49-F238E27FC236}">
                <a16:creationId xmlns:a16="http://schemas.microsoft.com/office/drawing/2014/main" id="{068D3A6F-469F-E393-A3DF-51C2F0932EE5}"/>
              </a:ext>
            </a:extLst>
          </p:cNvPr>
          <p:cNvSpPr txBox="1"/>
          <p:nvPr/>
        </p:nvSpPr>
        <p:spPr>
          <a:xfrm>
            <a:off x="533613" y="1819844"/>
            <a:ext cx="240486" cy="526280"/>
          </a:xfrm>
          <a:prstGeom prst="rect">
            <a:avLst/>
          </a:prstGeom>
          <a:noFill/>
        </p:spPr>
        <p:txBody>
          <a:bodyPr wrap="square" lIns="0" tIns="0" rIns="0" bIns="0" rtlCol="0">
            <a:spAutoFit/>
          </a:bodyPr>
          <a:lstStyle/>
          <a:p>
            <a:pPr algn="l">
              <a:spcBef>
                <a:spcPts val="600"/>
              </a:spcBef>
            </a:pPr>
            <a:r>
              <a:rPr lang="en-CA" sz="3600" b="1" noProof="0" dirty="0">
                <a:solidFill>
                  <a:schemeClr val="bg1"/>
                </a:solidFill>
              </a:rPr>
              <a:t>1</a:t>
            </a:r>
          </a:p>
        </p:txBody>
      </p:sp>
      <p:sp>
        <p:nvSpPr>
          <p:cNvPr id="10" name="Rectangle 9">
            <a:extLst>
              <a:ext uri="{FF2B5EF4-FFF2-40B4-BE49-F238E27FC236}">
                <a16:creationId xmlns:a16="http://schemas.microsoft.com/office/drawing/2014/main" id="{3BDFC9A2-37AE-236A-E08B-69CBD926E7BA}"/>
              </a:ext>
            </a:extLst>
          </p:cNvPr>
          <p:cNvSpPr/>
          <p:nvPr/>
        </p:nvSpPr>
        <p:spPr>
          <a:xfrm>
            <a:off x="841370" y="1717828"/>
            <a:ext cx="1922311" cy="3769059"/>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251999" rIns="144000" bIns="251999" numCol="1" spcCol="0" rtlCol="0" fromWordArt="0" anchor="t" anchorCtr="0" forceAA="0" compatLnSpc="1">
            <a:prstTxWarp prst="textNoShape">
              <a:avLst/>
            </a:prstTxWarp>
            <a:noAutofit/>
          </a:bodyPr>
          <a:lstStyle/>
          <a:p>
            <a:pPr lvl="0">
              <a:spcAft>
                <a:spcPts val="1200"/>
              </a:spcAft>
            </a:pPr>
            <a:r>
              <a:rPr lang="en-CA" sz="1800" b="1" noProof="0" dirty="0">
                <a:solidFill>
                  <a:schemeClr val="tx1"/>
                </a:solidFill>
              </a:rPr>
              <a:t>Analyze</a:t>
            </a:r>
          </a:p>
          <a:p>
            <a:pPr marL="177750" lvl="0" indent="-177750">
              <a:spcAft>
                <a:spcPts val="1200"/>
              </a:spcAft>
              <a:buFont typeface="Arial" panose="020B0604020202020204" pitchFamily="34" charset="0"/>
              <a:buChar char="•"/>
            </a:pPr>
            <a:r>
              <a:rPr lang="en-CA" sz="1600" noProof="0" dirty="0">
                <a:solidFill>
                  <a:schemeClr val="tx1"/>
                </a:solidFill>
              </a:rPr>
              <a:t>Discover client segments and patterns.</a:t>
            </a:r>
          </a:p>
          <a:p>
            <a:pPr marL="177750" lvl="0" indent="-177750">
              <a:spcAft>
                <a:spcPts val="1200"/>
              </a:spcAft>
              <a:buFont typeface="Arial" panose="020B0604020202020204" pitchFamily="34" charset="0"/>
              <a:buChar char="•"/>
            </a:pPr>
            <a:r>
              <a:rPr lang="en-CA" sz="1600" noProof="0" dirty="0">
                <a:solidFill>
                  <a:schemeClr val="tx1"/>
                </a:solidFill>
              </a:rPr>
              <a:t>Who do you work with?</a:t>
            </a:r>
          </a:p>
        </p:txBody>
      </p:sp>
      <p:sp>
        <p:nvSpPr>
          <p:cNvPr id="21" name="TextBox 20">
            <a:extLst>
              <a:ext uri="{FF2B5EF4-FFF2-40B4-BE49-F238E27FC236}">
                <a16:creationId xmlns:a16="http://schemas.microsoft.com/office/drawing/2014/main" id="{FA7D2900-304D-2D8C-5EDA-F36DDEC17E2E}"/>
              </a:ext>
            </a:extLst>
          </p:cNvPr>
          <p:cNvSpPr txBox="1"/>
          <p:nvPr/>
        </p:nvSpPr>
        <p:spPr>
          <a:xfrm>
            <a:off x="3121830" y="1819844"/>
            <a:ext cx="240486" cy="596141"/>
          </a:xfrm>
          <a:prstGeom prst="rect">
            <a:avLst/>
          </a:prstGeom>
          <a:noFill/>
        </p:spPr>
        <p:txBody>
          <a:bodyPr wrap="square" lIns="0" tIns="0" rIns="0" bIns="0" rtlCol="0">
            <a:spAutoFit/>
          </a:bodyPr>
          <a:lstStyle/>
          <a:p>
            <a:pPr algn="l">
              <a:spcBef>
                <a:spcPts val="600"/>
              </a:spcBef>
            </a:pPr>
            <a:r>
              <a:rPr lang="en-CA" sz="3600" b="1" noProof="0" dirty="0">
                <a:solidFill>
                  <a:schemeClr val="bg1"/>
                </a:solidFill>
              </a:rPr>
              <a:t>2</a:t>
            </a:r>
          </a:p>
        </p:txBody>
      </p:sp>
      <p:sp>
        <p:nvSpPr>
          <p:cNvPr id="20" name="Rectangle 19">
            <a:extLst>
              <a:ext uri="{FF2B5EF4-FFF2-40B4-BE49-F238E27FC236}">
                <a16:creationId xmlns:a16="http://schemas.microsoft.com/office/drawing/2014/main" id="{8D2A6A92-7724-5450-AF04-232B81C8552B}"/>
              </a:ext>
            </a:extLst>
          </p:cNvPr>
          <p:cNvSpPr/>
          <p:nvPr/>
        </p:nvSpPr>
        <p:spPr>
          <a:xfrm>
            <a:off x="3429587" y="1717828"/>
            <a:ext cx="1962556" cy="3769059"/>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251999" rIns="144000" bIns="251999" numCol="1" spcCol="0" rtlCol="0" fromWordArt="0" anchor="t" anchorCtr="0" forceAA="0" compatLnSpc="1">
            <a:prstTxWarp prst="textNoShape">
              <a:avLst/>
            </a:prstTxWarp>
            <a:noAutofit/>
          </a:bodyPr>
          <a:lstStyle/>
          <a:p>
            <a:pPr lvl="0">
              <a:spcAft>
                <a:spcPts val="1200"/>
              </a:spcAft>
            </a:pPr>
            <a:r>
              <a:rPr lang="en-CA" sz="1800" b="1" noProof="0" dirty="0">
                <a:solidFill>
                  <a:schemeClr val="tx1"/>
                </a:solidFill>
              </a:rPr>
              <a:t>Identify</a:t>
            </a:r>
          </a:p>
          <a:p>
            <a:pPr marL="177750" lvl="0" indent="-177750">
              <a:spcAft>
                <a:spcPts val="1200"/>
              </a:spcAft>
              <a:buFont typeface="Arial" panose="020B0604020202020204" pitchFamily="34" charset="0"/>
              <a:buChar char="•"/>
            </a:pPr>
            <a:r>
              <a:rPr lang="en-CA" sz="1600" noProof="0" dirty="0">
                <a:solidFill>
                  <a:schemeClr val="tx1"/>
                </a:solidFill>
              </a:rPr>
              <a:t>What do you do for each client segment?</a:t>
            </a:r>
          </a:p>
          <a:p>
            <a:pPr marL="177750" lvl="0" indent="-177750">
              <a:spcAft>
                <a:spcPts val="1200"/>
              </a:spcAft>
              <a:buFont typeface="Arial" panose="020B0604020202020204" pitchFamily="34" charset="0"/>
              <a:buChar char="•"/>
            </a:pPr>
            <a:r>
              <a:rPr lang="en-CA" sz="1600" noProof="0" dirty="0">
                <a:solidFill>
                  <a:schemeClr val="tx1"/>
                </a:solidFill>
              </a:rPr>
              <a:t>Keep it simple and memorable.</a:t>
            </a:r>
          </a:p>
        </p:txBody>
      </p:sp>
      <p:sp>
        <p:nvSpPr>
          <p:cNvPr id="25" name="TextBox 24">
            <a:extLst>
              <a:ext uri="{FF2B5EF4-FFF2-40B4-BE49-F238E27FC236}">
                <a16:creationId xmlns:a16="http://schemas.microsoft.com/office/drawing/2014/main" id="{3995000A-9B2C-399B-7F6F-4BDF4427A777}"/>
              </a:ext>
            </a:extLst>
          </p:cNvPr>
          <p:cNvSpPr txBox="1"/>
          <p:nvPr/>
        </p:nvSpPr>
        <p:spPr>
          <a:xfrm>
            <a:off x="5710047" y="1819844"/>
            <a:ext cx="240486" cy="596141"/>
          </a:xfrm>
          <a:prstGeom prst="rect">
            <a:avLst/>
          </a:prstGeom>
          <a:noFill/>
        </p:spPr>
        <p:txBody>
          <a:bodyPr wrap="square" lIns="0" tIns="0" rIns="0" bIns="0" rtlCol="0">
            <a:spAutoFit/>
          </a:bodyPr>
          <a:lstStyle/>
          <a:p>
            <a:pPr algn="l">
              <a:spcBef>
                <a:spcPts val="600"/>
              </a:spcBef>
            </a:pPr>
            <a:r>
              <a:rPr lang="en-CA" sz="3600" b="1" noProof="0" dirty="0">
                <a:solidFill>
                  <a:schemeClr val="bg1"/>
                </a:solidFill>
              </a:rPr>
              <a:t>3</a:t>
            </a:r>
          </a:p>
        </p:txBody>
      </p:sp>
      <p:sp>
        <p:nvSpPr>
          <p:cNvPr id="24" name="Rectangle 23">
            <a:extLst>
              <a:ext uri="{FF2B5EF4-FFF2-40B4-BE49-F238E27FC236}">
                <a16:creationId xmlns:a16="http://schemas.microsoft.com/office/drawing/2014/main" id="{652F747B-35AC-E31F-94B1-D495FE5EB0E7}"/>
              </a:ext>
            </a:extLst>
          </p:cNvPr>
          <p:cNvSpPr/>
          <p:nvPr/>
        </p:nvSpPr>
        <p:spPr>
          <a:xfrm>
            <a:off x="6017805" y="1717828"/>
            <a:ext cx="1893745" cy="3769059"/>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251999" rIns="144000" bIns="251999" numCol="1" spcCol="0" rtlCol="0" fromWordArt="0" anchor="t" anchorCtr="0" forceAA="0" compatLnSpc="1">
            <a:prstTxWarp prst="textNoShape">
              <a:avLst/>
            </a:prstTxWarp>
            <a:noAutofit/>
          </a:bodyPr>
          <a:lstStyle/>
          <a:p>
            <a:pPr lvl="0">
              <a:spcAft>
                <a:spcPts val="1200"/>
              </a:spcAft>
            </a:pPr>
            <a:r>
              <a:rPr lang="en-CA" sz="1800" b="1" noProof="0" dirty="0">
                <a:solidFill>
                  <a:schemeClr val="tx1"/>
                </a:solidFill>
              </a:rPr>
              <a:t>Find your advantage</a:t>
            </a:r>
          </a:p>
          <a:p>
            <a:pPr marL="177750" lvl="0" indent="-177750">
              <a:spcAft>
                <a:spcPts val="1200"/>
              </a:spcAft>
              <a:buFont typeface="Arial" panose="020B0604020202020204" pitchFamily="34" charset="0"/>
              <a:buChar char="•"/>
            </a:pPr>
            <a:r>
              <a:rPr lang="en-CA" sz="1600" noProof="0" dirty="0">
                <a:solidFill>
                  <a:schemeClr val="tx1"/>
                </a:solidFill>
              </a:rPr>
              <a:t>What sets you apart?</a:t>
            </a:r>
          </a:p>
          <a:p>
            <a:pPr marL="177750" lvl="0" indent="-177750">
              <a:spcAft>
                <a:spcPts val="1200"/>
              </a:spcAft>
              <a:buFont typeface="Arial" panose="020B0604020202020204" pitchFamily="34" charset="0"/>
              <a:buChar char="•"/>
            </a:pPr>
            <a:r>
              <a:rPr lang="en-CA" sz="1600" noProof="0" dirty="0">
                <a:solidFill>
                  <a:schemeClr val="tx1"/>
                </a:solidFill>
              </a:rPr>
              <a:t>Why should a prospective or existing client work with you?</a:t>
            </a:r>
          </a:p>
        </p:txBody>
      </p:sp>
      <p:sp>
        <p:nvSpPr>
          <p:cNvPr id="2" name="Text Placeholder 1">
            <a:extLst>
              <a:ext uri="{FF2B5EF4-FFF2-40B4-BE49-F238E27FC236}">
                <a16:creationId xmlns:a16="http://schemas.microsoft.com/office/drawing/2014/main" id="{F8061A9E-4D5C-E1EA-B471-D30E2E3D3734}"/>
              </a:ext>
            </a:extLst>
          </p:cNvPr>
          <p:cNvSpPr>
            <a:spLocks noGrp="1"/>
          </p:cNvSpPr>
          <p:nvPr>
            <p:ph type="body" sz="quarter" idx="13"/>
          </p:nvPr>
        </p:nvSpPr>
        <p:spPr/>
        <p:txBody>
          <a:bodyPr/>
          <a:lstStyle/>
          <a:p>
            <a:r>
              <a:rPr lang="en-CA" noProof="0" dirty="0"/>
              <a:t>Examples for illustrative purposes only.</a:t>
            </a:r>
          </a:p>
        </p:txBody>
      </p:sp>
      <p:pic>
        <p:nvPicPr>
          <p:cNvPr id="28" name="Graphic 27">
            <a:extLst>
              <a:ext uri="{FF2B5EF4-FFF2-40B4-BE49-F238E27FC236}">
                <a16:creationId xmlns:a16="http://schemas.microsoft.com/office/drawing/2014/main" id="{E047E7BE-FF34-0C95-7ECD-3FA75FE2FE0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976951" y="4698015"/>
            <a:ext cx="571500" cy="571500"/>
          </a:xfrm>
          <a:prstGeom prst="rect">
            <a:avLst/>
          </a:prstGeom>
        </p:spPr>
      </p:pic>
      <p:pic>
        <p:nvPicPr>
          <p:cNvPr id="27" name="Graphic 26">
            <a:extLst>
              <a:ext uri="{FF2B5EF4-FFF2-40B4-BE49-F238E27FC236}">
                <a16:creationId xmlns:a16="http://schemas.microsoft.com/office/drawing/2014/main" id="{D261B17E-2568-1322-9113-125DC6A8BD92}"/>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550663" y="4678643"/>
            <a:ext cx="571500" cy="571500"/>
          </a:xfrm>
          <a:prstGeom prst="rect">
            <a:avLst/>
          </a:prstGeom>
        </p:spPr>
      </p:pic>
      <p:pic>
        <p:nvPicPr>
          <p:cNvPr id="29" name="Graphic 28">
            <a:extLst>
              <a:ext uri="{FF2B5EF4-FFF2-40B4-BE49-F238E27FC236}">
                <a16:creationId xmlns:a16="http://schemas.microsoft.com/office/drawing/2014/main" id="{AB94E8DD-7EF1-2D6F-9366-C78129BD856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203586" y="4709638"/>
            <a:ext cx="571500" cy="571500"/>
          </a:xfrm>
          <a:prstGeom prst="rect">
            <a:avLst/>
          </a:prstGeom>
        </p:spPr>
      </p:pic>
      <p:sp>
        <p:nvSpPr>
          <p:cNvPr id="4" name="Slide Number Placeholder 4">
            <a:extLst>
              <a:ext uri="{FF2B5EF4-FFF2-40B4-BE49-F238E27FC236}">
                <a16:creationId xmlns:a16="http://schemas.microsoft.com/office/drawing/2014/main" id="{33C95917-4D75-5256-7166-EF9F4F0CC39D}"/>
              </a:ext>
              <a:ext uri="{C183D7F6-B498-43B3-948B-1728B52AA6E4}">
                <adec:decorative xmlns:adec="http://schemas.microsoft.com/office/drawing/2017/decorative" val="1"/>
              </a:ext>
            </a:extLst>
          </p:cNvPr>
          <p:cNvSpPr txBox="1">
            <a:spLocks/>
          </p:cNvSpPr>
          <p:nvPr/>
        </p:nvSpPr>
        <p:spPr>
          <a:xfrm>
            <a:off x="11449993" y="6422210"/>
            <a:ext cx="283219" cy="175694"/>
          </a:xfrm>
          <a:prstGeom prst="rect">
            <a:avLst/>
          </a:prstGeom>
        </p:spPr>
        <p:txBody>
          <a:bodyPr r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B333B34-C87C-402E-ABB0-13B7C9DEBBC4}" type="slidenum">
              <a:rPr lang="en-CA" sz="800" noProof="0" smtClean="0"/>
              <a:pPr algn="r"/>
              <a:t>38</a:t>
            </a:fld>
            <a:endParaRPr lang="en-CA" sz="800" noProof="0" dirty="0"/>
          </a:p>
        </p:txBody>
      </p:sp>
    </p:spTree>
    <p:extLst>
      <p:ext uri="{BB962C8B-B14F-4D97-AF65-F5344CB8AC3E}">
        <p14:creationId xmlns:p14="http://schemas.microsoft.com/office/powerpoint/2010/main" val="236470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Parallelogram 21">
            <a:extLst>
              <a:ext uri="{FF2B5EF4-FFF2-40B4-BE49-F238E27FC236}">
                <a16:creationId xmlns:a16="http://schemas.microsoft.com/office/drawing/2014/main" id="{72B4F21F-1306-4C25-3E45-055D1B1C1008}"/>
              </a:ext>
              <a:ext uri="{C183D7F6-B498-43B3-948B-1728B52AA6E4}">
                <adec:decorative xmlns:adec="http://schemas.microsoft.com/office/drawing/2017/decorative" val="1"/>
              </a:ext>
            </a:extLst>
          </p:cNvPr>
          <p:cNvSpPr/>
          <p:nvPr/>
        </p:nvSpPr>
        <p:spPr>
          <a:xfrm>
            <a:off x="9326015" y="4206300"/>
            <a:ext cx="1567543" cy="425478"/>
          </a:xfrm>
          <a:prstGeom prst="parallelogram">
            <a:avLst>
              <a:gd name="adj" fmla="val 11028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23" name="Parallelogram 22">
            <a:extLst>
              <a:ext uri="{FF2B5EF4-FFF2-40B4-BE49-F238E27FC236}">
                <a16:creationId xmlns:a16="http://schemas.microsoft.com/office/drawing/2014/main" id="{FE375D86-E32E-7083-8A50-2C15FE28F477}"/>
              </a:ext>
              <a:ext uri="{C183D7F6-B498-43B3-948B-1728B52AA6E4}">
                <adec:decorative xmlns:adec="http://schemas.microsoft.com/office/drawing/2017/decorative" val="1"/>
              </a:ext>
            </a:extLst>
          </p:cNvPr>
          <p:cNvSpPr/>
          <p:nvPr/>
        </p:nvSpPr>
        <p:spPr>
          <a:xfrm>
            <a:off x="8931612" y="3255082"/>
            <a:ext cx="2397793" cy="425478"/>
          </a:xfrm>
          <a:prstGeom prst="parallelogram">
            <a:avLst>
              <a:gd name="adj" fmla="val 15121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24" name="Parallelogram 23">
            <a:extLst>
              <a:ext uri="{FF2B5EF4-FFF2-40B4-BE49-F238E27FC236}">
                <a16:creationId xmlns:a16="http://schemas.microsoft.com/office/drawing/2014/main" id="{79FF3209-D44A-A4E7-861A-491DB8272435}"/>
              </a:ext>
              <a:ext uri="{C183D7F6-B498-43B3-948B-1728B52AA6E4}">
                <adec:decorative xmlns:adec="http://schemas.microsoft.com/office/drawing/2017/decorative" val="1"/>
              </a:ext>
            </a:extLst>
          </p:cNvPr>
          <p:cNvSpPr/>
          <p:nvPr/>
        </p:nvSpPr>
        <p:spPr>
          <a:xfrm>
            <a:off x="8540662" y="2256059"/>
            <a:ext cx="3139859" cy="425478"/>
          </a:xfrm>
          <a:prstGeom prst="parallelogram">
            <a:avLst>
              <a:gd name="adj" fmla="val 16656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21" name="Rectangle 20">
            <a:extLst>
              <a:ext uri="{FF2B5EF4-FFF2-40B4-BE49-F238E27FC236}">
                <a16:creationId xmlns:a16="http://schemas.microsoft.com/office/drawing/2014/main" id="{FC6EEC23-27F3-4DAF-75DE-1EFC5A488F64}"/>
              </a:ext>
              <a:ext uri="{C183D7F6-B498-43B3-948B-1728B52AA6E4}">
                <adec:decorative xmlns:adec="http://schemas.microsoft.com/office/drawing/2017/decorative" val="1"/>
              </a:ext>
            </a:extLst>
          </p:cNvPr>
          <p:cNvSpPr/>
          <p:nvPr/>
        </p:nvSpPr>
        <p:spPr>
          <a:xfrm>
            <a:off x="9929345" y="2225518"/>
            <a:ext cx="108000" cy="36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50182" name="Trapezoid 50181">
            <a:extLst>
              <a:ext uri="{FF2B5EF4-FFF2-40B4-BE49-F238E27FC236}">
                <a16:creationId xmlns:a16="http://schemas.microsoft.com/office/drawing/2014/main" id="{738F383F-4FE4-7588-4FB3-E86DB824BB91}"/>
              </a:ext>
              <a:ext uri="{C183D7F6-B498-43B3-948B-1728B52AA6E4}">
                <adec:decorative xmlns:adec="http://schemas.microsoft.com/office/drawing/2017/decorative" val="1"/>
              </a:ext>
            </a:extLst>
          </p:cNvPr>
          <p:cNvSpPr/>
          <p:nvPr/>
        </p:nvSpPr>
        <p:spPr>
          <a:xfrm flipV="1">
            <a:off x="9280082" y="4486715"/>
            <a:ext cx="1406527" cy="586362"/>
          </a:xfrm>
          <a:prstGeom prst="trapezoid">
            <a:avLst/>
          </a:prstGeom>
          <a:solidFill>
            <a:srgbClr val="AFB3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50183" name="Trapezoid 50182">
            <a:extLst>
              <a:ext uri="{FF2B5EF4-FFF2-40B4-BE49-F238E27FC236}">
                <a16:creationId xmlns:a16="http://schemas.microsoft.com/office/drawing/2014/main" id="{4957A8F0-7148-0225-03DB-78929C03AD24}"/>
              </a:ext>
              <a:ext uri="{C183D7F6-B498-43B3-948B-1728B52AA6E4}">
                <adec:decorative xmlns:adec="http://schemas.microsoft.com/office/drawing/2017/decorative" val="1"/>
              </a:ext>
            </a:extLst>
          </p:cNvPr>
          <p:cNvSpPr/>
          <p:nvPr/>
        </p:nvSpPr>
        <p:spPr>
          <a:xfrm flipV="1">
            <a:off x="8109505" y="1605155"/>
            <a:ext cx="3747681" cy="921600"/>
          </a:xfrm>
          <a:prstGeom prst="trapezoid">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50185" name="Trapezoid 50184">
            <a:extLst>
              <a:ext uri="{FF2B5EF4-FFF2-40B4-BE49-F238E27FC236}">
                <a16:creationId xmlns:a16="http://schemas.microsoft.com/office/drawing/2014/main" id="{C7C12628-D43E-857A-2EC9-D09687A1FB3D}"/>
              </a:ext>
              <a:ext uri="{C183D7F6-B498-43B3-948B-1728B52AA6E4}">
                <adec:decorative xmlns:adec="http://schemas.microsoft.com/office/drawing/2017/decorative" val="1"/>
              </a:ext>
            </a:extLst>
          </p:cNvPr>
          <p:cNvSpPr/>
          <p:nvPr/>
        </p:nvSpPr>
        <p:spPr>
          <a:xfrm flipV="1">
            <a:off x="8479492" y="2625818"/>
            <a:ext cx="3007707" cy="785647"/>
          </a:xfrm>
          <a:prstGeom prst="trapezoid">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50181" name="Trapezoid 50180">
            <a:extLst>
              <a:ext uri="{FF2B5EF4-FFF2-40B4-BE49-F238E27FC236}">
                <a16:creationId xmlns:a16="http://schemas.microsoft.com/office/drawing/2014/main" id="{071BC4A5-CE1E-9BB4-48BA-5040B0274ECB}"/>
              </a:ext>
              <a:ext uri="{C183D7F6-B498-43B3-948B-1728B52AA6E4}">
                <adec:decorative xmlns:adec="http://schemas.microsoft.com/office/drawing/2017/decorative" val="1"/>
              </a:ext>
            </a:extLst>
          </p:cNvPr>
          <p:cNvSpPr/>
          <p:nvPr/>
        </p:nvSpPr>
        <p:spPr>
          <a:xfrm flipV="1">
            <a:off x="8884496" y="3597246"/>
            <a:ext cx="2197699" cy="743718"/>
          </a:xfrm>
          <a:prstGeom prst="trapezoi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17" name="Parallelogram 16">
            <a:extLst>
              <a:ext uri="{FF2B5EF4-FFF2-40B4-BE49-F238E27FC236}">
                <a16:creationId xmlns:a16="http://schemas.microsoft.com/office/drawing/2014/main" id="{FC72F88E-4CFC-F86E-F8A5-3AC9D3DC156D}"/>
              </a:ext>
              <a:ext uri="{C183D7F6-B498-43B3-948B-1728B52AA6E4}">
                <adec:decorative xmlns:adec="http://schemas.microsoft.com/office/drawing/2017/decorative" val="1"/>
              </a:ext>
            </a:extLst>
          </p:cNvPr>
          <p:cNvSpPr/>
          <p:nvPr/>
        </p:nvSpPr>
        <p:spPr>
          <a:xfrm>
            <a:off x="5417710" y="4206300"/>
            <a:ext cx="1567543" cy="425478"/>
          </a:xfrm>
          <a:prstGeom prst="parallelogram">
            <a:avLst>
              <a:gd name="adj" fmla="val 122222"/>
            </a:avLst>
          </a:prstGeom>
          <a:solidFill>
            <a:srgbClr val="0000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18" name="Parallelogram 17">
            <a:extLst>
              <a:ext uri="{FF2B5EF4-FFF2-40B4-BE49-F238E27FC236}">
                <a16:creationId xmlns:a16="http://schemas.microsoft.com/office/drawing/2014/main" id="{D00C94F9-CDAA-9C4C-AF4B-655BAD468A10}"/>
              </a:ext>
              <a:ext uri="{C183D7F6-B498-43B3-948B-1728B52AA6E4}">
                <adec:decorative xmlns:adec="http://schemas.microsoft.com/office/drawing/2017/decorative" val="1"/>
              </a:ext>
            </a:extLst>
          </p:cNvPr>
          <p:cNvSpPr/>
          <p:nvPr/>
        </p:nvSpPr>
        <p:spPr>
          <a:xfrm>
            <a:off x="5029169" y="3255082"/>
            <a:ext cx="2395893" cy="425478"/>
          </a:xfrm>
          <a:prstGeom prst="parallelogram">
            <a:avLst>
              <a:gd name="adj" fmla="val 147807"/>
            </a:avLst>
          </a:prstGeom>
          <a:solidFill>
            <a:srgbClr val="0000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19" name="Parallelogram 18">
            <a:extLst>
              <a:ext uri="{FF2B5EF4-FFF2-40B4-BE49-F238E27FC236}">
                <a16:creationId xmlns:a16="http://schemas.microsoft.com/office/drawing/2014/main" id="{5615647E-A381-1CD9-A86B-7CAF74BECC02}"/>
              </a:ext>
              <a:ext uri="{C183D7F6-B498-43B3-948B-1728B52AA6E4}">
                <adec:decorative xmlns:adec="http://schemas.microsoft.com/office/drawing/2017/decorative" val="1"/>
              </a:ext>
            </a:extLst>
          </p:cNvPr>
          <p:cNvSpPr/>
          <p:nvPr/>
        </p:nvSpPr>
        <p:spPr>
          <a:xfrm>
            <a:off x="4619430" y="2256059"/>
            <a:ext cx="3177784" cy="425478"/>
          </a:xfrm>
          <a:prstGeom prst="parallelogram">
            <a:avLst>
              <a:gd name="adj" fmla="val 166569"/>
            </a:avLst>
          </a:prstGeom>
          <a:solidFill>
            <a:srgbClr val="0000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50224" name="Down Arrow 50223">
            <a:extLst>
              <a:ext uri="{FF2B5EF4-FFF2-40B4-BE49-F238E27FC236}">
                <a16:creationId xmlns:a16="http://schemas.microsoft.com/office/drawing/2014/main" id="{7CDDE6BA-1A41-D912-3C1C-517915B90184}"/>
              </a:ext>
              <a:ext uri="{C183D7F6-B498-43B3-948B-1728B52AA6E4}">
                <adec:decorative xmlns:adec="http://schemas.microsoft.com/office/drawing/2017/decorative" val="1"/>
              </a:ext>
            </a:extLst>
          </p:cNvPr>
          <p:cNvSpPr/>
          <p:nvPr/>
        </p:nvSpPr>
        <p:spPr>
          <a:xfrm>
            <a:off x="5972902" y="2297232"/>
            <a:ext cx="216000" cy="3091508"/>
          </a:xfrm>
          <a:prstGeom prst="downArrow">
            <a:avLst>
              <a:gd name="adj1" fmla="val 50000"/>
              <a:gd name="adj2" fmla="val 6375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49" name="Trapezoid 48">
            <a:extLst>
              <a:ext uri="{FF2B5EF4-FFF2-40B4-BE49-F238E27FC236}">
                <a16:creationId xmlns:a16="http://schemas.microsoft.com/office/drawing/2014/main" id="{A4723AFD-508C-BDC6-9D11-00B798CE691E}"/>
              </a:ext>
              <a:ext uri="{C183D7F6-B498-43B3-948B-1728B52AA6E4}">
                <adec:decorative xmlns:adec="http://schemas.microsoft.com/office/drawing/2017/decorative" val="1"/>
              </a:ext>
            </a:extLst>
          </p:cNvPr>
          <p:cNvSpPr/>
          <p:nvPr/>
        </p:nvSpPr>
        <p:spPr>
          <a:xfrm flipV="1">
            <a:off x="5377639" y="4486715"/>
            <a:ext cx="1406527" cy="586362"/>
          </a:xfrm>
          <a:prstGeom prst="trapezoid">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62" name="Trapezoid 61">
            <a:extLst>
              <a:ext uri="{FF2B5EF4-FFF2-40B4-BE49-F238E27FC236}">
                <a16:creationId xmlns:a16="http://schemas.microsoft.com/office/drawing/2014/main" id="{26B8267C-C2AE-E735-4D29-A539299DC0DD}"/>
              </a:ext>
              <a:ext uri="{C183D7F6-B498-43B3-948B-1728B52AA6E4}">
                <adec:decorative xmlns:adec="http://schemas.microsoft.com/office/drawing/2017/decorative" val="1"/>
              </a:ext>
            </a:extLst>
          </p:cNvPr>
          <p:cNvSpPr/>
          <p:nvPr/>
        </p:nvSpPr>
        <p:spPr>
          <a:xfrm flipV="1">
            <a:off x="4207062" y="1605155"/>
            <a:ext cx="3747681" cy="919699"/>
          </a:xfrm>
          <a:prstGeom prst="trapezoid">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63" name="Trapezoid 62">
            <a:extLst>
              <a:ext uri="{FF2B5EF4-FFF2-40B4-BE49-F238E27FC236}">
                <a16:creationId xmlns:a16="http://schemas.microsoft.com/office/drawing/2014/main" id="{88307DEC-F2F7-96E1-BB45-A68953A46BF6}"/>
              </a:ext>
              <a:ext uri="{C183D7F6-B498-43B3-948B-1728B52AA6E4}">
                <adec:decorative xmlns:adec="http://schemas.microsoft.com/office/drawing/2017/decorative" val="1"/>
              </a:ext>
            </a:extLst>
          </p:cNvPr>
          <p:cNvSpPr/>
          <p:nvPr/>
        </p:nvSpPr>
        <p:spPr>
          <a:xfrm flipV="1">
            <a:off x="4577049" y="2625340"/>
            <a:ext cx="3007707" cy="786125"/>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en-CA" noProof="0" dirty="0"/>
          </a:p>
        </p:txBody>
      </p:sp>
      <p:sp>
        <p:nvSpPr>
          <p:cNvPr id="48" name="Trapezoid 47">
            <a:extLst>
              <a:ext uri="{FF2B5EF4-FFF2-40B4-BE49-F238E27FC236}">
                <a16:creationId xmlns:a16="http://schemas.microsoft.com/office/drawing/2014/main" id="{47E33718-E6A1-56AE-B605-482838128F2E}"/>
              </a:ext>
              <a:ext uri="{C183D7F6-B498-43B3-948B-1728B52AA6E4}">
                <adec:decorative xmlns:adec="http://schemas.microsoft.com/office/drawing/2017/decorative" val="1"/>
              </a:ext>
            </a:extLst>
          </p:cNvPr>
          <p:cNvSpPr/>
          <p:nvPr/>
        </p:nvSpPr>
        <p:spPr>
          <a:xfrm flipV="1">
            <a:off x="4982053" y="3597246"/>
            <a:ext cx="2197699" cy="743718"/>
          </a:xfrm>
          <a:prstGeom prst="trapezoi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nvGrpSpPr>
          <p:cNvPr id="33" name="Group 32">
            <a:extLst>
              <a:ext uri="{FF2B5EF4-FFF2-40B4-BE49-F238E27FC236}">
                <a16:creationId xmlns:a16="http://schemas.microsoft.com/office/drawing/2014/main" id="{56674276-4E18-14FB-D5D0-DD7E32B0646A}"/>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37" name="Arrow: Right 6">
              <a:extLst>
                <a:ext uri="{FF2B5EF4-FFF2-40B4-BE49-F238E27FC236}">
                  <a16:creationId xmlns:a16="http://schemas.microsoft.com/office/drawing/2014/main" id="{135CA9BE-76F1-FE4E-6438-2B8C51F8398D}"/>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After</a:t>
              </a:r>
            </a:p>
          </p:txBody>
        </p:sp>
        <p:sp>
          <p:nvSpPr>
            <p:cNvPr id="38" name="Arrow: Left 8">
              <a:extLst>
                <a:ext uri="{FF2B5EF4-FFF2-40B4-BE49-F238E27FC236}">
                  <a16:creationId xmlns:a16="http://schemas.microsoft.com/office/drawing/2014/main" id="{2B48569A-23D7-B7FC-32B3-BD7243402C7E}"/>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bg1"/>
                  </a:solidFill>
                </a:rPr>
                <a:t>Before</a:t>
              </a:r>
            </a:p>
          </p:txBody>
        </p:sp>
        <p:sp>
          <p:nvSpPr>
            <p:cNvPr id="39" name="Oval 38">
              <a:extLst>
                <a:ext uri="{FF2B5EF4-FFF2-40B4-BE49-F238E27FC236}">
                  <a16:creationId xmlns:a16="http://schemas.microsoft.com/office/drawing/2014/main" id="{7210248A-8577-6C22-81AA-70BD541DDCA9}"/>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During</a:t>
              </a:r>
            </a:p>
          </p:txBody>
        </p:sp>
      </p:grpSp>
      <p:sp>
        <p:nvSpPr>
          <p:cNvPr id="50225" name="Down Arrow 50224">
            <a:extLst>
              <a:ext uri="{FF2B5EF4-FFF2-40B4-BE49-F238E27FC236}">
                <a16:creationId xmlns:a16="http://schemas.microsoft.com/office/drawing/2014/main" id="{FB6F5198-C97A-DF01-EB88-A23C5EFBAA16}"/>
              </a:ext>
              <a:ext uri="{C183D7F6-B498-43B3-948B-1728B52AA6E4}">
                <adec:decorative xmlns:adec="http://schemas.microsoft.com/office/drawing/2017/decorative" val="1"/>
              </a:ext>
            </a:extLst>
          </p:cNvPr>
          <p:cNvSpPr/>
          <p:nvPr/>
        </p:nvSpPr>
        <p:spPr>
          <a:xfrm rot="16200000">
            <a:off x="3318022" y="4483808"/>
            <a:ext cx="218545" cy="2608269"/>
          </a:xfrm>
          <a:prstGeom prst="downArrow">
            <a:avLst>
              <a:gd name="adj1" fmla="val 50000"/>
              <a:gd name="adj2" fmla="val 6375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50226" name="Down Arrow 50225">
            <a:extLst>
              <a:ext uri="{FF2B5EF4-FFF2-40B4-BE49-F238E27FC236}">
                <a16:creationId xmlns:a16="http://schemas.microsoft.com/office/drawing/2014/main" id="{E6F2EADD-D2C7-7494-9826-058B457E172D}"/>
              </a:ext>
              <a:ext uri="{C183D7F6-B498-43B3-948B-1728B52AA6E4}">
                <adec:decorative xmlns:adec="http://schemas.microsoft.com/office/drawing/2017/decorative" val="1"/>
              </a:ext>
            </a:extLst>
          </p:cNvPr>
          <p:cNvSpPr/>
          <p:nvPr/>
        </p:nvSpPr>
        <p:spPr>
          <a:xfrm rot="5400000">
            <a:off x="8626432" y="4482944"/>
            <a:ext cx="218544" cy="2610000"/>
          </a:xfrm>
          <a:prstGeom prst="downArrow">
            <a:avLst>
              <a:gd name="adj1" fmla="val 50000"/>
              <a:gd name="adj2" fmla="val 6375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16" name="Parallelogram 15">
            <a:extLst>
              <a:ext uri="{FF2B5EF4-FFF2-40B4-BE49-F238E27FC236}">
                <a16:creationId xmlns:a16="http://schemas.microsoft.com/office/drawing/2014/main" id="{E121BFF3-470E-08BE-9F19-66FB9FC3951F}"/>
              </a:ext>
              <a:ext uri="{C183D7F6-B498-43B3-948B-1728B52AA6E4}">
                <adec:decorative xmlns:adec="http://schemas.microsoft.com/office/drawing/2017/decorative" val="1"/>
              </a:ext>
            </a:extLst>
          </p:cNvPr>
          <p:cNvSpPr/>
          <p:nvPr/>
        </p:nvSpPr>
        <p:spPr>
          <a:xfrm>
            <a:off x="1498795" y="4206300"/>
            <a:ext cx="1571033" cy="425478"/>
          </a:xfrm>
          <a:prstGeom prst="parallelogram">
            <a:avLst>
              <a:gd name="adj" fmla="val 139279"/>
            </a:avLst>
          </a:prstGeom>
          <a:solidFill>
            <a:srgbClr val="003C2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15" name="Parallelogram 14">
            <a:extLst>
              <a:ext uri="{FF2B5EF4-FFF2-40B4-BE49-F238E27FC236}">
                <a16:creationId xmlns:a16="http://schemas.microsoft.com/office/drawing/2014/main" id="{DBD44668-C534-F0E0-4F66-9746CD902382}"/>
              </a:ext>
              <a:ext uri="{C183D7F6-B498-43B3-948B-1728B52AA6E4}">
                <adec:decorative xmlns:adec="http://schemas.microsoft.com/office/drawing/2017/decorative" val="1"/>
              </a:ext>
            </a:extLst>
          </p:cNvPr>
          <p:cNvSpPr/>
          <p:nvPr/>
        </p:nvSpPr>
        <p:spPr>
          <a:xfrm>
            <a:off x="1118041" y="3255082"/>
            <a:ext cx="2396991" cy="425478"/>
          </a:xfrm>
          <a:prstGeom prst="parallelogram">
            <a:avLst>
              <a:gd name="adj" fmla="val 149512"/>
            </a:avLst>
          </a:prstGeom>
          <a:solidFill>
            <a:srgbClr val="003C2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29" name="Parallelogram 28">
            <a:extLst>
              <a:ext uri="{FF2B5EF4-FFF2-40B4-BE49-F238E27FC236}">
                <a16:creationId xmlns:a16="http://schemas.microsoft.com/office/drawing/2014/main" id="{04CEC3F1-7AB5-80A6-BB57-4B18ABD7621B}"/>
              </a:ext>
              <a:ext uri="{C183D7F6-B498-43B3-948B-1728B52AA6E4}">
                <adec:decorative xmlns:adec="http://schemas.microsoft.com/office/drawing/2017/decorative" val="1"/>
              </a:ext>
            </a:extLst>
          </p:cNvPr>
          <p:cNvSpPr/>
          <p:nvPr/>
        </p:nvSpPr>
        <p:spPr>
          <a:xfrm>
            <a:off x="713984" y="2256059"/>
            <a:ext cx="3177784" cy="425478"/>
          </a:xfrm>
          <a:prstGeom prst="parallelogram">
            <a:avLst>
              <a:gd name="adj" fmla="val 166569"/>
            </a:avLst>
          </a:prstGeom>
          <a:solidFill>
            <a:srgbClr val="003C2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50227" name="Rectangle 50226">
            <a:extLst>
              <a:ext uri="{FF2B5EF4-FFF2-40B4-BE49-F238E27FC236}">
                <a16:creationId xmlns:a16="http://schemas.microsoft.com/office/drawing/2014/main" id="{FDFEEEA9-210E-4DAA-BE46-72DCD6CAAC14}"/>
              </a:ext>
              <a:ext uri="{C183D7F6-B498-43B3-948B-1728B52AA6E4}">
                <adec:decorative xmlns:adec="http://schemas.microsoft.com/office/drawing/2017/decorative" val="1"/>
              </a:ext>
            </a:extLst>
          </p:cNvPr>
          <p:cNvSpPr/>
          <p:nvPr/>
        </p:nvSpPr>
        <p:spPr>
          <a:xfrm>
            <a:off x="2121456" y="2225518"/>
            <a:ext cx="108000" cy="36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34" name="Trapezoid 33">
            <a:extLst>
              <a:ext uri="{FF2B5EF4-FFF2-40B4-BE49-F238E27FC236}">
                <a16:creationId xmlns:a16="http://schemas.microsoft.com/office/drawing/2014/main" id="{1E2B4D5D-9026-7C8C-B3FC-A3CB1ED707AD}"/>
              </a:ext>
              <a:ext uri="{C183D7F6-B498-43B3-948B-1728B52AA6E4}">
                <adec:decorative xmlns:adec="http://schemas.microsoft.com/office/drawing/2017/decorative" val="1"/>
              </a:ext>
            </a:extLst>
          </p:cNvPr>
          <p:cNvSpPr/>
          <p:nvPr/>
        </p:nvSpPr>
        <p:spPr>
          <a:xfrm flipV="1">
            <a:off x="1076607" y="3518416"/>
            <a:ext cx="2197699" cy="901378"/>
          </a:xfrm>
          <a:prstGeom prst="trapezoi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35" name="Trapezoid 34">
            <a:extLst>
              <a:ext uri="{FF2B5EF4-FFF2-40B4-BE49-F238E27FC236}">
                <a16:creationId xmlns:a16="http://schemas.microsoft.com/office/drawing/2014/main" id="{E26AC621-2138-B691-8215-B0F137FC826C}"/>
              </a:ext>
              <a:ext uri="{C183D7F6-B498-43B3-948B-1728B52AA6E4}">
                <adec:decorative xmlns:adec="http://schemas.microsoft.com/office/drawing/2017/decorative" val="1"/>
              </a:ext>
            </a:extLst>
          </p:cNvPr>
          <p:cNvSpPr/>
          <p:nvPr/>
        </p:nvSpPr>
        <p:spPr>
          <a:xfrm flipV="1">
            <a:off x="1472193" y="4518030"/>
            <a:ext cx="1406527" cy="586362"/>
          </a:xfrm>
          <a:prstGeom prst="trapezoid">
            <a:avLst/>
          </a:prstGeom>
          <a:solidFill>
            <a:srgbClr val="00E8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36" name="Trapezoid 35">
            <a:extLst>
              <a:ext uri="{FF2B5EF4-FFF2-40B4-BE49-F238E27FC236}">
                <a16:creationId xmlns:a16="http://schemas.microsoft.com/office/drawing/2014/main" id="{B9764084-FE50-4FD9-328D-1D6F7F049803}"/>
              </a:ext>
              <a:ext uri="{C183D7F6-B498-43B3-948B-1728B52AA6E4}">
                <adec:decorative xmlns:adec="http://schemas.microsoft.com/office/drawing/2017/decorative" val="1"/>
              </a:ext>
            </a:extLst>
          </p:cNvPr>
          <p:cNvSpPr/>
          <p:nvPr/>
        </p:nvSpPr>
        <p:spPr>
          <a:xfrm flipV="1">
            <a:off x="301616" y="1605155"/>
            <a:ext cx="3747681" cy="921600"/>
          </a:xfrm>
          <a:prstGeom prst="trapezoi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spcAft>
                <a:spcPts val="600"/>
              </a:spcAft>
            </a:pPr>
            <a:endParaRPr lang="en-CA" noProof="0" dirty="0"/>
          </a:p>
        </p:txBody>
      </p:sp>
      <p:sp>
        <p:nvSpPr>
          <p:cNvPr id="40" name="Trapezoid 39">
            <a:extLst>
              <a:ext uri="{FF2B5EF4-FFF2-40B4-BE49-F238E27FC236}">
                <a16:creationId xmlns:a16="http://schemas.microsoft.com/office/drawing/2014/main" id="{89063A55-A970-E140-CE67-2E0F3E492983}"/>
              </a:ext>
              <a:ext uri="{C183D7F6-B498-43B3-948B-1728B52AA6E4}">
                <adec:decorative xmlns:adec="http://schemas.microsoft.com/office/drawing/2017/decorative" val="1"/>
              </a:ext>
            </a:extLst>
          </p:cNvPr>
          <p:cNvSpPr/>
          <p:nvPr/>
        </p:nvSpPr>
        <p:spPr>
          <a:xfrm flipV="1">
            <a:off x="671603" y="2625340"/>
            <a:ext cx="3007707" cy="786125"/>
          </a:xfrm>
          <a:prstGeom prst="trapezoid">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50196" name="Rectangle 20"/>
          <p:cNvSpPr>
            <a:spLocks noGrp="1" noChangeArrowheads="1"/>
          </p:cNvSpPr>
          <p:nvPr>
            <p:ph type="title"/>
          </p:nvPr>
        </p:nvSpPr>
        <p:spPr>
          <a:xfrm>
            <a:off x="466342" y="472437"/>
            <a:ext cx="11274553" cy="792167"/>
          </a:xfrm>
        </p:spPr>
        <p:txBody>
          <a:bodyPr/>
          <a:lstStyle/>
          <a:p>
            <a:r>
              <a:rPr lang="en-CA" noProof="0" dirty="0"/>
              <a:t>Building your unique core story (sample)</a:t>
            </a:r>
          </a:p>
        </p:txBody>
      </p:sp>
      <p:sp>
        <p:nvSpPr>
          <p:cNvPr id="50197" name="TextBox 50196">
            <a:extLst>
              <a:ext uri="{FF2B5EF4-FFF2-40B4-BE49-F238E27FC236}">
                <a16:creationId xmlns:a16="http://schemas.microsoft.com/office/drawing/2014/main" id="{74CB341E-4D4F-BAD2-E178-0F22C3905200}"/>
              </a:ext>
            </a:extLst>
          </p:cNvPr>
          <p:cNvSpPr txBox="1"/>
          <p:nvPr/>
        </p:nvSpPr>
        <p:spPr>
          <a:xfrm>
            <a:off x="931476" y="1072408"/>
            <a:ext cx="2487960" cy="443198"/>
          </a:xfrm>
          <a:prstGeom prst="rect">
            <a:avLst/>
          </a:prstGeom>
          <a:noFill/>
        </p:spPr>
        <p:txBody>
          <a:bodyPr wrap="square" lIns="0" tIns="0" rIns="0" bIns="0">
            <a:spAutoFit/>
          </a:bodyPr>
          <a:lstStyle/>
          <a:p>
            <a:pPr algn="ctr" defTabSz="914126">
              <a:lnSpc>
                <a:spcPct val="90000"/>
              </a:lnSpc>
              <a:spcAft>
                <a:spcPts val="600"/>
              </a:spcAft>
              <a:defRPr/>
            </a:pPr>
            <a:r>
              <a:rPr lang="en-CA" sz="1600" b="1" noProof="0" dirty="0">
                <a:latin typeface="Arial" panose="020B0604020202020204"/>
              </a:rPr>
              <a:t>Holistic wealth management services</a:t>
            </a:r>
            <a:endParaRPr lang="en-CA" b="1" noProof="0" dirty="0">
              <a:latin typeface="Arial" panose="020B0604020202020204"/>
            </a:endParaRPr>
          </a:p>
        </p:txBody>
      </p:sp>
      <p:sp>
        <p:nvSpPr>
          <p:cNvPr id="50210" name="Rectangle 50209">
            <a:extLst>
              <a:ext uri="{FF2B5EF4-FFF2-40B4-BE49-F238E27FC236}">
                <a16:creationId xmlns:a16="http://schemas.microsoft.com/office/drawing/2014/main" id="{59322340-6737-0FC5-9782-CF85626794F7}"/>
              </a:ext>
              <a:ext uri="{C183D7F6-B498-43B3-948B-1728B52AA6E4}">
                <adec:decorative xmlns:adec="http://schemas.microsoft.com/office/drawing/2017/decorative" val="0"/>
              </a:ext>
            </a:extLst>
          </p:cNvPr>
          <p:cNvSpPr/>
          <p:nvPr/>
        </p:nvSpPr>
        <p:spPr>
          <a:xfrm>
            <a:off x="860344" y="1656884"/>
            <a:ext cx="2630224" cy="765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a:spcAft>
                <a:spcPts val="600"/>
              </a:spcAft>
              <a:defRPr/>
            </a:pPr>
            <a:r>
              <a:rPr lang="en-CA" sz="1200" noProof="0" dirty="0">
                <a:solidFill>
                  <a:srgbClr val="FFFFFF"/>
                </a:solidFill>
                <a:latin typeface="Arial" panose="020B0604020202020204"/>
              </a:rPr>
              <a:t>Holistic financial planning</a:t>
            </a:r>
          </a:p>
          <a:p>
            <a:pPr algn="ctr" defTabSz="914126">
              <a:spcAft>
                <a:spcPts val="600"/>
              </a:spcAft>
              <a:defRPr/>
            </a:pPr>
            <a:r>
              <a:rPr lang="en-CA" sz="1200" noProof="0" dirty="0">
                <a:solidFill>
                  <a:srgbClr val="FFFFFF"/>
                </a:solidFill>
                <a:latin typeface="Arial" panose="020B0604020202020204"/>
              </a:rPr>
              <a:t>Retirement planning</a:t>
            </a:r>
          </a:p>
          <a:p>
            <a:pPr algn="ctr" defTabSz="914126">
              <a:spcAft>
                <a:spcPts val="600"/>
              </a:spcAft>
              <a:defRPr/>
            </a:pPr>
            <a:r>
              <a:rPr lang="en-CA" sz="1200" noProof="0" dirty="0">
                <a:solidFill>
                  <a:srgbClr val="FFFFFF"/>
                </a:solidFill>
                <a:latin typeface="Arial" panose="020B0604020202020204"/>
              </a:rPr>
              <a:t>Estate planning support</a:t>
            </a:r>
          </a:p>
        </p:txBody>
      </p:sp>
      <p:sp>
        <p:nvSpPr>
          <p:cNvPr id="50211" name="Rectangle 50210">
            <a:extLst>
              <a:ext uri="{FF2B5EF4-FFF2-40B4-BE49-F238E27FC236}">
                <a16:creationId xmlns:a16="http://schemas.microsoft.com/office/drawing/2014/main" id="{83801E02-CC9D-13FF-94FF-B99C60553AA0}"/>
              </a:ext>
              <a:ext uri="{C183D7F6-B498-43B3-948B-1728B52AA6E4}">
                <adec:decorative xmlns:adec="http://schemas.microsoft.com/office/drawing/2017/decorative" val="0"/>
              </a:ext>
            </a:extLst>
          </p:cNvPr>
          <p:cNvSpPr/>
          <p:nvPr/>
        </p:nvSpPr>
        <p:spPr>
          <a:xfrm>
            <a:off x="760571" y="2624631"/>
            <a:ext cx="2829770" cy="765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a:spcAft>
                <a:spcPts val="600"/>
              </a:spcAft>
              <a:defRPr/>
            </a:pPr>
            <a:r>
              <a:rPr lang="en-CA" sz="1200" noProof="0" dirty="0">
                <a:solidFill>
                  <a:srgbClr val="FFFFFF"/>
                </a:solidFill>
                <a:latin typeface="Arial" panose="020B0604020202020204"/>
              </a:rPr>
              <a:t>Tax planning support</a:t>
            </a:r>
          </a:p>
          <a:p>
            <a:pPr algn="ctr" defTabSz="914126">
              <a:spcAft>
                <a:spcPts val="600"/>
              </a:spcAft>
              <a:defRPr/>
            </a:pPr>
            <a:r>
              <a:rPr lang="en-CA" sz="1200" noProof="0" dirty="0">
                <a:solidFill>
                  <a:srgbClr val="FFFFFF"/>
                </a:solidFill>
                <a:latin typeface="Arial" panose="020B0604020202020204"/>
              </a:rPr>
              <a:t>Longevity planning</a:t>
            </a:r>
          </a:p>
          <a:p>
            <a:pPr algn="ctr" defTabSz="914126">
              <a:spcAft>
                <a:spcPts val="600"/>
              </a:spcAft>
              <a:defRPr/>
            </a:pPr>
            <a:r>
              <a:rPr lang="en-CA" sz="1200" spc="-20" noProof="0" dirty="0">
                <a:solidFill>
                  <a:srgbClr val="FFFFFF"/>
                </a:solidFill>
                <a:latin typeface="Arial" panose="020B0604020202020204"/>
              </a:rPr>
              <a:t>Business succession (exit) planning</a:t>
            </a:r>
            <a:endParaRPr lang="en-CA" sz="1200" noProof="0" dirty="0">
              <a:solidFill>
                <a:srgbClr val="FFFFFF"/>
              </a:solidFill>
              <a:latin typeface="Arial" panose="020B0604020202020204"/>
            </a:endParaRPr>
          </a:p>
        </p:txBody>
      </p:sp>
      <p:sp>
        <p:nvSpPr>
          <p:cNvPr id="50213" name="Rectangle 50212">
            <a:extLst>
              <a:ext uri="{FF2B5EF4-FFF2-40B4-BE49-F238E27FC236}">
                <a16:creationId xmlns:a16="http://schemas.microsoft.com/office/drawing/2014/main" id="{370FF6F6-AD0B-06E5-9B86-E32C0147D93D}"/>
              </a:ext>
              <a:ext uri="{C183D7F6-B498-43B3-948B-1728B52AA6E4}">
                <adec:decorative xmlns:adec="http://schemas.microsoft.com/office/drawing/2017/decorative" val="0"/>
              </a:ext>
            </a:extLst>
          </p:cNvPr>
          <p:cNvSpPr/>
          <p:nvPr/>
        </p:nvSpPr>
        <p:spPr>
          <a:xfrm>
            <a:off x="1076607" y="3530542"/>
            <a:ext cx="2194131" cy="877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a:spcAft>
                <a:spcPts val="600"/>
              </a:spcAft>
              <a:defRPr/>
            </a:pPr>
            <a:r>
              <a:rPr lang="en-CA" sz="1200" noProof="0" dirty="0">
                <a:solidFill>
                  <a:schemeClr val="tx1"/>
                </a:solidFill>
                <a:latin typeface="Arial" panose="020B0604020202020204"/>
              </a:rPr>
              <a:t>Strategic philanthropic</a:t>
            </a:r>
            <a:br>
              <a:rPr lang="en-CA" sz="1200" noProof="0" dirty="0">
                <a:solidFill>
                  <a:schemeClr val="tx1"/>
                </a:solidFill>
                <a:latin typeface="Arial" panose="020B0604020202020204"/>
              </a:rPr>
            </a:br>
            <a:r>
              <a:rPr lang="en-CA" sz="1200" noProof="0" dirty="0">
                <a:solidFill>
                  <a:schemeClr val="tx1"/>
                </a:solidFill>
                <a:latin typeface="Arial" panose="020B0604020202020204"/>
              </a:rPr>
              <a:t>planning</a:t>
            </a:r>
          </a:p>
          <a:p>
            <a:pPr algn="ctr" defTabSz="914126">
              <a:spcAft>
                <a:spcPts val="600"/>
              </a:spcAft>
              <a:defRPr/>
            </a:pPr>
            <a:r>
              <a:rPr lang="en-CA" sz="1200" noProof="0" dirty="0">
                <a:solidFill>
                  <a:schemeClr val="tx1"/>
                </a:solidFill>
                <a:latin typeface="Arial" panose="020B0604020202020204"/>
              </a:rPr>
              <a:t>Executive compensation</a:t>
            </a:r>
            <a:br>
              <a:rPr lang="en-CA" sz="1200" noProof="0" dirty="0">
                <a:solidFill>
                  <a:schemeClr val="tx1"/>
                </a:solidFill>
                <a:latin typeface="Arial" panose="020B0604020202020204"/>
              </a:rPr>
            </a:br>
            <a:r>
              <a:rPr lang="en-CA" sz="1200" noProof="0" dirty="0">
                <a:solidFill>
                  <a:schemeClr val="tx1"/>
                </a:solidFill>
                <a:latin typeface="Arial" panose="020B0604020202020204"/>
              </a:rPr>
              <a:t>planning</a:t>
            </a:r>
          </a:p>
        </p:txBody>
      </p:sp>
      <p:sp>
        <p:nvSpPr>
          <p:cNvPr id="50214" name="Rectangle 50213">
            <a:extLst>
              <a:ext uri="{FF2B5EF4-FFF2-40B4-BE49-F238E27FC236}">
                <a16:creationId xmlns:a16="http://schemas.microsoft.com/office/drawing/2014/main" id="{C84F1862-3FB0-30BA-6FA1-A3B8BDF0A8FC}"/>
              </a:ext>
              <a:ext uri="{C183D7F6-B498-43B3-948B-1728B52AA6E4}">
                <adec:decorative xmlns:adec="http://schemas.microsoft.com/office/drawing/2017/decorative" val="0"/>
              </a:ext>
            </a:extLst>
          </p:cNvPr>
          <p:cNvSpPr/>
          <p:nvPr/>
        </p:nvSpPr>
        <p:spPr>
          <a:xfrm>
            <a:off x="1610964" y="4623964"/>
            <a:ext cx="1128984"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4126">
              <a:defRPr/>
            </a:pPr>
            <a:r>
              <a:rPr lang="en-CA" sz="1200" noProof="0" dirty="0">
                <a:solidFill>
                  <a:schemeClr val="tx1"/>
                </a:solidFill>
                <a:latin typeface="Arial" panose="020B0604020202020204"/>
              </a:rPr>
              <a:t>Banking and</a:t>
            </a:r>
            <a:br>
              <a:rPr lang="en-CA" sz="1200" noProof="0" dirty="0">
                <a:solidFill>
                  <a:schemeClr val="tx1"/>
                </a:solidFill>
                <a:latin typeface="Arial" panose="020B0604020202020204"/>
              </a:rPr>
            </a:br>
            <a:r>
              <a:rPr lang="en-CA" sz="1200" noProof="0" dirty="0">
                <a:solidFill>
                  <a:schemeClr val="tx1"/>
                </a:solidFill>
                <a:latin typeface="Arial" panose="020B0604020202020204"/>
              </a:rPr>
              <a:t>lending</a:t>
            </a:r>
          </a:p>
        </p:txBody>
      </p:sp>
      <p:sp>
        <p:nvSpPr>
          <p:cNvPr id="50198" name="TextBox 50197">
            <a:extLst>
              <a:ext uri="{FF2B5EF4-FFF2-40B4-BE49-F238E27FC236}">
                <a16:creationId xmlns:a16="http://schemas.microsoft.com/office/drawing/2014/main" id="{9B411256-A306-82A5-8E0C-B1BE93F6F9F2}"/>
              </a:ext>
            </a:extLst>
          </p:cNvPr>
          <p:cNvSpPr txBox="1"/>
          <p:nvPr/>
        </p:nvSpPr>
        <p:spPr>
          <a:xfrm>
            <a:off x="4554335" y="1111160"/>
            <a:ext cx="3053134" cy="443198"/>
          </a:xfrm>
          <a:prstGeom prst="rect">
            <a:avLst/>
          </a:prstGeom>
          <a:noFill/>
        </p:spPr>
        <p:txBody>
          <a:bodyPr wrap="square" lIns="0" tIns="0" rIns="0" bIns="0">
            <a:spAutoFit/>
          </a:bodyPr>
          <a:lstStyle/>
          <a:p>
            <a:pPr algn="ctr" defTabSz="914126">
              <a:lnSpc>
                <a:spcPct val="90000"/>
              </a:lnSpc>
              <a:spcAft>
                <a:spcPts val="600"/>
              </a:spcAft>
              <a:defRPr/>
            </a:pPr>
            <a:r>
              <a:rPr lang="en-CA" sz="1600" b="1" noProof="0" dirty="0">
                <a:latin typeface="Arial" panose="020B0604020202020204"/>
              </a:rPr>
              <a:t>Personalized</a:t>
            </a:r>
            <a:br>
              <a:rPr lang="en-CA" sz="1600" b="1" noProof="0" dirty="0">
                <a:latin typeface="Arial" panose="020B0604020202020204"/>
              </a:rPr>
            </a:br>
            <a:r>
              <a:rPr lang="en-CA" sz="1600" b="1" noProof="0" dirty="0">
                <a:latin typeface="Arial" panose="020B0604020202020204"/>
              </a:rPr>
              <a:t>investment advice</a:t>
            </a:r>
          </a:p>
        </p:txBody>
      </p:sp>
      <p:sp>
        <p:nvSpPr>
          <p:cNvPr id="50215" name="Rectangle 50214">
            <a:extLst>
              <a:ext uri="{FF2B5EF4-FFF2-40B4-BE49-F238E27FC236}">
                <a16:creationId xmlns:a16="http://schemas.microsoft.com/office/drawing/2014/main" id="{D4784183-E464-C79B-45FE-6A2595844E95}"/>
              </a:ext>
            </a:extLst>
          </p:cNvPr>
          <p:cNvSpPr/>
          <p:nvPr/>
        </p:nvSpPr>
        <p:spPr>
          <a:xfrm>
            <a:off x="4324373" y="1605230"/>
            <a:ext cx="3513058" cy="915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a:spcAft>
                <a:spcPts val="600"/>
              </a:spcAft>
              <a:defRPr/>
            </a:pPr>
            <a:r>
              <a:rPr lang="en-CA" sz="1200" noProof="0" dirty="0">
                <a:solidFill>
                  <a:srgbClr val="FFFFFF"/>
                </a:solidFill>
                <a:latin typeface="Arial" panose="020B0604020202020204"/>
              </a:rPr>
              <a:t>Develop a formal investment policy statement </a:t>
            </a:r>
            <a:br>
              <a:rPr lang="en-CA" sz="1200" noProof="0" dirty="0">
                <a:solidFill>
                  <a:srgbClr val="FFFFFF"/>
                </a:solidFill>
                <a:latin typeface="Arial" panose="020B0604020202020204"/>
              </a:rPr>
            </a:br>
            <a:r>
              <a:rPr lang="en-CA" sz="1200" noProof="0" dirty="0">
                <a:solidFill>
                  <a:srgbClr val="FFFFFF"/>
                </a:solidFill>
                <a:latin typeface="Arial" panose="020B0604020202020204"/>
              </a:rPr>
              <a:t>and investment philosophy</a:t>
            </a:r>
          </a:p>
          <a:p>
            <a:pPr algn="ctr" defTabSz="914126">
              <a:spcAft>
                <a:spcPts val="600"/>
              </a:spcAft>
              <a:defRPr/>
            </a:pPr>
            <a:r>
              <a:rPr lang="en-CA" sz="1200" noProof="0" dirty="0">
                <a:solidFill>
                  <a:srgbClr val="FFFFFF"/>
                </a:solidFill>
                <a:latin typeface="Arial" panose="020B0604020202020204"/>
              </a:rPr>
              <a:t>Deliver personalized portfolio construction </a:t>
            </a:r>
            <a:br>
              <a:rPr lang="en-CA" sz="1200" noProof="0" dirty="0">
                <a:solidFill>
                  <a:srgbClr val="FFFFFF"/>
                </a:solidFill>
                <a:latin typeface="Arial" panose="020B0604020202020204"/>
              </a:rPr>
            </a:br>
            <a:r>
              <a:rPr lang="en-CA" sz="1200" noProof="0" dirty="0">
                <a:solidFill>
                  <a:srgbClr val="FFFFFF"/>
                </a:solidFill>
                <a:latin typeface="Arial" panose="020B0604020202020204"/>
              </a:rPr>
              <a:t>and customized reporting</a:t>
            </a:r>
          </a:p>
        </p:txBody>
      </p:sp>
      <p:sp>
        <p:nvSpPr>
          <p:cNvPr id="50216" name="Rectangle 50215">
            <a:extLst>
              <a:ext uri="{FF2B5EF4-FFF2-40B4-BE49-F238E27FC236}">
                <a16:creationId xmlns:a16="http://schemas.microsoft.com/office/drawing/2014/main" id="{D0A89415-BD26-6574-070D-ACD48F8F62EC}"/>
              </a:ext>
            </a:extLst>
          </p:cNvPr>
          <p:cNvSpPr/>
          <p:nvPr/>
        </p:nvSpPr>
        <p:spPr>
          <a:xfrm>
            <a:off x="4544646" y="2691857"/>
            <a:ext cx="3072513" cy="630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4126">
              <a:spcAft>
                <a:spcPts val="600"/>
              </a:spcAft>
              <a:defRPr/>
            </a:pPr>
            <a:r>
              <a:rPr lang="en-CA" sz="1200" noProof="0" dirty="0">
                <a:solidFill>
                  <a:srgbClr val="FFFFFF"/>
                </a:solidFill>
                <a:latin typeface="Arial" panose="020B0604020202020204"/>
              </a:rPr>
              <a:t>Monitor performance and results versus client’s stated goals</a:t>
            </a:r>
          </a:p>
          <a:p>
            <a:pPr algn="ctr" defTabSz="914126">
              <a:spcAft>
                <a:spcPts val="600"/>
              </a:spcAft>
              <a:defRPr/>
            </a:pPr>
            <a:r>
              <a:rPr lang="en-CA" sz="1200" noProof="0" dirty="0">
                <a:solidFill>
                  <a:srgbClr val="FFFFFF"/>
                </a:solidFill>
                <a:latin typeface="Arial" panose="020B0604020202020204"/>
              </a:rPr>
              <a:t>Stress test the portfolio</a:t>
            </a:r>
          </a:p>
        </p:txBody>
      </p:sp>
      <p:sp>
        <p:nvSpPr>
          <p:cNvPr id="50217" name="Rectangle 50216">
            <a:extLst>
              <a:ext uri="{FF2B5EF4-FFF2-40B4-BE49-F238E27FC236}">
                <a16:creationId xmlns:a16="http://schemas.microsoft.com/office/drawing/2014/main" id="{6E9407A2-1D12-418D-56B2-2B1253652F67}"/>
              </a:ext>
            </a:extLst>
          </p:cNvPr>
          <p:cNvSpPr/>
          <p:nvPr/>
        </p:nvSpPr>
        <p:spPr>
          <a:xfrm>
            <a:off x="4984426" y="3611151"/>
            <a:ext cx="2192952" cy="6924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a:defRPr/>
            </a:pPr>
            <a:r>
              <a:rPr lang="en-CA" sz="1200" noProof="0" dirty="0">
                <a:solidFill>
                  <a:srgbClr val="FFFFFF"/>
                </a:solidFill>
                <a:latin typeface="Arial" panose="020B0604020202020204"/>
              </a:rPr>
              <a:t>Provide quarterly</a:t>
            </a:r>
            <a:br>
              <a:rPr lang="en-CA" sz="1200" noProof="0" dirty="0">
                <a:solidFill>
                  <a:srgbClr val="FFFFFF"/>
                </a:solidFill>
                <a:latin typeface="Arial" panose="020B0604020202020204"/>
              </a:rPr>
            </a:br>
            <a:r>
              <a:rPr lang="en-CA" sz="1200" noProof="0" dirty="0">
                <a:solidFill>
                  <a:srgbClr val="FFFFFF"/>
                </a:solidFill>
                <a:latin typeface="Arial" panose="020B0604020202020204"/>
              </a:rPr>
              <a:t>investment outlook and</a:t>
            </a:r>
            <a:br>
              <a:rPr lang="en-CA" sz="1200" noProof="0" dirty="0">
                <a:solidFill>
                  <a:srgbClr val="FFFFFF"/>
                </a:solidFill>
                <a:latin typeface="Arial" panose="020B0604020202020204"/>
              </a:rPr>
            </a:br>
            <a:r>
              <a:rPr lang="en-CA" sz="1200" noProof="0" dirty="0">
                <a:solidFill>
                  <a:srgbClr val="FFFFFF"/>
                </a:solidFill>
                <a:latin typeface="Arial" panose="020B0604020202020204"/>
              </a:rPr>
              <a:t>strategy meetings</a:t>
            </a:r>
          </a:p>
        </p:txBody>
      </p:sp>
      <p:sp>
        <p:nvSpPr>
          <p:cNvPr id="5" name="TextBox 4">
            <a:extLst>
              <a:ext uri="{FF2B5EF4-FFF2-40B4-BE49-F238E27FC236}">
                <a16:creationId xmlns:a16="http://schemas.microsoft.com/office/drawing/2014/main" id="{5018B8E5-CA12-B9F2-BDB2-13548E533698}"/>
              </a:ext>
            </a:extLst>
          </p:cNvPr>
          <p:cNvSpPr txBox="1"/>
          <p:nvPr/>
        </p:nvSpPr>
        <p:spPr>
          <a:xfrm>
            <a:off x="5641494" y="4580112"/>
            <a:ext cx="878817" cy="369332"/>
          </a:xfrm>
          <a:prstGeom prst="rect">
            <a:avLst/>
          </a:prstGeom>
          <a:noFill/>
        </p:spPr>
        <p:txBody>
          <a:bodyPr wrap="square" lIns="0" tIns="0" rIns="0" bIns="0" anchor="ctr">
            <a:spAutoFit/>
          </a:bodyPr>
          <a:lstStyle/>
          <a:p>
            <a:pPr algn="ctr" defTabSz="914126">
              <a:defRPr/>
            </a:pPr>
            <a:r>
              <a:rPr lang="en-CA" sz="1200" noProof="0" dirty="0">
                <a:solidFill>
                  <a:srgbClr val="FFFFFF"/>
                </a:solidFill>
                <a:latin typeface="Arial" panose="020B0604020202020204"/>
              </a:rPr>
              <a:t>Risk manager</a:t>
            </a:r>
          </a:p>
        </p:txBody>
      </p:sp>
      <p:sp>
        <p:nvSpPr>
          <p:cNvPr id="50199" name="TextBox 50198">
            <a:extLst>
              <a:ext uri="{FF2B5EF4-FFF2-40B4-BE49-F238E27FC236}">
                <a16:creationId xmlns:a16="http://schemas.microsoft.com/office/drawing/2014/main" id="{AC02E091-AC06-5F37-E617-A5417F07FBEA}"/>
              </a:ext>
            </a:extLst>
          </p:cNvPr>
          <p:cNvSpPr txBox="1"/>
          <p:nvPr/>
        </p:nvSpPr>
        <p:spPr>
          <a:xfrm>
            <a:off x="8456778" y="1111160"/>
            <a:ext cx="3053134" cy="443198"/>
          </a:xfrm>
          <a:prstGeom prst="rect">
            <a:avLst/>
          </a:prstGeom>
          <a:noFill/>
        </p:spPr>
        <p:txBody>
          <a:bodyPr wrap="square" lIns="0" tIns="0" rIns="0" bIns="0">
            <a:spAutoFit/>
          </a:bodyPr>
          <a:lstStyle/>
          <a:p>
            <a:pPr algn="ctr" defTabSz="914126">
              <a:lnSpc>
                <a:spcPct val="90000"/>
              </a:lnSpc>
              <a:spcAft>
                <a:spcPts val="600"/>
              </a:spcAft>
              <a:defRPr/>
            </a:pPr>
            <a:r>
              <a:rPr lang="en-CA" sz="1600" b="1" noProof="0" dirty="0">
                <a:latin typeface="Arial" panose="020B0604020202020204"/>
              </a:rPr>
              <a:t>Qualified team:</a:t>
            </a:r>
            <a:br>
              <a:rPr lang="en-CA" sz="1600" b="1" noProof="0" dirty="0">
                <a:latin typeface="Arial" panose="020B0604020202020204"/>
              </a:rPr>
            </a:br>
            <a:r>
              <a:rPr lang="en-CA" sz="1600" b="1" noProof="0" dirty="0">
                <a:latin typeface="Arial" panose="020B0604020202020204"/>
              </a:rPr>
              <a:t>Intellectual capital</a:t>
            </a:r>
          </a:p>
        </p:txBody>
      </p:sp>
      <p:sp>
        <p:nvSpPr>
          <p:cNvPr id="50219" name="Trapezoid 50218">
            <a:extLst>
              <a:ext uri="{FF2B5EF4-FFF2-40B4-BE49-F238E27FC236}">
                <a16:creationId xmlns:a16="http://schemas.microsoft.com/office/drawing/2014/main" id="{A2B6F524-A622-2C8E-CEEC-665B437B01A6}"/>
              </a:ext>
            </a:extLst>
          </p:cNvPr>
          <p:cNvSpPr/>
          <p:nvPr/>
        </p:nvSpPr>
        <p:spPr>
          <a:xfrm>
            <a:off x="8226816" y="1666932"/>
            <a:ext cx="3513058" cy="745298"/>
          </a:xfrm>
          <a:prstGeom prst="trapezoi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a:defRPr/>
            </a:pPr>
            <a:r>
              <a:rPr lang="en-CA" sz="1200" noProof="0" dirty="0">
                <a:solidFill>
                  <a:srgbClr val="FFFFFF"/>
                </a:solidFill>
                <a:latin typeface="Arial" panose="020B0604020202020204"/>
              </a:rPr>
              <a:t>Team experience and focus</a:t>
            </a:r>
            <a:br>
              <a:rPr lang="en-CA" sz="1200" noProof="0" dirty="0">
                <a:solidFill>
                  <a:srgbClr val="FFFFFF"/>
                </a:solidFill>
                <a:latin typeface="Arial" panose="020B0604020202020204"/>
              </a:rPr>
            </a:br>
            <a:r>
              <a:rPr lang="en-CA" sz="1200" noProof="0" dirty="0">
                <a:solidFill>
                  <a:srgbClr val="FFFFFF"/>
                </a:solidFill>
                <a:latin typeface="Arial" panose="020B0604020202020204"/>
              </a:rPr>
              <a:t>(e.g., 50 years’ combined experience </a:t>
            </a:r>
            <a:br>
              <a:rPr lang="en-CA" sz="1200" noProof="0" dirty="0">
                <a:solidFill>
                  <a:srgbClr val="FFFFFF"/>
                </a:solidFill>
                <a:latin typeface="Arial" panose="020B0604020202020204"/>
              </a:rPr>
            </a:br>
            <a:r>
              <a:rPr lang="en-CA" sz="1200" noProof="0" dirty="0">
                <a:solidFill>
                  <a:srgbClr val="FFFFFF"/>
                </a:solidFill>
                <a:latin typeface="Arial" panose="020B0604020202020204"/>
              </a:rPr>
              <a:t>through many different market cycles)</a:t>
            </a:r>
          </a:p>
        </p:txBody>
      </p:sp>
      <p:sp>
        <p:nvSpPr>
          <p:cNvPr id="50220" name="Rectangle 50219">
            <a:extLst>
              <a:ext uri="{FF2B5EF4-FFF2-40B4-BE49-F238E27FC236}">
                <a16:creationId xmlns:a16="http://schemas.microsoft.com/office/drawing/2014/main" id="{0B69107E-07F5-4EE2-EBD8-1228AB8B96C9}"/>
              </a:ext>
            </a:extLst>
          </p:cNvPr>
          <p:cNvSpPr/>
          <p:nvPr/>
        </p:nvSpPr>
        <p:spPr>
          <a:xfrm>
            <a:off x="8447089" y="2726683"/>
            <a:ext cx="3072513" cy="5847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91416" rIns="91416" bIns="45708" numCol="1" spcCol="0" rtlCol="0" fromWordArt="0" anchor="ctr" anchorCtr="0" forceAA="0" compatLnSpc="1">
            <a:prstTxWarp prst="textNoShape">
              <a:avLst/>
            </a:prstTxWarp>
            <a:spAutoFit/>
          </a:bodyPr>
          <a:lstStyle/>
          <a:p>
            <a:pPr algn="ctr" defTabSz="914126">
              <a:spcAft>
                <a:spcPts val="600"/>
              </a:spcAft>
              <a:defRPr/>
            </a:pPr>
            <a:r>
              <a:rPr lang="en-CA" sz="1200" noProof="0" dirty="0">
                <a:solidFill>
                  <a:srgbClr val="FFFFFF"/>
                </a:solidFill>
              </a:rPr>
              <a:t>Designations </a:t>
            </a:r>
            <a:r>
              <a:rPr lang="en-CA" sz="1200" noProof="0" dirty="0"/>
              <a:t>– </a:t>
            </a:r>
            <a:r>
              <a:rPr lang="en-CA" sz="1200" noProof="0" dirty="0">
                <a:solidFill>
                  <a:srgbClr val="FFFFFF"/>
                </a:solidFill>
                <a:latin typeface="Arial" panose="020B0604020202020204"/>
              </a:rPr>
              <a:t>CFA, CFP, CIM</a:t>
            </a:r>
          </a:p>
          <a:p>
            <a:pPr algn="ctr" defTabSz="914126">
              <a:spcAft>
                <a:spcPts val="600"/>
              </a:spcAft>
              <a:defRPr/>
            </a:pPr>
            <a:r>
              <a:rPr lang="en-CA" sz="1200" noProof="0" dirty="0">
                <a:solidFill>
                  <a:srgbClr val="FFFFFF"/>
                </a:solidFill>
                <a:latin typeface="Arial" panose="020B0604020202020204"/>
              </a:rPr>
              <a:t>Family coach </a:t>
            </a:r>
          </a:p>
        </p:txBody>
      </p:sp>
      <p:sp>
        <p:nvSpPr>
          <p:cNvPr id="50221" name="Rectangle 50220">
            <a:extLst>
              <a:ext uri="{FF2B5EF4-FFF2-40B4-BE49-F238E27FC236}">
                <a16:creationId xmlns:a16="http://schemas.microsoft.com/office/drawing/2014/main" id="{4824020E-A07F-7DE6-FA30-AF684128388D}"/>
              </a:ext>
            </a:extLst>
          </p:cNvPr>
          <p:cNvSpPr/>
          <p:nvPr/>
        </p:nvSpPr>
        <p:spPr>
          <a:xfrm>
            <a:off x="8886869" y="3715208"/>
            <a:ext cx="2192952" cy="5077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a:defRPr/>
            </a:pPr>
            <a:r>
              <a:rPr lang="en-CA" sz="1200" noProof="0" dirty="0">
                <a:solidFill>
                  <a:schemeClr val="tx1"/>
                </a:solidFill>
                <a:latin typeface="Arial" panose="020B0604020202020204"/>
              </a:rPr>
              <a:t>Technology assistant/</a:t>
            </a:r>
            <a:br>
              <a:rPr lang="en-CA" sz="1200" noProof="0" dirty="0">
                <a:solidFill>
                  <a:schemeClr val="tx1"/>
                </a:solidFill>
                <a:latin typeface="Arial" panose="020B0604020202020204"/>
              </a:rPr>
            </a:br>
            <a:r>
              <a:rPr lang="en-CA" sz="1200" noProof="0" dirty="0">
                <a:solidFill>
                  <a:schemeClr val="tx1"/>
                </a:solidFill>
                <a:latin typeface="Arial" panose="020B0604020202020204"/>
              </a:rPr>
              <a:t>digital access</a:t>
            </a:r>
          </a:p>
        </p:txBody>
      </p:sp>
      <p:sp>
        <p:nvSpPr>
          <p:cNvPr id="50222" name="Rectangle 50221">
            <a:extLst>
              <a:ext uri="{FF2B5EF4-FFF2-40B4-BE49-F238E27FC236}">
                <a16:creationId xmlns:a16="http://schemas.microsoft.com/office/drawing/2014/main" id="{365BCCB0-3E1C-3231-4F0C-B7C99F0E98DC}"/>
              </a:ext>
            </a:extLst>
          </p:cNvPr>
          <p:cNvSpPr/>
          <p:nvPr/>
        </p:nvSpPr>
        <p:spPr>
          <a:xfrm>
            <a:off x="9340885" y="4590674"/>
            <a:ext cx="1284921"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4126">
              <a:defRPr/>
            </a:pPr>
            <a:r>
              <a:rPr lang="en-CA" sz="1200" noProof="0" dirty="0">
                <a:solidFill>
                  <a:schemeClr val="tx1"/>
                </a:solidFill>
                <a:latin typeface="Arial" panose="020B0604020202020204"/>
              </a:rPr>
              <a:t>Your personal CFO</a:t>
            </a:r>
          </a:p>
        </p:txBody>
      </p:sp>
      <p:sp>
        <p:nvSpPr>
          <p:cNvPr id="50223" name="TextBox 50222">
            <a:extLst>
              <a:ext uri="{FF2B5EF4-FFF2-40B4-BE49-F238E27FC236}">
                <a16:creationId xmlns:a16="http://schemas.microsoft.com/office/drawing/2014/main" id="{57E14434-F69D-3755-5669-E83C50299214}"/>
              </a:ext>
            </a:extLst>
          </p:cNvPr>
          <p:cNvSpPr txBox="1"/>
          <p:nvPr/>
        </p:nvSpPr>
        <p:spPr>
          <a:xfrm>
            <a:off x="4752849" y="5414220"/>
            <a:ext cx="2656107" cy="598589"/>
          </a:xfrm>
          <a:prstGeom prst="rect">
            <a:avLst/>
          </a:prstGeom>
          <a:solidFill>
            <a:srgbClr val="D03A39"/>
          </a:solidFill>
        </p:spPr>
        <p:txBody>
          <a:bodyPr wrap="square" lIns="0" tIns="144000" rIns="0" bIns="144000">
            <a:spAutoFit/>
          </a:bodyPr>
          <a:lstStyle/>
          <a:p>
            <a:pPr lvl="0" algn="ctr"/>
            <a:r>
              <a:rPr lang="en-CA" sz="2000" b="1" noProof="0" dirty="0">
                <a:solidFill>
                  <a:schemeClr val="bg1"/>
                </a:solidFill>
              </a:rPr>
              <a:t>This is </a:t>
            </a:r>
            <a:r>
              <a:rPr lang="en-CA" sz="2000" b="1" i="1" noProof="0" dirty="0">
                <a:solidFill>
                  <a:schemeClr val="bg1"/>
                </a:solidFill>
              </a:rPr>
              <a:t>your</a:t>
            </a:r>
            <a:r>
              <a:rPr lang="en-CA" sz="2000" b="1" noProof="0" dirty="0">
                <a:solidFill>
                  <a:schemeClr val="bg1"/>
                </a:solidFill>
              </a:rPr>
              <a:t> story!</a:t>
            </a:r>
          </a:p>
        </p:txBody>
      </p:sp>
      <p:sp>
        <p:nvSpPr>
          <p:cNvPr id="2" name="Text Placeholder 1">
            <a:extLst>
              <a:ext uri="{FF2B5EF4-FFF2-40B4-BE49-F238E27FC236}">
                <a16:creationId xmlns:a16="http://schemas.microsoft.com/office/drawing/2014/main" id="{AC16364A-672D-CC44-28F2-24DBF503DA84}"/>
              </a:ext>
            </a:extLst>
          </p:cNvPr>
          <p:cNvSpPr>
            <a:spLocks noGrp="1"/>
          </p:cNvSpPr>
          <p:nvPr>
            <p:ph type="body" sz="quarter" idx="13"/>
          </p:nvPr>
        </p:nvSpPr>
        <p:spPr>
          <a:xfrm>
            <a:off x="4114800" y="5950675"/>
            <a:ext cx="7625862" cy="402451"/>
          </a:xfrm>
        </p:spPr>
        <p:txBody>
          <a:bodyPr/>
          <a:lstStyle/>
          <a:p>
            <a:r>
              <a:rPr lang="en-CA" noProof="0" dirty="0"/>
              <a:t>Hypothetical example for illustrative purposes only.</a:t>
            </a:r>
          </a:p>
        </p:txBody>
      </p:sp>
      <p:sp>
        <p:nvSpPr>
          <p:cNvPr id="4" name="Slide Number Placeholder 3">
            <a:extLst>
              <a:ext uri="{FF2B5EF4-FFF2-40B4-BE49-F238E27FC236}">
                <a16:creationId xmlns:a16="http://schemas.microsoft.com/office/drawing/2014/main" id="{3FE6AF55-156F-172D-34B4-F57C65F1CDEF}"/>
              </a:ext>
              <a:ext uri="{C183D7F6-B498-43B3-948B-1728B52AA6E4}">
                <adec:decorative xmlns:adec="http://schemas.microsoft.com/office/drawing/2017/decorative" val="1"/>
              </a:ext>
            </a:extLst>
          </p:cNvPr>
          <p:cNvSpPr>
            <a:spLocks noGrp="1"/>
          </p:cNvSpPr>
          <p:nvPr>
            <p:ph type="sldNum" sz="quarter" idx="12"/>
          </p:nvPr>
        </p:nvSpPr>
        <p:spPr>
          <a:xfrm>
            <a:off x="11450638" y="6415088"/>
            <a:ext cx="282575" cy="176212"/>
          </a:xfrm>
        </p:spPr>
        <p:txBody>
          <a:bodyPr/>
          <a:lstStyle/>
          <a:p>
            <a:fld id="{BB333B34-C87C-402E-ABB0-13B7C9DEBBC4}" type="slidenum">
              <a:rPr lang="en-CA" noProof="0" smtClean="0"/>
              <a:pPr/>
              <a:t>39</a:t>
            </a:fld>
            <a:endParaRPr lang="en-CA" noProof="0" dirty="0"/>
          </a:p>
        </p:txBody>
      </p:sp>
    </p:spTree>
    <p:custDataLst>
      <p:tags r:id="rId1"/>
    </p:custDataLst>
    <p:extLst>
      <p:ext uri="{BB962C8B-B14F-4D97-AF65-F5344CB8AC3E}">
        <p14:creationId xmlns:p14="http://schemas.microsoft.com/office/powerpoint/2010/main" val="2597811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0225"/>
                                        </p:tgtEl>
                                        <p:attrNameLst>
                                          <p:attrName>style.visibility</p:attrName>
                                        </p:attrNameLst>
                                      </p:cBhvr>
                                      <p:to>
                                        <p:strVal val="visible"/>
                                      </p:to>
                                    </p:set>
                                    <p:animEffect transition="in" filter="fade">
                                      <p:cBhvr>
                                        <p:cTn id="7" dur="1000"/>
                                        <p:tgtEl>
                                          <p:spTgt spid="50225"/>
                                        </p:tgtEl>
                                      </p:cBhvr>
                                    </p:animEffect>
                                    <p:anim calcmode="lin" valueType="num">
                                      <p:cBhvr>
                                        <p:cTn id="8" dur="1000" fill="hold"/>
                                        <p:tgtEl>
                                          <p:spTgt spid="50225"/>
                                        </p:tgtEl>
                                        <p:attrNameLst>
                                          <p:attrName>ppt_x</p:attrName>
                                        </p:attrNameLst>
                                      </p:cBhvr>
                                      <p:tavLst>
                                        <p:tav tm="0">
                                          <p:val>
                                            <p:strVal val="#ppt_x"/>
                                          </p:val>
                                        </p:tav>
                                        <p:tav tm="100000">
                                          <p:val>
                                            <p:strVal val="#ppt_x"/>
                                          </p:val>
                                        </p:tav>
                                      </p:tavLst>
                                    </p:anim>
                                    <p:anim calcmode="lin" valueType="num">
                                      <p:cBhvr>
                                        <p:cTn id="9" dur="1000" fill="hold"/>
                                        <p:tgtEl>
                                          <p:spTgt spid="502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0226"/>
                                        </p:tgtEl>
                                        <p:attrNameLst>
                                          <p:attrName>style.visibility</p:attrName>
                                        </p:attrNameLst>
                                      </p:cBhvr>
                                      <p:to>
                                        <p:strVal val="visible"/>
                                      </p:to>
                                    </p:set>
                                    <p:animEffect transition="in" filter="fade">
                                      <p:cBhvr>
                                        <p:cTn id="12" dur="1000"/>
                                        <p:tgtEl>
                                          <p:spTgt spid="50226"/>
                                        </p:tgtEl>
                                      </p:cBhvr>
                                    </p:animEffect>
                                    <p:anim calcmode="lin" valueType="num">
                                      <p:cBhvr>
                                        <p:cTn id="13" dur="1000" fill="hold"/>
                                        <p:tgtEl>
                                          <p:spTgt spid="50226"/>
                                        </p:tgtEl>
                                        <p:attrNameLst>
                                          <p:attrName>ppt_x</p:attrName>
                                        </p:attrNameLst>
                                      </p:cBhvr>
                                      <p:tavLst>
                                        <p:tav tm="0">
                                          <p:val>
                                            <p:strVal val="#ppt_x"/>
                                          </p:val>
                                        </p:tav>
                                        <p:tav tm="100000">
                                          <p:val>
                                            <p:strVal val="#ppt_x"/>
                                          </p:val>
                                        </p:tav>
                                      </p:tavLst>
                                    </p:anim>
                                    <p:anim calcmode="lin" valueType="num">
                                      <p:cBhvr>
                                        <p:cTn id="14" dur="1000" fill="hold"/>
                                        <p:tgtEl>
                                          <p:spTgt spid="50226"/>
                                        </p:tgtEl>
                                        <p:attrNameLst>
                                          <p:attrName>ppt_y</p:attrName>
                                        </p:attrNameLst>
                                      </p:cBhvr>
                                      <p:tavLst>
                                        <p:tav tm="0">
                                          <p:val>
                                            <p:strVal val="#ppt_y+.1"/>
                                          </p:val>
                                        </p:tav>
                                        <p:tav tm="100000">
                                          <p:val>
                                            <p:strVal val="#ppt_y"/>
                                          </p:val>
                                        </p:tav>
                                      </p:tavLst>
                                    </p:anim>
                                  </p:childTnLst>
                                </p:cTn>
                              </p:par>
                              <p:par>
                                <p:cTn id="15" presetID="26" presetClass="entr" presetSubtype="0" fill="hold" grpId="0" nodeType="withEffect">
                                  <p:stCondLst>
                                    <p:cond delay="0"/>
                                  </p:stCondLst>
                                  <p:childTnLst>
                                    <p:set>
                                      <p:cBhvr>
                                        <p:cTn id="16" dur="1" fill="hold">
                                          <p:stCondLst>
                                            <p:cond delay="0"/>
                                          </p:stCondLst>
                                        </p:cTn>
                                        <p:tgtEl>
                                          <p:spTgt spid="50223"/>
                                        </p:tgtEl>
                                        <p:attrNameLst>
                                          <p:attrName>style.visibility</p:attrName>
                                        </p:attrNameLst>
                                      </p:cBhvr>
                                      <p:to>
                                        <p:strVal val="visible"/>
                                      </p:to>
                                    </p:set>
                                    <p:animEffect transition="in" filter="wipe(down)">
                                      <p:cBhvr>
                                        <p:cTn id="17" dur="870">
                                          <p:stCondLst>
                                            <p:cond delay="0"/>
                                          </p:stCondLst>
                                        </p:cTn>
                                        <p:tgtEl>
                                          <p:spTgt spid="50223"/>
                                        </p:tgtEl>
                                      </p:cBhvr>
                                    </p:animEffect>
                                    <p:anim calcmode="lin" valueType="num">
                                      <p:cBhvr>
                                        <p:cTn id="18" dur="2733" tmFilter="0,0; 0.14,0.36; 0.43,0.73; 0.71,0.91; 1.0,1.0">
                                          <p:stCondLst>
                                            <p:cond delay="0"/>
                                          </p:stCondLst>
                                        </p:cTn>
                                        <p:tgtEl>
                                          <p:spTgt spid="50223"/>
                                        </p:tgtEl>
                                        <p:attrNameLst>
                                          <p:attrName>ppt_x</p:attrName>
                                        </p:attrNameLst>
                                      </p:cBhvr>
                                      <p:tavLst>
                                        <p:tav tm="0">
                                          <p:val>
                                            <p:strVal val="#ppt_x-0.25"/>
                                          </p:val>
                                        </p:tav>
                                        <p:tav tm="100000">
                                          <p:val>
                                            <p:strVal val="#ppt_x"/>
                                          </p:val>
                                        </p:tav>
                                      </p:tavLst>
                                    </p:anim>
                                    <p:anim calcmode="lin" valueType="num">
                                      <p:cBhvr>
                                        <p:cTn id="19" dur="996" tmFilter="0.0,0.0; 0.25,0.07; 0.50,0.2; 0.75,0.467; 1.0,1.0">
                                          <p:stCondLst>
                                            <p:cond delay="0"/>
                                          </p:stCondLst>
                                        </p:cTn>
                                        <p:tgtEl>
                                          <p:spTgt spid="50223"/>
                                        </p:tgtEl>
                                        <p:attrNameLst>
                                          <p:attrName>ppt_y</p:attrName>
                                        </p:attrNameLst>
                                      </p:cBhvr>
                                      <p:tavLst>
                                        <p:tav tm="0" fmla="#ppt_y-sin(pi*$)/3">
                                          <p:val>
                                            <p:fltVal val="0.5"/>
                                          </p:val>
                                        </p:tav>
                                        <p:tav tm="100000">
                                          <p:val>
                                            <p:fltVal val="1"/>
                                          </p:val>
                                        </p:tav>
                                      </p:tavLst>
                                    </p:anim>
                                    <p:anim calcmode="lin" valueType="num">
                                      <p:cBhvr>
                                        <p:cTn id="20" dur="996" tmFilter="0, 0; 0.125,0.2665; 0.25,0.4; 0.375,0.465; 0.5,0.5;  0.625,0.535; 0.75,0.6; 0.875,0.7335; 1,1">
                                          <p:stCondLst>
                                            <p:cond delay="996"/>
                                          </p:stCondLst>
                                        </p:cTn>
                                        <p:tgtEl>
                                          <p:spTgt spid="50223"/>
                                        </p:tgtEl>
                                        <p:attrNameLst>
                                          <p:attrName>ppt_y</p:attrName>
                                        </p:attrNameLst>
                                      </p:cBhvr>
                                      <p:tavLst>
                                        <p:tav tm="0" fmla="#ppt_y-sin(pi*$)/9">
                                          <p:val>
                                            <p:fltVal val="0"/>
                                          </p:val>
                                        </p:tav>
                                        <p:tav tm="100000">
                                          <p:val>
                                            <p:fltVal val="1"/>
                                          </p:val>
                                        </p:tav>
                                      </p:tavLst>
                                    </p:anim>
                                    <p:anim calcmode="lin" valueType="num">
                                      <p:cBhvr>
                                        <p:cTn id="21" dur="498" tmFilter="0, 0; 0.125,0.2665; 0.25,0.4; 0.375,0.465; 0.5,0.5;  0.625,0.535; 0.75,0.6; 0.875,0.7335; 1,1">
                                          <p:stCondLst>
                                            <p:cond delay="1986"/>
                                          </p:stCondLst>
                                        </p:cTn>
                                        <p:tgtEl>
                                          <p:spTgt spid="50223"/>
                                        </p:tgtEl>
                                        <p:attrNameLst>
                                          <p:attrName>ppt_y</p:attrName>
                                        </p:attrNameLst>
                                      </p:cBhvr>
                                      <p:tavLst>
                                        <p:tav tm="0" fmla="#ppt_y-sin(pi*$)/27">
                                          <p:val>
                                            <p:fltVal val="0"/>
                                          </p:val>
                                        </p:tav>
                                        <p:tav tm="100000">
                                          <p:val>
                                            <p:fltVal val="1"/>
                                          </p:val>
                                        </p:tav>
                                      </p:tavLst>
                                    </p:anim>
                                    <p:anim calcmode="lin" valueType="num">
                                      <p:cBhvr>
                                        <p:cTn id="22" dur="246" tmFilter="0, 0; 0.125,0.2665; 0.25,0.4; 0.375,0.465; 0.5,0.5;  0.625,0.535; 0.75,0.6; 0.875,0.7335; 1,1">
                                          <p:stCondLst>
                                            <p:cond delay="2484"/>
                                          </p:stCondLst>
                                        </p:cTn>
                                        <p:tgtEl>
                                          <p:spTgt spid="50223"/>
                                        </p:tgtEl>
                                        <p:attrNameLst>
                                          <p:attrName>ppt_y</p:attrName>
                                        </p:attrNameLst>
                                      </p:cBhvr>
                                      <p:tavLst>
                                        <p:tav tm="0" fmla="#ppt_y-sin(pi*$)/81">
                                          <p:val>
                                            <p:fltVal val="0"/>
                                          </p:val>
                                        </p:tav>
                                        <p:tav tm="100000">
                                          <p:val>
                                            <p:fltVal val="1"/>
                                          </p:val>
                                        </p:tav>
                                      </p:tavLst>
                                    </p:anim>
                                    <p:animScale>
                                      <p:cBhvr>
                                        <p:cTn id="23" dur="39">
                                          <p:stCondLst>
                                            <p:cond delay="975"/>
                                          </p:stCondLst>
                                        </p:cTn>
                                        <p:tgtEl>
                                          <p:spTgt spid="50223"/>
                                        </p:tgtEl>
                                      </p:cBhvr>
                                      <p:to x="100000" y="60000"/>
                                    </p:animScale>
                                    <p:animScale>
                                      <p:cBhvr>
                                        <p:cTn id="24" dur="249" decel="50000">
                                          <p:stCondLst>
                                            <p:cond delay="1014"/>
                                          </p:stCondLst>
                                        </p:cTn>
                                        <p:tgtEl>
                                          <p:spTgt spid="50223"/>
                                        </p:tgtEl>
                                      </p:cBhvr>
                                      <p:to x="100000" y="100000"/>
                                    </p:animScale>
                                    <p:animScale>
                                      <p:cBhvr>
                                        <p:cTn id="25" dur="39">
                                          <p:stCondLst>
                                            <p:cond delay="1968"/>
                                          </p:stCondLst>
                                        </p:cTn>
                                        <p:tgtEl>
                                          <p:spTgt spid="50223"/>
                                        </p:tgtEl>
                                      </p:cBhvr>
                                      <p:to x="100000" y="80000"/>
                                    </p:animScale>
                                    <p:animScale>
                                      <p:cBhvr>
                                        <p:cTn id="26" dur="249" decel="50000">
                                          <p:stCondLst>
                                            <p:cond delay="2007"/>
                                          </p:stCondLst>
                                        </p:cTn>
                                        <p:tgtEl>
                                          <p:spTgt spid="50223"/>
                                        </p:tgtEl>
                                      </p:cBhvr>
                                      <p:to x="100000" y="100000"/>
                                    </p:animScale>
                                    <p:animScale>
                                      <p:cBhvr>
                                        <p:cTn id="27" dur="39">
                                          <p:stCondLst>
                                            <p:cond delay="2463"/>
                                          </p:stCondLst>
                                        </p:cTn>
                                        <p:tgtEl>
                                          <p:spTgt spid="50223"/>
                                        </p:tgtEl>
                                      </p:cBhvr>
                                      <p:to x="100000" y="90000"/>
                                    </p:animScale>
                                    <p:animScale>
                                      <p:cBhvr>
                                        <p:cTn id="28" dur="249" decel="50000">
                                          <p:stCondLst>
                                            <p:cond delay="2502"/>
                                          </p:stCondLst>
                                        </p:cTn>
                                        <p:tgtEl>
                                          <p:spTgt spid="50223"/>
                                        </p:tgtEl>
                                      </p:cBhvr>
                                      <p:to x="100000" y="100000"/>
                                    </p:animScale>
                                    <p:animScale>
                                      <p:cBhvr>
                                        <p:cTn id="29" dur="39">
                                          <p:stCondLst>
                                            <p:cond delay="2712"/>
                                          </p:stCondLst>
                                        </p:cTn>
                                        <p:tgtEl>
                                          <p:spTgt spid="50223"/>
                                        </p:tgtEl>
                                      </p:cBhvr>
                                      <p:to x="100000" y="95000"/>
                                    </p:animScale>
                                    <p:animScale>
                                      <p:cBhvr>
                                        <p:cTn id="30" dur="249" decel="50000">
                                          <p:stCondLst>
                                            <p:cond delay="2751"/>
                                          </p:stCondLst>
                                        </p:cTn>
                                        <p:tgtEl>
                                          <p:spTgt spid="502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25" grpId="0" animBg="1"/>
      <p:bldP spid="50226" grpId="0" animBg="1"/>
      <p:bldP spid="5022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4B89F75-36DE-7D5F-F2EE-846135172928}"/>
              </a:ext>
            </a:extLst>
          </p:cNvPr>
          <p:cNvSpPr txBox="1">
            <a:spLocks/>
          </p:cNvSpPr>
          <p:nvPr/>
        </p:nvSpPr>
        <p:spPr>
          <a:xfrm>
            <a:off x="466342" y="472437"/>
            <a:ext cx="11274553" cy="792167"/>
          </a:xfrm>
          <a:prstGeom prst="rect">
            <a:avLst/>
          </a:prstGeom>
        </p:spPr>
        <p:txBody>
          <a:bodyPr vert="horz" lIns="0" tIns="0" rIns="0" bIns="0" rtlCol="0" anchor="t">
            <a:noAutofit/>
          </a:bodyPr>
          <a:lst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a:lstStyle>
          <a:p>
            <a:r>
              <a:rPr lang="en-CA" noProof="0" dirty="0"/>
              <a:t>Communicating your value worksheet</a:t>
            </a:r>
          </a:p>
        </p:txBody>
      </p:sp>
      <p:grpSp>
        <p:nvGrpSpPr>
          <p:cNvPr id="3" name="Group 2">
            <a:extLst>
              <a:ext uri="{FF2B5EF4-FFF2-40B4-BE49-F238E27FC236}">
                <a16:creationId xmlns:a16="http://schemas.microsoft.com/office/drawing/2014/main" id="{051F7A22-2A85-F409-6304-8FA5CE7B98B1}"/>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12" name="Arrow: Right 6">
              <a:extLst>
                <a:ext uri="{FF2B5EF4-FFF2-40B4-BE49-F238E27FC236}">
                  <a16:creationId xmlns:a16="http://schemas.microsoft.com/office/drawing/2014/main" id="{3998DB4E-2787-DDD7-1109-D64754AC06CF}"/>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After</a:t>
              </a:r>
            </a:p>
          </p:txBody>
        </p:sp>
        <p:sp>
          <p:nvSpPr>
            <p:cNvPr id="13" name="Arrow: Left 8">
              <a:extLst>
                <a:ext uri="{FF2B5EF4-FFF2-40B4-BE49-F238E27FC236}">
                  <a16:creationId xmlns:a16="http://schemas.microsoft.com/office/drawing/2014/main" id="{3CB0B050-4035-C6DF-0C8C-D60DD3172404}"/>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bg1"/>
                  </a:solidFill>
                </a:rPr>
                <a:t>Before</a:t>
              </a:r>
            </a:p>
          </p:txBody>
        </p:sp>
        <p:sp>
          <p:nvSpPr>
            <p:cNvPr id="14" name="Oval 13">
              <a:extLst>
                <a:ext uri="{FF2B5EF4-FFF2-40B4-BE49-F238E27FC236}">
                  <a16:creationId xmlns:a16="http://schemas.microsoft.com/office/drawing/2014/main" id="{7AF3F7E7-C96B-E84B-CCA8-6F6DC4F70D38}"/>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During</a:t>
              </a:r>
            </a:p>
          </p:txBody>
        </p:sp>
      </p:grpSp>
      <p:grpSp>
        <p:nvGrpSpPr>
          <p:cNvPr id="2" name="Group 1" descr="Thumbnails of Manulife Investments’ Communicating your value Worksheet">
            <a:extLst>
              <a:ext uri="{FF2B5EF4-FFF2-40B4-BE49-F238E27FC236}">
                <a16:creationId xmlns:a16="http://schemas.microsoft.com/office/drawing/2014/main" id="{6799D68F-B7F1-A846-4685-2EF8F689B16A}"/>
              </a:ext>
            </a:extLst>
          </p:cNvPr>
          <p:cNvGrpSpPr/>
          <p:nvPr/>
        </p:nvGrpSpPr>
        <p:grpSpPr>
          <a:xfrm>
            <a:off x="816950" y="1332025"/>
            <a:ext cx="10554924" cy="4402419"/>
            <a:chOff x="381590" y="1073908"/>
            <a:chExt cx="11399960" cy="4754880"/>
          </a:xfrm>
        </p:grpSpPr>
        <p:pic>
          <p:nvPicPr>
            <p:cNvPr id="6" name="Picture 5">
              <a:extLst>
                <a:ext uri="{FF2B5EF4-FFF2-40B4-BE49-F238E27FC236}">
                  <a16:creationId xmlns:a16="http://schemas.microsoft.com/office/drawing/2014/main" id="{E3EABFF4-CE49-D60D-8E33-8D1EC01C8532}"/>
                </a:ext>
              </a:extLst>
            </p:cNvPr>
            <p:cNvPicPr>
              <a:picLocks noChangeAspect="1"/>
            </p:cNvPicPr>
            <p:nvPr/>
          </p:nvPicPr>
          <p:blipFill>
            <a:blip r:embed="rId3"/>
            <a:srcRect l="819" t="819" r="819" b="819"/>
            <a:stretch>
              <a:fillRect/>
            </a:stretch>
          </p:blipFill>
          <p:spPr>
            <a:xfrm>
              <a:off x="381590" y="1073908"/>
              <a:ext cx="3700842" cy="4754880"/>
            </a:xfrm>
            <a:prstGeom prst="rect">
              <a:avLst/>
            </a:prstGeom>
            <a:ln>
              <a:solidFill>
                <a:schemeClr val="bg2"/>
              </a:solidFill>
            </a:ln>
            <a:effectLst>
              <a:outerShdw blurRad="63500" algn="ctr" rotWithShape="0">
                <a:prstClr val="black">
                  <a:alpha val="40000"/>
                </a:prstClr>
              </a:outerShdw>
            </a:effectLst>
          </p:spPr>
        </p:pic>
        <p:pic>
          <p:nvPicPr>
            <p:cNvPr id="8" name="Picture 7">
              <a:extLst>
                <a:ext uri="{FF2B5EF4-FFF2-40B4-BE49-F238E27FC236}">
                  <a16:creationId xmlns:a16="http://schemas.microsoft.com/office/drawing/2014/main" id="{54A68065-3A34-8EA3-3BB0-338F6C00002B}"/>
                </a:ext>
              </a:extLst>
            </p:cNvPr>
            <p:cNvPicPr>
              <a:picLocks noChangeAspect="1"/>
            </p:cNvPicPr>
            <p:nvPr/>
          </p:nvPicPr>
          <p:blipFill>
            <a:blip r:embed="rId4"/>
            <a:srcRect l="667" t="141" r="778" b="732"/>
            <a:stretch>
              <a:fillRect/>
            </a:stretch>
          </p:blipFill>
          <p:spPr>
            <a:xfrm>
              <a:off x="4263143" y="1073908"/>
              <a:ext cx="3663471" cy="4754880"/>
            </a:xfrm>
            <a:prstGeom prst="rect">
              <a:avLst/>
            </a:prstGeom>
            <a:ln>
              <a:solidFill>
                <a:schemeClr val="bg2"/>
              </a:solidFill>
            </a:ln>
            <a:effectLst>
              <a:outerShdw blurRad="63500" algn="ctr" rotWithShape="0">
                <a:prstClr val="black">
                  <a:alpha val="40000"/>
                </a:prstClr>
              </a:outerShdw>
            </a:effectLst>
          </p:spPr>
        </p:pic>
        <p:pic>
          <p:nvPicPr>
            <p:cNvPr id="5" name="Picture 4" descr="A green and white document with text&#10;&#10;AI-generated content may be incorrect.">
              <a:extLst>
                <a:ext uri="{FF2B5EF4-FFF2-40B4-BE49-F238E27FC236}">
                  <a16:creationId xmlns:a16="http://schemas.microsoft.com/office/drawing/2014/main" id="{8EF82669-1644-8C28-F298-0D1E37DC7D85}"/>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107324" y="1073908"/>
              <a:ext cx="3674226" cy="4754880"/>
            </a:xfrm>
            <a:prstGeom prst="rect">
              <a:avLst/>
            </a:prstGeom>
            <a:ln>
              <a:solidFill>
                <a:schemeClr val="bg2"/>
              </a:solidFill>
            </a:ln>
            <a:effectLst>
              <a:outerShdw blurRad="63500" algn="ctr" rotWithShape="0">
                <a:prstClr val="black">
                  <a:alpha val="40000"/>
                </a:prstClr>
              </a:outerShdw>
            </a:effectLst>
          </p:spPr>
        </p:pic>
      </p:grpSp>
      <p:sp>
        <p:nvSpPr>
          <p:cNvPr id="7" name="Slide Number Placeholder 6">
            <a:extLst>
              <a:ext uri="{FF2B5EF4-FFF2-40B4-BE49-F238E27FC236}">
                <a16:creationId xmlns:a16="http://schemas.microsoft.com/office/drawing/2014/main" id="{4E53182F-DD28-9897-C2DB-B5CEA29AEBC3}"/>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pPr/>
              <a:t>40</a:t>
            </a:fld>
            <a:endParaRPr lang="en-CA" noProof="0" dirty="0"/>
          </a:p>
        </p:txBody>
      </p:sp>
    </p:spTree>
    <p:extLst>
      <p:ext uri="{BB962C8B-B14F-4D97-AF65-F5344CB8AC3E}">
        <p14:creationId xmlns:p14="http://schemas.microsoft.com/office/powerpoint/2010/main" val="1266609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C8CD3-05D3-C1DA-0DD5-91705CD91503}"/>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ADCED40A-3A2D-BD86-EF0A-3D929CA99D7E}"/>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7" name="Arrow: Right 6">
              <a:extLst>
                <a:ext uri="{FF2B5EF4-FFF2-40B4-BE49-F238E27FC236}">
                  <a16:creationId xmlns:a16="http://schemas.microsoft.com/office/drawing/2014/main" id="{9FD51FB0-B1C6-AA1F-D441-A6A5CF0F3CB9}"/>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After</a:t>
              </a:r>
            </a:p>
          </p:txBody>
        </p:sp>
        <p:sp>
          <p:nvSpPr>
            <p:cNvPr id="8" name="Arrow: Left 7">
              <a:extLst>
                <a:ext uri="{FF2B5EF4-FFF2-40B4-BE49-F238E27FC236}">
                  <a16:creationId xmlns:a16="http://schemas.microsoft.com/office/drawing/2014/main" id="{9736FF15-84CD-4690-2AEA-C38ACB9707E8}"/>
                </a:ext>
              </a:extLst>
            </p:cNvPr>
            <p:cNvSpPr/>
            <p:nvPr/>
          </p:nvSpPr>
          <p:spPr>
            <a:xfrm>
              <a:off x="476634" y="2277239"/>
              <a:ext cx="4382884" cy="1777043"/>
            </a:xfrm>
            <a:prstGeom prst="lef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Before</a:t>
              </a:r>
            </a:p>
          </p:txBody>
        </p:sp>
        <p:sp>
          <p:nvSpPr>
            <p:cNvPr id="9" name="Oval 8">
              <a:extLst>
                <a:ext uri="{FF2B5EF4-FFF2-40B4-BE49-F238E27FC236}">
                  <a16:creationId xmlns:a16="http://schemas.microsoft.com/office/drawing/2014/main" id="{AFB77A47-2E47-57B8-F920-8A51F31760DF}"/>
                </a:ext>
              </a:extLst>
            </p:cNvPr>
            <p:cNvSpPr/>
            <p:nvPr/>
          </p:nvSpPr>
          <p:spPr>
            <a:xfrm>
              <a:off x="4613543" y="1687398"/>
              <a:ext cx="2961738" cy="2956726"/>
            </a:xfrm>
            <a:prstGeom prst="ellipse">
              <a:avLst/>
            </a:prstGeom>
            <a:solidFill>
              <a:srgbClr val="00009A"/>
            </a:solidFill>
            <a:ln w="101600" cmpd="dbl">
              <a:solidFill>
                <a:srgbClr val="00009A"/>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bg1"/>
                  </a:solidFill>
                </a:rPr>
                <a:t>During</a:t>
              </a:r>
            </a:p>
          </p:txBody>
        </p:sp>
      </p:grpSp>
      <p:sp>
        <p:nvSpPr>
          <p:cNvPr id="2" name="Title 1">
            <a:extLst>
              <a:ext uri="{FF2B5EF4-FFF2-40B4-BE49-F238E27FC236}">
                <a16:creationId xmlns:a16="http://schemas.microsoft.com/office/drawing/2014/main" id="{19FFEF80-4331-7099-E689-023B64A68D2B}"/>
              </a:ext>
            </a:extLst>
          </p:cNvPr>
          <p:cNvSpPr>
            <a:spLocks noGrp="1"/>
          </p:cNvSpPr>
          <p:nvPr>
            <p:ph type="title"/>
          </p:nvPr>
        </p:nvSpPr>
        <p:spPr/>
        <p:txBody>
          <a:bodyPr/>
          <a:lstStyle/>
          <a:p>
            <a:pPr lvl="0"/>
            <a:r>
              <a:rPr lang="en-CA" noProof="0" dirty="0"/>
              <a:t>Make the intangible, tangible</a:t>
            </a:r>
          </a:p>
        </p:txBody>
      </p:sp>
      <p:sp>
        <p:nvSpPr>
          <p:cNvPr id="18" name="Rectangle 17">
            <a:extLst>
              <a:ext uri="{FF2B5EF4-FFF2-40B4-BE49-F238E27FC236}">
                <a16:creationId xmlns:a16="http://schemas.microsoft.com/office/drawing/2014/main" id="{CEFF09E7-71E7-BF9E-6275-DF6F8BEE523C}"/>
              </a:ext>
            </a:extLst>
          </p:cNvPr>
          <p:cNvSpPr/>
          <p:nvPr/>
        </p:nvSpPr>
        <p:spPr>
          <a:xfrm>
            <a:off x="1357175" y="1525288"/>
            <a:ext cx="3048572" cy="4011338"/>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5760" tIns="182880" rIns="182880" bIns="45720" numCol="1" spcCol="0" rtlCol="0" fromWordArt="0" anchor="t" anchorCtr="0" forceAA="0" compatLnSpc="1">
            <a:prstTxWarp prst="textNoShape">
              <a:avLst/>
            </a:prstTxWarp>
            <a:noAutofit/>
          </a:bodyPr>
          <a:lstStyle/>
          <a:p>
            <a:pPr>
              <a:lnSpc>
                <a:spcPct val="95000"/>
              </a:lnSpc>
              <a:spcBef>
                <a:spcPts val="1200"/>
              </a:spcBef>
            </a:pPr>
            <a:r>
              <a:rPr lang="en-CA" sz="2400" noProof="0" dirty="0"/>
              <a:t>Control the narrative,</a:t>
            </a:r>
            <a:br>
              <a:rPr lang="en-CA" sz="2400" noProof="0" dirty="0"/>
            </a:br>
            <a:r>
              <a:rPr lang="en-CA" sz="2400" noProof="0" dirty="0"/>
              <a:t>get ahead.</a:t>
            </a:r>
          </a:p>
        </p:txBody>
      </p:sp>
      <p:grpSp>
        <p:nvGrpSpPr>
          <p:cNvPr id="30" name="Group 29">
            <a:extLst>
              <a:ext uri="{FF2B5EF4-FFF2-40B4-BE49-F238E27FC236}">
                <a16:creationId xmlns:a16="http://schemas.microsoft.com/office/drawing/2014/main" id="{65910A68-47E2-A8D7-0E00-DAF57A7BE0D1}"/>
              </a:ext>
              <a:ext uri="{C183D7F6-B498-43B3-948B-1728B52AA6E4}">
                <adec:decorative xmlns:adec="http://schemas.microsoft.com/office/drawing/2017/decorative" val="1"/>
              </a:ext>
            </a:extLst>
          </p:cNvPr>
          <p:cNvGrpSpPr/>
          <p:nvPr/>
        </p:nvGrpSpPr>
        <p:grpSpPr>
          <a:xfrm>
            <a:off x="3357916" y="4540840"/>
            <a:ext cx="833087" cy="786762"/>
            <a:chOff x="2010829" y="4007069"/>
            <a:chExt cx="1289341" cy="1217645"/>
          </a:xfrm>
        </p:grpSpPr>
        <p:sp>
          <p:nvSpPr>
            <p:cNvPr id="26" name="Freeform: Shape 25">
              <a:extLst>
                <a:ext uri="{FF2B5EF4-FFF2-40B4-BE49-F238E27FC236}">
                  <a16:creationId xmlns:a16="http://schemas.microsoft.com/office/drawing/2014/main" id="{DE5806F3-D12A-FE21-AE7A-0D5175CB0F9D}"/>
                </a:ext>
              </a:extLst>
            </p:cNvPr>
            <p:cNvSpPr/>
            <p:nvPr/>
          </p:nvSpPr>
          <p:spPr>
            <a:xfrm flipH="1">
              <a:off x="2050655" y="4396854"/>
              <a:ext cx="1249515" cy="827860"/>
            </a:xfrm>
            <a:custGeom>
              <a:avLst/>
              <a:gdLst>
                <a:gd name="csX0" fmla="*/ 1016496 w 1249515"/>
                <a:gd name="csY0" fmla="*/ 332636 h 827860"/>
                <a:gd name="csX1" fmla="*/ 848316 w 1249515"/>
                <a:gd name="csY1" fmla="*/ 332636 h 827860"/>
                <a:gd name="csX2" fmla="*/ 807482 w 1249515"/>
                <a:gd name="csY2" fmla="*/ 275170 h 827860"/>
                <a:gd name="csX3" fmla="*/ 848316 w 1249515"/>
                <a:gd name="csY3" fmla="*/ 234336 h 827860"/>
                <a:gd name="csX4" fmla="*/ 910743 w 1249515"/>
                <a:gd name="csY4" fmla="*/ 234336 h 827860"/>
                <a:gd name="csX5" fmla="*/ 910743 w 1249515"/>
                <a:gd name="csY5" fmla="*/ 117868 h 827860"/>
                <a:gd name="csX6" fmla="*/ 848316 w 1249515"/>
                <a:gd name="csY6" fmla="*/ 117868 h 827860"/>
                <a:gd name="csX7" fmla="*/ 691484 w 1249515"/>
                <a:gd name="csY7" fmla="*/ 292273 h 827860"/>
                <a:gd name="csX8" fmla="*/ 848316 w 1249515"/>
                <a:gd name="csY8" fmla="*/ 449105 h 827860"/>
                <a:gd name="csX9" fmla="*/ 1016962 w 1249515"/>
                <a:gd name="csY9" fmla="*/ 449105 h 827860"/>
                <a:gd name="csX10" fmla="*/ 1137186 w 1249515"/>
                <a:gd name="csY10" fmla="*/ 579321 h 827860"/>
                <a:gd name="csX11" fmla="*/ 1137158 w 1249515"/>
                <a:gd name="csY11" fmla="*/ 580015 h 827860"/>
                <a:gd name="csX12" fmla="*/ 1018127 w 1249515"/>
                <a:gd name="csY12" fmla="*/ 711322 h 827860"/>
                <a:gd name="csX13" fmla="*/ 1016496 w 1249515"/>
                <a:gd name="csY13" fmla="*/ 711392 h 827860"/>
                <a:gd name="csX14" fmla="*/ 428097 w 1249515"/>
                <a:gd name="csY14" fmla="*/ 711392 h 827860"/>
                <a:gd name="csX15" fmla="*/ 561803 w 1249515"/>
                <a:gd name="csY15" fmla="*/ 560449 h 827860"/>
                <a:gd name="csX16" fmla="*/ 561803 w 1249515"/>
                <a:gd name="csY16" fmla="*/ 96903 h 827860"/>
                <a:gd name="csX17" fmla="*/ 328865 w 1249515"/>
                <a:gd name="csY17" fmla="*/ 1 h 827860"/>
                <a:gd name="csX18" fmla="*/ 325138 w 1249515"/>
                <a:gd name="csY18" fmla="*/ 1 h 827860"/>
                <a:gd name="csX19" fmla="*/ 92201 w 1249515"/>
                <a:gd name="csY19" fmla="*/ 96903 h 827860"/>
                <a:gd name="csX20" fmla="*/ 92201 w 1249515"/>
                <a:gd name="csY20" fmla="*/ 559983 h 827860"/>
                <a:gd name="csX21" fmla="*/ 92201 w 1249515"/>
                <a:gd name="csY21" fmla="*/ 559983 h 827860"/>
                <a:gd name="csX22" fmla="*/ 325138 w 1249515"/>
                <a:gd name="csY22" fmla="*/ 827861 h 827860"/>
                <a:gd name="csX23" fmla="*/ 1016496 w 1249515"/>
                <a:gd name="csY23" fmla="*/ 827861 h 827860"/>
                <a:gd name="csX24" fmla="*/ 1249434 w 1249515"/>
                <a:gd name="csY24" fmla="*/ 580481 h 827860"/>
                <a:gd name="csX25" fmla="*/ 1016496 w 1249515"/>
                <a:gd name="csY25" fmla="*/ 332636 h 827860"/>
                <a:gd name="csX26" fmla="*/ 177922 w 1249515"/>
                <a:gd name="csY26" fmla="*/ 482648 h 827860"/>
                <a:gd name="csX27" fmla="*/ 177922 w 1249515"/>
                <a:gd name="csY27" fmla="*/ 482648 h 827860"/>
                <a:gd name="csX28" fmla="*/ 175593 w 1249515"/>
                <a:gd name="csY28" fmla="*/ 178431 h 827860"/>
                <a:gd name="csX29" fmla="*/ 324673 w 1249515"/>
                <a:gd name="csY29" fmla="*/ 116004 h 827860"/>
                <a:gd name="csX30" fmla="*/ 327468 w 1249515"/>
                <a:gd name="csY30" fmla="*/ 116004 h 827860"/>
                <a:gd name="csX31" fmla="*/ 476548 w 1249515"/>
                <a:gd name="csY31" fmla="*/ 178431 h 827860"/>
                <a:gd name="csX32" fmla="*/ 473752 w 1249515"/>
                <a:gd name="csY32" fmla="*/ 483113 h 827860"/>
                <a:gd name="csX33" fmla="*/ 325604 w 1249515"/>
                <a:gd name="csY33" fmla="*/ 650828 h 8278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249515" h="827860">
                  <a:moveTo>
                    <a:pt x="1016496" y="332636"/>
                  </a:moveTo>
                  <a:lnTo>
                    <a:pt x="848316" y="332636"/>
                  </a:lnTo>
                  <a:cubicBezTo>
                    <a:pt x="821169" y="328042"/>
                    <a:pt x="802888" y="302312"/>
                    <a:pt x="807482" y="275170"/>
                  </a:cubicBezTo>
                  <a:cubicBezTo>
                    <a:pt x="811022" y="254257"/>
                    <a:pt x="827403" y="237877"/>
                    <a:pt x="848316" y="234336"/>
                  </a:cubicBezTo>
                  <a:lnTo>
                    <a:pt x="910743" y="234336"/>
                  </a:lnTo>
                  <a:lnTo>
                    <a:pt x="910743" y="117868"/>
                  </a:lnTo>
                  <a:lnTo>
                    <a:pt x="848316" y="117868"/>
                  </a:lnTo>
                  <a:cubicBezTo>
                    <a:pt x="756846" y="122722"/>
                    <a:pt x="686629" y="200803"/>
                    <a:pt x="691484" y="292273"/>
                  </a:cubicBezTo>
                  <a:cubicBezTo>
                    <a:pt x="695979" y="376959"/>
                    <a:pt x="763629" y="444614"/>
                    <a:pt x="848316" y="449105"/>
                  </a:cubicBezTo>
                  <a:lnTo>
                    <a:pt x="1016962" y="449105"/>
                  </a:lnTo>
                  <a:cubicBezTo>
                    <a:pt x="1086121" y="451863"/>
                    <a:pt x="1139949" y="510162"/>
                    <a:pt x="1137186" y="579321"/>
                  </a:cubicBezTo>
                  <a:cubicBezTo>
                    <a:pt x="1137177" y="579554"/>
                    <a:pt x="1137167" y="579782"/>
                    <a:pt x="1137158" y="580015"/>
                  </a:cubicBezTo>
                  <a:cubicBezTo>
                    <a:pt x="1140550" y="649147"/>
                    <a:pt x="1087254" y="707935"/>
                    <a:pt x="1018127" y="711322"/>
                  </a:cubicBezTo>
                  <a:cubicBezTo>
                    <a:pt x="1017582" y="711350"/>
                    <a:pt x="1017041" y="711373"/>
                    <a:pt x="1016496" y="711392"/>
                  </a:cubicBezTo>
                  <a:lnTo>
                    <a:pt x="428097" y="711392"/>
                  </a:lnTo>
                  <a:lnTo>
                    <a:pt x="561803" y="560449"/>
                  </a:lnTo>
                  <a:cubicBezTo>
                    <a:pt x="684798" y="430409"/>
                    <a:pt x="684798" y="226943"/>
                    <a:pt x="561803" y="96903"/>
                  </a:cubicBezTo>
                  <a:cubicBezTo>
                    <a:pt x="500303" y="34658"/>
                    <a:pt x="416366" y="-255"/>
                    <a:pt x="328865" y="1"/>
                  </a:cubicBezTo>
                  <a:lnTo>
                    <a:pt x="325138" y="1"/>
                  </a:lnTo>
                  <a:cubicBezTo>
                    <a:pt x="237637" y="-255"/>
                    <a:pt x="153702" y="34658"/>
                    <a:pt x="92201" y="96903"/>
                  </a:cubicBezTo>
                  <a:cubicBezTo>
                    <a:pt x="-30734" y="226785"/>
                    <a:pt x="-30734" y="430102"/>
                    <a:pt x="92201" y="559983"/>
                  </a:cubicBezTo>
                  <a:lnTo>
                    <a:pt x="92201" y="559983"/>
                  </a:lnTo>
                  <a:lnTo>
                    <a:pt x="325138" y="827861"/>
                  </a:lnTo>
                  <a:lnTo>
                    <a:pt x="1016496" y="827861"/>
                  </a:lnTo>
                  <a:cubicBezTo>
                    <a:pt x="1148763" y="823053"/>
                    <a:pt x="1252583" y="712794"/>
                    <a:pt x="1249434" y="580481"/>
                  </a:cubicBezTo>
                  <a:cubicBezTo>
                    <a:pt x="1252839" y="447987"/>
                    <a:pt x="1148949" y="337444"/>
                    <a:pt x="1016496" y="332636"/>
                  </a:cubicBezTo>
                  <a:close/>
                  <a:moveTo>
                    <a:pt x="177922" y="482648"/>
                  </a:moveTo>
                  <a:lnTo>
                    <a:pt x="177922" y="482648"/>
                  </a:lnTo>
                  <a:cubicBezTo>
                    <a:pt x="96744" y="397844"/>
                    <a:pt x="95723" y="264469"/>
                    <a:pt x="175593" y="178431"/>
                  </a:cubicBezTo>
                  <a:cubicBezTo>
                    <a:pt x="215033" y="138664"/>
                    <a:pt x="268664" y="116205"/>
                    <a:pt x="324673" y="116004"/>
                  </a:cubicBezTo>
                  <a:lnTo>
                    <a:pt x="327468" y="116004"/>
                  </a:lnTo>
                  <a:cubicBezTo>
                    <a:pt x="383486" y="116153"/>
                    <a:pt x="437135" y="138622"/>
                    <a:pt x="476548" y="178431"/>
                  </a:cubicBezTo>
                  <a:cubicBezTo>
                    <a:pt x="556580" y="264656"/>
                    <a:pt x="555355" y="398371"/>
                    <a:pt x="473752" y="483113"/>
                  </a:cubicBezTo>
                  <a:lnTo>
                    <a:pt x="325604" y="650828"/>
                  </a:lnTo>
                  <a:close/>
                </a:path>
              </a:pathLst>
            </a:custGeom>
            <a:solidFill>
              <a:schemeClr val="bg1"/>
            </a:solidFill>
            <a:ln w="46355" cap="flat">
              <a:noFill/>
              <a:prstDash val="solid"/>
              <a:miter/>
            </a:ln>
          </p:spPr>
          <p:txBody>
            <a:bodyPr/>
            <a:lstStyle/>
            <a:p>
              <a:endParaRPr lang="en-CA" noProof="0" dirty="0"/>
            </a:p>
          </p:txBody>
        </p:sp>
        <p:sp>
          <p:nvSpPr>
            <p:cNvPr id="27" name="Freeform: Shape 26">
              <a:extLst>
                <a:ext uri="{FF2B5EF4-FFF2-40B4-BE49-F238E27FC236}">
                  <a16:creationId xmlns:a16="http://schemas.microsoft.com/office/drawing/2014/main" id="{1A0DCEA8-1D60-C2D7-3A7E-E859D3AD8173}"/>
                </a:ext>
              </a:extLst>
            </p:cNvPr>
            <p:cNvSpPr/>
            <p:nvPr/>
          </p:nvSpPr>
          <p:spPr>
            <a:xfrm flipH="1">
              <a:off x="2198271" y="4187830"/>
              <a:ext cx="121127" cy="121128"/>
            </a:xfrm>
            <a:custGeom>
              <a:avLst/>
              <a:gdLst>
                <a:gd name="csX0" fmla="*/ 60634 w 121127"/>
                <a:gd name="csY0" fmla="*/ 121127 h 121128"/>
                <a:gd name="csX1" fmla="*/ 60634 w 121127"/>
                <a:gd name="csY1" fmla="*/ 121127 h 121128"/>
                <a:gd name="csX2" fmla="*/ 121127 w 121127"/>
                <a:gd name="csY2" fmla="*/ 60493 h 121128"/>
                <a:gd name="csX3" fmla="*/ 60494 w 121127"/>
                <a:gd name="csY3" fmla="*/ 0 h 121128"/>
                <a:gd name="csX4" fmla="*/ 0 w 121127"/>
                <a:gd name="csY4" fmla="*/ 60635 h 121128"/>
                <a:gd name="csX5" fmla="*/ 17773 w 121127"/>
                <a:gd name="csY5" fmla="*/ 103424 h 121128"/>
                <a:gd name="csX6" fmla="*/ 60634 w 121127"/>
                <a:gd name="csY6" fmla="*/ 121127 h 12112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127" h="121128">
                  <a:moveTo>
                    <a:pt x="60634" y="121127"/>
                  </a:moveTo>
                  <a:lnTo>
                    <a:pt x="60634" y="121127"/>
                  </a:lnTo>
                  <a:cubicBezTo>
                    <a:pt x="94083" y="121088"/>
                    <a:pt x="121165" y="93941"/>
                    <a:pt x="121127" y="60493"/>
                  </a:cubicBezTo>
                  <a:cubicBezTo>
                    <a:pt x="121086" y="27045"/>
                    <a:pt x="93939" y="-39"/>
                    <a:pt x="60494" y="0"/>
                  </a:cubicBezTo>
                  <a:cubicBezTo>
                    <a:pt x="27044" y="39"/>
                    <a:pt x="-42" y="27186"/>
                    <a:pt x="0" y="60635"/>
                  </a:cubicBezTo>
                  <a:cubicBezTo>
                    <a:pt x="19" y="76690"/>
                    <a:pt x="6410" y="92081"/>
                    <a:pt x="17773" y="103424"/>
                  </a:cubicBezTo>
                  <a:cubicBezTo>
                    <a:pt x="29117" y="114822"/>
                    <a:pt x="44552" y="121198"/>
                    <a:pt x="60634" y="121127"/>
                  </a:cubicBezTo>
                  <a:close/>
                </a:path>
              </a:pathLst>
            </a:custGeom>
            <a:solidFill>
              <a:schemeClr val="bg1"/>
            </a:solidFill>
            <a:ln w="46355" cap="flat">
              <a:noFill/>
              <a:prstDash val="solid"/>
              <a:miter/>
            </a:ln>
          </p:spPr>
          <p:txBody>
            <a:bodyPr/>
            <a:lstStyle/>
            <a:p>
              <a:endParaRPr lang="en-CA" noProof="0" dirty="0"/>
            </a:p>
          </p:txBody>
        </p:sp>
        <p:sp>
          <p:nvSpPr>
            <p:cNvPr id="28" name="Freeform: Shape 27">
              <a:extLst>
                <a:ext uri="{FF2B5EF4-FFF2-40B4-BE49-F238E27FC236}">
                  <a16:creationId xmlns:a16="http://schemas.microsoft.com/office/drawing/2014/main" id="{94A90593-A3A0-3625-B861-C8EF8E486050}"/>
                </a:ext>
              </a:extLst>
            </p:cNvPr>
            <p:cNvSpPr/>
            <p:nvPr/>
          </p:nvSpPr>
          <p:spPr>
            <a:xfrm flipH="1">
              <a:off x="2010829" y="4007069"/>
              <a:ext cx="494716" cy="62800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solidFill>
              <a:schemeClr val="bg1"/>
            </a:solidFill>
            <a:ln w="46355" cap="flat">
              <a:noFill/>
              <a:prstDash val="solid"/>
              <a:miter/>
            </a:ln>
          </p:spPr>
          <p:txBody>
            <a:bodyPr/>
            <a:lstStyle/>
            <a:p>
              <a:endParaRPr lang="en-CA" noProof="0" dirty="0"/>
            </a:p>
          </p:txBody>
        </p:sp>
        <p:sp>
          <p:nvSpPr>
            <p:cNvPr id="29" name="Freeform: Shape 28">
              <a:extLst>
                <a:ext uri="{FF2B5EF4-FFF2-40B4-BE49-F238E27FC236}">
                  <a16:creationId xmlns:a16="http://schemas.microsoft.com/office/drawing/2014/main" id="{949056A0-A164-1B06-B598-5852DD38394D}"/>
                </a:ext>
              </a:extLst>
            </p:cNvPr>
            <p:cNvSpPr/>
            <p:nvPr/>
          </p:nvSpPr>
          <p:spPr>
            <a:xfrm flipH="1">
              <a:off x="2888473" y="4631190"/>
              <a:ext cx="170510" cy="170510"/>
            </a:xfrm>
            <a:custGeom>
              <a:avLst/>
              <a:gdLst>
                <a:gd name="csX0" fmla="*/ 85348 w 170510"/>
                <a:gd name="csY0" fmla="*/ 170510 h 170510"/>
                <a:gd name="csX1" fmla="*/ 170510 w 170510"/>
                <a:gd name="csY1" fmla="*/ 85162 h 170510"/>
                <a:gd name="csX2" fmla="*/ 85162 w 170510"/>
                <a:gd name="csY2" fmla="*/ 0 h 170510"/>
                <a:gd name="csX3" fmla="*/ 0 w 170510"/>
                <a:gd name="csY3" fmla="*/ 85348 h 170510"/>
                <a:gd name="csX4" fmla="*/ 24785 w 170510"/>
                <a:gd name="csY4" fmla="*/ 145353 h 170510"/>
                <a:gd name="csX5" fmla="*/ 85348 w 170510"/>
                <a:gd name="csY5" fmla="*/ 170510 h 170510"/>
              </a:gdLst>
              <a:ahLst/>
              <a:cxnLst>
                <a:cxn ang="0">
                  <a:pos x="csX0" y="csY0"/>
                </a:cxn>
                <a:cxn ang="0">
                  <a:pos x="csX1" y="csY1"/>
                </a:cxn>
                <a:cxn ang="0">
                  <a:pos x="csX2" y="csY2"/>
                </a:cxn>
                <a:cxn ang="0">
                  <a:pos x="csX3" y="csY3"/>
                </a:cxn>
                <a:cxn ang="0">
                  <a:pos x="csX4" y="csY4"/>
                </a:cxn>
                <a:cxn ang="0">
                  <a:pos x="csX5" y="csY5"/>
                </a:cxn>
              </a:cxnLst>
              <a:rect l="l" t="t" r="r" b="b"/>
              <a:pathLst>
                <a:path w="170510" h="170510">
                  <a:moveTo>
                    <a:pt x="85348" y="170510"/>
                  </a:moveTo>
                  <a:cubicBezTo>
                    <a:pt x="132433" y="170459"/>
                    <a:pt x="170561" y="132248"/>
                    <a:pt x="170510" y="85162"/>
                  </a:cubicBezTo>
                  <a:cubicBezTo>
                    <a:pt x="170459" y="38076"/>
                    <a:pt x="132247" y="-51"/>
                    <a:pt x="85162" y="0"/>
                  </a:cubicBezTo>
                  <a:cubicBezTo>
                    <a:pt x="38077" y="51"/>
                    <a:pt x="-51" y="38262"/>
                    <a:pt x="0" y="85348"/>
                  </a:cubicBezTo>
                  <a:cubicBezTo>
                    <a:pt x="25" y="107836"/>
                    <a:pt x="8933" y="129401"/>
                    <a:pt x="24785" y="145353"/>
                  </a:cubicBezTo>
                  <a:cubicBezTo>
                    <a:pt x="40811" y="161477"/>
                    <a:pt x="62614" y="170533"/>
                    <a:pt x="85348" y="170510"/>
                  </a:cubicBezTo>
                  <a:close/>
                </a:path>
              </a:pathLst>
            </a:custGeom>
            <a:solidFill>
              <a:schemeClr val="bg1"/>
            </a:solidFill>
            <a:ln w="46355" cap="flat">
              <a:noFill/>
              <a:prstDash val="solid"/>
              <a:miter/>
            </a:ln>
          </p:spPr>
          <p:txBody>
            <a:bodyPr/>
            <a:lstStyle/>
            <a:p>
              <a:endParaRPr lang="en-CA" noProof="0" dirty="0"/>
            </a:p>
          </p:txBody>
        </p:sp>
      </p:grpSp>
      <p:sp>
        <p:nvSpPr>
          <p:cNvPr id="32" name="Rectangle 31">
            <a:extLst>
              <a:ext uri="{FF2B5EF4-FFF2-40B4-BE49-F238E27FC236}">
                <a16:creationId xmlns:a16="http://schemas.microsoft.com/office/drawing/2014/main" id="{FCD591A5-8C52-C972-3FCA-5405736B2E3F}"/>
              </a:ext>
            </a:extLst>
          </p:cNvPr>
          <p:cNvSpPr/>
          <p:nvPr/>
        </p:nvSpPr>
        <p:spPr>
          <a:xfrm>
            <a:off x="4579118" y="1525288"/>
            <a:ext cx="3048572" cy="4011338"/>
          </a:xfrm>
          <a:prstGeom prst="rect">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5760" tIns="182880" rIns="182880" bIns="45720" numCol="1" spcCol="0" rtlCol="0" fromWordArt="0" anchor="t" anchorCtr="0" forceAA="0" compatLnSpc="1">
            <a:prstTxWarp prst="textNoShape">
              <a:avLst/>
            </a:prstTxWarp>
            <a:noAutofit/>
          </a:bodyPr>
          <a:lstStyle/>
          <a:p>
            <a:pPr>
              <a:lnSpc>
                <a:spcPct val="95000"/>
              </a:lnSpc>
              <a:spcBef>
                <a:spcPts val="1200"/>
              </a:spcBef>
            </a:pPr>
            <a:r>
              <a:rPr lang="en-CA" sz="2400" noProof="0" dirty="0"/>
              <a:t>Normalize the discussion –</a:t>
            </a:r>
            <a:br>
              <a:rPr lang="en-CA" sz="2400" noProof="0" dirty="0"/>
            </a:br>
            <a:r>
              <a:rPr lang="en-CA" sz="2400" noProof="0" dirty="0"/>
              <a:t>use stories/</a:t>
            </a:r>
            <a:br>
              <a:rPr lang="en-CA" sz="2400" noProof="0" dirty="0"/>
            </a:br>
            <a:r>
              <a:rPr lang="en-CA" sz="2400" noProof="0" dirty="0"/>
              <a:t>analogies.</a:t>
            </a:r>
          </a:p>
          <a:p>
            <a:pPr>
              <a:lnSpc>
                <a:spcPct val="95000"/>
              </a:lnSpc>
              <a:spcBef>
                <a:spcPts val="1200"/>
              </a:spcBef>
            </a:pPr>
            <a:r>
              <a:rPr lang="en-CA" sz="1600" noProof="0" dirty="0"/>
              <a:t>For example: Restaurant bill, some restaurants' calorie count for meals, </a:t>
            </a:r>
            <a:br>
              <a:rPr lang="en-CA" sz="1600" noProof="0" dirty="0"/>
            </a:br>
            <a:r>
              <a:rPr lang="en-CA" sz="1600" noProof="0" dirty="0"/>
              <a:t>and travel booking. </a:t>
            </a:r>
            <a:endParaRPr lang="en-CA" sz="2800" noProof="0" dirty="0"/>
          </a:p>
        </p:txBody>
      </p:sp>
      <p:pic>
        <p:nvPicPr>
          <p:cNvPr id="34" name="Graphic 33">
            <a:extLst>
              <a:ext uri="{FF2B5EF4-FFF2-40B4-BE49-F238E27FC236}">
                <a16:creationId xmlns:a16="http://schemas.microsoft.com/office/drawing/2014/main" id="{04A7D8D2-FF9D-4433-064A-6C9CA7C71F9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61669" y="4499742"/>
            <a:ext cx="973587" cy="973587"/>
          </a:xfrm>
          <a:prstGeom prst="rect">
            <a:avLst/>
          </a:prstGeom>
        </p:spPr>
      </p:pic>
      <p:sp>
        <p:nvSpPr>
          <p:cNvPr id="35" name="Rectangle 34">
            <a:extLst>
              <a:ext uri="{FF2B5EF4-FFF2-40B4-BE49-F238E27FC236}">
                <a16:creationId xmlns:a16="http://schemas.microsoft.com/office/drawing/2014/main" id="{F9E97F07-25A3-499F-D742-4EA880C710DF}"/>
              </a:ext>
            </a:extLst>
          </p:cNvPr>
          <p:cNvSpPr/>
          <p:nvPr/>
        </p:nvSpPr>
        <p:spPr>
          <a:xfrm>
            <a:off x="7801061" y="1525288"/>
            <a:ext cx="3048572" cy="4011338"/>
          </a:xfrm>
          <a:prstGeom prst="rect">
            <a:avLst/>
          </a:prstGeom>
          <a:solidFill>
            <a:srgbClr val="D03A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5760" tIns="182880" rIns="182880" bIns="45720" numCol="1" spcCol="0" rtlCol="0" fromWordArt="0" anchor="t" anchorCtr="0" forceAA="0" compatLnSpc="1">
            <a:prstTxWarp prst="textNoShape">
              <a:avLst/>
            </a:prstTxWarp>
            <a:noAutofit/>
          </a:bodyPr>
          <a:lstStyle/>
          <a:p>
            <a:pPr>
              <a:lnSpc>
                <a:spcPct val="95000"/>
              </a:lnSpc>
              <a:spcBef>
                <a:spcPts val="1200"/>
              </a:spcBef>
            </a:pPr>
            <a:r>
              <a:rPr lang="en-CA" sz="2400" noProof="0" dirty="0"/>
              <a:t>Use visuals to reinforce value.</a:t>
            </a:r>
          </a:p>
        </p:txBody>
      </p:sp>
      <p:pic>
        <p:nvPicPr>
          <p:cNvPr id="37" name="Graphic 36">
            <a:extLst>
              <a:ext uri="{FF2B5EF4-FFF2-40B4-BE49-F238E27FC236}">
                <a16:creationId xmlns:a16="http://schemas.microsoft.com/office/drawing/2014/main" id="{127528A8-6E2D-9335-647B-6325C86353C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99700" y="4559145"/>
            <a:ext cx="824308" cy="824308"/>
          </a:xfrm>
          <a:prstGeom prst="rect">
            <a:avLst/>
          </a:prstGeom>
        </p:spPr>
      </p:pic>
      <p:sp>
        <p:nvSpPr>
          <p:cNvPr id="4" name="Slide Number Placeholder 3">
            <a:extLst>
              <a:ext uri="{FF2B5EF4-FFF2-40B4-BE49-F238E27FC236}">
                <a16:creationId xmlns:a16="http://schemas.microsoft.com/office/drawing/2014/main" id="{114A5EF2-2ABF-D044-2FB5-1EEC8E54A059}"/>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pPr/>
              <a:t>41</a:t>
            </a:fld>
            <a:endParaRPr lang="en-CA" noProof="0" dirty="0"/>
          </a:p>
        </p:txBody>
      </p:sp>
    </p:spTree>
    <p:custDataLst>
      <p:tags r:id="rId1"/>
    </p:custDataLst>
    <p:extLst>
      <p:ext uri="{BB962C8B-B14F-4D97-AF65-F5344CB8AC3E}">
        <p14:creationId xmlns:p14="http://schemas.microsoft.com/office/powerpoint/2010/main" val="1408932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610F2-A9E2-8600-98E5-396BEEE01E71}"/>
            </a:ext>
          </a:extLst>
        </p:cNvPr>
        <p:cNvGrpSpPr/>
        <p:nvPr/>
      </p:nvGrpSpPr>
      <p:grpSpPr>
        <a:xfrm>
          <a:off x="0" y="0"/>
          <a:ext cx="0" cy="0"/>
          <a:chOff x="0" y="0"/>
          <a:chExt cx="0" cy="0"/>
        </a:xfrm>
      </p:grpSpPr>
      <p:grpSp>
        <p:nvGrpSpPr>
          <p:cNvPr id="72" name="Group 71">
            <a:extLst>
              <a:ext uri="{FF2B5EF4-FFF2-40B4-BE49-F238E27FC236}">
                <a16:creationId xmlns:a16="http://schemas.microsoft.com/office/drawing/2014/main" id="{88DC447D-7647-A9BE-9A05-520AAA4FB703}"/>
              </a:ext>
              <a:ext uri="{C183D7F6-B498-43B3-948B-1728B52AA6E4}">
                <adec:decorative xmlns:adec="http://schemas.microsoft.com/office/drawing/2017/decorative" val="1"/>
              </a:ext>
            </a:extLst>
          </p:cNvPr>
          <p:cNvGrpSpPr/>
          <p:nvPr/>
        </p:nvGrpSpPr>
        <p:grpSpPr>
          <a:xfrm>
            <a:off x="-653078" y="2038562"/>
            <a:ext cx="13465941" cy="2167083"/>
            <a:chOff x="-653078" y="2038562"/>
            <a:chExt cx="13465941" cy="2167083"/>
          </a:xfrm>
        </p:grpSpPr>
        <p:sp>
          <p:nvSpPr>
            <p:cNvPr id="20" name="Arc 19">
              <a:extLst>
                <a:ext uri="{FF2B5EF4-FFF2-40B4-BE49-F238E27FC236}">
                  <a16:creationId xmlns:a16="http://schemas.microsoft.com/office/drawing/2014/main" id="{746FC0C5-2850-62C3-B5BD-18E50B2147A6}"/>
                </a:ext>
              </a:extLst>
            </p:cNvPr>
            <p:cNvSpPr/>
            <p:nvPr/>
          </p:nvSpPr>
          <p:spPr>
            <a:xfrm>
              <a:off x="-653078" y="2060333"/>
              <a:ext cx="1919842" cy="2145312"/>
            </a:xfrm>
            <a:prstGeom prst="arc">
              <a:avLst>
                <a:gd name="adj1" fmla="val 15348116"/>
                <a:gd name="adj2" fmla="val 243444"/>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21" name="Arc 20">
              <a:extLst>
                <a:ext uri="{FF2B5EF4-FFF2-40B4-BE49-F238E27FC236}">
                  <a16:creationId xmlns:a16="http://schemas.microsoft.com/office/drawing/2014/main" id="{E9FDE882-F807-8162-0034-0E20671BF928}"/>
                </a:ext>
              </a:extLst>
            </p:cNvPr>
            <p:cNvSpPr/>
            <p:nvPr/>
          </p:nvSpPr>
          <p:spPr>
            <a:xfrm>
              <a:off x="1271272" y="2038562"/>
              <a:ext cx="1919842" cy="2145312"/>
            </a:xfrm>
            <a:prstGeom prst="arc">
              <a:avLst>
                <a:gd name="adj1" fmla="val 120522"/>
                <a:gd name="adj2" fmla="val 10495929"/>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22" name="Arc 21">
              <a:extLst>
                <a:ext uri="{FF2B5EF4-FFF2-40B4-BE49-F238E27FC236}">
                  <a16:creationId xmlns:a16="http://schemas.microsoft.com/office/drawing/2014/main" id="{43B63C84-4656-08C4-6CBE-A4A066DE4783}"/>
                </a:ext>
              </a:extLst>
            </p:cNvPr>
            <p:cNvSpPr/>
            <p:nvPr/>
          </p:nvSpPr>
          <p:spPr>
            <a:xfrm>
              <a:off x="5119971" y="2038562"/>
              <a:ext cx="1919842" cy="2145312"/>
            </a:xfrm>
            <a:prstGeom prst="arc">
              <a:avLst>
                <a:gd name="adj1" fmla="val 21546431"/>
                <a:gd name="adj2" fmla="val 10812721"/>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23" name="Arc 22">
              <a:extLst>
                <a:ext uri="{FF2B5EF4-FFF2-40B4-BE49-F238E27FC236}">
                  <a16:creationId xmlns:a16="http://schemas.microsoft.com/office/drawing/2014/main" id="{417C1706-61B6-5429-113F-81850FFD6B56}"/>
                </a:ext>
              </a:extLst>
            </p:cNvPr>
            <p:cNvSpPr/>
            <p:nvPr/>
          </p:nvSpPr>
          <p:spPr>
            <a:xfrm>
              <a:off x="3195622" y="2038562"/>
              <a:ext cx="1919842" cy="2145312"/>
            </a:xfrm>
            <a:prstGeom prst="arc">
              <a:avLst>
                <a:gd name="adj1" fmla="val 11009287"/>
                <a:gd name="adj2" fmla="val 0"/>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24" name="Arc 23">
              <a:extLst>
                <a:ext uri="{FF2B5EF4-FFF2-40B4-BE49-F238E27FC236}">
                  <a16:creationId xmlns:a16="http://schemas.microsoft.com/office/drawing/2014/main" id="{41C4B542-435C-1AE7-C439-70E79AB7974A}"/>
                </a:ext>
              </a:extLst>
            </p:cNvPr>
            <p:cNvSpPr/>
            <p:nvPr/>
          </p:nvSpPr>
          <p:spPr>
            <a:xfrm>
              <a:off x="8968671" y="2038562"/>
              <a:ext cx="1919842" cy="2145312"/>
            </a:xfrm>
            <a:prstGeom prst="arc">
              <a:avLst>
                <a:gd name="adj1" fmla="val 30623"/>
                <a:gd name="adj2" fmla="val 10809884"/>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25" name="Arc 24">
              <a:extLst>
                <a:ext uri="{FF2B5EF4-FFF2-40B4-BE49-F238E27FC236}">
                  <a16:creationId xmlns:a16="http://schemas.microsoft.com/office/drawing/2014/main" id="{07EE296F-0385-C0DC-06E3-898C550671DE}"/>
                </a:ext>
              </a:extLst>
            </p:cNvPr>
            <p:cNvSpPr/>
            <p:nvPr/>
          </p:nvSpPr>
          <p:spPr>
            <a:xfrm>
              <a:off x="7044321" y="2038562"/>
              <a:ext cx="1919842" cy="2145312"/>
            </a:xfrm>
            <a:prstGeom prst="arc">
              <a:avLst>
                <a:gd name="adj1" fmla="val 11173072"/>
                <a:gd name="adj2" fmla="val 21580966"/>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26" name="Arc 25">
              <a:extLst>
                <a:ext uri="{FF2B5EF4-FFF2-40B4-BE49-F238E27FC236}">
                  <a16:creationId xmlns:a16="http://schemas.microsoft.com/office/drawing/2014/main" id="{48CFA64B-D93E-A091-8C88-00EA52314DC2}"/>
                </a:ext>
              </a:extLst>
            </p:cNvPr>
            <p:cNvSpPr/>
            <p:nvPr/>
          </p:nvSpPr>
          <p:spPr>
            <a:xfrm>
              <a:off x="10893021" y="2060333"/>
              <a:ext cx="1919842" cy="2145312"/>
            </a:xfrm>
            <a:prstGeom prst="arc">
              <a:avLst>
                <a:gd name="adj1" fmla="val 11080853"/>
                <a:gd name="adj2" fmla="val 17220397"/>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grpSp>
      <p:grpSp>
        <p:nvGrpSpPr>
          <p:cNvPr id="11" name="Group 10">
            <a:extLst>
              <a:ext uri="{FF2B5EF4-FFF2-40B4-BE49-F238E27FC236}">
                <a16:creationId xmlns:a16="http://schemas.microsoft.com/office/drawing/2014/main" id="{4F3C041C-2A17-7E7B-49E4-07C73F2E3691}"/>
              </a:ext>
              <a:ext uri="{C183D7F6-B498-43B3-948B-1728B52AA6E4}">
                <adec:decorative xmlns:adec="http://schemas.microsoft.com/office/drawing/2017/decorative" val="1"/>
              </a:ext>
            </a:extLst>
          </p:cNvPr>
          <p:cNvGrpSpPr/>
          <p:nvPr/>
        </p:nvGrpSpPr>
        <p:grpSpPr>
          <a:xfrm>
            <a:off x="1709868" y="2585024"/>
            <a:ext cx="1042650" cy="1707004"/>
            <a:chOff x="1709868" y="2585024"/>
            <a:chExt cx="1042650" cy="1707004"/>
          </a:xfrm>
        </p:grpSpPr>
        <p:grpSp>
          <p:nvGrpSpPr>
            <p:cNvPr id="34" name="Group 33">
              <a:extLst>
                <a:ext uri="{FF2B5EF4-FFF2-40B4-BE49-F238E27FC236}">
                  <a16:creationId xmlns:a16="http://schemas.microsoft.com/office/drawing/2014/main" id="{1DF3255B-4E99-9B4F-14DA-F3929266E712}"/>
                </a:ext>
                <a:ext uri="{C183D7F6-B498-43B3-948B-1728B52AA6E4}">
                  <adec:decorative xmlns:adec="http://schemas.microsoft.com/office/drawing/2017/decorative" val="1"/>
                </a:ext>
              </a:extLst>
            </p:cNvPr>
            <p:cNvGrpSpPr/>
            <p:nvPr/>
          </p:nvGrpSpPr>
          <p:grpSpPr>
            <a:xfrm>
              <a:off x="1709868" y="2585024"/>
              <a:ext cx="1042650" cy="1323553"/>
              <a:chOff x="1359564" y="2840985"/>
              <a:chExt cx="926436" cy="1176030"/>
            </a:xfrm>
            <a:solidFill>
              <a:srgbClr val="03874D"/>
            </a:solidFill>
          </p:grpSpPr>
          <p:sp>
            <p:nvSpPr>
              <p:cNvPr id="33" name="Teardrop 32">
                <a:extLst>
                  <a:ext uri="{FF2B5EF4-FFF2-40B4-BE49-F238E27FC236}">
                    <a16:creationId xmlns:a16="http://schemas.microsoft.com/office/drawing/2014/main" id="{54CD6B8F-CAED-F8BB-FC11-DDF153F7577D}"/>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32" name="Freeform: Shape 31">
                <a:extLst>
                  <a:ext uri="{FF2B5EF4-FFF2-40B4-BE49-F238E27FC236}">
                    <a16:creationId xmlns:a16="http://schemas.microsoft.com/office/drawing/2014/main" id="{2D1FE9D4-59B3-57FE-438E-72FC4A91097B}"/>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a:lstStyle/>
              <a:p>
                <a:endParaRPr lang="en-CA" noProof="0" dirty="0"/>
              </a:p>
            </p:txBody>
          </p:sp>
        </p:grpSp>
        <p:sp>
          <p:nvSpPr>
            <p:cNvPr id="36" name="Oval 35">
              <a:extLst>
                <a:ext uri="{FF2B5EF4-FFF2-40B4-BE49-F238E27FC236}">
                  <a16:creationId xmlns:a16="http://schemas.microsoft.com/office/drawing/2014/main" id="{4B9774E0-E043-F82E-24A5-C6C84334BBF4}"/>
                </a:ext>
              </a:extLst>
            </p:cNvPr>
            <p:cNvSpPr/>
            <p:nvPr/>
          </p:nvSpPr>
          <p:spPr>
            <a:xfrm>
              <a:off x="2130963" y="4092701"/>
              <a:ext cx="199327" cy="199327"/>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grpSp>
        <p:nvGrpSpPr>
          <p:cNvPr id="13" name="Group 12">
            <a:extLst>
              <a:ext uri="{FF2B5EF4-FFF2-40B4-BE49-F238E27FC236}">
                <a16:creationId xmlns:a16="http://schemas.microsoft.com/office/drawing/2014/main" id="{4115034B-8562-DD1C-CDAC-0BA53AE09CA4}"/>
              </a:ext>
              <a:ext uri="{C183D7F6-B498-43B3-948B-1728B52AA6E4}">
                <adec:decorative xmlns:adec="http://schemas.microsoft.com/office/drawing/2017/decorative" val="1"/>
              </a:ext>
            </a:extLst>
          </p:cNvPr>
          <p:cNvGrpSpPr/>
          <p:nvPr/>
        </p:nvGrpSpPr>
        <p:grpSpPr>
          <a:xfrm>
            <a:off x="3634218" y="1948103"/>
            <a:ext cx="1042650" cy="1960474"/>
            <a:chOff x="3634218" y="1948103"/>
            <a:chExt cx="1042650" cy="1960474"/>
          </a:xfrm>
        </p:grpSpPr>
        <p:grpSp>
          <p:nvGrpSpPr>
            <p:cNvPr id="38" name="Group 37">
              <a:extLst>
                <a:ext uri="{FF2B5EF4-FFF2-40B4-BE49-F238E27FC236}">
                  <a16:creationId xmlns:a16="http://schemas.microsoft.com/office/drawing/2014/main" id="{817E9D22-AE5C-72FC-9E2D-521E6A6DD746}"/>
                </a:ext>
              </a:extLst>
            </p:cNvPr>
            <p:cNvGrpSpPr/>
            <p:nvPr/>
          </p:nvGrpSpPr>
          <p:grpSpPr>
            <a:xfrm>
              <a:off x="3634218" y="2585024"/>
              <a:ext cx="1042650" cy="1323553"/>
              <a:chOff x="1359564" y="2840985"/>
              <a:chExt cx="926436" cy="1176030"/>
            </a:xfrm>
            <a:solidFill>
              <a:srgbClr val="00009A"/>
            </a:solidFill>
          </p:grpSpPr>
          <p:sp>
            <p:nvSpPr>
              <p:cNvPr id="39" name="Teardrop 38">
                <a:extLst>
                  <a:ext uri="{FF2B5EF4-FFF2-40B4-BE49-F238E27FC236}">
                    <a16:creationId xmlns:a16="http://schemas.microsoft.com/office/drawing/2014/main" id="{96548DB6-34D5-ED7A-CF34-0DB9C942854E}"/>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40" name="Freeform: Shape 39">
                <a:extLst>
                  <a:ext uri="{FF2B5EF4-FFF2-40B4-BE49-F238E27FC236}">
                    <a16:creationId xmlns:a16="http://schemas.microsoft.com/office/drawing/2014/main" id="{B81C5E2F-769B-FA14-9A18-3F5B1F9AABDA}"/>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a:lstStyle/>
              <a:p>
                <a:endParaRPr lang="en-CA" noProof="0" dirty="0"/>
              </a:p>
            </p:txBody>
          </p:sp>
        </p:grpSp>
        <p:sp>
          <p:nvSpPr>
            <p:cNvPr id="42" name="Oval 41">
              <a:extLst>
                <a:ext uri="{FF2B5EF4-FFF2-40B4-BE49-F238E27FC236}">
                  <a16:creationId xmlns:a16="http://schemas.microsoft.com/office/drawing/2014/main" id="{52F409BA-C44A-86A3-87A9-664261C9A323}"/>
                </a:ext>
              </a:extLst>
            </p:cNvPr>
            <p:cNvSpPr/>
            <p:nvPr/>
          </p:nvSpPr>
          <p:spPr>
            <a:xfrm>
              <a:off x="4055880" y="1948103"/>
              <a:ext cx="199327" cy="199327"/>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grpSp>
        <p:nvGrpSpPr>
          <p:cNvPr id="14" name="Group 13">
            <a:extLst>
              <a:ext uri="{FF2B5EF4-FFF2-40B4-BE49-F238E27FC236}">
                <a16:creationId xmlns:a16="http://schemas.microsoft.com/office/drawing/2014/main" id="{9B374B87-20AD-E300-5261-0B68619500C5}"/>
              </a:ext>
              <a:ext uri="{C183D7F6-B498-43B3-948B-1728B52AA6E4}">
                <adec:decorative xmlns:adec="http://schemas.microsoft.com/office/drawing/2017/decorative" val="1"/>
              </a:ext>
            </a:extLst>
          </p:cNvPr>
          <p:cNvGrpSpPr/>
          <p:nvPr/>
        </p:nvGrpSpPr>
        <p:grpSpPr>
          <a:xfrm>
            <a:off x="5571427" y="2585024"/>
            <a:ext cx="1042650" cy="1707004"/>
            <a:chOff x="5571427" y="2585024"/>
            <a:chExt cx="1042650" cy="1707004"/>
          </a:xfrm>
        </p:grpSpPr>
        <p:grpSp>
          <p:nvGrpSpPr>
            <p:cNvPr id="56" name="Group 55">
              <a:extLst>
                <a:ext uri="{FF2B5EF4-FFF2-40B4-BE49-F238E27FC236}">
                  <a16:creationId xmlns:a16="http://schemas.microsoft.com/office/drawing/2014/main" id="{DF2C5A63-6BE2-71F5-81B1-299E52844ACB}"/>
                </a:ext>
              </a:extLst>
            </p:cNvPr>
            <p:cNvGrpSpPr/>
            <p:nvPr/>
          </p:nvGrpSpPr>
          <p:grpSpPr>
            <a:xfrm>
              <a:off x="5571427" y="2585024"/>
              <a:ext cx="1042650" cy="1323553"/>
              <a:chOff x="1359564" y="2840985"/>
              <a:chExt cx="926436" cy="1176030"/>
            </a:xfrm>
            <a:solidFill>
              <a:srgbClr val="D03A39"/>
            </a:solidFill>
          </p:grpSpPr>
          <p:sp>
            <p:nvSpPr>
              <p:cNvPr id="57" name="Teardrop 56">
                <a:extLst>
                  <a:ext uri="{FF2B5EF4-FFF2-40B4-BE49-F238E27FC236}">
                    <a16:creationId xmlns:a16="http://schemas.microsoft.com/office/drawing/2014/main" id="{9C7D8F02-1D1A-DE74-F021-E37A83E8D68C}"/>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58" name="Freeform: Shape 57">
                <a:extLst>
                  <a:ext uri="{FF2B5EF4-FFF2-40B4-BE49-F238E27FC236}">
                    <a16:creationId xmlns:a16="http://schemas.microsoft.com/office/drawing/2014/main" id="{5B26D5A1-E221-6321-DBA3-73D4DD8E665E}"/>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a:lstStyle/>
              <a:p>
                <a:endParaRPr lang="en-CA" noProof="0" dirty="0"/>
              </a:p>
            </p:txBody>
          </p:sp>
        </p:grpSp>
        <p:sp>
          <p:nvSpPr>
            <p:cNvPr id="61" name="Oval 60">
              <a:extLst>
                <a:ext uri="{FF2B5EF4-FFF2-40B4-BE49-F238E27FC236}">
                  <a16:creationId xmlns:a16="http://schemas.microsoft.com/office/drawing/2014/main" id="{8DC055E2-5928-58F7-4E65-F58AA9DA439A}"/>
                </a:ext>
              </a:extLst>
            </p:cNvPr>
            <p:cNvSpPr/>
            <p:nvPr/>
          </p:nvSpPr>
          <p:spPr>
            <a:xfrm>
              <a:off x="6000666" y="4092701"/>
              <a:ext cx="199327" cy="199327"/>
            </a:xfrm>
            <a:prstGeom prst="ellipse">
              <a:avLst/>
            </a:prstGeom>
            <a:solidFill>
              <a:srgbClr val="D03A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grpSp>
        <p:nvGrpSpPr>
          <p:cNvPr id="15" name="Group 14">
            <a:extLst>
              <a:ext uri="{FF2B5EF4-FFF2-40B4-BE49-F238E27FC236}">
                <a16:creationId xmlns:a16="http://schemas.microsoft.com/office/drawing/2014/main" id="{792BA43F-F9ED-6689-6C88-38F4BC8FEB58}"/>
              </a:ext>
              <a:ext uri="{C183D7F6-B498-43B3-948B-1728B52AA6E4}">
                <adec:decorative xmlns:adec="http://schemas.microsoft.com/office/drawing/2017/decorative" val="1"/>
              </a:ext>
            </a:extLst>
          </p:cNvPr>
          <p:cNvGrpSpPr/>
          <p:nvPr/>
        </p:nvGrpSpPr>
        <p:grpSpPr>
          <a:xfrm>
            <a:off x="7482917" y="1948103"/>
            <a:ext cx="1042650" cy="1960474"/>
            <a:chOff x="7482917" y="1948103"/>
            <a:chExt cx="1042650" cy="1960474"/>
          </a:xfrm>
        </p:grpSpPr>
        <p:grpSp>
          <p:nvGrpSpPr>
            <p:cNvPr id="62" name="Group 61">
              <a:extLst>
                <a:ext uri="{FF2B5EF4-FFF2-40B4-BE49-F238E27FC236}">
                  <a16:creationId xmlns:a16="http://schemas.microsoft.com/office/drawing/2014/main" id="{5F68EB70-E6E7-769C-A4C0-C733B3125CD9}"/>
                </a:ext>
              </a:extLst>
            </p:cNvPr>
            <p:cNvGrpSpPr/>
            <p:nvPr/>
          </p:nvGrpSpPr>
          <p:grpSpPr>
            <a:xfrm>
              <a:off x="7482917" y="2585024"/>
              <a:ext cx="1042650" cy="1323553"/>
              <a:chOff x="1359564" y="2840985"/>
              <a:chExt cx="926436" cy="1176030"/>
            </a:xfrm>
            <a:solidFill>
              <a:schemeClr val="accent4">
                <a:lumMod val="75000"/>
              </a:schemeClr>
            </a:solidFill>
          </p:grpSpPr>
          <p:sp>
            <p:nvSpPr>
              <p:cNvPr id="63" name="Teardrop 62">
                <a:extLst>
                  <a:ext uri="{FF2B5EF4-FFF2-40B4-BE49-F238E27FC236}">
                    <a16:creationId xmlns:a16="http://schemas.microsoft.com/office/drawing/2014/main" id="{E16CFB41-EAEB-6550-D9CF-3697C9A193DC}"/>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64" name="Freeform: Shape 63">
                <a:extLst>
                  <a:ext uri="{FF2B5EF4-FFF2-40B4-BE49-F238E27FC236}">
                    <a16:creationId xmlns:a16="http://schemas.microsoft.com/office/drawing/2014/main" id="{8CC6E5BF-DD90-FFC1-43E4-8B6269486F1B}"/>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a:lstStyle/>
              <a:p>
                <a:endParaRPr lang="en-CA" noProof="0" dirty="0"/>
              </a:p>
            </p:txBody>
          </p:sp>
        </p:grpSp>
        <p:sp>
          <p:nvSpPr>
            <p:cNvPr id="66" name="Oval 65">
              <a:extLst>
                <a:ext uri="{FF2B5EF4-FFF2-40B4-BE49-F238E27FC236}">
                  <a16:creationId xmlns:a16="http://schemas.microsoft.com/office/drawing/2014/main" id="{7AC074CD-E2C4-6365-4F83-7AEF89A62A3A}"/>
                </a:ext>
              </a:extLst>
            </p:cNvPr>
            <p:cNvSpPr/>
            <p:nvPr/>
          </p:nvSpPr>
          <p:spPr>
            <a:xfrm>
              <a:off x="7904579" y="1948103"/>
              <a:ext cx="199327" cy="19932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grpSp>
        <p:nvGrpSpPr>
          <p:cNvPr id="16" name="Group 15">
            <a:extLst>
              <a:ext uri="{FF2B5EF4-FFF2-40B4-BE49-F238E27FC236}">
                <a16:creationId xmlns:a16="http://schemas.microsoft.com/office/drawing/2014/main" id="{D63CA9E1-C5C5-F612-2A9A-35117976A3B7}"/>
              </a:ext>
              <a:ext uri="{C183D7F6-B498-43B3-948B-1728B52AA6E4}">
                <adec:decorative xmlns:adec="http://schemas.microsoft.com/office/drawing/2017/decorative" val="1"/>
              </a:ext>
            </a:extLst>
          </p:cNvPr>
          <p:cNvGrpSpPr/>
          <p:nvPr/>
        </p:nvGrpSpPr>
        <p:grpSpPr>
          <a:xfrm>
            <a:off x="9407267" y="2585024"/>
            <a:ext cx="1042650" cy="1707004"/>
            <a:chOff x="9407267" y="2585024"/>
            <a:chExt cx="1042650" cy="1707004"/>
          </a:xfrm>
        </p:grpSpPr>
        <p:grpSp>
          <p:nvGrpSpPr>
            <p:cNvPr id="67" name="Group 66">
              <a:extLst>
                <a:ext uri="{FF2B5EF4-FFF2-40B4-BE49-F238E27FC236}">
                  <a16:creationId xmlns:a16="http://schemas.microsoft.com/office/drawing/2014/main" id="{AAC1EF4C-F9FD-8146-78F5-408A271B9E43}"/>
                </a:ext>
              </a:extLst>
            </p:cNvPr>
            <p:cNvGrpSpPr/>
            <p:nvPr/>
          </p:nvGrpSpPr>
          <p:grpSpPr>
            <a:xfrm>
              <a:off x="9407267" y="2585024"/>
              <a:ext cx="1042650" cy="1323553"/>
              <a:chOff x="1359564" y="2840985"/>
              <a:chExt cx="926436" cy="1176030"/>
            </a:xfrm>
            <a:solidFill>
              <a:schemeClr val="accent5">
                <a:lumMod val="75000"/>
              </a:schemeClr>
            </a:solidFill>
          </p:grpSpPr>
          <p:sp>
            <p:nvSpPr>
              <p:cNvPr id="68" name="Teardrop 67">
                <a:extLst>
                  <a:ext uri="{FF2B5EF4-FFF2-40B4-BE49-F238E27FC236}">
                    <a16:creationId xmlns:a16="http://schemas.microsoft.com/office/drawing/2014/main" id="{608FABB6-EBB0-5BA0-D5A5-17A7BA39E144}"/>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69" name="Freeform: Shape 68">
                <a:extLst>
                  <a:ext uri="{FF2B5EF4-FFF2-40B4-BE49-F238E27FC236}">
                    <a16:creationId xmlns:a16="http://schemas.microsoft.com/office/drawing/2014/main" id="{6BE37277-4F11-4324-FAC9-0664C751C331}"/>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a:lstStyle/>
              <a:p>
                <a:endParaRPr lang="en-CA" noProof="0" dirty="0"/>
              </a:p>
            </p:txBody>
          </p:sp>
        </p:grpSp>
        <p:sp>
          <p:nvSpPr>
            <p:cNvPr id="71" name="Oval 70">
              <a:extLst>
                <a:ext uri="{FF2B5EF4-FFF2-40B4-BE49-F238E27FC236}">
                  <a16:creationId xmlns:a16="http://schemas.microsoft.com/office/drawing/2014/main" id="{AD8459AE-05F4-BBEE-D3EC-7CB2A08591D8}"/>
                </a:ext>
              </a:extLst>
            </p:cNvPr>
            <p:cNvSpPr/>
            <p:nvPr/>
          </p:nvSpPr>
          <p:spPr>
            <a:xfrm>
              <a:off x="9828929" y="4092701"/>
              <a:ext cx="199327" cy="19932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grpSp>
        <p:nvGrpSpPr>
          <p:cNvPr id="3" name="Group 2">
            <a:extLst>
              <a:ext uri="{FF2B5EF4-FFF2-40B4-BE49-F238E27FC236}">
                <a16:creationId xmlns:a16="http://schemas.microsoft.com/office/drawing/2014/main" id="{5E3D2AF3-9799-BBD4-7D84-AC0171EC020C}"/>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6" name="Arrow: Right 6">
              <a:extLst>
                <a:ext uri="{FF2B5EF4-FFF2-40B4-BE49-F238E27FC236}">
                  <a16:creationId xmlns:a16="http://schemas.microsoft.com/office/drawing/2014/main" id="{D9E7404C-90E7-980D-7AF0-378D2881E43F}"/>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After</a:t>
              </a:r>
            </a:p>
          </p:txBody>
        </p:sp>
        <p:sp>
          <p:nvSpPr>
            <p:cNvPr id="7" name="Arrow: Left 7">
              <a:extLst>
                <a:ext uri="{FF2B5EF4-FFF2-40B4-BE49-F238E27FC236}">
                  <a16:creationId xmlns:a16="http://schemas.microsoft.com/office/drawing/2014/main" id="{034E4890-685A-43FE-3AB2-BC3BCA109D62}"/>
                </a:ext>
              </a:extLst>
            </p:cNvPr>
            <p:cNvSpPr/>
            <p:nvPr/>
          </p:nvSpPr>
          <p:spPr>
            <a:xfrm>
              <a:off x="476634" y="2277239"/>
              <a:ext cx="4382884" cy="1777043"/>
            </a:xfrm>
            <a:prstGeom prst="lef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Before</a:t>
              </a:r>
            </a:p>
          </p:txBody>
        </p:sp>
        <p:sp>
          <p:nvSpPr>
            <p:cNvPr id="9" name="Oval 8">
              <a:extLst>
                <a:ext uri="{FF2B5EF4-FFF2-40B4-BE49-F238E27FC236}">
                  <a16:creationId xmlns:a16="http://schemas.microsoft.com/office/drawing/2014/main" id="{A8CBFD9E-94AA-1B6C-2C97-C149CAEDD286}"/>
                </a:ext>
              </a:extLst>
            </p:cNvPr>
            <p:cNvSpPr/>
            <p:nvPr/>
          </p:nvSpPr>
          <p:spPr>
            <a:xfrm>
              <a:off x="4613543" y="1687398"/>
              <a:ext cx="2961738" cy="2956726"/>
            </a:xfrm>
            <a:prstGeom prst="ellipse">
              <a:avLst/>
            </a:prstGeom>
            <a:solidFill>
              <a:srgbClr val="00009A"/>
            </a:solidFill>
            <a:ln w="101600" cmpd="dbl">
              <a:solidFill>
                <a:srgbClr val="00009A"/>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bg1"/>
                  </a:solidFill>
                </a:rPr>
                <a:t>During</a:t>
              </a:r>
            </a:p>
          </p:txBody>
        </p:sp>
      </p:grpSp>
      <p:sp>
        <p:nvSpPr>
          <p:cNvPr id="2" name="Title 1">
            <a:extLst>
              <a:ext uri="{FF2B5EF4-FFF2-40B4-BE49-F238E27FC236}">
                <a16:creationId xmlns:a16="http://schemas.microsoft.com/office/drawing/2014/main" id="{BA8E6674-2500-8143-53F9-A6C814E61784}"/>
              </a:ext>
            </a:extLst>
          </p:cNvPr>
          <p:cNvSpPr>
            <a:spLocks noGrp="1"/>
          </p:cNvSpPr>
          <p:nvPr>
            <p:ph type="title"/>
          </p:nvPr>
        </p:nvSpPr>
        <p:spPr/>
        <p:txBody>
          <a:bodyPr/>
          <a:lstStyle/>
          <a:p>
            <a:r>
              <a:rPr lang="en-CA" noProof="0" dirty="0"/>
              <a:t>Keep it CLEAR</a:t>
            </a:r>
            <a:br>
              <a:rPr lang="en-CA" noProof="0" dirty="0"/>
            </a:br>
            <a:endParaRPr lang="en-CA" noProof="0" dirty="0"/>
          </a:p>
        </p:txBody>
      </p:sp>
      <p:sp>
        <p:nvSpPr>
          <p:cNvPr id="35" name="TextBox 34">
            <a:extLst>
              <a:ext uri="{FF2B5EF4-FFF2-40B4-BE49-F238E27FC236}">
                <a16:creationId xmlns:a16="http://schemas.microsoft.com/office/drawing/2014/main" id="{D44D876B-A133-4341-7841-C7E48AED662A}"/>
              </a:ext>
            </a:extLst>
          </p:cNvPr>
          <p:cNvSpPr txBox="1"/>
          <p:nvPr/>
        </p:nvSpPr>
        <p:spPr>
          <a:xfrm>
            <a:off x="2027611" y="2818635"/>
            <a:ext cx="407163" cy="677108"/>
          </a:xfrm>
          <a:prstGeom prst="rect">
            <a:avLst/>
          </a:prstGeom>
          <a:noFill/>
        </p:spPr>
        <p:txBody>
          <a:bodyPr wrap="none" lIns="0" tIns="0" rIns="0" bIns="0" rtlCol="0">
            <a:spAutoFit/>
          </a:bodyPr>
          <a:lstStyle/>
          <a:p>
            <a:pPr algn="ctr">
              <a:spcBef>
                <a:spcPts val="600"/>
              </a:spcBef>
            </a:pPr>
            <a:r>
              <a:rPr lang="en-CA" sz="4400" b="1" noProof="0" dirty="0">
                <a:solidFill>
                  <a:schemeClr val="bg1"/>
                </a:solidFill>
              </a:rPr>
              <a:t>C</a:t>
            </a:r>
          </a:p>
        </p:txBody>
      </p:sp>
      <p:sp>
        <p:nvSpPr>
          <p:cNvPr id="31" name="Content Placeholder 30">
            <a:extLst>
              <a:ext uri="{FF2B5EF4-FFF2-40B4-BE49-F238E27FC236}">
                <a16:creationId xmlns:a16="http://schemas.microsoft.com/office/drawing/2014/main" id="{9FEF9512-FE03-F1EF-568B-07FC058E266C}"/>
              </a:ext>
            </a:extLst>
          </p:cNvPr>
          <p:cNvSpPr>
            <a:spLocks noGrp="1"/>
          </p:cNvSpPr>
          <p:nvPr>
            <p:ph idx="4294967295"/>
          </p:nvPr>
        </p:nvSpPr>
        <p:spPr>
          <a:xfrm>
            <a:off x="1313543" y="4372203"/>
            <a:ext cx="1828800" cy="608012"/>
          </a:xfrm>
        </p:spPr>
        <p:txBody>
          <a:bodyPr wrap="square" lIns="91440" tIns="91440" rIns="91440" bIns="91440">
            <a:noAutofit/>
          </a:bodyPr>
          <a:lstStyle/>
          <a:p>
            <a:pPr marL="0" indent="0" algn="ctr">
              <a:buNone/>
            </a:pPr>
            <a:r>
              <a:rPr lang="en-CA" sz="2800" b="1" noProof="0" dirty="0"/>
              <a:t>C</a:t>
            </a:r>
            <a:r>
              <a:rPr lang="en-CA" noProof="0" dirty="0"/>
              <a:t>larify</a:t>
            </a:r>
          </a:p>
        </p:txBody>
      </p:sp>
      <p:sp>
        <p:nvSpPr>
          <p:cNvPr id="41" name="TextBox 40">
            <a:extLst>
              <a:ext uri="{FF2B5EF4-FFF2-40B4-BE49-F238E27FC236}">
                <a16:creationId xmlns:a16="http://schemas.microsoft.com/office/drawing/2014/main" id="{202AC1F6-EC5F-5776-EE3C-D57ED4ED9204}"/>
              </a:ext>
            </a:extLst>
          </p:cNvPr>
          <p:cNvSpPr txBox="1"/>
          <p:nvPr/>
        </p:nvSpPr>
        <p:spPr>
          <a:xfrm>
            <a:off x="3983220" y="2818635"/>
            <a:ext cx="344646" cy="677108"/>
          </a:xfrm>
          <a:prstGeom prst="rect">
            <a:avLst/>
          </a:prstGeom>
          <a:noFill/>
        </p:spPr>
        <p:txBody>
          <a:bodyPr wrap="none" lIns="0" tIns="0" rIns="0" bIns="0" rtlCol="0">
            <a:spAutoFit/>
          </a:bodyPr>
          <a:lstStyle/>
          <a:p>
            <a:pPr algn="ctr">
              <a:spcBef>
                <a:spcPts val="600"/>
              </a:spcBef>
            </a:pPr>
            <a:r>
              <a:rPr lang="en-CA" sz="4400" b="1" noProof="0" dirty="0">
                <a:solidFill>
                  <a:schemeClr val="bg1"/>
                </a:solidFill>
              </a:rPr>
              <a:t>L</a:t>
            </a:r>
          </a:p>
        </p:txBody>
      </p:sp>
      <p:sp>
        <p:nvSpPr>
          <p:cNvPr id="5" name="TextBox 4">
            <a:extLst>
              <a:ext uri="{FF2B5EF4-FFF2-40B4-BE49-F238E27FC236}">
                <a16:creationId xmlns:a16="http://schemas.microsoft.com/office/drawing/2014/main" id="{BA15CBF0-AB5E-55EE-0593-C8656553E29B}"/>
              </a:ext>
            </a:extLst>
          </p:cNvPr>
          <p:cNvSpPr txBox="1"/>
          <p:nvPr/>
        </p:nvSpPr>
        <p:spPr>
          <a:xfrm>
            <a:off x="3238705" y="4379040"/>
            <a:ext cx="1828800" cy="594009"/>
          </a:xfrm>
          <a:prstGeom prst="rect">
            <a:avLst/>
          </a:prstGeom>
          <a:noFill/>
        </p:spPr>
        <p:txBody>
          <a:bodyPr wrap="square" lIns="91440" tIns="91440" rIns="91440" bIns="9144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CA" sz="2800" b="1" i="0" u="none" strike="noStrike" kern="1200" cap="none" spc="0" normalizeH="0" baseline="0" noProof="0" dirty="0">
                <a:ln>
                  <a:noFill/>
                </a:ln>
                <a:solidFill>
                  <a:prstClr val="black"/>
                </a:solidFill>
                <a:effectLst/>
                <a:uLnTx/>
                <a:uFillTx/>
                <a:ea typeface="+mn-ea"/>
                <a:cs typeface="+mn-cs"/>
              </a:rPr>
              <a:t>L</a:t>
            </a:r>
            <a:r>
              <a:rPr kumimoji="0" lang="en-CA" sz="2000" b="0" i="0" u="none" strike="noStrike" kern="1200" cap="none" spc="0" normalizeH="0" baseline="0" noProof="0" dirty="0">
                <a:ln>
                  <a:noFill/>
                </a:ln>
                <a:solidFill>
                  <a:prstClr val="black"/>
                </a:solidFill>
                <a:effectLst/>
                <a:uLnTx/>
                <a:uFillTx/>
                <a:ea typeface="+mn-ea"/>
                <a:cs typeface="+mn-cs"/>
              </a:rPr>
              <a:t>isten </a:t>
            </a:r>
          </a:p>
        </p:txBody>
      </p:sp>
      <p:sp>
        <p:nvSpPr>
          <p:cNvPr id="59" name="TextBox 58">
            <a:extLst>
              <a:ext uri="{FF2B5EF4-FFF2-40B4-BE49-F238E27FC236}">
                <a16:creationId xmlns:a16="http://schemas.microsoft.com/office/drawing/2014/main" id="{83C4071A-8E61-74B7-1053-4EB8BB1BA36A}"/>
              </a:ext>
            </a:extLst>
          </p:cNvPr>
          <p:cNvSpPr txBox="1"/>
          <p:nvPr/>
        </p:nvSpPr>
        <p:spPr>
          <a:xfrm>
            <a:off x="5904399" y="2818635"/>
            <a:ext cx="376706" cy="677108"/>
          </a:xfrm>
          <a:prstGeom prst="rect">
            <a:avLst/>
          </a:prstGeom>
          <a:noFill/>
        </p:spPr>
        <p:txBody>
          <a:bodyPr wrap="none" lIns="0" tIns="0" rIns="0" bIns="0" rtlCol="0">
            <a:spAutoFit/>
          </a:bodyPr>
          <a:lstStyle/>
          <a:p>
            <a:pPr algn="ctr">
              <a:spcBef>
                <a:spcPts val="600"/>
              </a:spcBef>
            </a:pPr>
            <a:r>
              <a:rPr lang="en-CA" sz="4400" b="1" noProof="0" dirty="0">
                <a:solidFill>
                  <a:schemeClr val="bg1"/>
                </a:solidFill>
              </a:rPr>
              <a:t>E</a:t>
            </a:r>
          </a:p>
        </p:txBody>
      </p:sp>
      <p:sp>
        <p:nvSpPr>
          <p:cNvPr id="8" name="TextBox 7">
            <a:extLst>
              <a:ext uri="{FF2B5EF4-FFF2-40B4-BE49-F238E27FC236}">
                <a16:creationId xmlns:a16="http://schemas.microsoft.com/office/drawing/2014/main" id="{0619C33D-A63F-47CF-CB4B-6F2E065A0769}"/>
              </a:ext>
            </a:extLst>
          </p:cNvPr>
          <p:cNvSpPr txBox="1"/>
          <p:nvPr/>
        </p:nvSpPr>
        <p:spPr>
          <a:xfrm>
            <a:off x="5163867" y="4368268"/>
            <a:ext cx="1828800" cy="615553"/>
          </a:xfrm>
          <a:prstGeom prst="rect">
            <a:avLst/>
          </a:prstGeom>
          <a:noFill/>
        </p:spPr>
        <p:txBody>
          <a:bodyPr wrap="square" lIns="91440" tIns="91440" rIns="91440" bIns="91440">
            <a:noAutofit/>
          </a:bodyPr>
          <a:lstStyle/>
          <a:p>
            <a:pPr algn="ctr"/>
            <a:r>
              <a:rPr kumimoji="0" lang="en-CA" sz="2800" b="1" i="0" u="none" strike="noStrike" kern="1200" cap="none" spc="0" normalizeH="0" baseline="0" noProof="0" dirty="0">
                <a:ln>
                  <a:noFill/>
                </a:ln>
                <a:solidFill>
                  <a:prstClr val="black"/>
                </a:solidFill>
                <a:effectLst/>
                <a:uLnTx/>
                <a:uFillTx/>
                <a:ea typeface="+mn-ea"/>
                <a:cs typeface="+mn-cs"/>
              </a:rPr>
              <a:t>E</a:t>
            </a:r>
            <a:r>
              <a:rPr kumimoji="0" lang="en-CA" sz="2000" b="0" i="0" u="none" strike="noStrike" kern="1200" cap="none" spc="0" normalizeH="0" baseline="0" noProof="0" dirty="0">
                <a:ln>
                  <a:noFill/>
                </a:ln>
                <a:solidFill>
                  <a:prstClr val="black"/>
                </a:solidFill>
                <a:effectLst/>
                <a:uLnTx/>
                <a:uFillTx/>
                <a:ea typeface="+mn-ea"/>
                <a:cs typeface="+mn-cs"/>
              </a:rPr>
              <a:t>xplain</a:t>
            </a:r>
            <a:endParaRPr lang="en-CA" noProof="0" dirty="0"/>
          </a:p>
        </p:txBody>
      </p:sp>
      <p:sp>
        <p:nvSpPr>
          <p:cNvPr id="65" name="TextBox 64">
            <a:extLst>
              <a:ext uri="{FF2B5EF4-FFF2-40B4-BE49-F238E27FC236}">
                <a16:creationId xmlns:a16="http://schemas.microsoft.com/office/drawing/2014/main" id="{F5277832-3392-68B8-8381-ED92C9232FCC}"/>
              </a:ext>
            </a:extLst>
          </p:cNvPr>
          <p:cNvSpPr txBox="1"/>
          <p:nvPr/>
        </p:nvSpPr>
        <p:spPr>
          <a:xfrm>
            <a:off x="7800661" y="2818635"/>
            <a:ext cx="407163" cy="677108"/>
          </a:xfrm>
          <a:prstGeom prst="rect">
            <a:avLst/>
          </a:prstGeom>
          <a:noFill/>
        </p:spPr>
        <p:txBody>
          <a:bodyPr wrap="none" lIns="0" tIns="0" rIns="0" bIns="0" rtlCol="0">
            <a:spAutoFit/>
          </a:bodyPr>
          <a:lstStyle/>
          <a:p>
            <a:pPr algn="ctr">
              <a:spcBef>
                <a:spcPts val="600"/>
              </a:spcBef>
            </a:pPr>
            <a:r>
              <a:rPr lang="en-CA" sz="4400" b="1" noProof="0" dirty="0">
                <a:solidFill>
                  <a:schemeClr val="bg1"/>
                </a:solidFill>
              </a:rPr>
              <a:t>A</a:t>
            </a:r>
          </a:p>
        </p:txBody>
      </p:sp>
      <p:sp>
        <p:nvSpPr>
          <p:cNvPr id="10" name="TextBox 9">
            <a:extLst>
              <a:ext uri="{FF2B5EF4-FFF2-40B4-BE49-F238E27FC236}">
                <a16:creationId xmlns:a16="http://schemas.microsoft.com/office/drawing/2014/main" id="{A53CBA75-0757-3682-AD5A-62139DF92067}"/>
              </a:ext>
            </a:extLst>
          </p:cNvPr>
          <p:cNvSpPr txBox="1"/>
          <p:nvPr/>
        </p:nvSpPr>
        <p:spPr>
          <a:xfrm>
            <a:off x="7089029" y="4379040"/>
            <a:ext cx="1828800" cy="594009"/>
          </a:xfrm>
          <a:prstGeom prst="rect">
            <a:avLst/>
          </a:prstGeom>
          <a:noFill/>
        </p:spPr>
        <p:txBody>
          <a:bodyPr wrap="square" lIns="91440" tIns="91440" rIns="91440" bIns="9144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CA" sz="2800" b="1" i="0" u="none" strike="noStrike" kern="1200" cap="none" spc="0" normalizeH="0" baseline="0" noProof="0" dirty="0">
                <a:ln>
                  <a:noFill/>
                </a:ln>
                <a:solidFill>
                  <a:prstClr val="black"/>
                </a:solidFill>
                <a:effectLst/>
                <a:uLnTx/>
                <a:uFillTx/>
                <a:ea typeface="+mn-ea"/>
                <a:cs typeface="+mn-cs"/>
              </a:rPr>
              <a:t>A</a:t>
            </a:r>
            <a:r>
              <a:rPr kumimoji="0" lang="en-CA" sz="2000" b="0" i="0" u="none" strike="noStrike" kern="1200" cap="none" spc="0" normalizeH="0" baseline="0" noProof="0" dirty="0">
                <a:ln>
                  <a:noFill/>
                </a:ln>
                <a:solidFill>
                  <a:prstClr val="black"/>
                </a:solidFill>
                <a:effectLst/>
                <a:uLnTx/>
                <a:uFillTx/>
                <a:ea typeface="+mn-ea"/>
                <a:cs typeface="+mn-cs"/>
              </a:rPr>
              <a:t>lign </a:t>
            </a:r>
          </a:p>
        </p:txBody>
      </p:sp>
      <p:sp>
        <p:nvSpPr>
          <p:cNvPr id="70" name="TextBox 69">
            <a:extLst>
              <a:ext uri="{FF2B5EF4-FFF2-40B4-BE49-F238E27FC236}">
                <a16:creationId xmlns:a16="http://schemas.microsoft.com/office/drawing/2014/main" id="{83ED692A-76F5-F5B3-AAB1-5F9E73B131A6}"/>
              </a:ext>
            </a:extLst>
          </p:cNvPr>
          <p:cNvSpPr txBox="1"/>
          <p:nvPr/>
        </p:nvSpPr>
        <p:spPr>
          <a:xfrm>
            <a:off x="9725011" y="2818635"/>
            <a:ext cx="407163" cy="677108"/>
          </a:xfrm>
          <a:prstGeom prst="rect">
            <a:avLst/>
          </a:prstGeom>
          <a:noFill/>
        </p:spPr>
        <p:txBody>
          <a:bodyPr wrap="none" lIns="0" tIns="0" rIns="0" bIns="0" rtlCol="0">
            <a:spAutoFit/>
          </a:bodyPr>
          <a:lstStyle/>
          <a:p>
            <a:pPr algn="ctr">
              <a:spcBef>
                <a:spcPts val="600"/>
              </a:spcBef>
            </a:pPr>
            <a:r>
              <a:rPr lang="en-CA" sz="4400" b="1" noProof="0" dirty="0">
                <a:solidFill>
                  <a:schemeClr val="bg1"/>
                </a:solidFill>
              </a:rPr>
              <a:t>R</a:t>
            </a:r>
          </a:p>
        </p:txBody>
      </p:sp>
      <p:sp>
        <p:nvSpPr>
          <p:cNvPr id="12" name="TextBox 11">
            <a:extLst>
              <a:ext uri="{FF2B5EF4-FFF2-40B4-BE49-F238E27FC236}">
                <a16:creationId xmlns:a16="http://schemas.microsoft.com/office/drawing/2014/main" id="{6076504D-7484-89C8-8F3C-3798888C44B5}"/>
              </a:ext>
            </a:extLst>
          </p:cNvPr>
          <p:cNvSpPr txBox="1"/>
          <p:nvPr/>
        </p:nvSpPr>
        <p:spPr>
          <a:xfrm>
            <a:off x="9014192" y="4379040"/>
            <a:ext cx="1828800" cy="594009"/>
          </a:xfrm>
          <a:prstGeom prst="rect">
            <a:avLst/>
          </a:prstGeom>
          <a:noFill/>
        </p:spPr>
        <p:txBody>
          <a:bodyPr wrap="square" lIns="91440" tIns="91440" rIns="91440" bIns="9144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CA" sz="2800" b="1" i="0" u="none" strike="noStrike" kern="1200" cap="none" spc="0" normalizeH="0" baseline="0" noProof="0" dirty="0">
                <a:ln>
                  <a:noFill/>
                </a:ln>
                <a:solidFill>
                  <a:prstClr val="black"/>
                </a:solidFill>
                <a:effectLst/>
                <a:uLnTx/>
                <a:uFillTx/>
                <a:ea typeface="+mn-ea"/>
                <a:cs typeface="+mn-cs"/>
              </a:rPr>
              <a:t>R</a:t>
            </a:r>
            <a:r>
              <a:rPr kumimoji="0" lang="en-CA" sz="2000" b="0" i="0" u="none" strike="noStrike" kern="1200" cap="none" spc="0" normalizeH="0" baseline="0" noProof="0" dirty="0">
                <a:ln>
                  <a:noFill/>
                </a:ln>
                <a:solidFill>
                  <a:prstClr val="black"/>
                </a:solidFill>
                <a:effectLst/>
                <a:uLnTx/>
                <a:uFillTx/>
                <a:ea typeface="+mn-ea"/>
                <a:cs typeface="+mn-cs"/>
              </a:rPr>
              <a:t>eview</a:t>
            </a:r>
          </a:p>
        </p:txBody>
      </p:sp>
      <p:sp>
        <p:nvSpPr>
          <p:cNvPr id="4" name="Slide Number Placeholder 3">
            <a:extLst>
              <a:ext uri="{FF2B5EF4-FFF2-40B4-BE49-F238E27FC236}">
                <a16:creationId xmlns:a16="http://schemas.microsoft.com/office/drawing/2014/main" id="{D4722F68-32CC-CB56-D6AE-B0DDE7D2CB22}"/>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pPr/>
              <a:t>42</a:t>
            </a:fld>
            <a:endParaRPr lang="en-CA" noProof="0" dirty="0"/>
          </a:p>
        </p:txBody>
      </p:sp>
    </p:spTree>
    <p:custDataLst>
      <p:tags r:id="rId1"/>
    </p:custDataLst>
    <p:extLst>
      <p:ext uri="{BB962C8B-B14F-4D97-AF65-F5344CB8AC3E}">
        <p14:creationId xmlns:p14="http://schemas.microsoft.com/office/powerpoint/2010/main" val="1323893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bldP spid="5" grpId="0"/>
      <p:bldP spid="8" grpId="0"/>
      <p:bldP spid="10" grpId="0"/>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FB553-9BCD-3AF6-5EB8-B1A762BF942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4BDCFBD-1F27-9482-1E41-DEA4704652C3}"/>
              </a:ext>
              <a:ext uri="{C183D7F6-B498-43B3-948B-1728B52AA6E4}">
                <adec:decorative xmlns:adec="http://schemas.microsoft.com/office/drawing/2017/decorative" val="1"/>
              </a:ext>
            </a:extLst>
          </p:cNvPr>
          <p:cNvGrpSpPr/>
          <p:nvPr/>
        </p:nvGrpSpPr>
        <p:grpSpPr>
          <a:xfrm>
            <a:off x="-653078" y="2038562"/>
            <a:ext cx="13465941" cy="2167083"/>
            <a:chOff x="-653078" y="2038562"/>
            <a:chExt cx="13465941" cy="2167083"/>
          </a:xfrm>
        </p:grpSpPr>
        <p:sp>
          <p:nvSpPr>
            <p:cNvPr id="3" name="Arc 2">
              <a:extLst>
                <a:ext uri="{FF2B5EF4-FFF2-40B4-BE49-F238E27FC236}">
                  <a16:creationId xmlns:a16="http://schemas.microsoft.com/office/drawing/2014/main" id="{E9E1081A-8D8E-5E95-F661-026F0FAE76F9}"/>
                </a:ext>
              </a:extLst>
            </p:cNvPr>
            <p:cNvSpPr/>
            <p:nvPr/>
          </p:nvSpPr>
          <p:spPr>
            <a:xfrm>
              <a:off x="-653078" y="2060333"/>
              <a:ext cx="1919842" cy="2145312"/>
            </a:xfrm>
            <a:prstGeom prst="arc">
              <a:avLst>
                <a:gd name="adj1" fmla="val 15348116"/>
                <a:gd name="adj2" fmla="val 243444"/>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5" name="Arc 4">
              <a:extLst>
                <a:ext uri="{FF2B5EF4-FFF2-40B4-BE49-F238E27FC236}">
                  <a16:creationId xmlns:a16="http://schemas.microsoft.com/office/drawing/2014/main" id="{15621824-2F04-E27F-BE6B-F987E6DC8C72}"/>
                </a:ext>
              </a:extLst>
            </p:cNvPr>
            <p:cNvSpPr/>
            <p:nvPr/>
          </p:nvSpPr>
          <p:spPr>
            <a:xfrm>
              <a:off x="1271272" y="2038562"/>
              <a:ext cx="1919842" cy="2145312"/>
            </a:xfrm>
            <a:prstGeom prst="arc">
              <a:avLst>
                <a:gd name="adj1" fmla="val 120522"/>
                <a:gd name="adj2" fmla="val 10495929"/>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6" name="Arc 5">
              <a:extLst>
                <a:ext uri="{FF2B5EF4-FFF2-40B4-BE49-F238E27FC236}">
                  <a16:creationId xmlns:a16="http://schemas.microsoft.com/office/drawing/2014/main" id="{23EF20AF-7B3C-3ECF-123D-EF6430B93CF4}"/>
                </a:ext>
              </a:extLst>
            </p:cNvPr>
            <p:cNvSpPr/>
            <p:nvPr/>
          </p:nvSpPr>
          <p:spPr>
            <a:xfrm>
              <a:off x="5119971" y="2038562"/>
              <a:ext cx="1919842" cy="2145312"/>
            </a:xfrm>
            <a:prstGeom prst="arc">
              <a:avLst>
                <a:gd name="adj1" fmla="val 21546431"/>
                <a:gd name="adj2" fmla="val 10812721"/>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8" name="Arc 7">
              <a:extLst>
                <a:ext uri="{FF2B5EF4-FFF2-40B4-BE49-F238E27FC236}">
                  <a16:creationId xmlns:a16="http://schemas.microsoft.com/office/drawing/2014/main" id="{77C38486-8156-B809-EFA2-DD628F175274}"/>
                </a:ext>
              </a:extLst>
            </p:cNvPr>
            <p:cNvSpPr/>
            <p:nvPr/>
          </p:nvSpPr>
          <p:spPr>
            <a:xfrm>
              <a:off x="3195622" y="2038562"/>
              <a:ext cx="1919842" cy="2145312"/>
            </a:xfrm>
            <a:prstGeom prst="arc">
              <a:avLst>
                <a:gd name="adj1" fmla="val 11009287"/>
                <a:gd name="adj2" fmla="val 0"/>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9" name="Arc 8">
              <a:extLst>
                <a:ext uri="{FF2B5EF4-FFF2-40B4-BE49-F238E27FC236}">
                  <a16:creationId xmlns:a16="http://schemas.microsoft.com/office/drawing/2014/main" id="{86967DAA-9E88-7170-8405-5CF3822CD829}"/>
                </a:ext>
              </a:extLst>
            </p:cNvPr>
            <p:cNvSpPr/>
            <p:nvPr/>
          </p:nvSpPr>
          <p:spPr>
            <a:xfrm>
              <a:off x="8968671" y="2038562"/>
              <a:ext cx="1919842" cy="2145312"/>
            </a:xfrm>
            <a:prstGeom prst="arc">
              <a:avLst>
                <a:gd name="adj1" fmla="val 30623"/>
                <a:gd name="adj2" fmla="val 10809884"/>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10" name="Arc 9">
              <a:extLst>
                <a:ext uri="{FF2B5EF4-FFF2-40B4-BE49-F238E27FC236}">
                  <a16:creationId xmlns:a16="http://schemas.microsoft.com/office/drawing/2014/main" id="{FD755A32-661C-89E6-1D8C-87578E7DBCC3}"/>
                </a:ext>
              </a:extLst>
            </p:cNvPr>
            <p:cNvSpPr/>
            <p:nvPr/>
          </p:nvSpPr>
          <p:spPr>
            <a:xfrm>
              <a:off x="7044321" y="2038562"/>
              <a:ext cx="1919842" cy="2145312"/>
            </a:xfrm>
            <a:prstGeom prst="arc">
              <a:avLst>
                <a:gd name="adj1" fmla="val 11173072"/>
                <a:gd name="adj2" fmla="val 21580966"/>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sp>
          <p:nvSpPr>
            <p:cNvPr id="14" name="Arc 13">
              <a:extLst>
                <a:ext uri="{FF2B5EF4-FFF2-40B4-BE49-F238E27FC236}">
                  <a16:creationId xmlns:a16="http://schemas.microsoft.com/office/drawing/2014/main" id="{4AE8A8F8-CCD4-40ED-8C4E-4A68C4DF1A35}"/>
                </a:ext>
              </a:extLst>
            </p:cNvPr>
            <p:cNvSpPr/>
            <p:nvPr/>
          </p:nvSpPr>
          <p:spPr>
            <a:xfrm>
              <a:off x="10893021" y="2060333"/>
              <a:ext cx="1919842" cy="2145312"/>
            </a:xfrm>
            <a:prstGeom prst="arc">
              <a:avLst>
                <a:gd name="adj1" fmla="val 11080853"/>
                <a:gd name="adj2" fmla="val 17220397"/>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noProof="0" dirty="0"/>
            </a:p>
          </p:txBody>
        </p:sp>
      </p:grpSp>
      <p:grpSp>
        <p:nvGrpSpPr>
          <p:cNvPr id="19" name="Group 18">
            <a:extLst>
              <a:ext uri="{FF2B5EF4-FFF2-40B4-BE49-F238E27FC236}">
                <a16:creationId xmlns:a16="http://schemas.microsoft.com/office/drawing/2014/main" id="{2D6A9DA7-EA7D-80E2-837B-8438F9E5038F}"/>
              </a:ext>
              <a:ext uri="{C183D7F6-B498-43B3-948B-1728B52AA6E4}">
                <adec:decorative xmlns:adec="http://schemas.microsoft.com/office/drawing/2017/decorative" val="1"/>
              </a:ext>
            </a:extLst>
          </p:cNvPr>
          <p:cNvGrpSpPr/>
          <p:nvPr/>
        </p:nvGrpSpPr>
        <p:grpSpPr>
          <a:xfrm>
            <a:off x="1709868" y="2585024"/>
            <a:ext cx="1042650" cy="1707004"/>
            <a:chOff x="1709868" y="2585024"/>
            <a:chExt cx="1042650" cy="1707004"/>
          </a:xfrm>
        </p:grpSpPr>
        <p:grpSp>
          <p:nvGrpSpPr>
            <p:cNvPr id="15" name="Group 14">
              <a:extLst>
                <a:ext uri="{FF2B5EF4-FFF2-40B4-BE49-F238E27FC236}">
                  <a16:creationId xmlns:a16="http://schemas.microsoft.com/office/drawing/2014/main" id="{78AA5191-1167-AD65-8B92-8DEEA32873C8}"/>
                </a:ext>
              </a:extLst>
            </p:cNvPr>
            <p:cNvGrpSpPr/>
            <p:nvPr/>
          </p:nvGrpSpPr>
          <p:grpSpPr>
            <a:xfrm>
              <a:off x="1709868" y="2585024"/>
              <a:ext cx="1042650" cy="1323553"/>
              <a:chOff x="1359564" y="2840985"/>
              <a:chExt cx="926436" cy="1176030"/>
            </a:xfrm>
            <a:solidFill>
              <a:srgbClr val="03874D"/>
            </a:solidFill>
          </p:grpSpPr>
          <p:sp>
            <p:nvSpPr>
              <p:cNvPr id="16" name="Teardrop 15">
                <a:extLst>
                  <a:ext uri="{FF2B5EF4-FFF2-40B4-BE49-F238E27FC236}">
                    <a16:creationId xmlns:a16="http://schemas.microsoft.com/office/drawing/2014/main" id="{84282C9A-CC00-ACA3-B530-3CD3D1A3261A}"/>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17" name="Freeform: Shape 31">
                <a:extLst>
                  <a:ext uri="{FF2B5EF4-FFF2-40B4-BE49-F238E27FC236}">
                    <a16:creationId xmlns:a16="http://schemas.microsoft.com/office/drawing/2014/main" id="{A3BB7BE6-6A54-9904-BA13-6105C2C2F402}"/>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a:lstStyle/>
              <a:p>
                <a:endParaRPr lang="en-CA" noProof="0" dirty="0"/>
              </a:p>
            </p:txBody>
          </p:sp>
        </p:grpSp>
        <p:sp>
          <p:nvSpPr>
            <p:cNvPr id="58" name="Oval 57">
              <a:extLst>
                <a:ext uri="{FF2B5EF4-FFF2-40B4-BE49-F238E27FC236}">
                  <a16:creationId xmlns:a16="http://schemas.microsoft.com/office/drawing/2014/main" id="{6FDBAA77-CDFD-3134-AD9D-8513715B1A29}"/>
                </a:ext>
              </a:extLst>
            </p:cNvPr>
            <p:cNvSpPr/>
            <p:nvPr/>
          </p:nvSpPr>
          <p:spPr>
            <a:xfrm>
              <a:off x="2130963" y="4092701"/>
              <a:ext cx="199327" cy="199327"/>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grpSp>
        <p:nvGrpSpPr>
          <p:cNvPr id="20" name="Group 19">
            <a:extLst>
              <a:ext uri="{FF2B5EF4-FFF2-40B4-BE49-F238E27FC236}">
                <a16:creationId xmlns:a16="http://schemas.microsoft.com/office/drawing/2014/main" id="{60B66B55-9251-EA10-B48C-C8F22E3DD2A1}"/>
              </a:ext>
              <a:ext uri="{C183D7F6-B498-43B3-948B-1728B52AA6E4}">
                <adec:decorative xmlns:adec="http://schemas.microsoft.com/office/drawing/2017/decorative" val="1"/>
              </a:ext>
            </a:extLst>
          </p:cNvPr>
          <p:cNvGrpSpPr/>
          <p:nvPr/>
        </p:nvGrpSpPr>
        <p:grpSpPr>
          <a:xfrm>
            <a:off x="3634218" y="1948103"/>
            <a:ext cx="1042650" cy="1960474"/>
            <a:chOff x="3634218" y="1948103"/>
            <a:chExt cx="1042650" cy="1960474"/>
          </a:xfrm>
        </p:grpSpPr>
        <p:grpSp>
          <p:nvGrpSpPr>
            <p:cNvPr id="59" name="Group 58">
              <a:extLst>
                <a:ext uri="{FF2B5EF4-FFF2-40B4-BE49-F238E27FC236}">
                  <a16:creationId xmlns:a16="http://schemas.microsoft.com/office/drawing/2014/main" id="{CB72A91A-841A-F88D-017D-015F1530476D}"/>
                </a:ext>
              </a:extLst>
            </p:cNvPr>
            <p:cNvGrpSpPr/>
            <p:nvPr/>
          </p:nvGrpSpPr>
          <p:grpSpPr>
            <a:xfrm>
              <a:off x="3634218" y="2585024"/>
              <a:ext cx="1042650" cy="1323553"/>
              <a:chOff x="1359564" y="2840985"/>
              <a:chExt cx="926436" cy="1176030"/>
            </a:xfrm>
            <a:solidFill>
              <a:srgbClr val="00009A"/>
            </a:solidFill>
          </p:grpSpPr>
          <p:sp>
            <p:nvSpPr>
              <p:cNvPr id="60" name="Teardrop 59">
                <a:extLst>
                  <a:ext uri="{FF2B5EF4-FFF2-40B4-BE49-F238E27FC236}">
                    <a16:creationId xmlns:a16="http://schemas.microsoft.com/office/drawing/2014/main" id="{0E0276BE-239F-B6D6-7C0C-D486C268BA39}"/>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61" name="Freeform: Shape 39">
                <a:extLst>
                  <a:ext uri="{FF2B5EF4-FFF2-40B4-BE49-F238E27FC236}">
                    <a16:creationId xmlns:a16="http://schemas.microsoft.com/office/drawing/2014/main" id="{5B2281EA-A9EE-0F2F-598A-57E6A9904EC9}"/>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a:lstStyle/>
              <a:p>
                <a:endParaRPr lang="en-CA" noProof="0" dirty="0"/>
              </a:p>
            </p:txBody>
          </p:sp>
        </p:grpSp>
        <p:sp>
          <p:nvSpPr>
            <p:cNvPr id="63" name="Oval 62">
              <a:extLst>
                <a:ext uri="{FF2B5EF4-FFF2-40B4-BE49-F238E27FC236}">
                  <a16:creationId xmlns:a16="http://schemas.microsoft.com/office/drawing/2014/main" id="{80448521-555A-523B-B6C0-EEE2050C0998}"/>
                </a:ext>
              </a:extLst>
            </p:cNvPr>
            <p:cNvSpPr/>
            <p:nvPr/>
          </p:nvSpPr>
          <p:spPr>
            <a:xfrm>
              <a:off x="4055880" y="1948103"/>
              <a:ext cx="199327" cy="199327"/>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grpSp>
        <p:nvGrpSpPr>
          <p:cNvPr id="21" name="Group 20">
            <a:extLst>
              <a:ext uri="{FF2B5EF4-FFF2-40B4-BE49-F238E27FC236}">
                <a16:creationId xmlns:a16="http://schemas.microsoft.com/office/drawing/2014/main" id="{CE9935A7-65A6-6EED-EA6E-6A75005AF613}"/>
              </a:ext>
              <a:ext uri="{C183D7F6-B498-43B3-948B-1728B52AA6E4}">
                <adec:decorative xmlns:adec="http://schemas.microsoft.com/office/drawing/2017/decorative" val="1"/>
              </a:ext>
            </a:extLst>
          </p:cNvPr>
          <p:cNvGrpSpPr/>
          <p:nvPr/>
        </p:nvGrpSpPr>
        <p:grpSpPr>
          <a:xfrm>
            <a:off x="5571427" y="2585024"/>
            <a:ext cx="1042650" cy="1707004"/>
            <a:chOff x="5571427" y="2585024"/>
            <a:chExt cx="1042650" cy="1707004"/>
          </a:xfrm>
        </p:grpSpPr>
        <p:grpSp>
          <p:nvGrpSpPr>
            <p:cNvPr id="64" name="Group 63">
              <a:extLst>
                <a:ext uri="{FF2B5EF4-FFF2-40B4-BE49-F238E27FC236}">
                  <a16:creationId xmlns:a16="http://schemas.microsoft.com/office/drawing/2014/main" id="{47224AF2-251E-F70B-8530-D02AF33EFCCE}"/>
                </a:ext>
              </a:extLst>
            </p:cNvPr>
            <p:cNvGrpSpPr/>
            <p:nvPr/>
          </p:nvGrpSpPr>
          <p:grpSpPr>
            <a:xfrm>
              <a:off x="5571427" y="2585024"/>
              <a:ext cx="1042650" cy="1323553"/>
              <a:chOff x="1359564" y="2840985"/>
              <a:chExt cx="926436" cy="1176030"/>
            </a:xfrm>
            <a:solidFill>
              <a:srgbClr val="D03A39"/>
            </a:solidFill>
          </p:grpSpPr>
          <p:sp>
            <p:nvSpPr>
              <p:cNvPr id="65" name="Teardrop 64">
                <a:extLst>
                  <a:ext uri="{FF2B5EF4-FFF2-40B4-BE49-F238E27FC236}">
                    <a16:creationId xmlns:a16="http://schemas.microsoft.com/office/drawing/2014/main" id="{6C47E127-58A8-083C-3DB4-42230AFDBD4B}"/>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66" name="Freeform: Shape 57">
                <a:extLst>
                  <a:ext uri="{FF2B5EF4-FFF2-40B4-BE49-F238E27FC236}">
                    <a16:creationId xmlns:a16="http://schemas.microsoft.com/office/drawing/2014/main" id="{549E14B6-6C37-779A-ACA4-EF5CACFE951C}"/>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a:lstStyle/>
              <a:p>
                <a:endParaRPr lang="en-CA" noProof="0" dirty="0"/>
              </a:p>
            </p:txBody>
          </p:sp>
        </p:grpSp>
        <p:sp>
          <p:nvSpPr>
            <p:cNvPr id="68" name="Oval 67">
              <a:extLst>
                <a:ext uri="{FF2B5EF4-FFF2-40B4-BE49-F238E27FC236}">
                  <a16:creationId xmlns:a16="http://schemas.microsoft.com/office/drawing/2014/main" id="{48016FBB-5851-1C37-7101-6FA4007A4B3D}"/>
                </a:ext>
              </a:extLst>
            </p:cNvPr>
            <p:cNvSpPr/>
            <p:nvPr/>
          </p:nvSpPr>
          <p:spPr>
            <a:xfrm>
              <a:off x="6000666" y="4092701"/>
              <a:ext cx="199327" cy="199327"/>
            </a:xfrm>
            <a:prstGeom prst="ellipse">
              <a:avLst/>
            </a:prstGeom>
            <a:solidFill>
              <a:srgbClr val="D03A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grpSp>
        <p:nvGrpSpPr>
          <p:cNvPr id="22" name="Group 21">
            <a:extLst>
              <a:ext uri="{FF2B5EF4-FFF2-40B4-BE49-F238E27FC236}">
                <a16:creationId xmlns:a16="http://schemas.microsoft.com/office/drawing/2014/main" id="{DB59BDA1-4189-810B-992E-B9F06927EF60}"/>
              </a:ext>
              <a:ext uri="{C183D7F6-B498-43B3-948B-1728B52AA6E4}">
                <adec:decorative xmlns:adec="http://schemas.microsoft.com/office/drawing/2017/decorative" val="1"/>
              </a:ext>
            </a:extLst>
          </p:cNvPr>
          <p:cNvGrpSpPr/>
          <p:nvPr/>
        </p:nvGrpSpPr>
        <p:grpSpPr>
          <a:xfrm>
            <a:off x="7482917" y="1948103"/>
            <a:ext cx="1042650" cy="1960474"/>
            <a:chOff x="7482917" y="1948103"/>
            <a:chExt cx="1042650" cy="1960474"/>
          </a:xfrm>
        </p:grpSpPr>
        <p:grpSp>
          <p:nvGrpSpPr>
            <p:cNvPr id="69" name="Group 68">
              <a:extLst>
                <a:ext uri="{FF2B5EF4-FFF2-40B4-BE49-F238E27FC236}">
                  <a16:creationId xmlns:a16="http://schemas.microsoft.com/office/drawing/2014/main" id="{5780EBD1-B218-32A7-3C7F-51994C96EFB8}"/>
                </a:ext>
              </a:extLst>
            </p:cNvPr>
            <p:cNvGrpSpPr/>
            <p:nvPr/>
          </p:nvGrpSpPr>
          <p:grpSpPr>
            <a:xfrm>
              <a:off x="7482917" y="2585024"/>
              <a:ext cx="1042650" cy="1323553"/>
              <a:chOff x="1359564" y="2840985"/>
              <a:chExt cx="926436" cy="1176030"/>
            </a:xfrm>
            <a:solidFill>
              <a:schemeClr val="accent4">
                <a:lumMod val="75000"/>
              </a:schemeClr>
            </a:solidFill>
          </p:grpSpPr>
          <p:sp>
            <p:nvSpPr>
              <p:cNvPr id="70" name="Teardrop 69">
                <a:extLst>
                  <a:ext uri="{FF2B5EF4-FFF2-40B4-BE49-F238E27FC236}">
                    <a16:creationId xmlns:a16="http://schemas.microsoft.com/office/drawing/2014/main" id="{E30208EE-653E-5C98-76F9-1349115AA765}"/>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71" name="Freeform: Shape 63">
                <a:extLst>
                  <a:ext uri="{FF2B5EF4-FFF2-40B4-BE49-F238E27FC236}">
                    <a16:creationId xmlns:a16="http://schemas.microsoft.com/office/drawing/2014/main" id="{6F5545C2-D312-4F36-F7AE-E1A7F8F54327}"/>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a:lstStyle/>
              <a:p>
                <a:endParaRPr lang="en-CA" noProof="0" dirty="0"/>
              </a:p>
            </p:txBody>
          </p:sp>
        </p:grpSp>
        <p:sp>
          <p:nvSpPr>
            <p:cNvPr id="73" name="Oval 72">
              <a:extLst>
                <a:ext uri="{FF2B5EF4-FFF2-40B4-BE49-F238E27FC236}">
                  <a16:creationId xmlns:a16="http://schemas.microsoft.com/office/drawing/2014/main" id="{10962872-520C-4303-6347-7BE42FFE787D}"/>
                </a:ext>
              </a:extLst>
            </p:cNvPr>
            <p:cNvSpPr/>
            <p:nvPr/>
          </p:nvSpPr>
          <p:spPr>
            <a:xfrm>
              <a:off x="7904579" y="1948103"/>
              <a:ext cx="199327" cy="19932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grpSp>
        <p:nvGrpSpPr>
          <p:cNvPr id="23" name="Group 22">
            <a:extLst>
              <a:ext uri="{FF2B5EF4-FFF2-40B4-BE49-F238E27FC236}">
                <a16:creationId xmlns:a16="http://schemas.microsoft.com/office/drawing/2014/main" id="{DCB0964D-D99B-8283-F020-835B5A0FD8F6}"/>
              </a:ext>
              <a:ext uri="{C183D7F6-B498-43B3-948B-1728B52AA6E4}">
                <adec:decorative xmlns:adec="http://schemas.microsoft.com/office/drawing/2017/decorative" val="1"/>
              </a:ext>
            </a:extLst>
          </p:cNvPr>
          <p:cNvGrpSpPr/>
          <p:nvPr/>
        </p:nvGrpSpPr>
        <p:grpSpPr>
          <a:xfrm>
            <a:off x="9407267" y="2585024"/>
            <a:ext cx="1042650" cy="1707004"/>
            <a:chOff x="9407267" y="2585024"/>
            <a:chExt cx="1042650" cy="1707004"/>
          </a:xfrm>
        </p:grpSpPr>
        <p:grpSp>
          <p:nvGrpSpPr>
            <p:cNvPr id="74" name="Group 73">
              <a:extLst>
                <a:ext uri="{FF2B5EF4-FFF2-40B4-BE49-F238E27FC236}">
                  <a16:creationId xmlns:a16="http://schemas.microsoft.com/office/drawing/2014/main" id="{8C6310E6-EFFC-BE88-55CC-819DA1B9155B}"/>
                </a:ext>
              </a:extLst>
            </p:cNvPr>
            <p:cNvGrpSpPr/>
            <p:nvPr/>
          </p:nvGrpSpPr>
          <p:grpSpPr>
            <a:xfrm>
              <a:off x="9407267" y="2585024"/>
              <a:ext cx="1042650" cy="1323553"/>
              <a:chOff x="1359564" y="2840985"/>
              <a:chExt cx="926436" cy="1176030"/>
            </a:xfrm>
            <a:solidFill>
              <a:schemeClr val="accent5">
                <a:lumMod val="75000"/>
              </a:schemeClr>
            </a:solidFill>
          </p:grpSpPr>
          <p:sp>
            <p:nvSpPr>
              <p:cNvPr id="75" name="Teardrop 74">
                <a:extLst>
                  <a:ext uri="{FF2B5EF4-FFF2-40B4-BE49-F238E27FC236}">
                    <a16:creationId xmlns:a16="http://schemas.microsoft.com/office/drawing/2014/main" id="{0352EEB2-DFC5-A913-7BDA-2C3C42772B55}"/>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sp>
            <p:nvSpPr>
              <p:cNvPr id="76" name="Freeform: Shape 68">
                <a:extLst>
                  <a:ext uri="{FF2B5EF4-FFF2-40B4-BE49-F238E27FC236}">
                    <a16:creationId xmlns:a16="http://schemas.microsoft.com/office/drawing/2014/main" id="{72FF0AC9-4840-ECDD-DC8C-6AE41EB071DE}"/>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a:lstStyle/>
              <a:p>
                <a:endParaRPr lang="en-CA" noProof="0" dirty="0"/>
              </a:p>
            </p:txBody>
          </p:sp>
        </p:grpSp>
        <p:sp>
          <p:nvSpPr>
            <p:cNvPr id="78" name="Oval 77">
              <a:extLst>
                <a:ext uri="{FF2B5EF4-FFF2-40B4-BE49-F238E27FC236}">
                  <a16:creationId xmlns:a16="http://schemas.microsoft.com/office/drawing/2014/main" id="{D7A714FE-88F5-792B-01CD-457394CF2DC0}"/>
                </a:ext>
              </a:extLst>
            </p:cNvPr>
            <p:cNvSpPr/>
            <p:nvPr/>
          </p:nvSpPr>
          <p:spPr>
            <a:xfrm>
              <a:off x="9828929" y="4092701"/>
              <a:ext cx="199327" cy="19932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grpSp>
      <p:grpSp>
        <p:nvGrpSpPr>
          <p:cNvPr id="7" name="Group 6">
            <a:extLst>
              <a:ext uri="{FF2B5EF4-FFF2-40B4-BE49-F238E27FC236}">
                <a16:creationId xmlns:a16="http://schemas.microsoft.com/office/drawing/2014/main" id="{3A86FD0C-D8D3-0CEF-158C-5E9BC113D139}"/>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11" name="Arrow: Right 10">
              <a:extLst>
                <a:ext uri="{FF2B5EF4-FFF2-40B4-BE49-F238E27FC236}">
                  <a16:creationId xmlns:a16="http://schemas.microsoft.com/office/drawing/2014/main" id="{5D60178F-9776-54D5-3047-00CF6C649B55}"/>
                </a:ext>
              </a:extLst>
            </p:cNvPr>
            <p:cNvSpPr/>
            <p:nvPr/>
          </p:nvSpPr>
          <p:spPr>
            <a:xfrm>
              <a:off x="7353237" y="2277239"/>
              <a:ext cx="4379976" cy="1777043"/>
            </a:xfrm>
            <a:prstGeom prst="rightArrow">
              <a:avLst>
                <a:gd name="adj1" fmla="val 78115"/>
                <a:gd name="adj2" fmla="val 50000"/>
              </a:avLst>
            </a:prstGeom>
            <a:solidFill>
              <a:srgbClr val="03874D"/>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bg1"/>
                  </a:solidFill>
                </a:rPr>
                <a:t>After</a:t>
              </a:r>
            </a:p>
          </p:txBody>
        </p:sp>
        <p:sp>
          <p:nvSpPr>
            <p:cNvPr id="12" name="Arrow: Left 11">
              <a:extLst>
                <a:ext uri="{FF2B5EF4-FFF2-40B4-BE49-F238E27FC236}">
                  <a16:creationId xmlns:a16="http://schemas.microsoft.com/office/drawing/2014/main" id="{DD35B65F-DF2E-9D6C-48BF-5A86E69F4397}"/>
                </a:ext>
              </a:extLst>
            </p:cNvPr>
            <p:cNvSpPr/>
            <p:nvPr/>
          </p:nvSpPr>
          <p:spPr>
            <a:xfrm>
              <a:off x="476634" y="2277239"/>
              <a:ext cx="4382884" cy="1777043"/>
            </a:xfrm>
            <a:prstGeom prst="lef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Before</a:t>
              </a:r>
            </a:p>
          </p:txBody>
        </p:sp>
        <p:sp>
          <p:nvSpPr>
            <p:cNvPr id="13" name="Oval 12">
              <a:extLst>
                <a:ext uri="{FF2B5EF4-FFF2-40B4-BE49-F238E27FC236}">
                  <a16:creationId xmlns:a16="http://schemas.microsoft.com/office/drawing/2014/main" id="{C4590D7E-C9FD-96E3-D49C-3130B6A2D7FF}"/>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anchor="ctr" anchorCtr="0">
              <a:noAutofit/>
            </a:bodyPr>
            <a:lstStyle/>
            <a:p>
              <a:pPr marL="0" lvl="0" indent="0" algn="ctr" defTabSz="2800350">
                <a:lnSpc>
                  <a:spcPct val="90000"/>
                </a:lnSpc>
                <a:spcBef>
                  <a:spcPct val="0"/>
                </a:spcBef>
                <a:spcAft>
                  <a:spcPct val="35000"/>
                </a:spcAft>
                <a:buNone/>
              </a:pPr>
              <a:r>
                <a:rPr lang="en-CA" sz="1600" kern="1200" noProof="0" dirty="0">
                  <a:solidFill>
                    <a:schemeClr val="tx1"/>
                  </a:solidFill>
                </a:rPr>
                <a:t>During</a:t>
              </a:r>
            </a:p>
          </p:txBody>
        </p:sp>
      </p:grpSp>
      <p:sp>
        <p:nvSpPr>
          <p:cNvPr id="18" name="Title 17">
            <a:extLst>
              <a:ext uri="{FF2B5EF4-FFF2-40B4-BE49-F238E27FC236}">
                <a16:creationId xmlns:a16="http://schemas.microsoft.com/office/drawing/2014/main" id="{CB3A7102-5222-39AA-468E-81F9DC962186}"/>
              </a:ext>
            </a:extLst>
          </p:cNvPr>
          <p:cNvSpPr>
            <a:spLocks noGrp="1"/>
          </p:cNvSpPr>
          <p:nvPr>
            <p:ph type="title"/>
          </p:nvPr>
        </p:nvSpPr>
        <p:spPr/>
        <p:txBody>
          <a:bodyPr/>
          <a:lstStyle/>
          <a:p>
            <a:r>
              <a:rPr lang="en-CA" noProof="0" dirty="0"/>
              <a:t>AFTER conversations</a:t>
            </a:r>
          </a:p>
        </p:txBody>
      </p:sp>
      <p:sp>
        <p:nvSpPr>
          <p:cNvPr id="55" name="TextBox 54">
            <a:extLst>
              <a:ext uri="{FF2B5EF4-FFF2-40B4-BE49-F238E27FC236}">
                <a16:creationId xmlns:a16="http://schemas.microsoft.com/office/drawing/2014/main" id="{0E2424FC-8224-9C65-D7BF-D7148CB47E77}"/>
              </a:ext>
            </a:extLst>
          </p:cNvPr>
          <p:cNvSpPr txBox="1"/>
          <p:nvPr/>
        </p:nvSpPr>
        <p:spPr>
          <a:xfrm>
            <a:off x="2027611" y="2818635"/>
            <a:ext cx="407163" cy="677108"/>
          </a:xfrm>
          <a:prstGeom prst="rect">
            <a:avLst/>
          </a:prstGeom>
          <a:noFill/>
        </p:spPr>
        <p:txBody>
          <a:bodyPr wrap="none" lIns="0" tIns="0" rIns="0" bIns="0" rtlCol="0">
            <a:spAutoFit/>
          </a:bodyPr>
          <a:lstStyle/>
          <a:p>
            <a:pPr algn="ctr">
              <a:spcBef>
                <a:spcPts val="600"/>
              </a:spcBef>
            </a:pPr>
            <a:r>
              <a:rPr lang="en-CA" sz="4400" b="1" noProof="0" dirty="0">
                <a:solidFill>
                  <a:schemeClr val="bg1"/>
                </a:solidFill>
              </a:rPr>
              <a:t>A</a:t>
            </a:r>
          </a:p>
        </p:txBody>
      </p:sp>
      <p:sp>
        <p:nvSpPr>
          <p:cNvPr id="85" name="Content Placeholder 30">
            <a:extLst>
              <a:ext uri="{FF2B5EF4-FFF2-40B4-BE49-F238E27FC236}">
                <a16:creationId xmlns:a16="http://schemas.microsoft.com/office/drawing/2014/main" id="{B94F48F9-8910-9C78-E5FC-6C3FDA4624E8}"/>
              </a:ext>
            </a:extLst>
          </p:cNvPr>
          <p:cNvSpPr txBox="1">
            <a:spLocks/>
          </p:cNvSpPr>
          <p:nvPr/>
        </p:nvSpPr>
        <p:spPr>
          <a:xfrm>
            <a:off x="1313543" y="4361010"/>
            <a:ext cx="1828800" cy="608012"/>
          </a:xfrm>
          <a:prstGeom prst="rect">
            <a:avLst/>
          </a:prstGeom>
        </p:spPr>
        <p:txBody>
          <a:bodyPr vert="horz" wrap="square" lIns="91440" tIns="91440" rIns="91440" bIns="9144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r>
              <a:rPr lang="en-CA" sz="2800" b="1" noProof="0" dirty="0"/>
              <a:t>A</a:t>
            </a:r>
            <a:r>
              <a:rPr lang="en-CA" noProof="0" dirty="0"/>
              <a:t>ssess</a:t>
            </a:r>
          </a:p>
        </p:txBody>
      </p:sp>
      <p:sp>
        <p:nvSpPr>
          <p:cNvPr id="62" name="TextBox 61">
            <a:extLst>
              <a:ext uri="{FF2B5EF4-FFF2-40B4-BE49-F238E27FC236}">
                <a16:creationId xmlns:a16="http://schemas.microsoft.com/office/drawing/2014/main" id="{33AB0F9E-A389-3695-E493-08002008F0B9}"/>
              </a:ext>
            </a:extLst>
          </p:cNvPr>
          <p:cNvSpPr txBox="1"/>
          <p:nvPr/>
        </p:nvSpPr>
        <p:spPr>
          <a:xfrm>
            <a:off x="3983220" y="2818635"/>
            <a:ext cx="344646" cy="677108"/>
          </a:xfrm>
          <a:prstGeom prst="rect">
            <a:avLst/>
          </a:prstGeom>
          <a:noFill/>
        </p:spPr>
        <p:txBody>
          <a:bodyPr wrap="none" lIns="0" tIns="0" rIns="0" bIns="0" rtlCol="0">
            <a:spAutoFit/>
          </a:bodyPr>
          <a:lstStyle/>
          <a:p>
            <a:pPr algn="ctr">
              <a:spcBef>
                <a:spcPts val="600"/>
              </a:spcBef>
            </a:pPr>
            <a:r>
              <a:rPr lang="en-CA" sz="4400" b="1" noProof="0" dirty="0">
                <a:solidFill>
                  <a:schemeClr val="bg1"/>
                </a:solidFill>
              </a:rPr>
              <a:t>F</a:t>
            </a:r>
          </a:p>
        </p:txBody>
      </p:sp>
      <p:sp>
        <p:nvSpPr>
          <p:cNvPr id="86" name="TextBox 85">
            <a:extLst>
              <a:ext uri="{FF2B5EF4-FFF2-40B4-BE49-F238E27FC236}">
                <a16:creationId xmlns:a16="http://schemas.microsoft.com/office/drawing/2014/main" id="{C112DF59-D944-2BD6-6749-EE86C74CE9B4}"/>
              </a:ext>
            </a:extLst>
          </p:cNvPr>
          <p:cNvSpPr txBox="1"/>
          <p:nvPr/>
        </p:nvSpPr>
        <p:spPr>
          <a:xfrm>
            <a:off x="3238705" y="4361010"/>
            <a:ext cx="1828800" cy="594009"/>
          </a:xfrm>
          <a:prstGeom prst="rect">
            <a:avLst/>
          </a:prstGeom>
          <a:noFill/>
        </p:spPr>
        <p:txBody>
          <a:bodyPr wrap="square" lIns="91440" tIns="91440" rIns="91440" bIns="9144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CA" sz="2800" b="1" i="0" u="none" strike="noStrike" kern="1200" cap="none" spc="0" normalizeH="0" baseline="0" noProof="0" dirty="0">
                <a:ln>
                  <a:noFill/>
                </a:ln>
                <a:solidFill>
                  <a:prstClr val="black"/>
                </a:solidFill>
                <a:effectLst/>
                <a:uLnTx/>
                <a:uFillTx/>
                <a:ea typeface="+mn-ea"/>
                <a:cs typeface="+mn-cs"/>
              </a:rPr>
              <a:t>F</a:t>
            </a:r>
            <a:r>
              <a:rPr kumimoji="0" lang="en-CA" sz="2000" b="0" i="0" u="none" strike="noStrike" kern="1200" cap="none" spc="0" normalizeH="0" baseline="0" noProof="0" dirty="0">
                <a:ln>
                  <a:noFill/>
                </a:ln>
                <a:solidFill>
                  <a:prstClr val="black"/>
                </a:solidFill>
                <a:effectLst/>
                <a:uLnTx/>
                <a:uFillTx/>
                <a:ea typeface="+mn-ea"/>
                <a:cs typeface="+mn-cs"/>
              </a:rPr>
              <a:t>ollow-up</a:t>
            </a:r>
          </a:p>
        </p:txBody>
      </p:sp>
      <p:sp>
        <p:nvSpPr>
          <p:cNvPr id="67" name="TextBox 66">
            <a:extLst>
              <a:ext uri="{FF2B5EF4-FFF2-40B4-BE49-F238E27FC236}">
                <a16:creationId xmlns:a16="http://schemas.microsoft.com/office/drawing/2014/main" id="{6D8B657A-8179-898F-1D8A-0A3E82276ADF}"/>
              </a:ext>
            </a:extLst>
          </p:cNvPr>
          <p:cNvSpPr txBox="1"/>
          <p:nvPr/>
        </p:nvSpPr>
        <p:spPr>
          <a:xfrm>
            <a:off x="5920429" y="2818635"/>
            <a:ext cx="344645" cy="677108"/>
          </a:xfrm>
          <a:prstGeom prst="rect">
            <a:avLst/>
          </a:prstGeom>
          <a:noFill/>
        </p:spPr>
        <p:txBody>
          <a:bodyPr wrap="none" lIns="0" tIns="0" rIns="0" bIns="0" rtlCol="0">
            <a:spAutoFit/>
          </a:bodyPr>
          <a:lstStyle/>
          <a:p>
            <a:pPr algn="ctr">
              <a:spcBef>
                <a:spcPts val="600"/>
              </a:spcBef>
            </a:pPr>
            <a:r>
              <a:rPr lang="en-CA" sz="4400" b="1" noProof="0" dirty="0">
                <a:solidFill>
                  <a:schemeClr val="bg1"/>
                </a:solidFill>
              </a:rPr>
              <a:t>T</a:t>
            </a:r>
          </a:p>
        </p:txBody>
      </p:sp>
      <p:sp>
        <p:nvSpPr>
          <p:cNvPr id="87" name="TextBox 86">
            <a:extLst>
              <a:ext uri="{FF2B5EF4-FFF2-40B4-BE49-F238E27FC236}">
                <a16:creationId xmlns:a16="http://schemas.microsoft.com/office/drawing/2014/main" id="{39948F60-6A3D-6100-605D-030CC8F2E48F}"/>
              </a:ext>
            </a:extLst>
          </p:cNvPr>
          <p:cNvSpPr txBox="1"/>
          <p:nvPr/>
        </p:nvSpPr>
        <p:spPr>
          <a:xfrm>
            <a:off x="5163867" y="4361010"/>
            <a:ext cx="1828800" cy="615553"/>
          </a:xfrm>
          <a:prstGeom prst="rect">
            <a:avLst/>
          </a:prstGeom>
          <a:noFill/>
        </p:spPr>
        <p:txBody>
          <a:bodyPr wrap="square" lIns="91440" tIns="91440" rIns="91440" bIns="91440">
            <a:noAutofit/>
          </a:bodyPr>
          <a:lstStyle/>
          <a:p>
            <a:pPr algn="ctr"/>
            <a:r>
              <a:rPr kumimoji="0" lang="en-CA" sz="2800" b="1" i="0" u="none" strike="noStrike" kern="1200" cap="none" spc="0" normalizeH="0" baseline="0" noProof="0" dirty="0">
                <a:ln>
                  <a:noFill/>
                </a:ln>
                <a:solidFill>
                  <a:prstClr val="black"/>
                </a:solidFill>
                <a:effectLst/>
                <a:uLnTx/>
                <a:uFillTx/>
                <a:ea typeface="+mn-ea"/>
                <a:cs typeface="+mn-cs"/>
              </a:rPr>
              <a:t>T</a:t>
            </a:r>
            <a:r>
              <a:rPr kumimoji="0" lang="en-CA" sz="2000" b="0" i="0" u="none" strike="noStrike" kern="1200" cap="none" spc="0" normalizeH="0" baseline="0" noProof="0" dirty="0">
                <a:ln>
                  <a:noFill/>
                </a:ln>
                <a:solidFill>
                  <a:prstClr val="black"/>
                </a:solidFill>
                <a:effectLst/>
                <a:uLnTx/>
                <a:uFillTx/>
                <a:ea typeface="+mn-ea"/>
                <a:cs typeface="+mn-cs"/>
              </a:rPr>
              <a:t>ailor</a:t>
            </a:r>
            <a:endParaRPr lang="en-CA" noProof="0" dirty="0"/>
          </a:p>
        </p:txBody>
      </p:sp>
      <p:sp>
        <p:nvSpPr>
          <p:cNvPr id="72" name="TextBox 71">
            <a:extLst>
              <a:ext uri="{FF2B5EF4-FFF2-40B4-BE49-F238E27FC236}">
                <a16:creationId xmlns:a16="http://schemas.microsoft.com/office/drawing/2014/main" id="{AEA7EFD0-E16F-C929-4DA1-8016F6FE733C}"/>
              </a:ext>
            </a:extLst>
          </p:cNvPr>
          <p:cNvSpPr txBox="1"/>
          <p:nvPr/>
        </p:nvSpPr>
        <p:spPr>
          <a:xfrm>
            <a:off x="7815889" y="2818635"/>
            <a:ext cx="376706" cy="677108"/>
          </a:xfrm>
          <a:prstGeom prst="rect">
            <a:avLst/>
          </a:prstGeom>
          <a:noFill/>
        </p:spPr>
        <p:txBody>
          <a:bodyPr wrap="none" lIns="0" tIns="0" rIns="0" bIns="0" rtlCol="0">
            <a:spAutoFit/>
          </a:bodyPr>
          <a:lstStyle/>
          <a:p>
            <a:pPr algn="ctr">
              <a:spcBef>
                <a:spcPts val="600"/>
              </a:spcBef>
            </a:pPr>
            <a:r>
              <a:rPr lang="en-CA" sz="4400" b="1" noProof="0" dirty="0">
                <a:solidFill>
                  <a:schemeClr val="bg1"/>
                </a:solidFill>
              </a:rPr>
              <a:t>E</a:t>
            </a:r>
          </a:p>
        </p:txBody>
      </p:sp>
      <p:sp>
        <p:nvSpPr>
          <p:cNvPr id="88" name="TextBox 87">
            <a:extLst>
              <a:ext uri="{FF2B5EF4-FFF2-40B4-BE49-F238E27FC236}">
                <a16:creationId xmlns:a16="http://schemas.microsoft.com/office/drawing/2014/main" id="{A7041C25-F6FF-79A6-3377-3569DF076F8F}"/>
              </a:ext>
            </a:extLst>
          </p:cNvPr>
          <p:cNvSpPr txBox="1"/>
          <p:nvPr/>
        </p:nvSpPr>
        <p:spPr>
          <a:xfrm>
            <a:off x="7089029" y="4361010"/>
            <a:ext cx="1828800" cy="594009"/>
          </a:xfrm>
          <a:prstGeom prst="rect">
            <a:avLst/>
          </a:prstGeom>
          <a:noFill/>
        </p:spPr>
        <p:txBody>
          <a:bodyPr wrap="square" lIns="91440" tIns="91440" rIns="91440" bIns="9144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CA" sz="2800" b="1" i="0" u="none" strike="noStrike" kern="1200" cap="none" spc="0" normalizeH="0" baseline="0" noProof="0" dirty="0">
                <a:ln>
                  <a:noFill/>
                </a:ln>
                <a:solidFill>
                  <a:prstClr val="black"/>
                </a:solidFill>
                <a:effectLst/>
                <a:uLnTx/>
                <a:uFillTx/>
                <a:ea typeface="+mn-ea"/>
                <a:cs typeface="+mn-cs"/>
              </a:rPr>
              <a:t>E</a:t>
            </a:r>
            <a:r>
              <a:rPr kumimoji="0" lang="en-CA" sz="2000" b="0" i="0" u="none" strike="noStrike" kern="1200" cap="none" spc="0" normalizeH="0" baseline="0" noProof="0" dirty="0">
                <a:ln>
                  <a:noFill/>
                </a:ln>
                <a:solidFill>
                  <a:prstClr val="black"/>
                </a:solidFill>
                <a:effectLst/>
                <a:uLnTx/>
                <a:uFillTx/>
                <a:ea typeface="+mn-ea"/>
                <a:cs typeface="+mn-cs"/>
              </a:rPr>
              <a:t>valuate </a:t>
            </a:r>
          </a:p>
        </p:txBody>
      </p:sp>
      <p:sp>
        <p:nvSpPr>
          <p:cNvPr id="77" name="TextBox 76">
            <a:extLst>
              <a:ext uri="{FF2B5EF4-FFF2-40B4-BE49-F238E27FC236}">
                <a16:creationId xmlns:a16="http://schemas.microsoft.com/office/drawing/2014/main" id="{2F73507C-581F-FB02-680E-9D9419885E48}"/>
              </a:ext>
            </a:extLst>
          </p:cNvPr>
          <p:cNvSpPr txBox="1"/>
          <p:nvPr/>
        </p:nvSpPr>
        <p:spPr>
          <a:xfrm>
            <a:off x="9725011" y="2818635"/>
            <a:ext cx="407163" cy="677108"/>
          </a:xfrm>
          <a:prstGeom prst="rect">
            <a:avLst/>
          </a:prstGeom>
          <a:noFill/>
        </p:spPr>
        <p:txBody>
          <a:bodyPr wrap="none" lIns="0" tIns="0" rIns="0" bIns="0" rtlCol="0">
            <a:spAutoFit/>
          </a:bodyPr>
          <a:lstStyle/>
          <a:p>
            <a:pPr algn="ctr">
              <a:spcBef>
                <a:spcPts val="600"/>
              </a:spcBef>
            </a:pPr>
            <a:r>
              <a:rPr lang="en-CA" sz="4400" b="1" noProof="0" dirty="0">
                <a:solidFill>
                  <a:schemeClr val="bg1"/>
                </a:solidFill>
              </a:rPr>
              <a:t>R</a:t>
            </a:r>
          </a:p>
        </p:txBody>
      </p:sp>
      <p:sp>
        <p:nvSpPr>
          <p:cNvPr id="89" name="TextBox 88">
            <a:extLst>
              <a:ext uri="{FF2B5EF4-FFF2-40B4-BE49-F238E27FC236}">
                <a16:creationId xmlns:a16="http://schemas.microsoft.com/office/drawing/2014/main" id="{EFB97711-F683-25CC-5F53-B44450028EFA}"/>
              </a:ext>
            </a:extLst>
          </p:cNvPr>
          <p:cNvSpPr txBox="1"/>
          <p:nvPr/>
        </p:nvSpPr>
        <p:spPr>
          <a:xfrm>
            <a:off x="9014192" y="4361010"/>
            <a:ext cx="1828800" cy="594009"/>
          </a:xfrm>
          <a:prstGeom prst="rect">
            <a:avLst/>
          </a:prstGeom>
          <a:noFill/>
        </p:spPr>
        <p:txBody>
          <a:bodyPr wrap="square" lIns="91440" tIns="91440" rIns="91440" bIns="9144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kumimoji="0" lang="en-CA" sz="2800" b="1" i="0" u="none" strike="noStrike" kern="1200" cap="none" spc="0" normalizeH="0" baseline="0" noProof="0" dirty="0">
                <a:ln>
                  <a:noFill/>
                </a:ln>
                <a:solidFill>
                  <a:prstClr val="black"/>
                </a:solidFill>
                <a:effectLst/>
                <a:uLnTx/>
                <a:uFillTx/>
                <a:ea typeface="+mn-ea"/>
                <a:cs typeface="+mn-cs"/>
              </a:rPr>
              <a:t>R</a:t>
            </a:r>
            <a:r>
              <a:rPr kumimoji="0" lang="en-CA" sz="2000" b="0" i="0" u="none" strike="noStrike" kern="1200" cap="none" spc="0" normalizeH="0" baseline="0" noProof="0" dirty="0">
                <a:ln>
                  <a:noFill/>
                </a:ln>
                <a:solidFill>
                  <a:prstClr val="black"/>
                </a:solidFill>
                <a:effectLst/>
                <a:uLnTx/>
                <a:uFillTx/>
                <a:ea typeface="+mn-ea"/>
                <a:cs typeface="+mn-cs"/>
              </a:rPr>
              <a:t>econnect</a:t>
            </a:r>
          </a:p>
        </p:txBody>
      </p:sp>
      <p:sp>
        <p:nvSpPr>
          <p:cNvPr id="4" name="Slide Number Placeholder 3">
            <a:extLst>
              <a:ext uri="{FF2B5EF4-FFF2-40B4-BE49-F238E27FC236}">
                <a16:creationId xmlns:a16="http://schemas.microsoft.com/office/drawing/2014/main" id="{083C20BB-6C65-199D-7DAA-579470CF3555}"/>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pPr/>
              <a:t>43</a:t>
            </a:fld>
            <a:endParaRPr lang="en-CA" noProof="0" dirty="0"/>
          </a:p>
        </p:txBody>
      </p:sp>
    </p:spTree>
    <p:custDataLst>
      <p:tags r:id="rId1"/>
    </p:custDataLst>
    <p:extLst>
      <p:ext uri="{BB962C8B-B14F-4D97-AF65-F5344CB8AC3E}">
        <p14:creationId xmlns:p14="http://schemas.microsoft.com/office/powerpoint/2010/main" val="957552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uild="p"/>
      <p:bldP spid="86" grpId="0"/>
      <p:bldP spid="87" grpId="0"/>
      <p:bldP spid="88" grpId="0"/>
      <p:bldP spid="8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5835BE-97FB-9EF8-505A-7CCBD37FA127}"/>
              </a:ext>
            </a:extLst>
          </p:cNvPr>
          <p:cNvSpPr txBox="1">
            <a:spLocks/>
          </p:cNvSpPr>
          <p:nvPr/>
        </p:nvSpPr>
        <p:spPr>
          <a:xfrm>
            <a:off x="466342" y="472437"/>
            <a:ext cx="11274553" cy="792167"/>
          </a:xfrm>
          <a:prstGeom prst="rect">
            <a:avLst/>
          </a:prstGeom>
        </p:spPr>
        <p:txBody>
          <a:bodyPr vert="horz" lIns="0" tIns="0" rIns="0" bIns="0" rtlCol="0" anchor="t">
            <a:noAutofit/>
          </a:bodyPr>
          <a:lst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a:lstStyle>
          <a:p>
            <a:r>
              <a:rPr lang="en-CA" noProof="0" dirty="0"/>
              <a:t>Total Cost Reporting Advisor resource and readiness checklist</a:t>
            </a:r>
          </a:p>
        </p:txBody>
      </p:sp>
      <p:grpSp>
        <p:nvGrpSpPr>
          <p:cNvPr id="2" name="Group 1" descr="Thumbnails of Manulife Investments’ Total Cost Reporting Advisor resource and readiness checklist.">
            <a:extLst>
              <a:ext uri="{FF2B5EF4-FFF2-40B4-BE49-F238E27FC236}">
                <a16:creationId xmlns:a16="http://schemas.microsoft.com/office/drawing/2014/main" id="{0A62D994-5C34-9051-F167-6086B6BFE8C2}"/>
              </a:ext>
            </a:extLst>
          </p:cNvPr>
          <p:cNvGrpSpPr>
            <a:grpSpLocks noChangeAspect="1"/>
          </p:cNvGrpSpPr>
          <p:nvPr/>
        </p:nvGrpSpPr>
        <p:grpSpPr>
          <a:xfrm>
            <a:off x="236494" y="1652582"/>
            <a:ext cx="11715836" cy="3552835"/>
            <a:chOff x="226859" y="1089309"/>
            <a:chExt cx="14547403" cy="4411510"/>
          </a:xfrm>
        </p:grpSpPr>
        <p:pic>
          <p:nvPicPr>
            <p:cNvPr id="5" name="Picture 4">
              <a:extLst>
                <a:ext uri="{FF2B5EF4-FFF2-40B4-BE49-F238E27FC236}">
                  <a16:creationId xmlns:a16="http://schemas.microsoft.com/office/drawing/2014/main" id="{AB448E92-550B-1F9F-D640-9E2311A6BF2B}"/>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11365367" y="1089309"/>
              <a:ext cx="3408895" cy="4411509"/>
            </a:xfrm>
            <a:prstGeom prst="rect">
              <a:avLst/>
            </a:prstGeom>
            <a:effectLst>
              <a:outerShdw blurRad="63500" algn="ctr" rotWithShape="0">
                <a:prstClr val="black">
                  <a:alpha val="40000"/>
                </a:prstClr>
              </a:outerShdw>
            </a:effectLst>
          </p:spPr>
        </p:pic>
        <p:pic>
          <p:nvPicPr>
            <p:cNvPr id="4" name="Picture 3">
              <a:extLst>
                <a:ext uri="{FF2B5EF4-FFF2-40B4-BE49-F238E27FC236}">
                  <a16:creationId xmlns:a16="http://schemas.microsoft.com/office/drawing/2014/main" id="{4C3F1030-3179-0760-9685-2615F34EFE3B}"/>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7652531" y="1089309"/>
              <a:ext cx="3408895" cy="4411510"/>
            </a:xfrm>
            <a:prstGeom prst="rect">
              <a:avLst/>
            </a:prstGeom>
            <a:effectLst>
              <a:outerShdw blurRad="63500" algn="ctr" rotWithShape="0">
                <a:prstClr val="black">
                  <a:alpha val="40000"/>
                </a:prstClr>
              </a:outerShdw>
            </a:effectLst>
          </p:spPr>
        </p:pic>
        <p:pic>
          <p:nvPicPr>
            <p:cNvPr id="10" name="Picture 9">
              <a:extLst>
                <a:ext uri="{FF2B5EF4-FFF2-40B4-BE49-F238E27FC236}">
                  <a16:creationId xmlns:a16="http://schemas.microsoft.com/office/drawing/2014/main" id="{DAC09CE7-1EBD-4397-0C21-B9DD3599023C}"/>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p:blipFill>
          <p:spPr>
            <a:xfrm>
              <a:off x="3939695" y="1089309"/>
              <a:ext cx="3408895" cy="4411510"/>
            </a:xfrm>
            <a:prstGeom prst="rect">
              <a:avLst/>
            </a:prstGeom>
            <a:effectLst>
              <a:outerShdw blurRad="63500" algn="ctr" rotWithShape="0">
                <a:prstClr val="black">
                  <a:alpha val="40000"/>
                </a:prstClr>
              </a:outerShdw>
            </a:effectLst>
          </p:spPr>
        </p:pic>
        <p:pic>
          <p:nvPicPr>
            <p:cNvPr id="7" name="Picture 6">
              <a:extLst>
                <a:ext uri="{FF2B5EF4-FFF2-40B4-BE49-F238E27FC236}">
                  <a16:creationId xmlns:a16="http://schemas.microsoft.com/office/drawing/2014/main" id="{B2032A7A-BB11-11AF-FAA3-8675655B824D}"/>
                </a:ext>
              </a:extLst>
            </p:cNvPr>
            <p:cNvPicPr>
              <a:picLocks noChangeAspect="1"/>
            </p:cNvPicPr>
            <p:nvPr/>
          </p:nvPicPr>
          <p:blipFill>
            <a:blip r:embed="rId6" cstate="screen">
              <a:extLst>
                <a:ext uri="{28A0092B-C50C-407E-A947-70E740481C1C}">
                  <a14:useLocalDpi xmlns:a14="http://schemas.microsoft.com/office/drawing/2010/main" val="0"/>
                </a:ext>
              </a:extLst>
            </a:blip>
            <a:srcRect/>
            <a:stretch/>
          </p:blipFill>
          <p:spPr>
            <a:xfrm>
              <a:off x="226859" y="1089309"/>
              <a:ext cx="3408895" cy="4411510"/>
            </a:xfrm>
            <a:prstGeom prst="rect">
              <a:avLst/>
            </a:prstGeom>
            <a:effectLst>
              <a:outerShdw blurRad="63500" algn="ctr" rotWithShape="0">
                <a:prstClr val="black">
                  <a:alpha val="40000"/>
                </a:prstClr>
              </a:outerShdw>
            </a:effectLst>
          </p:spPr>
        </p:pic>
      </p:grpSp>
      <p:sp>
        <p:nvSpPr>
          <p:cNvPr id="3" name="Slide Number Placeholder 2">
            <a:extLst>
              <a:ext uri="{FF2B5EF4-FFF2-40B4-BE49-F238E27FC236}">
                <a16:creationId xmlns:a16="http://schemas.microsoft.com/office/drawing/2014/main" id="{B7501B3A-016B-595C-2B72-8DF8322100F3}"/>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333B34-C87C-402E-ABB0-13B7C9DEBBC4}" type="slidenum">
              <a:rPr kumimoji="0" lang="en-CA"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CA"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17374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7C9E9-001F-6245-F94A-51C0F644BC4B}"/>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4A6EBA95-B4F5-8E49-F3DE-81C1FA84E68A}"/>
              </a:ext>
            </a:extLst>
          </p:cNvPr>
          <p:cNvSpPr txBox="1">
            <a:spLocks/>
          </p:cNvSpPr>
          <p:nvPr/>
        </p:nvSpPr>
        <p:spPr>
          <a:xfrm>
            <a:off x="466342" y="472437"/>
            <a:ext cx="11274553" cy="792167"/>
          </a:xfrm>
          <a:prstGeom prst="rect">
            <a:avLst/>
          </a:prstGeom>
        </p:spPr>
        <p:txBody>
          <a:bodyPr vert="horz" lIns="0" tIns="0" rIns="0" bIns="0" rtlCol="0" anchor="t">
            <a:noAutofit/>
          </a:bodyPr>
          <a:lst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a:lstStyle>
          <a:p>
            <a:r>
              <a:rPr lang="en-CA" noProof="0" dirty="0"/>
              <a:t>Section 1 and 2</a:t>
            </a:r>
          </a:p>
        </p:txBody>
      </p:sp>
      <p:pic>
        <p:nvPicPr>
          <p:cNvPr id="9" name="Picture 8" descr="Section 2 of Manulife Investments’ Total Cost Reporting Advisor resource and readiness checklist.">
            <a:extLst>
              <a:ext uri="{FF2B5EF4-FFF2-40B4-BE49-F238E27FC236}">
                <a16:creationId xmlns:a16="http://schemas.microsoft.com/office/drawing/2014/main" id="{26A34B5C-5C8D-3500-5823-DF60A020FCF5}"/>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5268686" y="2129671"/>
            <a:ext cx="6322916" cy="3420214"/>
          </a:xfrm>
          <a:prstGeom prst="rect">
            <a:avLst/>
          </a:prstGeom>
          <a:effectLst>
            <a:outerShdw blurRad="63500" algn="ctr" rotWithShape="0">
              <a:prstClr val="black">
                <a:alpha val="40000"/>
              </a:prstClr>
            </a:outerShdw>
          </a:effectLst>
        </p:spPr>
      </p:pic>
      <p:pic>
        <p:nvPicPr>
          <p:cNvPr id="10" name="Picture 9" descr="Section 1 of Manulife Investments’ Total Cost Reporting Advisor resource and readiness checklist.">
            <a:extLst>
              <a:ext uri="{FF2B5EF4-FFF2-40B4-BE49-F238E27FC236}">
                <a16:creationId xmlns:a16="http://schemas.microsoft.com/office/drawing/2014/main" id="{469C0CD9-5FA3-949E-DA63-45EECE0A43DA}"/>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466342" y="1386113"/>
            <a:ext cx="5934458" cy="2723240"/>
          </a:xfrm>
          <a:prstGeom prst="rect">
            <a:avLst/>
          </a:prstGeom>
          <a:effectLst>
            <a:outerShdw blurRad="63500" algn="ctr" rotWithShape="0">
              <a:prstClr val="black">
                <a:alpha val="40000"/>
              </a:prstClr>
            </a:outerShdw>
          </a:effectLst>
        </p:spPr>
      </p:pic>
      <p:sp>
        <p:nvSpPr>
          <p:cNvPr id="3" name="Slide Number Placeholder 2">
            <a:extLst>
              <a:ext uri="{FF2B5EF4-FFF2-40B4-BE49-F238E27FC236}">
                <a16:creationId xmlns:a16="http://schemas.microsoft.com/office/drawing/2014/main" id="{EAD59383-7133-E8ED-3246-9385CBDC877A}"/>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333B34-C87C-402E-ABB0-13B7C9DEBBC4}" type="slidenum">
              <a:rPr kumimoji="0" lang="en-CA"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CA"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09570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C6D3F-0C44-6433-26C3-C7555FC466E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9D7FC15-7E65-2804-B498-D09990735A2F}"/>
              </a:ext>
            </a:extLst>
          </p:cNvPr>
          <p:cNvSpPr txBox="1">
            <a:spLocks/>
          </p:cNvSpPr>
          <p:nvPr/>
        </p:nvSpPr>
        <p:spPr>
          <a:xfrm>
            <a:off x="466342" y="472437"/>
            <a:ext cx="11274553" cy="792167"/>
          </a:xfrm>
          <a:prstGeom prst="rect">
            <a:avLst/>
          </a:prstGeom>
        </p:spPr>
        <p:txBody>
          <a:bodyPr vert="horz" lIns="0" tIns="0" rIns="0" bIns="0" rtlCol="0" anchor="t">
            <a:noAutofit/>
          </a:bodyPr>
          <a:lst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a:lstStyle>
          <a:p>
            <a:r>
              <a:rPr lang="en-CA" noProof="0" dirty="0"/>
              <a:t>Section 3</a:t>
            </a:r>
          </a:p>
        </p:txBody>
      </p:sp>
      <p:pic>
        <p:nvPicPr>
          <p:cNvPr id="4" name="Picture 3" descr="Section 3a and 3b of Manulife Investments’ Total Cost Reporting Advisor resource and readiness checklist.">
            <a:extLst>
              <a:ext uri="{FF2B5EF4-FFF2-40B4-BE49-F238E27FC236}">
                <a16:creationId xmlns:a16="http://schemas.microsoft.com/office/drawing/2014/main" id="{AD4B1DE7-5F47-DFD4-A94D-ED1ECD40BDBF}"/>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466342" y="1295221"/>
            <a:ext cx="6027030" cy="3436436"/>
          </a:xfrm>
          <a:prstGeom prst="rect">
            <a:avLst/>
          </a:prstGeom>
          <a:effectLst>
            <a:outerShdw blurRad="63500" algn="ctr" rotWithShape="0">
              <a:prstClr val="black">
                <a:alpha val="40000"/>
              </a:prstClr>
            </a:outerShdw>
          </a:effectLst>
        </p:spPr>
      </p:pic>
      <p:pic>
        <p:nvPicPr>
          <p:cNvPr id="6" name="Picture 5" descr="Section 3c and 3d of Manulife Investments’ Total Cost Reporting Advisor resource and readiness checklist.">
            <a:extLst>
              <a:ext uri="{FF2B5EF4-FFF2-40B4-BE49-F238E27FC236}">
                <a16:creationId xmlns:a16="http://schemas.microsoft.com/office/drawing/2014/main" id="{40CC11E6-84E1-8B32-BF82-7A6F940D39DA}"/>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5538136" y="2714172"/>
            <a:ext cx="5911857" cy="3127830"/>
          </a:xfrm>
          <a:prstGeom prst="rect">
            <a:avLst/>
          </a:prstGeom>
          <a:effectLst>
            <a:outerShdw blurRad="63500" algn="ctr" rotWithShape="0">
              <a:prstClr val="black">
                <a:alpha val="40000"/>
              </a:prstClr>
            </a:outerShdw>
          </a:effectLst>
        </p:spPr>
      </p:pic>
      <p:sp>
        <p:nvSpPr>
          <p:cNvPr id="3" name="Slide Number Placeholder 2">
            <a:extLst>
              <a:ext uri="{FF2B5EF4-FFF2-40B4-BE49-F238E27FC236}">
                <a16:creationId xmlns:a16="http://schemas.microsoft.com/office/drawing/2014/main" id="{B3BA85DF-4958-2173-5168-ED769F5B3991}"/>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333B34-C87C-402E-ABB0-13B7C9DEBBC4}" type="slidenum">
              <a:rPr kumimoji="0" lang="en-CA"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CA"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85399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49339-DFD5-C50F-0185-E9059520B7DD}"/>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F995FDD2-A86A-EEC1-F1E8-790962774AF1}"/>
              </a:ext>
            </a:extLst>
          </p:cNvPr>
          <p:cNvSpPr txBox="1">
            <a:spLocks/>
          </p:cNvSpPr>
          <p:nvPr/>
        </p:nvSpPr>
        <p:spPr>
          <a:xfrm>
            <a:off x="466342" y="472437"/>
            <a:ext cx="11274553" cy="792167"/>
          </a:xfrm>
          <a:prstGeom prst="rect">
            <a:avLst/>
          </a:prstGeom>
        </p:spPr>
        <p:txBody>
          <a:bodyPr vert="horz" lIns="0" tIns="0" rIns="0" bIns="0" rtlCol="0" anchor="t">
            <a:noAutofit/>
          </a:bodyPr>
          <a:lst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a:lstStyle>
          <a:p>
            <a:r>
              <a:rPr lang="en-CA" noProof="0" dirty="0"/>
              <a:t>Section 4</a:t>
            </a:r>
          </a:p>
        </p:txBody>
      </p:sp>
      <p:pic>
        <p:nvPicPr>
          <p:cNvPr id="5" name="Picture 4" descr="Section 4 of Manulife Investments’ Total Cost Reporting Advisor resource and readiness checklist.">
            <a:extLst>
              <a:ext uri="{FF2B5EF4-FFF2-40B4-BE49-F238E27FC236}">
                <a16:creationId xmlns:a16="http://schemas.microsoft.com/office/drawing/2014/main" id="{989DC32F-649B-81E1-884D-C1E52F2A9458}"/>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693643" y="953842"/>
            <a:ext cx="6801537" cy="4950315"/>
          </a:xfrm>
          <a:prstGeom prst="rect">
            <a:avLst/>
          </a:prstGeom>
          <a:effectLst>
            <a:outerShdw blurRad="63500" algn="ctr" rotWithShape="0">
              <a:prstClr val="black">
                <a:alpha val="40000"/>
              </a:prstClr>
            </a:outerShdw>
          </a:effectLst>
        </p:spPr>
      </p:pic>
      <p:sp>
        <p:nvSpPr>
          <p:cNvPr id="3" name="Slide Number Placeholder 2">
            <a:extLst>
              <a:ext uri="{FF2B5EF4-FFF2-40B4-BE49-F238E27FC236}">
                <a16:creationId xmlns:a16="http://schemas.microsoft.com/office/drawing/2014/main" id="{B56F2D84-435C-12CA-9737-08E077BBDD9F}"/>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333B34-C87C-402E-ABB0-13B7C9DEBBC4}" type="slidenum">
              <a:rPr kumimoji="0" lang="en-CA"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CA"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187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543CF7-0A18-48E0-8F90-05311DA76081}"/>
              </a:ext>
            </a:extLst>
          </p:cNvPr>
          <p:cNvSpPr>
            <a:spLocks noGrp="1"/>
          </p:cNvSpPr>
          <p:nvPr>
            <p:ph type="title"/>
          </p:nvPr>
        </p:nvSpPr>
        <p:spPr/>
        <p:txBody>
          <a:bodyPr/>
          <a:lstStyle/>
          <a:p>
            <a:r>
              <a:rPr lang="en-CA" noProof="0" dirty="0"/>
              <a:t>Recap</a:t>
            </a:r>
          </a:p>
        </p:txBody>
      </p:sp>
      <p:sp>
        <p:nvSpPr>
          <p:cNvPr id="7" name="Content Placeholder 18">
            <a:extLst>
              <a:ext uri="{FF2B5EF4-FFF2-40B4-BE49-F238E27FC236}">
                <a16:creationId xmlns:a16="http://schemas.microsoft.com/office/drawing/2014/main" id="{8641DB9A-FF41-F25A-A031-C5D562910F83}"/>
              </a:ext>
            </a:extLst>
          </p:cNvPr>
          <p:cNvSpPr>
            <a:spLocks noGrp="1"/>
          </p:cNvSpPr>
          <p:nvPr>
            <p:ph idx="1"/>
          </p:nvPr>
        </p:nvSpPr>
        <p:spPr>
          <a:xfrm>
            <a:off x="4193308" y="1434190"/>
            <a:ext cx="7529173" cy="3432598"/>
          </a:xfrm>
        </p:spPr>
        <p:txBody>
          <a:bodyPr/>
          <a:lstStyle/>
          <a:p>
            <a:pPr marL="0" indent="0">
              <a:buNone/>
            </a:pPr>
            <a:r>
              <a:rPr lang="en-CA" sz="3600" noProof="0" dirty="0"/>
              <a:t>Clearing the clutter </a:t>
            </a:r>
          </a:p>
          <a:p>
            <a:pPr marL="0" indent="0">
              <a:buNone/>
            </a:pPr>
            <a:endParaRPr lang="en-CA" sz="3600" noProof="0" dirty="0"/>
          </a:p>
          <a:p>
            <a:pPr marL="0" indent="0">
              <a:buNone/>
            </a:pPr>
            <a:r>
              <a:rPr lang="en-CA" sz="3600" noProof="0" dirty="0"/>
              <a:t>Reframe the conversation  </a:t>
            </a:r>
          </a:p>
          <a:p>
            <a:pPr marL="0" indent="0">
              <a:buNone/>
            </a:pPr>
            <a:r>
              <a:rPr lang="en-CA" sz="3600" noProof="0" dirty="0"/>
              <a:t> </a:t>
            </a:r>
          </a:p>
          <a:p>
            <a:pPr marL="0" indent="0">
              <a:buNone/>
            </a:pPr>
            <a:r>
              <a:rPr lang="en-CA" sz="3600" noProof="0" dirty="0"/>
              <a:t>Lead with your playbook</a:t>
            </a:r>
          </a:p>
          <a:p>
            <a:endParaRPr lang="en-CA" sz="3600" noProof="0" dirty="0"/>
          </a:p>
          <a:p>
            <a:endParaRPr lang="en-CA" sz="3600" noProof="0" dirty="0"/>
          </a:p>
          <a:p>
            <a:endParaRPr lang="en-CA" sz="3600" noProof="0" dirty="0"/>
          </a:p>
        </p:txBody>
      </p:sp>
      <p:pic>
        <p:nvPicPr>
          <p:cNvPr id="8" name="Graphic 7">
            <a:extLst>
              <a:ext uri="{FF2B5EF4-FFF2-40B4-BE49-F238E27FC236}">
                <a16:creationId xmlns:a16="http://schemas.microsoft.com/office/drawing/2014/main" id="{857A2335-83A0-C162-B94A-938B608FD38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59178" y="4123394"/>
            <a:ext cx="444785" cy="444785"/>
          </a:xfrm>
          <a:prstGeom prst="rect">
            <a:avLst/>
          </a:prstGeom>
        </p:spPr>
      </p:pic>
      <p:pic>
        <p:nvPicPr>
          <p:cNvPr id="9" name="Graphic 8">
            <a:extLst>
              <a:ext uri="{FF2B5EF4-FFF2-40B4-BE49-F238E27FC236}">
                <a16:creationId xmlns:a16="http://schemas.microsoft.com/office/drawing/2014/main" id="{F1F3FC70-B616-A6E5-6EC1-E896BBACFD8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59178" y="2774885"/>
            <a:ext cx="444785" cy="444785"/>
          </a:xfrm>
          <a:prstGeom prst="rect">
            <a:avLst/>
          </a:prstGeom>
        </p:spPr>
      </p:pic>
      <p:grpSp>
        <p:nvGrpSpPr>
          <p:cNvPr id="10" name="Group 9">
            <a:extLst>
              <a:ext uri="{FF2B5EF4-FFF2-40B4-BE49-F238E27FC236}">
                <a16:creationId xmlns:a16="http://schemas.microsoft.com/office/drawing/2014/main" id="{16EC3420-F33D-B157-4713-36558881BA1C}"/>
              </a:ext>
              <a:ext uri="{C183D7F6-B498-43B3-948B-1728B52AA6E4}">
                <adec:decorative xmlns:adec="http://schemas.microsoft.com/office/drawing/2017/decorative" val="1"/>
              </a:ext>
            </a:extLst>
          </p:cNvPr>
          <p:cNvGrpSpPr/>
          <p:nvPr/>
        </p:nvGrpSpPr>
        <p:grpSpPr>
          <a:xfrm>
            <a:off x="3537869" y="1375461"/>
            <a:ext cx="457624" cy="472391"/>
            <a:chOff x="3537869" y="1375461"/>
            <a:chExt cx="457624" cy="472391"/>
          </a:xfrm>
          <a:solidFill>
            <a:srgbClr val="03874D"/>
          </a:solidFill>
        </p:grpSpPr>
        <p:sp>
          <p:nvSpPr>
            <p:cNvPr id="11" name="Freeform: Shape 10">
              <a:extLst>
                <a:ext uri="{FF2B5EF4-FFF2-40B4-BE49-F238E27FC236}">
                  <a16:creationId xmlns:a16="http://schemas.microsoft.com/office/drawing/2014/main" id="{4AC61353-57D4-1639-0000-086680DAF7C7}"/>
                </a:ext>
              </a:extLst>
            </p:cNvPr>
            <p:cNvSpPr/>
            <p:nvPr/>
          </p:nvSpPr>
          <p:spPr>
            <a:xfrm>
              <a:off x="3574777" y="1375461"/>
              <a:ext cx="420716" cy="472391"/>
            </a:xfrm>
            <a:custGeom>
              <a:avLst/>
              <a:gdLst>
                <a:gd name="csX0" fmla="*/ 420037 w 420716"/>
                <a:gd name="csY0" fmla="*/ 53435 h 472391"/>
                <a:gd name="csX1" fmla="*/ 413240 w 420716"/>
                <a:gd name="csY1" fmla="*/ 79225 h 472391"/>
                <a:gd name="csX2" fmla="*/ 353785 w 420716"/>
                <a:gd name="csY2" fmla="*/ 192110 h 472391"/>
                <a:gd name="csX3" fmla="*/ 353859 w 420716"/>
                <a:gd name="csY3" fmla="*/ 198798 h 472391"/>
                <a:gd name="csX4" fmla="*/ 361403 w 420716"/>
                <a:gd name="csY4" fmla="*/ 269471 h 472391"/>
                <a:gd name="csX5" fmla="*/ 339547 w 420716"/>
                <a:gd name="csY5" fmla="*/ 328461 h 472391"/>
                <a:gd name="csX6" fmla="*/ 318902 w 420716"/>
                <a:gd name="csY6" fmla="*/ 376659 h 472391"/>
                <a:gd name="csX7" fmla="*/ 273988 w 420716"/>
                <a:gd name="csY7" fmla="*/ 455371 h 472391"/>
                <a:gd name="csX8" fmla="*/ 238471 w 420716"/>
                <a:gd name="csY8" fmla="*/ 472133 h 472391"/>
                <a:gd name="csX9" fmla="*/ 223686 w 420716"/>
                <a:gd name="csY9" fmla="*/ 468066 h 472391"/>
                <a:gd name="csX10" fmla="*/ 146052 w 420716"/>
                <a:gd name="csY10" fmla="*/ 432534 h 472391"/>
                <a:gd name="csX11" fmla="*/ 86473 w 420716"/>
                <a:gd name="csY11" fmla="*/ 394551 h 472391"/>
                <a:gd name="csX12" fmla="*/ 37403 w 420716"/>
                <a:gd name="csY12" fmla="*/ 356693 h 472391"/>
                <a:gd name="csX13" fmla="*/ 7296 w 420716"/>
                <a:gd name="csY13" fmla="*/ 328151 h 472391"/>
                <a:gd name="csX14" fmla="*/ 12308 w 420716"/>
                <a:gd name="csY14" fmla="*/ 285437 h 472391"/>
                <a:gd name="csX15" fmla="*/ 26944 w 420716"/>
                <a:gd name="csY15" fmla="*/ 280137 h 472391"/>
                <a:gd name="csX16" fmla="*/ 62403 w 420716"/>
                <a:gd name="csY16" fmla="*/ 270350 h 472391"/>
                <a:gd name="csX17" fmla="*/ 108844 w 420716"/>
                <a:gd name="csY17" fmla="*/ 246804 h 472391"/>
                <a:gd name="csX18" fmla="*/ 134405 w 420716"/>
                <a:gd name="csY18" fmla="*/ 226632 h 472391"/>
                <a:gd name="csX19" fmla="*/ 177710 w 420716"/>
                <a:gd name="csY19" fmla="*/ 181984 h 472391"/>
                <a:gd name="csX20" fmla="*/ 205079 w 420716"/>
                <a:gd name="csY20" fmla="*/ 158231 h 472391"/>
                <a:gd name="csX21" fmla="*/ 254451 w 420716"/>
                <a:gd name="csY21" fmla="*/ 144377 h 472391"/>
                <a:gd name="csX22" fmla="*/ 259891 w 420716"/>
                <a:gd name="csY22" fmla="*/ 141115 h 472391"/>
                <a:gd name="csX23" fmla="*/ 317943 w 420716"/>
                <a:gd name="csY23" fmla="*/ 30008 h 472391"/>
                <a:gd name="csX24" fmla="*/ 349408 w 420716"/>
                <a:gd name="csY24" fmla="*/ 2668 h 472391"/>
                <a:gd name="csX25" fmla="*/ 413948 w 420716"/>
                <a:gd name="csY25" fmla="*/ 28347 h 472391"/>
                <a:gd name="csX26" fmla="*/ 420037 w 420716"/>
                <a:gd name="csY26" fmla="*/ 53435 h 472391"/>
                <a:gd name="csX27" fmla="*/ 36532 w 420716"/>
                <a:gd name="csY27" fmla="*/ 311101 h 472391"/>
                <a:gd name="csX28" fmla="*/ 36687 w 420716"/>
                <a:gd name="csY28" fmla="*/ 312193 h 472391"/>
                <a:gd name="csX29" fmla="*/ 38828 w 420716"/>
                <a:gd name="csY29" fmla="*/ 314548 h 472391"/>
                <a:gd name="csX30" fmla="*/ 86709 w 420716"/>
                <a:gd name="csY30" fmla="*/ 355313 h 472391"/>
                <a:gd name="csX31" fmla="*/ 91964 w 420716"/>
                <a:gd name="csY31" fmla="*/ 355704 h 472391"/>
                <a:gd name="csX32" fmla="*/ 106113 w 420716"/>
                <a:gd name="csY32" fmla="*/ 346426 h 472391"/>
                <a:gd name="csX33" fmla="*/ 110727 w 420716"/>
                <a:gd name="csY33" fmla="*/ 342994 h 472391"/>
                <a:gd name="csX34" fmla="*/ 134538 w 420716"/>
                <a:gd name="csY34" fmla="*/ 350464 h 472391"/>
                <a:gd name="csX35" fmla="*/ 131083 w 420716"/>
                <a:gd name="csY35" fmla="*/ 366857 h 472391"/>
                <a:gd name="csX36" fmla="*/ 121185 w 420716"/>
                <a:gd name="csY36" fmla="*/ 374910 h 472391"/>
                <a:gd name="csX37" fmla="*/ 118255 w 420716"/>
                <a:gd name="csY37" fmla="*/ 377309 h 472391"/>
                <a:gd name="csX38" fmla="*/ 121311 w 420716"/>
                <a:gd name="csY38" fmla="*/ 379649 h 472391"/>
                <a:gd name="csX39" fmla="*/ 148304 w 420716"/>
                <a:gd name="csY39" fmla="*/ 396810 h 472391"/>
                <a:gd name="csX40" fmla="*/ 168786 w 420716"/>
                <a:gd name="csY40" fmla="*/ 408671 h 472391"/>
                <a:gd name="csX41" fmla="*/ 173045 w 420716"/>
                <a:gd name="csY41" fmla="*/ 408206 h 472391"/>
                <a:gd name="csX42" fmla="*/ 174920 w 420716"/>
                <a:gd name="csY42" fmla="*/ 406471 h 472391"/>
                <a:gd name="csX43" fmla="*/ 199801 w 420716"/>
                <a:gd name="csY43" fmla="*/ 375072 h 472391"/>
                <a:gd name="csX44" fmla="*/ 203662 w 420716"/>
                <a:gd name="csY44" fmla="*/ 369234 h 472391"/>
                <a:gd name="csX45" fmla="*/ 222151 w 420716"/>
                <a:gd name="csY45" fmla="*/ 364200 h 472391"/>
                <a:gd name="csX46" fmla="*/ 232315 w 420716"/>
                <a:gd name="csY46" fmla="*/ 379885 h 472391"/>
                <a:gd name="csX47" fmla="*/ 229126 w 420716"/>
                <a:gd name="csY47" fmla="*/ 388439 h 472391"/>
                <a:gd name="csX48" fmla="*/ 204193 w 420716"/>
                <a:gd name="csY48" fmla="*/ 421846 h 472391"/>
                <a:gd name="csX49" fmla="*/ 202030 w 420716"/>
                <a:gd name="csY49" fmla="*/ 424680 h 472391"/>
                <a:gd name="csX50" fmla="*/ 204252 w 420716"/>
                <a:gd name="csY50" fmla="*/ 425979 h 472391"/>
                <a:gd name="csX51" fmla="*/ 229481 w 420716"/>
                <a:gd name="csY51" fmla="*/ 436187 h 472391"/>
                <a:gd name="csX52" fmla="*/ 240361 w 420716"/>
                <a:gd name="csY52" fmla="*/ 440011 h 472391"/>
                <a:gd name="csX53" fmla="*/ 247143 w 420716"/>
                <a:gd name="csY53" fmla="*/ 437789 h 472391"/>
                <a:gd name="csX54" fmla="*/ 248435 w 420716"/>
                <a:gd name="csY54" fmla="*/ 435966 h 472391"/>
                <a:gd name="csX55" fmla="*/ 281738 w 420716"/>
                <a:gd name="csY55" fmla="*/ 379516 h 472391"/>
                <a:gd name="csX56" fmla="*/ 310923 w 420716"/>
                <a:gd name="csY56" fmla="*/ 313544 h 472391"/>
                <a:gd name="csX57" fmla="*/ 311883 w 420716"/>
                <a:gd name="csY57" fmla="*/ 310709 h 472391"/>
                <a:gd name="csX58" fmla="*/ 308414 w 420716"/>
                <a:gd name="csY58" fmla="*/ 308753 h 472391"/>
                <a:gd name="csX59" fmla="*/ 274328 w 420716"/>
                <a:gd name="csY59" fmla="*/ 291046 h 472391"/>
                <a:gd name="csX60" fmla="*/ 173510 w 420716"/>
                <a:gd name="csY60" fmla="*/ 238641 h 472391"/>
                <a:gd name="csX61" fmla="*/ 167509 w 420716"/>
                <a:gd name="csY61" fmla="*/ 239512 h 472391"/>
                <a:gd name="csX62" fmla="*/ 138686 w 420716"/>
                <a:gd name="csY62" fmla="*/ 264740 h 472391"/>
                <a:gd name="csX63" fmla="*/ 78486 w 420716"/>
                <a:gd name="csY63" fmla="*/ 298280 h 472391"/>
                <a:gd name="csX64" fmla="*/ 39322 w 420716"/>
                <a:gd name="csY64" fmla="*/ 310230 h 472391"/>
                <a:gd name="csX65" fmla="*/ 36532 w 420716"/>
                <a:gd name="csY65" fmla="*/ 311101 h 472391"/>
                <a:gd name="csX66" fmla="*/ 193756 w 420716"/>
                <a:gd name="csY66" fmla="*/ 213058 h 472391"/>
                <a:gd name="csX67" fmla="*/ 196782 w 420716"/>
                <a:gd name="csY67" fmla="*/ 214785 h 472391"/>
                <a:gd name="csX68" fmla="*/ 245062 w 420716"/>
                <a:gd name="csY68" fmla="*/ 239822 h 472391"/>
                <a:gd name="csX69" fmla="*/ 320305 w 420716"/>
                <a:gd name="csY69" fmla="*/ 278904 h 472391"/>
                <a:gd name="csX70" fmla="*/ 324681 w 420716"/>
                <a:gd name="csY70" fmla="*/ 277236 h 472391"/>
                <a:gd name="csX71" fmla="*/ 330284 w 420716"/>
                <a:gd name="csY71" fmla="*/ 261699 h 472391"/>
                <a:gd name="csX72" fmla="*/ 332609 w 420716"/>
                <a:gd name="csY72" fmla="*/ 231702 h 472391"/>
                <a:gd name="csX73" fmla="*/ 303823 w 420716"/>
                <a:gd name="csY73" fmla="*/ 193542 h 472391"/>
                <a:gd name="csX74" fmla="*/ 280654 w 420716"/>
                <a:gd name="csY74" fmla="*/ 181954 h 472391"/>
                <a:gd name="csX75" fmla="*/ 265781 w 420716"/>
                <a:gd name="csY75" fmla="*/ 177142 h 472391"/>
                <a:gd name="csX76" fmla="*/ 211537 w 420716"/>
                <a:gd name="csY76" fmla="*/ 193136 h 472391"/>
                <a:gd name="csX77" fmla="*/ 194627 w 420716"/>
                <a:gd name="csY77" fmla="*/ 211338 h 472391"/>
                <a:gd name="csX78" fmla="*/ 193756 w 420716"/>
                <a:gd name="csY78" fmla="*/ 213058 h 472391"/>
                <a:gd name="csX79" fmla="*/ 366149 w 420716"/>
                <a:gd name="csY79" fmla="*/ 31838 h 472391"/>
                <a:gd name="csX80" fmla="*/ 353409 w 420716"/>
                <a:gd name="csY80" fmla="*/ 36075 h 472391"/>
                <a:gd name="csX81" fmla="*/ 346817 w 420716"/>
                <a:gd name="csY81" fmla="*/ 44150 h 472391"/>
                <a:gd name="csX82" fmla="*/ 292500 w 420716"/>
                <a:gd name="csY82" fmla="*/ 147868 h 472391"/>
                <a:gd name="csX83" fmla="*/ 294301 w 420716"/>
                <a:gd name="csY83" fmla="*/ 153020 h 472391"/>
                <a:gd name="csX84" fmla="*/ 295172 w 420716"/>
                <a:gd name="csY84" fmla="*/ 153434 h 472391"/>
                <a:gd name="csX85" fmla="*/ 325235 w 420716"/>
                <a:gd name="csY85" fmla="*/ 169111 h 472391"/>
                <a:gd name="csX86" fmla="*/ 330439 w 420716"/>
                <a:gd name="csY86" fmla="*/ 167627 h 472391"/>
                <a:gd name="csX87" fmla="*/ 330579 w 420716"/>
                <a:gd name="csY87" fmla="*/ 167347 h 472391"/>
                <a:gd name="csX88" fmla="*/ 374578 w 420716"/>
                <a:gd name="csY88" fmla="*/ 83720 h 472391"/>
                <a:gd name="csX89" fmla="*/ 386100 w 420716"/>
                <a:gd name="csY89" fmla="*/ 61392 h 472391"/>
                <a:gd name="csX90" fmla="*/ 366149 w 420716"/>
                <a:gd name="csY90" fmla="*/ 31838 h 472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Lst>
              <a:rect l="l" t="t" r="r" b="b"/>
              <a:pathLst>
                <a:path w="420716" h="472391">
                  <a:moveTo>
                    <a:pt x="420037" y="53435"/>
                  </a:moveTo>
                  <a:cubicBezTo>
                    <a:pt x="420251" y="62196"/>
                    <a:pt x="417616" y="70913"/>
                    <a:pt x="413240" y="79225"/>
                  </a:cubicBezTo>
                  <a:cubicBezTo>
                    <a:pt x="393422" y="116846"/>
                    <a:pt x="373648" y="154504"/>
                    <a:pt x="353785" y="192110"/>
                  </a:cubicBezTo>
                  <a:cubicBezTo>
                    <a:pt x="352515" y="194509"/>
                    <a:pt x="352434" y="196325"/>
                    <a:pt x="353859" y="198798"/>
                  </a:cubicBezTo>
                  <a:cubicBezTo>
                    <a:pt x="366746" y="221244"/>
                    <a:pt x="369787" y="244937"/>
                    <a:pt x="361403" y="269471"/>
                  </a:cubicBezTo>
                  <a:cubicBezTo>
                    <a:pt x="354626" y="289304"/>
                    <a:pt x="347245" y="308953"/>
                    <a:pt x="339547" y="328461"/>
                  </a:cubicBezTo>
                  <a:cubicBezTo>
                    <a:pt x="333133" y="344707"/>
                    <a:pt x="326261" y="360805"/>
                    <a:pt x="318902" y="376659"/>
                  </a:cubicBezTo>
                  <a:cubicBezTo>
                    <a:pt x="306148" y="404109"/>
                    <a:pt x="291054" y="430319"/>
                    <a:pt x="273988" y="455371"/>
                  </a:cubicBezTo>
                  <a:cubicBezTo>
                    <a:pt x="265589" y="467697"/>
                    <a:pt x="253528" y="473263"/>
                    <a:pt x="238471" y="472133"/>
                  </a:cubicBezTo>
                  <a:cubicBezTo>
                    <a:pt x="233289" y="471742"/>
                    <a:pt x="228506" y="469786"/>
                    <a:pt x="223686" y="468066"/>
                  </a:cubicBezTo>
                  <a:cubicBezTo>
                    <a:pt x="196753" y="458471"/>
                    <a:pt x="170941" y="446491"/>
                    <a:pt x="146052" y="432534"/>
                  </a:cubicBezTo>
                  <a:cubicBezTo>
                    <a:pt x="125459" y="420990"/>
                    <a:pt x="105811" y="408007"/>
                    <a:pt x="86473" y="394551"/>
                  </a:cubicBezTo>
                  <a:cubicBezTo>
                    <a:pt x="69481" y="382734"/>
                    <a:pt x="53095" y="370149"/>
                    <a:pt x="37403" y="356693"/>
                  </a:cubicBezTo>
                  <a:cubicBezTo>
                    <a:pt x="26878" y="347674"/>
                    <a:pt x="16972" y="338049"/>
                    <a:pt x="7296" y="328151"/>
                  </a:cubicBezTo>
                  <a:cubicBezTo>
                    <a:pt x="-5326" y="315241"/>
                    <a:pt x="-2418" y="295305"/>
                    <a:pt x="12308" y="285437"/>
                  </a:cubicBezTo>
                  <a:cubicBezTo>
                    <a:pt x="16759" y="282455"/>
                    <a:pt x="21733" y="280971"/>
                    <a:pt x="26944" y="280137"/>
                  </a:cubicBezTo>
                  <a:cubicBezTo>
                    <a:pt x="39138" y="278181"/>
                    <a:pt x="50896" y="274705"/>
                    <a:pt x="62403" y="270350"/>
                  </a:cubicBezTo>
                  <a:cubicBezTo>
                    <a:pt x="78730" y="264157"/>
                    <a:pt x="94230" y="256311"/>
                    <a:pt x="108844" y="246804"/>
                  </a:cubicBezTo>
                  <a:cubicBezTo>
                    <a:pt x="117990" y="240855"/>
                    <a:pt x="126345" y="233909"/>
                    <a:pt x="134405" y="226632"/>
                  </a:cubicBezTo>
                  <a:cubicBezTo>
                    <a:pt x="149847" y="212704"/>
                    <a:pt x="164151" y="197691"/>
                    <a:pt x="177710" y="181984"/>
                  </a:cubicBezTo>
                  <a:cubicBezTo>
                    <a:pt x="185681" y="172743"/>
                    <a:pt x="194465" y="164468"/>
                    <a:pt x="205079" y="158231"/>
                  </a:cubicBezTo>
                  <a:cubicBezTo>
                    <a:pt x="220306" y="149300"/>
                    <a:pt x="236662" y="144303"/>
                    <a:pt x="254451" y="144377"/>
                  </a:cubicBezTo>
                  <a:cubicBezTo>
                    <a:pt x="257137" y="144384"/>
                    <a:pt x="258606" y="143573"/>
                    <a:pt x="259891" y="141115"/>
                  </a:cubicBezTo>
                  <a:cubicBezTo>
                    <a:pt x="279177" y="104040"/>
                    <a:pt x="298604" y="67053"/>
                    <a:pt x="317943" y="30008"/>
                  </a:cubicBezTo>
                  <a:cubicBezTo>
                    <a:pt x="324844" y="16803"/>
                    <a:pt x="335118" y="7481"/>
                    <a:pt x="349408" y="2668"/>
                  </a:cubicBezTo>
                  <a:cubicBezTo>
                    <a:pt x="374437" y="-5754"/>
                    <a:pt x="401969" y="5547"/>
                    <a:pt x="413948" y="28347"/>
                  </a:cubicBezTo>
                  <a:cubicBezTo>
                    <a:pt x="417963" y="35994"/>
                    <a:pt x="420082" y="44113"/>
                    <a:pt x="420037" y="53435"/>
                  </a:cubicBezTo>
                  <a:close/>
                  <a:moveTo>
                    <a:pt x="36532" y="311101"/>
                  </a:moveTo>
                  <a:cubicBezTo>
                    <a:pt x="36621" y="311794"/>
                    <a:pt x="36577" y="312060"/>
                    <a:pt x="36687" y="312193"/>
                  </a:cubicBezTo>
                  <a:cubicBezTo>
                    <a:pt x="37381" y="312998"/>
                    <a:pt x="38075" y="313802"/>
                    <a:pt x="38828" y="314548"/>
                  </a:cubicBezTo>
                  <a:cubicBezTo>
                    <a:pt x="53767" y="329310"/>
                    <a:pt x="69924" y="342669"/>
                    <a:pt x="86709" y="355313"/>
                  </a:cubicBezTo>
                  <a:cubicBezTo>
                    <a:pt x="88509" y="356671"/>
                    <a:pt x="90134" y="356893"/>
                    <a:pt x="91964" y="355704"/>
                  </a:cubicBezTo>
                  <a:cubicBezTo>
                    <a:pt x="96695" y="352634"/>
                    <a:pt x="101419" y="349556"/>
                    <a:pt x="106113" y="346426"/>
                  </a:cubicBezTo>
                  <a:cubicBezTo>
                    <a:pt x="107708" y="345363"/>
                    <a:pt x="109103" y="344013"/>
                    <a:pt x="110727" y="342994"/>
                  </a:cubicBezTo>
                  <a:cubicBezTo>
                    <a:pt x="119363" y="337562"/>
                    <a:pt x="130914" y="341119"/>
                    <a:pt x="134538" y="350464"/>
                  </a:cubicBezTo>
                  <a:cubicBezTo>
                    <a:pt x="136900" y="356546"/>
                    <a:pt x="135800" y="362259"/>
                    <a:pt x="131083" y="366857"/>
                  </a:cubicBezTo>
                  <a:cubicBezTo>
                    <a:pt x="128050" y="369810"/>
                    <a:pt x="124507" y="372245"/>
                    <a:pt x="121185" y="374910"/>
                  </a:cubicBezTo>
                  <a:cubicBezTo>
                    <a:pt x="120315" y="375618"/>
                    <a:pt x="119444" y="376334"/>
                    <a:pt x="118255" y="377309"/>
                  </a:cubicBezTo>
                  <a:cubicBezTo>
                    <a:pt x="119503" y="378276"/>
                    <a:pt x="120359" y="379036"/>
                    <a:pt x="121311" y="379649"/>
                  </a:cubicBezTo>
                  <a:cubicBezTo>
                    <a:pt x="130294" y="385398"/>
                    <a:pt x="139218" y="391237"/>
                    <a:pt x="148304" y="396810"/>
                  </a:cubicBezTo>
                  <a:cubicBezTo>
                    <a:pt x="155021" y="400936"/>
                    <a:pt x="161988" y="404670"/>
                    <a:pt x="168786" y="408671"/>
                  </a:cubicBezTo>
                  <a:cubicBezTo>
                    <a:pt x="170469" y="409660"/>
                    <a:pt x="171746" y="409579"/>
                    <a:pt x="173045" y="408206"/>
                  </a:cubicBezTo>
                  <a:cubicBezTo>
                    <a:pt x="173628" y="407593"/>
                    <a:pt x="174300" y="407062"/>
                    <a:pt x="174920" y="406471"/>
                  </a:cubicBezTo>
                  <a:cubicBezTo>
                    <a:pt x="184670" y="397142"/>
                    <a:pt x="192708" y="386476"/>
                    <a:pt x="199801" y="375072"/>
                  </a:cubicBezTo>
                  <a:cubicBezTo>
                    <a:pt x="201034" y="373087"/>
                    <a:pt x="202215" y="371057"/>
                    <a:pt x="203662" y="369234"/>
                  </a:cubicBezTo>
                  <a:cubicBezTo>
                    <a:pt x="208031" y="363698"/>
                    <a:pt x="215612" y="361690"/>
                    <a:pt x="222151" y="364200"/>
                  </a:cubicBezTo>
                  <a:cubicBezTo>
                    <a:pt x="228809" y="366754"/>
                    <a:pt x="232810" y="372902"/>
                    <a:pt x="232315" y="379885"/>
                  </a:cubicBezTo>
                  <a:cubicBezTo>
                    <a:pt x="232086" y="383029"/>
                    <a:pt x="230735" y="385782"/>
                    <a:pt x="229126" y="388439"/>
                  </a:cubicBezTo>
                  <a:cubicBezTo>
                    <a:pt x="221908" y="400375"/>
                    <a:pt x="213597" y="411513"/>
                    <a:pt x="204193" y="421846"/>
                  </a:cubicBezTo>
                  <a:cubicBezTo>
                    <a:pt x="203448" y="422665"/>
                    <a:pt x="202843" y="423610"/>
                    <a:pt x="202030" y="424680"/>
                  </a:cubicBezTo>
                  <a:cubicBezTo>
                    <a:pt x="203020" y="425263"/>
                    <a:pt x="203603" y="425714"/>
                    <a:pt x="204252" y="425979"/>
                  </a:cubicBezTo>
                  <a:cubicBezTo>
                    <a:pt x="212652" y="429404"/>
                    <a:pt x="221044" y="432859"/>
                    <a:pt x="229481" y="436187"/>
                  </a:cubicBezTo>
                  <a:cubicBezTo>
                    <a:pt x="233053" y="437597"/>
                    <a:pt x="236714" y="438793"/>
                    <a:pt x="240361" y="440011"/>
                  </a:cubicBezTo>
                  <a:cubicBezTo>
                    <a:pt x="243136" y="440941"/>
                    <a:pt x="245394" y="440033"/>
                    <a:pt x="247143" y="437789"/>
                  </a:cubicBezTo>
                  <a:cubicBezTo>
                    <a:pt x="247601" y="437206"/>
                    <a:pt x="248022" y="436586"/>
                    <a:pt x="248435" y="435966"/>
                  </a:cubicBezTo>
                  <a:cubicBezTo>
                    <a:pt x="260548" y="417735"/>
                    <a:pt x="271663" y="398928"/>
                    <a:pt x="281738" y="379516"/>
                  </a:cubicBezTo>
                  <a:cubicBezTo>
                    <a:pt x="292840" y="358118"/>
                    <a:pt x="302184" y="335960"/>
                    <a:pt x="310923" y="313544"/>
                  </a:cubicBezTo>
                  <a:cubicBezTo>
                    <a:pt x="311263" y="312680"/>
                    <a:pt x="311521" y="311787"/>
                    <a:pt x="311883" y="310709"/>
                  </a:cubicBezTo>
                  <a:cubicBezTo>
                    <a:pt x="310606" y="309986"/>
                    <a:pt x="309528" y="309329"/>
                    <a:pt x="308414" y="308753"/>
                  </a:cubicBezTo>
                  <a:cubicBezTo>
                    <a:pt x="297054" y="302841"/>
                    <a:pt x="285688" y="296951"/>
                    <a:pt x="274328" y="291046"/>
                  </a:cubicBezTo>
                  <a:cubicBezTo>
                    <a:pt x="240722" y="273583"/>
                    <a:pt x="207116" y="256112"/>
                    <a:pt x="173510" y="238641"/>
                  </a:cubicBezTo>
                  <a:cubicBezTo>
                    <a:pt x="170233" y="236936"/>
                    <a:pt x="170203" y="236914"/>
                    <a:pt x="167509" y="239512"/>
                  </a:cubicBezTo>
                  <a:cubicBezTo>
                    <a:pt x="158312" y="248376"/>
                    <a:pt x="148857" y="256953"/>
                    <a:pt x="138686" y="264740"/>
                  </a:cubicBezTo>
                  <a:cubicBezTo>
                    <a:pt x="120285" y="278838"/>
                    <a:pt x="99921" y="289511"/>
                    <a:pt x="78486" y="298280"/>
                  </a:cubicBezTo>
                  <a:cubicBezTo>
                    <a:pt x="65813" y="303461"/>
                    <a:pt x="52778" y="307528"/>
                    <a:pt x="39322" y="310230"/>
                  </a:cubicBezTo>
                  <a:cubicBezTo>
                    <a:pt x="38407" y="310422"/>
                    <a:pt x="37521" y="310791"/>
                    <a:pt x="36532" y="311101"/>
                  </a:cubicBezTo>
                  <a:close/>
                  <a:moveTo>
                    <a:pt x="193756" y="213058"/>
                  </a:moveTo>
                  <a:cubicBezTo>
                    <a:pt x="194960" y="213744"/>
                    <a:pt x="195852" y="214305"/>
                    <a:pt x="196782" y="214785"/>
                  </a:cubicBezTo>
                  <a:cubicBezTo>
                    <a:pt x="212873" y="223140"/>
                    <a:pt x="228971" y="231474"/>
                    <a:pt x="245062" y="239822"/>
                  </a:cubicBezTo>
                  <a:cubicBezTo>
                    <a:pt x="270143" y="252849"/>
                    <a:pt x="295224" y="265884"/>
                    <a:pt x="320305" y="278904"/>
                  </a:cubicBezTo>
                  <a:cubicBezTo>
                    <a:pt x="323110" y="280366"/>
                    <a:pt x="323626" y="280159"/>
                    <a:pt x="324681" y="277236"/>
                  </a:cubicBezTo>
                  <a:cubicBezTo>
                    <a:pt x="326556" y="272062"/>
                    <a:pt x="328431" y="266888"/>
                    <a:pt x="330284" y="261699"/>
                  </a:cubicBezTo>
                  <a:cubicBezTo>
                    <a:pt x="333783" y="251912"/>
                    <a:pt x="334823" y="241874"/>
                    <a:pt x="332609" y="231702"/>
                  </a:cubicBezTo>
                  <a:cubicBezTo>
                    <a:pt x="328896" y="214697"/>
                    <a:pt x="319227" y="201905"/>
                    <a:pt x="303823" y="193542"/>
                  </a:cubicBezTo>
                  <a:cubicBezTo>
                    <a:pt x="296242" y="189424"/>
                    <a:pt x="288529" y="185490"/>
                    <a:pt x="280654" y="181954"/>
                  </a:cubicBezTo>
                  <a:cubicBezTo>
                    <a:pt x="275922" y="179828"/>
                    <a:pt x="270874" y="177968"/>
                    <a:pt x="265781" y="177142"/>
                  </a:cubicBezTo>
                  <a:cubicBezTo>
                    <a:pt x="245188" y="173805"/>
                    <a:pt x="226919" y="179290"/>
                    <a:pt x="211537" y="193136"/>
                  </a:cubicBezTo>
                  <a:cubicBezTo>
                    <a:pt x="205404" y="198657"/>
                    <a:pt x="200222" y="205227"/>
                    <a:pt x="194627" y="211338"/>
                  </a:cubicBezTo>
                  <a:cubicBezTo>
                    <a:pt x="194295" y="211707"/>
                    <a:pt x="194162" y="212246"/>
                    <a:pt x="193756" y="213058"/>
                  </a:cubicBezTo>
                  <a:close/>
                  <a:moveTo>
                    <a:pt x="366149" y="31838"/>
                  </a:moveTo>
                  <a:cubicBezTo>
                    <a:pt x="361668" y="31676"/>
                    <a:pt x="357313" y="33211"/>
                    <a:pt x="353409" y="36075"/>
                  </a:cubicBezTo>
                  <a:cubicBezTo>
                    <a:pt x="350515" y="38201"/>
                    <a:pt x="348471" y="40998"/>
                    <a:pt x="346817" y="44150"/>
                  </a:cubicBezTo>
                  <a:cubicBezTo>
                    <a:pt x="328727" y="78730"/>
                    <a:pt x="310606" y="113296"/>
                    <a:pt x="292500" y="147868"/>
                  </a:cubicBezTo>
                  <a:cubicBezTo>
                    <a:pt x="290729" y="151249"/>
                    <a:pt x="290781" y="151352"/>
                    <a:pt x="294301" y="153020"/>
                  </a:cubicBezTo>
                  <a:cubicBezTo>
                    <a:pt x="294596" y="153161"/>
                    <a:pt x="294884" y="153286"/>
                    <a:pt x="295172" y="153434"/>
                  </a:cubicBezTo>
                  <a:cubicBezTo>
                    <a:pt x="305203" y="158645"/>
                    <a:pt x="315263" y="163789"/>
                    <a:pt x="325235" y="169111"/>
                  </a:cubicBezTo>
                  <a:cubicBezTo>
                    <a:pt x="328660" y="170934"/>
                    <a:pt x="328608" y="171119"/>
                    <a:pt x="330439" y="167627"/>
                  </a:cubicBezTo>
                  <a:cubicBezTo>
                    <a:pt x="330491" y="167539"/>
                    <a:pt x="330527" y="167436"/>
                    <a:pt x="330579" y="167347"/>
                  </a:cubicBezTo>
                  <a:cubicBezTo>
                    <a:pt x="345245" y="139469"/>
                    <a:pt x="359919" y="111598"/>
                    <a:pt x="374578" y="83720"/>
                  </a:cubicBezTo>
                  <a:cubicBezTo>
                    <a:pt x="378475" y="76302"/>
                    <a:pt x="382652" y="69009"/>
                    <a:pt x="386100" y="61392"/>
                  </a:cubicBezTo>
                  <a:cubicBezTo>
                    <a:pt x="392403" y="47442"/>
                    <a:pt x="381973" y="31904"/>
                    <a:pt x="366149" y="31838"/>
                  </a:cubicBezTo>
                  <a:close/>
                </a:path>
              </a:pathLst>
            </a:custGeom>
            <a:grpFill/>
            <a:ln w="7374" cap="flat">
              <a:noFill/>
              <a:prstDash val="solid"/>
              <a:miter/>
            </a:ln>
          </p:spPr>
          <p:txBody>
            <a:bodyPr/>
            <a:lstStyle/>
            <a:p>
              <a:endParaRPr lang="en-CA" noProof="0" dirty="0"/>
            </a:p>
          </p:txBody>
        </p:sp>
        <p:sp>
          <p:nvSpPr>
            <p:cNvPr id="12" name="Freeform: Shape 11">
              <a:extLst>
                <a:ext uri="{FF2B5EF4-FFF2-40B4-BE49-F238E27FC236}">
                  <a16:creationId xmlns:a16="http://schemas.microsoft.com/office/drawing/2014/main" id="{43598876-40B5-86F8-6E86-783DE48540FD}"/>
                </a:ext>
              </a:extLst>
            </p:cNvPr>
            <p:cNvSpPr/>
            <p:nvPr/>
          </p:nvSpPr>
          <p:spPr>
            <a:xfrm>
              <a:off x="3604300" y="1508320"/>
              <a:ext cx="45720" cy="45720"/>
            </a:xfrm>
            <a:custGeom>
              <a:avLst/>
              <a:gdLst>
                <a:gd name="csX0" fmla="*/ -667 w 44286"/>
                <a:gd name="csY0" fmla="*/ 25845 h 51668"/>
                <a:gd name="csX1" fmla="*/ 21292 w 44286"/>
                <a:gd name="csY1" fmla="*/ -114 h 51668"/>
                <a:gd name="csX2" fmla="*/ 43620 w 44286"/>
                <a:gd name="csY2" fmla="*/ 25860 h 51668"/>
                <a:gd name="csX3" fmla="*/ 21580 w 44286"/>
                <a:gd name="csY3" fmla="*/ 51553 h 51668"/>
                <a:gd name="csX4" fmla="*/ -667 w 44286"/>
                <a:gd name="csY4" fmla="*/ 25845 h 51668"/>
              </a:gdLst>
              <a:ahLst/>
              <a:cxnLst>
                <a:cxn ang="0">
                  <a:pos x="csX0" y="csY0"/>
                </a:cxn>
                <a:cxn ang="0">
                  <a:pos x="csX1" y="csY1"/>
                </a:cxn>
                <a:cxn ang="0">
                  <a:pos x="csX2" y="csY2"/>
                </a:cxn>
                <a:cxn ang="0">
                  <a:pos x="csX3" y="csY3"/>
                </a:cxn>
                <a:cxn ang="0">
                  <a:pos x="csX4" y="csY4"/>
                </a:cxn>
              </a:cxnLst>
              <a:rect l="l" t="t" r="r" b="b"/>
              <a:pathLst>
                <a:path w="44286" h="51668">
                  <a:moveTo>
                    <a:pt x="-667" y="25845"/>
                  </a:moveTo>
                  <a:cubicBezTo>
                    <a:pt x="-711" y="11504"/>
                    <a:pt x="9024" y="-4"/>
                    <a:pt x="21292" y="-114"/>
                  </a:cubicBezTo>
                  <a:cubicBezTo>
                    <a:pt x="33603" y="-225"/>
                    <a:pt x="43679" y="11489"/>
                    <a:pt x="43620" y="25860"/>
                  </a:cubicBezTo>
                  <a:cubicBezTo>
                    <a:pt x="43568" y="39795"/>
                    <a:pt x="33530" y="51494"/>
                    <a:pt x="21580" y="51553"/>
                  </a:cubicBezTo>
                  <a:cubicBezTo>
                    <a:pt x="9401" y="51612"/>
                    <a:pt x="-623" y="40031"/>
                    <a:pt x="-667" y="25845"/>
                  </a:cubicBezTo>
                  <a:close/>
                </a:path>
              </a:pathLst>
            </a:custGeom>
            <a:grpFill/>
            <a:ln w="7374" cap="flat">
              <a:noFill/>
              <a:prstDash val="solid"/>
              <a:miter/>
            </a:ln>
          </p:spPr>
          <p:txBody>
            <a:bodyPr/>
            <a:lstStyle/>
            <a:p>
              <a:endParaRPr lang="en-CA" noProof="0" dirty="0"/>
            </a:p>
          </p:txBody>
        </p:sp>
        <p:sp>
          <p:nvSpPr>
            <p:cNvPr id="13" name="Freeform: Shape 12">
              <a:extLst>
                <a:ext uri="{FF2B5EF4-FFF2-40B4-BE49-F238E27FC236}">
                  <a16:creationId xmlns:a16="http://schemas.microsoft.com/office/drawing/2014/main" id="{FAC17825-E61A-2770-AC69-AE1D4FE5DF93}"/>
                </a:ext>
              </a:extLst>
            </p:cNvPr>
            <p:cNvSpPr/>
            <p:nvPr/>
          </p:nvSpPr>
          <p:spPr>
            <a:xfrm>
              <a:off x="3537869" y="1582129"/>
              <a:ext cx="45720" cy="45720"/>
            </a:xfrm>
            <a:custGeom>
              <a:avLst/>
              <a:gdLst>
                <a:gd name="csX0" fmla="*/ 25448 w 51665"/>
                <a:gd name="csY0" fmla="*/ -114 h 44289"/>
                <a:gd name="csX1" fmla="*/ 50994 w 51665"/>
                <a:gd name="csY1" fmla="*/ 22287 h 44289"/>
                <a:gd name="csX2" fmla="*/ 24791 w 51665"/>
                <a:gd name="csY2" fmla="*/ 44172 h 44289"/>
                <a:gd name="csX3" fmla="*/ -666 w 51665"/>
                <a:gd name="csY3" fmla="*/ 21719 h 44289"/>
                <a:gd name="csX4" fmla="*/ 25448 w 51665"/>
                <a:gd name="csY4" fmla="*/ -114 h 44289"/>
              </a:gdLst>
              <a:ahLst/>
              <a:cxnLst>
                <a:cxn ang="0">
                  <a:pos x="csX0" y="csY0"/>
                </a:cxn>
                <a:cxn ang="0">
                  <a:pos x="csX1" y="csY1"/>
                </a:cxn>
                <a:cxn ang="0">
                  <a:pos x="csX2" y="csY2"/>
                </a:cxn>
                <a:cxn ang="0">
                  <a:pos x="csX3" y="csY3"/>
                </a:cxn>
                <a:cxn ang="0">
                  <a:pos x="csX4" y="csY4"/>
                </a:cxn>
              </a:cxnLst>
              <a:rect l="l" t="t" r="r" b="b"/>
              <a:pathLst>
                <a:path w="51665" h="44289">
                  <a:moveTo>
                    <a:pt x="25448" y="-114"/>
                  </a:moveTo>
                  <a:cubicBezTo>
                    <a:pt x="39620" y="-3"/>
                    <a:pt x="51252" y="10197"/>
                    <a:pt x="50994" y="22287"/>
                  </a:cubicBezTo>
                  <a:cubicBezTo>
                    <a:pt x="50735" y="34488"/>
                    <a:pt x="38948" y="44335"/>
                    <a:pt x="24791" y="44172"/>
                  </a:cubicBezTo>
                  <a:cubicBezTo>
                    <a:pt x="10575" y="44003"/>
                    <a:pt x="-777" y="33986"/>
                    <a:pt x="-666" y="21719"/>
                  </a:cubicBezTo>
                  <a:cubicBezTo>
                    <a:pt x="-555" y="9511"/>
                    <a:pt x="11092" y="-225"/>
                    <a:pt x="25448" y="-114"/>
                  </a:cubicBezTo>
                  <a:close/>
                </a:path>
              </a:pathLst>
            </a:custGeom>
            <a:grpFill/>
            <a:ln w="7374" cap="flat">
              <a:noFill/>
              <a:prstDash val="solid"/>
              <a:miter/>
            </a:ln>
          </p:spPr>
          <p:txBody>
            <a:bodyPr/>
            <a:lstStyle/>
            <a:p>
              <a:endParaRPr lang="en-CA" noProof="0" dirty="0"/>
            </a:p>
          </p:txBody>
        </p:sp>
      </p:grpSp>
      <p:sp>
        <p:nvSpPr>
          <p:cNvPr id="4" name="Slide Number Placeholder 3">
            <a:extLst>
              <a:ext uri="{FF2B5EF4-FFF2-40B4-BE49-F238E27FC236}">
                <a16:creationId xmlns:a16="http://schemas.microsoft.com/office/drawing/2014/main" id="{7D9DE58F-E101-02E4-F9DD-83DDAC082D06}"/>
              </a:ext>
              <a:ext uri="{C183D7F6-B498-43B3-948B-1728B52AA6E4}">
                <adec:decorative xmlns:adec="http://schemas.microsoft.com/office/drawing/2017/decorative" val="1"/>
              </a:ext>
            </a:extLst>
          </p:cNvPr>
          <p:cNvSpPr>
            <a:spLocks noGrp="1"/>
          </p:cNvSpPr>
          <p:nvPr>
            <p:ph type="sldNum" sz="quarter" idx="16"/>
          </p:nvPr>
        </p:nvSpPr>
        <p:spPr/>
        <p:txBody>
          <a:bodyPr/>
          <a:lstStyle/>
          <a:p>
            <a:fld id="{BB333B34-C87C-402E-ABB0-13B7C9DEBBC4}" type="slidenum">
              <a:rPr lang="en-CA" noProof="0" smtClean="0"/>
              <a:pPr/>
              <a:t>48</a:t>
            </a:fld>
            <a:endParaRPr lang="en-CA" noProof="0" dirty="0"/>
          </a:p>
        </p:txBody>
      </p:sp>
    </p:spTree>
    <p:extLst>
      <p:ext uri="{BB962C8B-B14F-4D97-AF65-F5344CB8AC3E}">
        <p14:creationId xmlns:p14="http://schemas.microsoft.com/office/powerpoint/2010/main" val="1816350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1ACC5-6979-0186-5C26-FEE0DABEA7C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D858413-5C7C-16D2-5289-63090991B364}"/>
              </a:ext>
              <a:ext uri="{C183D7F6-B498-43B3-948B-1728B52AA6E4}">
                <adec:decorative xmlns:adec="http://schemas.microsoft.com/office/drawing/2017/decorative" val="1"/>
              </a:ext>
            </a:extLst>
          </p:cNvPr>
          <p:cNvSpPr txBox="1"/>
          <p:nvPr/>
        </p:nvSpPr>
        <p:spPr>
          <a:xfrm>
            <a:off x="1239605" y="1599258"/>
            <a:ext cx="4826524" cy="461665"/>
          </a:xfrm>
          <a:prstGeom prst="rect">
            <a:avLst/>
          </a:prstGeom>
          <a:noFill/>
        </p:spPr>
        <p:txBody>
          <a:bodyPr wrap="square" lIns="0" tIns="0" rIns="0" bIns="0" rtlCol="0">
            <a:spAutoFit/>
          </a:bodyPr>
          <a:lstStyle/>
          <a:p>
            <a:pPr algn="ctr">
              <a:spcBef>
                <a:spcPts val="600"/>
              </a:spcBef>
            </a:pPr>
            <a:r>
              <a:rPr lang="en-CA" sz="3000" b="1" noProof="0" dirty="0"/>
              <a:t>Advisor perception</a:t>
            </a:r>
          </a:p>
        </p:txBody>
      </p:sp>
      <p:pic>
        <p:nvPicPr>
          <p:cNvPr id="6" name="Content Placeholder 5" descr="Two coffee cups side by side. Left, labelled &quot;Advisor perception,&quot; is an elaborate cappuccino topped with swirled foam, served with a cinnamon stick and coffee beans. Right, labelled &quot;Client perspective,&quot; is a plain latte with simple foam. The contrast illustrates the gap between how advisors and clients view the same relationship.">
            <a:extLst>
              <a:ext uri="{FF2B5EF4-FFF2-40B4-BE49-F238E27FC236}">
                <a16:creationId xmlns:a16="http://schemas.microsoft.com/office/drawing/2014/main" id="{73D22C9A-4C91-3128-437F-52D4B995E476}"/>
              </a:ext>
            </a:extLst>
          </p:cNvPr>
          <p:cNvPicPr>
            <a:picLocks noGrp="1" noChangeAspect="1"/>
          </p:cNvPicPr>
          <p:nvPr>
            <p:ph idx="4294967295"/>
          </p:nvPr>
        </p:nvPicPr>
        <p:blipFill rotWithShape="1">
          <a:blip r:embed="rId4"/>
          <a:srcRect t="36117"/>
          <a:stretch>
            <a:fillRect/>
          </a:stretch>
        </p:blipFill>
        <p:spPr>
          <a:xfrm>
            <a:off x="1595411" y="2393342"/>
            <a:ext cx="8997949" cy="2778739"/>
          </a:xfrm>
          <a:prstGeom prst="rect">
            <a:avLst/>
          </a:prstGeom>
        </p:spPr>
      </p:pic>
      <p:sp>
        <p:nvSpPr>
          <p:cNvPr id="5" name="TextBox 4">
            <a:extLst>
              <a:ext uri="{FF2B5EF4-FFF2-40B4-BE49-F238E27FC236}">
                <a16:creationId xmlns:a16="http://schemas.microsoft.com/office/drawing/2014/main" id="{13B66EB4-C143-BCB4-D774-7A27F484653E}"/>
              </a:ext>
              <a:ext uri="{C183D7F6-B498-43B3-948B-1728B52AA6E4}">
                <adec:decorative xmlns:adec="http://schemas.microsoft.com/office/drawing/2017/decorative" val="1"/>
              </a:ext>
            </a:extLst>
          </p:cNvPr>
          <p:cNvSpPr txBox="1"/>
          <p:nvPr/>
        </p:nvSpPr>
        <p:spPr>
          <a:xfrm>
            <a:off x="5915300" y="1599258"/>
            <a:ext cx="4826524" cy="461665"/>
          </a:xfrm>
          <a:prstGeom prst="rect">
            <a:avLst/>
          </a:prstGeom>
          <a:noFill/>
        </p:spPr>
        <p:txBody>
          <a:bodyPr wrap="square" lIns="0" tIns="0" rIns="0" bIns="0" rtlCol="0">
            <a:spAutoFit/>
          </a:bodyPr>
          <a:lstStyle/>
          <a:p>
            <a:pPr algn="ctr">
              <a:spcBef>
                <a:spcPts val="600"/>
              </a:spcBef>
            </a:pPr>
            <a:r>
              <a:rPr lang="en-CA" sz="3000" b="1" noProof="0" dirty="0"/>
              <a:t>Client perspective</a:t>
            </a:r>
          </a:p>
        </p:txBody>
      </p:sp>
      <p:sp>
        <p:nvSpPr>
          <p:cNvPr id="3" name="Slide Number Placeholder 2">
            <a:extLst>
              <a:ext uri="{FF2B5EF4-FFF2-40B4-BE49-F238E27FC236}">
                <a16:creationId xmlns:a16="http://schemas.microsoft.com/office/drawing/2014/main" id="{471A44DC-D9FD-8B88-1788-CD2B86CA3391}"/>
              </a:ext>
              <a:ext uri="{C183D7F6-B498-43B3-948B-1728B52AA6E4}">
                <adec:decorative xmlns:adec="http://schemas.microsoft.com/office/drawing/2017/decorative" val="1"/>
              </a:ext>
            </a:extLst>
          </p:cNvPr>
          <p:cNvSpPr>
            <a:spLocks noGrp="1"/>
          </p:cNvSpPr>
          <p:nvPr>
            <p:ph type="sldNum" sz="quarter" idx="12"/>
          </p:nvPr>
        </p:nvSpPr>
        <p:spPr/>
        <p:txBody>
          <a:bodyPr/>
          <a:lstStyle/>
          <a:p>
            <a:fld id="{BB333B34-C87C-402E-ABB0-13B7C9DEBBC4}" type="slidenum">
              <a:rPr lang="en-CA" noProof="0" smtClean="0"/>
              <a:pPr/>
              <a:t>49</a:t>
            </a:fld>
            <a:endParaRPr lang="en-CA" noProof="0" dirty="0"/>
          </a:p>
        </p:txBody>
      </p:sp>
    </p:spTree>
    <p:custDataLst>
      <p:tags r:id="rId1"/>
    </p:custDataLst>
    <p:extLst>
      <p:ext uri="{BB962C8B-B14F-4D97-AF65-F5344CB8AC3E}">
        <p14:creationId xmlns:p14="http://schemas.microsoft.com/office/powerpoint/2010/main" val="17339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27677-1065-5039-FFD5-82FCDE1EBE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74DB83-195A-3BFD-229E-4AEFAA694E26}"/>
              </a:ext>
            </a:extLst>
          </p:cNvPr>
          <p:cNvSpPr>
            <a:spLocks noGrp="1"/>
          </p:cNvSpPr>
          <p:nvPr>
            <p:ph type="title"/>
          </p:nvPr>
        </p:nvSpPr>
        <p:spPr>
          <a:xfrm>
            <a:off x="466342" y="472437"/>
            <a:ext cx="11274553" cy="792167"/>
          </a:xfrm>
        </p:spPr>
        <p:txBody>
          <a:bodyPr/>
          <a:lstStyle/>
          <a:p>
            <a:r>
              <a:rPr lang="en-CA" noProof="0" dirty="0"/>
              <a:t> A relationship moment</a:t>
            </a:r>
            <a:br>
              <a:rPr lang="en-CA" noProof="0" dirty="0"/>
            </a:br>
            <a:endParaRPr lang="en-CA" noProof="0" dirty="0"/>
          </a:p>
        </p:txBody>
      </p:sp>
      <p:sp>
        <p:nvSpPr>
          <p:cNvPr id="7" name="Rectangle 6">
            <a:extLst>
              <a:ext uri="{FF2B5EF4-FFF2-40B4-BE49-F238E27FC236}">
                <a16:creationId xmlns:a16="http://schemas.microsoft.com/office/drawing/2014/main" id="{B920DFEC-111B-9AAB-0B89-BC5D97F29989}"/>
              </a:ext>
            </a:extLst>
          </p:cNvPr>
          <p:cNvSpPr/>
          <p:nvPr/>
        </p:nvSpPr>
        <p:spPr>
          <a:xfrm>
            <a:off x="455614" y="1937714"/>
            <a:ext cx="2011680" cy="2982571"/>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CA" sz="2000" b="1" noProof="0" dirty="0">
                <a:solidFill>
                  <a:schemeClr val="bg1"/>
                </a:solidFill>
              </a:rPr>
              <a:t>Transparency builds trust.</a:t>
            </a:r>
          </a:p>
        </p:txBody>
      </p:sp>
      <p:sp>
        <p:nvSpPr>
          <p:cNvPr id="8" name="Rectangle 7">
            <a:extLst>
              <a:ext uri="{FF2B5EF4-FFF2-40B4-BE49-F238E27FC236}">
                <a16:creationId xmlns:a16="http://schemas.microsoft.com/office/drawing/2014/main" id="{C39F45C6-6A1D-D18D-7190-773E1844E0B6}"/>
              </a:ext>
            </a:extLst>
          </p:cNvPr>
          <p:cNvSpPr/>
          <p:nvPr/>
        </p:nvSpPr>
        <p:spPr>
          <a:xfrm>
            <a:off x="2594872" y="1937714"/>
            <a:ext cx="2011680" cy="29825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a:r>
              <a:rPr lang="en-CA" sz="2000" b="1" noProof="0" dirty="0">
                <a:solidFill>
                  <a:schemeClr val="bg1"/>
                </a:solidFill>
              </a:rPr>
              <a:t>Explaining value clearly</a:t>
            </a:r>
            <a:br>
              <a:rPr lang="en-CA" sz="2000" noProof="0" dirty="0">
                <a:solidFill>
                  <a:schemeClr val="bg1"/>
                </a:solidFill>
              </a:rPr>
            </a:br>
            <a:r>
              <a:rPr lang="en-CA" sz="2000" b="1" noProof="0" dirty="0">
                <a:solidFill>
                  <a:schemeClr val="bg1"/>
                </a:solidFill>
              </a:rPr>
              <a:t>=</a:t>
            </a:r>
            <a:br>
              <a:rPr lang="en-CA" sz="2000" b="1" noProof="0" dirty="0">
                <a:solidFill>
                  <a:schemeClr val="bg1"/>
                </a:solidFill>
              </a:rPr>
            </a:br>
            <a:r>
              <a:rPr lang="en-CA" sz="2000" b="1" noProof="0" dirty="0">
                <a:solidFill>
                  <a:schemeClr val="bg1"/>
                </a:solidFill>
              </a:rPr>
              <a:t>reinforcing trust and satisfaction.</a:t>
            </a:r>
          </a:p>
        </p:txBody>
      </p:sp>
      <p:sp>
        <p:nvSpPr>
          <p:cNvPr id="9" name="Rectangle 8">
            <a:extLst>
              <a:ext uri="{FF2B5EF4-FFF2-40B4-BE49-F238E27FC236}">
                <a16:creationId xmlns:a16="http://schemas.microsoft.com/office/drawing/2014/main" id="{5DA46F67-94D2-8F2C-9E88-A967B2DF2FBD}"/>
              </a:ext>
            </a:extLst>
          </p:cNvPr>
          <p:cNvSpPr/>
          <p:nvPr/>
        </p:nvSpPr>
        <p:spPr>
          <a:xfrm>
            <a:off x="4734131" y="1937714"/>
            <a:ext cx="2011680" cy="2982571"/>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a:r>
              <a:rPr lang="en-CA" sz="2000" b="1" noProof="0" dirty="0">
                <a:solidFill>
                  <a:schemeClr val="bg1"/>
                </a:solidFill>
              </a:rPr>
              <a:t>Confident leadership inspires client confidence.</a:t>
            </a:r>
          </a:p>
        </p:txBody>
      </p:sp>
      <p:pic>
        <p:nvPicPr>
          <p:cNvPr id="11" name="Picture 10" descr="Two people shaking hands in a professional office setting, highlighting a woman in a mustard yellow blazer smiling warmly.">
            <a:extLst>
              <a:ext uri="{FF2B5EF4-FFF2-40B4-BE49-F238E27FC236}">
                <a16:creationId xmlns:a16="http://schemas.microsoft.com/office/drawing/2014/main" id="{3C712918-F118-2B9F-840F-468FDEC28180}"/>
              </a:ext>
            </a:extLst>
          </p:cNvPr>
          <p:cNvPicPr>
            <a:picLocks/>
          </p:cNvPicPr>
          <p:nvPr/>
        </p:nvPicPr>
        <p:blipFill>
          <a:blip r:embed="rId4" cstate="print">
            <a:extLst>
              <a:ext uri="{28A0092B-C50C-407E-A947-70E740481C1C}">
                <a14:useLocalDpi xmlns:a14="http://schemas.microsoft.com/office/drawing/2010/main"/>
              </a:ext>
            </a:extLst>
          </a:blip>
          <a:srcRect/>
          <a:stretch/>
        </p:blipFill>
        <p:spPr>
          <a:xfrm>
            <a:off x="7073397" y="0"/>
            <a:ext cx="5115428" cy="6858000"/>
          </a:xfrm>
          <a:prstGeom prst="rect">
            <a:avLst/>
          </a:prstGeom>
        </p:spPr>
      </p:pic>
      <p:pic>
        <p:nvPicPr>
          <p:cNvPr id="12" name="Graphic 11">
            <a:extLst>
              <a:ext uri="{FF2B5EF4-FFF2-40B4-BE49-F238E27FC236}">
                <a16:creationId xmlns:a16="http://schemas.microsoft.com/office/drawing/2014/main" id="{70B306F1-1D1B-6A86-405B-40E4227A3C6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65616" y="6411666"/>
            <a:ext cx="2004661" cy="226943"/>
          </a:xfrm>
          <a:prstGeom prst="rect">
            <a:avLst/>
          </a:prstGeom>
        </p:spPr>
      </p:pic>
      <p:sp>
        <p:nvSpPr>
          <p:cNvPr id="4" name="Slide Number Placeholder 3">
            <a:extLst>
              <a:ext uri="{FF2B5EF4-FFF2-40B4-BE49-F238E27FC236}">
                <a16:creationId xmlns:a16="http://schemas.microsoft.com/office/drawing/2014/main" id="{15F53F84-32E1-4C74-3285-A2C7B29F0D6E}"/>
              </a:ext>
              <a:ext uri="{C183D7F6-B498-43B3-948B-1728B52AA6E4}">
                <adec:decorative xmlns:adec="http://schemas.microsoft.com/office/drawing/2017/decorative" val="1"/>
              </a:ext>
            </a:extLst>
          </p:cNvPr>
          <p:cNvSpPr>
            <a:spLocks noGrp="1"/>
          </p:cNvSpPr>
          <p:nvPr>
            <p:ph type="sldNum" sz="quarter" idx="12"/>
          </p:nvPr>
        </p:nvSpPr>
        <p:spPr>
          <a:xfrm>
            <a:off x="11449993" y="6414953"/>
            <a:ext cx="283219" cy="175694"/>
          </a:xfrm>
        </p:spPr>
        <p:txBody>
          <a:bodyPr/>
          <a:lstStyle/>
          <a:p>
            <a:fld id="{BB333B34-C87C-402E-ABB0-13B7C9DEBBC4}" type="slidenum">
              <a:rPr lang="en-CA" noProof="0" smtClean="0">
                <a:solidFill>
                  <a:schemeClr val="bg1"/>
                </a:solidFill>
              </a:rPr>
              <a:pPr/>
              <a:t>50</a:t>
            </a:fld>
            <a:endParaRPr lang="en-CA" noProof="0" dirty="0">
              <a:solidFill>
                <a:schemeClr val="bg1"/>
              </a:solidFill>
            </a:endParaRPr>
          </a:p>
        </p:txBody>
      </p:sp>
    </p:spTree>
    <p:custDataLst>
      <p:tags r:id="rId1"/>
    </p:custDataLst>
    <p:extLst>
      <p:ext uri="{BB962C8B-B14F-4D97-AF65-F5344CB8AC3E}">
        <p14:creationId xmlns:p14="http://schemas.microsoft.com/office/powerpoint/2010/main" val="273121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9CA4B-EEED-3C06-7E41-89697D253BB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1D2D91E4-8C04-F2A9-7B69-3B441E5FCE22}"/>
              </a:ext>
            </a:extLst>
          </p:cNvPr>
          <p:cNvSpPr>
            <a:spLocks noGrp="1"/>
          </p:cNvSpPr>
          <p:nvPr>
            <p:ph type="title"/>
          </p:nvPr>
        </p:nvSpPr>
        <p:spPr>
          <a:xfrm>
            <a:off x="699719" y="1275655"/>
            <a:ext cx="10750274" cy="4306690"/>
          </a:xfrm>
        </p:spPr>
        <p:txBody>
          <a:bodyPr vert="horz" lIns="0" tIns="0" rIns="0" bIns="0" rtlCol="0">
            <a:noAutofit/>
          </a:bodyPr>
          <a:lstStyle/>
          <a:p>
            <a:pPr algn="ctr">
              <a:spcBef>
                <a:spcPts val="1200"/>
              </a:spcBef>
              <a:buClr>
                <a:schemeClr val="tx1"/>
              </a:buClr>
              <a:buSzPct val="115000"/>
              <a:buFont typeface="Arial" panose="020B0604020202020204" pitchFamily="34" charset="0"/>
            </a:pPr>
            <a:r>
              <a:rPr lang="en-CA" sz="4400" b="0" noProof="0" dirty="0">
                <a:latin typeface="+mn-lt"/>
                <a:ea typeface="+mn-ea"/>
                <a:cs typeface="+mn-cs"/>
              </a:rPr>
              <a:t>TCR is your opportunity to lead the conversation so that clients hear the value of our advice </a:t>
            </a:r>
            <a:r>
              <a:rPr lang="en-CA" sz="4400" u="sng" noProof="0" dirty="0">
                <a:latin typeface="+mn-lt"/>
                <a:ea typeface="+mn-ea"/>
                <a:cs typeface="+mn-cs"/>
              </a:rPr>
              <a:t>from you</a:t>
            </a:r>
            <a:r>
              <a:rPr lang="en-CA" sz="4400" noProof="0" dirty="0">
                <a:latin typeface="+mn-lt"/>
                <a:ea typeface="+mn-ea"/>
                <a:cs typeface="+mn-cs"/>
              </a:rPr>
              <a:t> </a:t>
            </a:r>
            <a:r>
              <a:rPr lang="en-CA" sz="4400" b="0" noProof="0" dirty="0">
                <a:latin typeface="+mn-lt"/>
                <a:ea typeface="+mn-ea"/>
                <a:cs typeface="+mn-cs"/>
              </a:rPr>
              <a:t>first, not from a search engine or someone else.</a:t>
            </a:r>
          </a:p>
        </p:txBody>
      </p:sp>
      <p:sp>
        <p:nvSpPr>
          <p:cNvPr id="3" name="Slide Number Placeholder 5">
            <a:extLst>
              <a:ext uri="{FF2B5EF4-FFF2-40B4-BE49-F238E27FC236}">
                <a16:creationId xmlns:a16="http://schemas.microsoft.com/office/drawing/2014/main" id="{054D5C32-641E-DB27-E562-66A83174AB24}"/>
              </a:ext>
              <a:ext uri="{C183D7F6-B498-43B3-948B-1728B52AA6E4}">
                <adec:decorative xmlns:adec="http://schemas.microsoft.com/office/drawing/2017/decorative" val="1"/>
              </a:ext>
            </a:extLst>
          </p:cNvPr>
          <p:cNvSpPr>
            <a:spLocks noGrp="1"/>
          </p:cNvSpPr>
          <p:nvPr>
            <p:ph type="sldNum" sz="quarter" idx="4"/>
          </p:nvPr>
        </p:nvSpPr>
        <p:spPr>
          <a:xfrm>
            <a:off x="11449993" y="6414953"/>
            <a:ext cx="283219" cy="175694"/>
          </a:xfrm>
        </p:spPr>
        <p:txBody>
          <a:bodyPr vert="horz" lIns="0" tIns="0" rIns="0" bIns="0" rtlCol="0" anchor="b">
            <a:noAutofit/>
          </a:bodyPr>
          <a:lstStyle>
            <a:lvl1pPr algn="r">
              <a:defRPr sz="800">
                <a:solidFill>
                  <a:schemeClr val="tx1"/>
                </a:solidFill>
              </a:defRPr>
            </a:lvl1pPr>
          </a:lstStyle>
          <a:p>
            <a:fld id="{BB333B34-C87C-402E-ABB0-13B7C9DEBBC4}" type="slidenum">
              <a:rPr lang="en-CA" noProof="0" smtClean="0">
                <a:solidFill>
                  <a:schemeClr val="bg1"/>
                </a:solidFill>
              </a:rPr>
              <a:pPr/>
              <a:t>51</a:t>
            </a:fld>
            <a:endParaRPr lang="en-CA" noProof="0" dirty="0">
              <a:solidFill>
                <a:schemeClr val="bg1"/>
              </a:solidFill>
            </a:endParaRPr>
          </a:p>
        </p:txBody>
      </p:sp>
    </p:spTree>
    <p:custDataLst>
      <p:tags r:id="rId1"/>
    </p:custDataLst>
    <p:extLst>
      <p:ext uri="{BB962C8B-B14F-4D97-AF65-F5344CB8AC3E}">
        <p14:creationId xmlns:p14="http://schemas.microsoft.com/office/powerpoint/2010/main" val="3499058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C578-E36D-8DD4-3ABD-2980696EC331}"/>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FBD04240-3362-DF12-EF35-3564F91EC6C0}"/>
              </a:ext>
              <a:ext uri="{C183D7F6-B498-43B3-948B-1728B52AA6E4}">
                <adec:decorative xmlns:adec="http://schemas.microsoft.com/office/drawing/2017/decorative" val="1"/>
              </a:ext>
            </a:extLst>
          </p:cNvPr>
          <p:cNvGrpSpPr/>
          <p:nvPr/>
        </p:nvGrpSpPr>
        <p:grpSpPr>
          <a:xfrm>
            <a:off x="3548918" y="533400"/>
            <a:ext cx="792162" cy="792162"/>
            <a:chOff x="3548918" y="533400"/>
            <a:chExt cx="792162" cy="792162"/>
          </a:xfrm>
        </p:grpSpPr>
        <p:sp>
          <p:nvSpPr>
            <p:cNvPr id="13" name="Oval 12">
              <a:extLst>
                <a:ext uri="{FF2B5EF4-FFF2-40B4-BE49-F238E27FC236}">
                  <a16:creationId xmlns:a16="http://schemas.microsoft.com/office/drawing/2014/main" id="{69696CBB-3771-90A1-838C-1091BB753389}"/>
                </a:ext>
              </a:extLst>
            </p:cNvPr>
            <p:cNvSpPr/>
            <p:nvPr/>
          </p:nvSpPr>
          <p:spPr>
            <a:xfrm>
              <a:off x="3548918" y="533400"/>
              <a:ext cx="792162" cy="792162"/>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CA" noProof="0" dirty="0"/>
            </a:p>
          </p:txBody>
        </p:sp>
        <p:pic>
          <p:nvPicPr>
            <p:cNvPr id="16" name="Graphic 15">
              <a:extLst>
                <a:ext uri="{FF2B5EF4-FFF2-40B4-BE49-F238E27FC236}">
                  <a16:creationId xmlns:a16="http://schemas.microsoft.com/office/drawing/2014/main" id="{9584901F-7697-F3B9-FF5A-3EF08B34CC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65967" y="650450"/>
              <a:ext cx="558064" cy="558064"/>
            </a:xfrm>
            <a:prstGeom prst="rect">
              <a:avLst/>
            </a:prstGeom>
          </p:spPr>
        </p:pic>
      </p:grpSp>
      <p:sp>
        <p:nvSpPr>
          <p:cNvPr id="2" name="Title 1">
            <a:extLst>
              <a:ext uri="{FF2B5EF4-FFF2-40B4-BE49-F238E27FC236}">
                <a16:creationId xmlns:a16="http://schemas.microsoft.com/office/drawing/2014/main" id="{96DEF811-038B-6E4A-5744-4E38ED3391B4}"/>
              </a:ext>
            </a:extLst>
          </p:cNvPr>
          <p:cNvSpPr>
            <a:spLocks noGrp="1"/>
          </p:cNvSpPr>
          <p:nvPr>
            <p:ph type="title"/>
          </p:nvPr>
        </p:nvSpPr>
        <p:spPr/>
        <p:txBody>
          <a:bodyPr/>
          <a:lstStyle/>
          <a:p>
            <a:r>
              <a:rPr lang="en-CA" noProof="0" dirty="0"/>
              <a:t>Next steps</a:t>
            </a:r>
          </a:p>
        </p:txBody>
      </p:sp>
      <p:sp>
        <p:nvSpPr>
          <p:cNvPr id="10" name="Text Placeholder 11">
            <a:extLst>
              <a:ext uri="{FF2B5EF4-FFF2-40B4-BE49-F238E27FC236}">
                <a16:creationId xmlns:a16="http://schemas.microsoft.com/office/drawing/2014/main" id="{5B25099D-4227-1742-F799-9089E9C1BAE5}"/>
              </a:ext>
            </a:extLst>
          </p:cNvPr>
          <p:cNvSpPr txBox="1">
            <a:spLocks/>
          </p:cNvSpPr>
          <p:nvPr/>
        </p:nvSpPr>
        <p:spPr>
          <a:xfrm>
            <a:off x="4458130" y="696580"/>
            <a:ext cx="7264354" cy="792162"/>
          </a:xfrm>
          <a:prstGeom prst="rect">
            <a:avLst/>
          </a:prstGeom>
        </p:spPr>
        <p:txBody>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CA" sz="3200" b="1" noProof="0" dirty="0"/>
              <a:t>Within the next 30 days:</a:t>
            </a:r>
          </a:p>
        </p:txBody>
      </p:sp>
      <p:sp>
        <p:nvSpPr>
          <p:cNvPr id="11" name="TextBox 10">
            <a:extLst>
              <a:ext uri="{FF2B5EF4-FFF2-40B4-BE49-F238E27FC236}">
                <a16:creationId xmlns:a16="http://schemas.microsoft.com/office/drawing/2014/main" id="{D19D02EC-AF08-5DB6-55A3-1AFD206B4BEA}"/>
              </a:ext>
            </a:extLst>
          </p:cNvPr>
          <p:cNvSpPr txBox="1"/>
          <p:nvPr/>
        </p:nvSpPr>
        <p:spPr>
          <a:xfrm>
            <a:off x="3548918" y="1991110"/>
            <a:ext cx="6712682" cy="3200876"/>
          </a:xfrm>
          <a:prstGeom prst="rect">
            <a:avLst/>
          </a:prstGeom>
          <a:noFill/>
        </p:spPr>
        <p:txBody>
          <a:bodyPr wrap="square" lIns="0" tIns="0" rIns="0" bIns="0" rtlCol="0">
            <a:spAutoFit/>
          </a:bodyPr>
          <a:lstStyle/>
          <a:p>
            <a:pPr marL="285750" indent="-285750" algn="l">
              <a:spcBef>
                <a:spcPts val="2400"/>
              </a:spcBef>
              <a:buFont typeface="Arial" panose="020B0604020202020204" pitchFamily="34" charset="0"/>
              <a:buChar char="•"/>
            </a:pPr>
            <a:r>
              <a:rPr lang="en-CA" sz="2800" noProof="0" dirty="0"/>
              <a:t>Review your “Value Inventory” and write down 3 value moments you’ve delivered to each of your top 20 clients.</a:t>
            </a:r>
          </a:p>
          <a:p>
            <a:pPr marL="285750" indent="-285750" algn="l">
              <a:spcBef>
                <a:spcPts val="2400"/>
              </a:spcBef>
              <a:buFont typeface="Arial" panose="020B0604020202020204" pitchFamily="34" charset="0"/>
              <a:buChar char="•"/>
            </a:pPr>
            <a:r>
              <a:rPr lang="en-CA" sz="2800" noProof="0" dirty="0"/>
              <a:t>Practice explaining one of them.</a:t>
            </a:r>
          </a:p>
          <a:p>
            <a:pPr marL="285750" indent="-285750" algn="l">
              <a:spcBef>
                <a:spcPts val="2400"/>
              </a:spcBef>
              <a:buFont typeface="Arial" panose="020B0604020202020204" pitchFamily="34" charset="0"/>
              <a:buChar char="•"/>
            </a:pPr>
            <a:r>
              <a:rPr lang="en-CA" sz="2800" noProof="0" dirty="0"/>
              <a:t>Weave this into client meetings over the next quarter.</a:t>
            </a:r>
          </a:p>
        </p:txBody>
      </p:sp>
      <p:sp>
        <p:nvSpPr>
          <p:cNvPr id="4" name="Slide Number Placeholder 3">
            <a:extLst>
              <a:ext uri="{FF2B5EF4-FFF2-40B4-BE49-F238E27FC236}">
                <a16:creationId xmlns:a16="http://schemas.microsoft.com/office/drawing/2014/main" id="{B26ACC04-016E-8C9E-6C83-6B6B8DA8E0D4}"/>
              </a:ext>
              <a:ext uri="{C183D7F6-B498-43B3-948B-1728B52AA6E4}">
                <adec:decorative xmlns:adec="http://schemas.microsoft.com/office/drawing/2017/decorative" val="1"/>
              </a:ext>
            </a:extLst>
          </p:cNvPr>
          <p:cNvSpPr>
            <a:spLocks noGrp="1"/>
          </p:cNvSpPr>
          <p:nvPr>
            <p:ph type="sldNum" sz="quarter" idx="16"/>
          </p:nvPr>
        </p:nvSpPr>
        <p:spPr/>
        <p:txBody>
          <a:bodyPr/>
          <a:lstStyle/>
          <a:p>
            <a:fld id="{BB333B34-C87C-402E-ABB0-13B7C9DEBBC4}" type="slidenum">
              <a:rPr lang="en-CA" noProof="0" smtClean="0"/>
              <a:pPr/>
              <a:t>52</a:t>
            </a:fld>
            <a:endParaRPr lang="en-CA" noProof="0" dirty="0"/>
          </a:p>
        </p:txBody>
      </p:sp>
    </p:spTree>
    <p:custDataLst>
      <p:tags r:id="rId1"/>
    </p:custDataLst>
    <p:extLst>
      <p:ext uri="{BB962C8B-B14F-4D97-AF65-F5344CB8AC3E}">
        <p14:creationId xmlns:p14="http://schemas.microsoft.com/office/powerpoint/2010/main" val="23626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CCD0-442E-C030-C64B-970A0F9A6BBE}"/>
              </a:ext>
            </a:extLst>
          </p:cNvPr>
          <p:cNvSpPr>
            <a:spLocks noGrp="1"/>
          </p:cNvSpPr>
          <p:nvPr>
            <p:ph type="title"/>
          </p:nvPr>
        </p:nvSpPr>
        <p:spPr>
          <a:xfrm>
            <a:off x="466342" y="442643"/>
            <a:ext cx="11274553" cy="792167"/>
          </a:xfrm>
        </p:spPr>
        <p:txBody>
          <a:bodyPr/>
          <a:lstStyle/>
          <a:p>
            <a:r>
              <a:rPr lang="en-CA" noProof="0" dirty="0"/>
              <a:t>Your trusted partner – Manulife Investments</a:t>
            </a:r>
          </a:p>
        </p:txBody>
      </p:sp>
      <p:pic>
        <p:nvPicPr>
          <p:cNvPr id="9" name="Picture 8" descr="Thumbnail of Manulife Investments’ Continuing education website.">
            <a:extLst>
              <a:ext uri="{FF2B5EF4-FFF2-40B4-BE49-F238E27FC236}">
                <a16:creationId xmlns:a16="http://schemas.microsoft.com/office/drawing/2014/main" id="{9CDE0746-624A-76EC-18BA-6CE4CBB2B25A}"/>
              </a:ext>
            </a:extLst>
          </p:cNvPr>
          <p:cNvPicPr>
            <a:picLocks noChangeAspect="1"/>
          </p:cNvPicPr>
          <p:nvPr/>
        </p:nvPicPr>
        <p:blipFill>
          <a:blip r:embed="rId3"/>
          <a:stretch>
            <a:fillRect/>
          </a:stretch>
        </p:blipFill>
        <p:spPr>
          <a:xfrm>
            <a:off x="466342" y="2447586"/>
            <a:ext cx="7406640" cy="3218396"/>
          </a:xfrm>
          <a:prstGeom prst="rect">
            <a:avLst/>
          </a:prstGeom>
          <a:ln>
            <a:solidFill>
              <a:schemeClr val="tx1">
                <a:lumMod val="50000"/>
                <a:lumOff val="50000"/>
              </a:schemeClr>
            </a:solidFill>
          </a:ln>
          <a:effectLst>
            <a:outerShdw blurRad="63500" algn="ctr" rotWithShape="0">
              <a:prstClr val="black">
                <a:alpha val="40000"/>
              </a:prstClr>
            </a:outerShdw>
          </a:effectLst>
        </p:spPr>
      </p:pic>
      <p:pic>
        <p:nvPicPr>
          <p:cNvPr id="7" name="Content Placeholder 6" descr="Thumbnail of Manulife Investments’ Practice Management Network website.">
            <a:extLst>
              <a:ext uri="{FF2B5EF4-FFF2-40B4-BE49-F238E27FC236}">
                <a16:creationId xmlns:a16="http://schemas.microsoft.com/office/drawing/2014/main" id="{9CD77137-925C-B6C5-CECC-1BC8B71265C8}"/>
              </a:ext>
            </a:extLst>
          </p:cNvPr>
          <p:cNvPicPr>
            <a:picLocks noGrp="1" noChangeAspect="1"/>
          </p:cNvPicPr>
          <p:nvPr>
            <p:ph idx="1"/>
          </p:nvPr>
        </p:nvPicPr>
        <p:blipFill>
          <a:blip r:embed="rId4"/>
          <a:stretch>
            <a:fillRect/>
          </a:stretch>
        </p:blipFill>
        <p:spPr>
          <a:xfrm>
            <a:off x="5340095" y="1225824"/>
            <a:ext cx="6400800" cy="3095369"/>
          </a:xfrm>
          <a:prstGeom prst="rect">
            <a:avLst/>
          </a:prstGeom>
          <a:ln>
            <a:solidFill>
              <a:schemeClr val="tx1">
                <a:lumMod val="50000"/>
                <a:lumOff val="50000"/>
              </a:schemeClr>
            </a:solidFill>
          </a:ln>
          <a:effectLst>
            <a:outerShdw blurRad="63500" algn="ctr" rotWithShape="0">
              <a:prstClr val="black">
                <a:alpha val="40000"/>
              </a:prstClr>
            </a:outerShdw>
          </a:effectLst>
        </p:spPr>
      </p:pic>
      <p:sp>
        <p:nvSpPr>
          <p:cNvPr id="6" name="Slide Number Placeholder 5">
            <a:extLst>
              <a:ext uri="{FF2B5EF4-FFF2-40B4-BE49-F238E27FC236}">
                <a16:creationId xmlns:a16="http://schemas.microsoft.com/office/drawing/2014/main" id="{E0323772-4F2E-AE6E-F97A-9EE044AF2591}"/>
              </a:ext>
              <a:ext uri="{C183D7F6-B498-43B3-948B-1728B52AA6E4}">
                <adec:decorative xmlns:adec="http://schemas.microsoft.com/office/drawing/2017/decorative" val="1"/>
              </a:ext>
            </a:extLst>
          </p:cNvPr>
          <p:cNvSpPr>
            <a:spLocks noGrp="1"/>
          </p:cNvSpPr>
          <p:nvPr>
            <p:ph type="sldNum" sz="quarter" idx="14"/>
          </p:nvPr>
        </p:nvSpPr>
        <p:spPr/>
        <p:txBody>
          <a:bodyPr/>
          <a:lstStyle/>
          <a:p>
            <a:fld id="{BB333B34-C87C-402E-ABB0-13B7C9DEBBC4}" type="slidenum">
              <a:rPr lang="en-CA" noProof="0" smtClean="0"/>
              <a:pPr/>
              <a:t>53</a:t>
            </a:fld>
            <a:endParaRPr lang="en-CA" noProof="0" dirty="0"/>
          </a:p>
        </p:txBody>
      </p:sp>
    </p:spTree>
    <p:extLst>
      <p:ext uri="{BB962C8B-B14F-4D97-AF65-F5344CB8AC3E}">
        <p14:creationId xmlns:p14="http://schemas.microsoft.com/office/powerpoint/2010/main" val="601619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719BB-93BB-1585-D28E-F32A3F1E2404}"/>
              </a:ext>
            </a:extLst>
          </p:cNvPr>
          <p:cNvSpPr>
            <a:spLocks noGrp="1"/>
          </p:cNvSpPr>
          <p:nvPr>
            <p:ph type="title"/>
          </p:nvPr>
        </p:nvSpPr>
        <p:spPr>
          <a:xfrm>
            <a:off x="438912" y="780239"/>
            <a:ext cx="11280656" cy="4771958"/>
          </a:xfrm>
        </p:spPr>
        <p:txBody>
          <a:bodyPr>
            <a:normAutofit/>
          </a:bodyPr>
          <a:lstStyle/>
          <a:p>
            <a:r>
              <a:rPr lang="en-CA" noProof="0" dirty="0"/>
              <a:t>Thank you</a:t>
            </a:r>
          </a:p>
        </p:txBody>
      </p:sp>
      <p:sp>
        <p:nvSpPr>
          <p:cNvPr id="4" name="Slide Number Placeholder 5">
            <a:extLst>
              <a:ext uri="{FF2B5EF4-FFF2-40B4-BE49-F238E27FC236}">
                <a16:creationId xmlns:a16="http://schemas.microsoft.com/office/drawing/2014/main" id="{B784BAFA-1608-F574-5825-AFE7C3C0D755}"/>
              </a:ext>
              <a:ext uri="{C183D7F6-B498-43B3-948B-1728B52AA6E4}">
                <adec:decorative xmlns:adec="http://schemas.microsoft.com/office/drawing/2017/decorative" val="1"/>
              </a:ext>
            </a:extLst>
          </p:cNvPr>
          <p:cNvSpPr>
            <a:spLocks noGrp="1"/>
          </p:cNvSpPr>
          <p:nvPr>
            <p:ph type="sldNum" sz="quarter" idx="4"/>
          </p:nvPr>
        </p:nvSpPr>
        <p:spPr>
          <a:xfrm>
            <a:off x="11449993" y="6414953"/>
            <a:ext cx="283219" cy="175694"/>
          </a:xfrm>
        </p:spPr>
        <p:txBody>
          <a:bodyPr vert="horz" lIns="0" tIns="0" rIns="0" bIns="0" rtlCol="0" anchor="b">
            <a:noAutofit/>
          </a:bodyPr>
          <a:lstStyle>
            <a:lvl1pPr algn="r">
              <a:defRPr sz="800">
                <a:solidFill>
                  <a:schemeClr val="tx1"/>
                </a:solidFill>
              </a:defRPr>
            </a:lvl1pPr>
          </a:lstStyle>
          <a:p>
            <a:fld id="{BB333B34-C87C-402E-ABB0-13B7C9DEBBC4}" type="slidenum">
              <a:rPr lang="en-CA" noProof="0" smtClean="0">
                <a:solidFill>
                  <a:schemeClr val="bg1"/>
                </a:solidFill>
              </a:rPr>
              <a:pPr/>
              <a:t>54</a:t>
            </a:fld>
            <a:endParaRPr lang="en-CA" noProof="0" dirty="0">
              <a:solidFill>
                <a:schemeClr val="bg1"/>
              </a:solidFill>
            </a:endParaRPr>
          </a:p>
        </p:txBody>
      </p:sp>
    </p:spTree>
    <p:extLst>
      <p:ext uri="{BB962C8B-B14F-4D97-AF65-F5344CB8AC3E}">
        <p14:creationId xmlns:p14="http://schemas.microsoft.com/office/powerpoint/2010/main" val="2676637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2F965-BC82-4BBB-8F23-917E8B8BDB67}"/>
              </a:ext>
            </a:extLst>
          </p:cNvPr>
          <p:cNvSpPr>
            <a:spLocks noGrp="1"/>
          </p:cNvSpPr>
          <p:nvPr>
            <p:ph type="title"/>
          </p:nvPr>
        </p:nvSpPr>
        <p:spPr>
          <a:xfrm>
            <a:off x="455613" y="258826"/>
            <a:ext cx="11123770" cy="755880"/>
          </a:xfrm>
        </p:spPr>
        <p:txBody>
          <a:bodyPr/>
          <a:lstStyle/>
          <a:p>
            <a:r>
              <a:rPr lang="en-CA" noProof="0" dirty="0"/>
              <a:t>Important information</a:t>
            </a:r>
            <a:br>
              <a:rPr lang="en-CA" noProof="0" dirty="0"/>
            </a:br>
            <a:endParaRPr lang="en-CA" noProof="0" dirty="0"/>
          </a:p>
        </p:txBody>
      </p:sp>
      <p:sp>
        <p:nvSpPr>
          <p:cNvPr id="4" name="Content Placeholder 3">
            <a:extLst>
              <a:ext uri="{FF2B5EF4-FFF2-40B4-BE49-F238E27FC236}">
                <a16:creationId xmlns:a16="http://schemas.microsoft.com/office/drawing/2014/main" id="{268E847B-BE20-4E68-A74F-FAE5E94EBB85}"/>
              </a:ext>
            </a:extLst>
          </p:cNvPr>
          <p:cNvSpPr>
            <a:spLocks noGrp="1"/>
          </p:cNvSpPr>
          <p:nvPr>
            <p:ph type="body" sz="quarter" idx="14"/>
          </p:nvPr>
        </p:nvSpPr>
        <p:spPr>
          <a:xfrm>
            <a:off x="455613" y="1152144"/>
            <a:ext cx="11277599" cy="5004398"/>
          </a:xfrm>
        </p:spPr>
        <p:txBody>
          <a:bodyPr numCol="1"/>
          <a:lstStyle/>
          <a:p>
            <a:pPr marL="0" indent="0">
              <a:spcBef>
                <a:spcPts val="0"/>
              </a:spcBef>
              <a:spcAft>
                <a:spcPts val="900"/>
              </a:spcAft>
              <a:buNone/>
            </a:pPr>
            <a:r>
              <a:rPr lang="en-CA" sz="1200" noProof="0" dirty="0"/>
              <a:t>The information provided in this presentation is for advisor use only and is not intended for the general public.</a:t>
            </a:r>
          </a:p>
          <a:p>
            <a:pPr marL="0" indent="0">
              <a:spcBef>
                <a:spcPts val="0"/>
              </a:spcBef>
              <a:spcAft>
                <a:spcPts val="900"/>
              </a:spcAft>
              <a:buNone/>
            </a:pPr>
            <a:r>
              <a:rPr lang="en-CA" sz="1200" noProof="0" dirty="0"/>
              <a:t>All overviews and commentary are intended to be general in nature and for current interest. While helpful, these overviews are no substitute for professional tax, investment or legal advice. Clients should seek professional advice for their particular situation. Neither Manulife, Manulife Investment Management Limited, Manulife Investments, nor any of their affiliates or representatives is providing tax, investment or legal advice.</a:t>
            </a:r>
          </a:p>
          <a:p>
            <a:pPr marL="0" indent="0">
              <a:spcBef>
                <a:spcPts val="0"/>
              </a:spcBef>
              <a:spcAft>
                <a:spcPts val="900"/>
              </a:spcAft>
              <a:buNone/>
            </a:pPr>
            <a:r>
              <a:rPr lang="en-CA" sz="1200" noProof="0" dirty="0"/>
              <a:t>This material was prepared solely for informational purposes, does not constitute an offer or an invitation by or on behalf of Manulife Investments to any person to buy or sell any security and is no indication of trading intent in any fund or account managed by Manulife Investments. No investment strategy or risk management technique can guarantee returns or eliminate risk in any market environment. Unless otherwise specified, all data is sourced from Manulife Investments. </a:t>
            </a:r>
          </a:p>
          <a:p>
            <a:pPr marL="0" indent="0">
              <a:spcBef>
                <a:spcPts val="0"/>
              </a:spcBef>
              <a:spcAft>
                <a:spcPts val="900"/>
              </a:spcAft>
              <a:buNone/>
            </a:pPr>
            <a:r>
              <a:rPr lang="en-CA" sz="1200" noProof="0" dirty="0"/>
              <a:t>Certain statements contained in this communication are based in whole or in part on information provided by third parties and Manulife Investments has taken reasonable steps to ensure their accuracy but can’t be held liable for such information being inaccurate. Market conditions may change which may impact the information contained in this document.</a:t>
            </a:r>
          </a:p>
          <a:p>
            <a:pPr marL="0" indent="0">
              <a:spcBef>
                <a:spcPts val="0"/>
              </a:spcBef>
              <a:spcAft>
                <a:spcPts val="900"/>
              </a:spcAft>
              <a:buNone/>
            </a:pPr>
            <a:r>
              <a:rPr lang="en-CA" sz="1200" noProof="0" dirty="0"/>
              <a:t>Manulife Investments is a trade name of Manulife Investment Management Limited. Manulife, Manulife &amp; Design, Stylized M Design, and Manulife Investments are trademarks of The Manufacturers Life Insurance Company and are used by it and by its affiliates under license.</a:t>
            </a:r>
          </a:p>
          <a:p>
            <a:pPr marL="0" indent="0">
              <a:buClrTx/>
              <a:buSzTx/>
              <a:buNone/>
            </a:pPr>
            <a:endParaRPr lang="en-CA" sz="1200" noProof="0" dirty="0">
              <a:solidFill>
                <a:prstClr val="black"/>
              </a:solidFill>
              <a:cs typeface="Arial"/>
            </a:endParaRPr>
          </a:p>
          <a:p>
            <a:pPr marL="0" indent="0">
              <a:buClrTx/>
              <a:buSzTx/>
              <a:buNone/>
            </a:pPr>
            <a:endParaRPr lang="en-CA" sz="1200" noProof="0" dirty="0">
              <a:solidFill>
                <a:prstClr val="black"/>
              </a:solidFill>
              <a:cs typeface="Arial"/>
            </a:endParaRPr>
          </a:p>
          <a:p>
            <a:pPr marL="0" indent="0">
              <a:buClrTx/>
              <a:buSzTx/>
              <a:buNone/>
            </a:pPr>
            <a:endParaRPr lang="en-CA" sz="1200" noProof="0" dirty="0">
              <a:solidFill>
                <a:prstClr val="black"/>
              </a:solidFill>
              <a:cs typeface="Arial"/>
            </a:endParaRPr>
          </a:p>
          <a:p>
            <a:pPr marL="0" indent="0">
              <a:buClrTx/>
              <a:buSzTx/>
              <a:buNone/>
            </a:pPr>
            <a:endParaRPr lang="en-CA" sz="1200" noProof="0" dirty="0">
              <a:solidFill>
                <a:prstClr val="black"/>
              </a:solidFill>
              <a:cs typeface="Arial"/>
            </a:endParaRPr>
          </a:p>
          <a:p>
            <a:pPr marL="0" indent="0">
              <a:buClrTx/>
              <a:buSzTx/>
              <a:buNone/>
            </a:pPr>
            <a:endParaRPr lang="en-CA" sz="1200" noProof="0" dirty="0">
              <a:solidFill>
                <a:prstClr val="black"/>
              </a:solidFill>
              <a:cs typeface="Arial"/>
            </a:endParaRPr>
          </a:p>
          <a:p>
            <a:pPr marL="0" indent="0">
              <a:buClrTx/>
              <a:buSzTx/>
              <a:buNone/>
            </a:pPr>
            <a:endParaRPr lang="en-CA" sz="1200" noProof="0" dirty="0">
              <a:solidFill>
                <a:prstClr val="black"/>
              </a:solidFill>
              <a:cs typeface="Arial"/>
            </a:endParaRPr>
          </a:p>
          <a:p>
            <a:pPr marL="0" indent="0">
              <a:buClrTx/>
              <a:buSzTx/>
              <a:buNone/>
            </a:pPr>
            <a:endParaRPr lang="en-CA" sz="1200" noProof="0" dirty="0">
              <a:solidFill>
                <a:prstClr val="black"/>
              </a:solidFill>
              <a:cs typeface="Arial"/>
            </a:endParaRPr>
          </a:p>
          <a:p>
            <a:pPr marL="0" indent="0">
              <a:buClrTx/>
              <a:buSzTx/>
              <a:buNone/>
            </a:pPr>
            <a:endParaRPr lang="en-CA" sz="1200" noProof="0" dirty="0">
              <a:solidFill>
                <a:prstClr val="black"/>
              </a:solidFill>
              <a:cs typeface="Arial"/>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CA" sz="800" b="0" i="0" u="none" strike="noStrike" kern="1200" cap="none" spc="0" normalizeH="0" baseline="0" noProof="0" dirty="0">
                <a:ln>
                  <a:noFill/>
                </a:ln>
                <a:solidFill>
                  <a:srgbClr val="8E90A2"/>
                </a:solidFill>
                <a:effectLst/>
                <a:uLnTx/>
                <a:uFillTx/>
                <a:latin typeface="Arial Narrow" panose="020B0606020202030204" pitchFamily="34" charset="0"/>
                <a:ea typeface="+mn-ea"/>
                <a:cs typeface="+mn-cs"/>
              </a:rPr>
              <a:t>RO#5697399  	08/26</a:t>
            </a:r>
            <a:endParaRPr kumimoji="0" lang="en-CA" sz="1200" b="0" i="0" u="none" strike="noStrike" kern="1200" cap="none" spc="0" normalizeH="0" baseline="0" noProof="0" dirty="0">
              <a:ln>
                <a:noFill/>
              </a:ln>
              <a:solidFill>
                <a:srgbClr val="8E90A2"/>
              </a:solidFill>
              <a:effectLst/>
              <a:uLnTx/>
              <a:uFillTx/>
              <a:latin typeface="Arial Narrow" panose="020B0606020202030204" pitchFamily="34" charset="0"/>
              <a:ea typeface="+mn-ea"/>
              <a:cs typeface="Arial"/>
            </a:endParaRPr>
          </a:p>
          <a:p>
            <a:pPr marL="0" indent="0">
              <a:buClrTx/>
              <a:buSzTx/>
              <a:buNone/>
            </a:pPr>
            <a:endParaRPr lang="en-CA" sz="1200" noProof="0" dirty="0">
              <a:solidFill>
                <a:prstClr val="black"/>
              </a:solidFill>
              <a:cs typeface="Arial"/>
            </a:endParaRPr>
          </a:p>
          <a:p>
            <a:pPr marL="0" indent="0">
              <a:buClrTx/>
              <a:buSzTx/>
              <a:buNone/>
            </a:pPr>
            <a:endParaRPr lang="en-CA" sz="1200" noProof="0" dirty="0">
              <a:solidFill>
                <a:prstClr val="black"/>
              </a:solidFill>
              <a:cs typeface="Arial"/>
            </a:endParaRPr>
          </a:p>
        </p:txBody>
      </p:sp>
      <p:sp>
        <p:nvSpPr>
          <p:cNvPr id="5" name="Slide Number Placeholder 4">
            <a:extLst>
              <a:ext uri="{FF2B5EF4-FFF2-40B4-BE49-F238E27FC236}">
                <a16:creationId xmlns:a16="http://schemas.microsoft.com/office/drawing/2014/main" id="{20A9D975-CF08-2A27-D211-B014AC50F109}"/>
              </a:ext>
              <a:ext uri="{C183D7F6-B498-43B3-948B-1728B52AA6E4}">
                <adec:decorative xmlns:adec="http://schemas.microsoft.com/office/drawing/2017/decorative" val="1"/>
              </a:ext>
            </a:extLst>
          </p:cNvPr>
          <p:cNvSpPr>
            <a:spLocks noGrp="1"/>
          </p:cNvSpPr>
          <p:nvPr>
            <p:ph type="sldNum" sz="quarter" idx="12"/>
          </p:nvPr>
        </p:nvSpPr>
        <p:spPr/>
        <p:txBody>
          <a:bodyPr/>
          <a:lstStyle/>
          <a:p>
            <a:fld id="{E3B685FD-28AB-42AB-8489-7FDC88D3D4CA}" type="slidenum">
              <a:rPr lang="en-CA" noProof="0" smtClean="0"/>
              <a:t>55</a:t>
            </a:fld>
            <a:endParaRPr lang="en-CA" noProof="0" dirty="0"/>
          </a:p>
        </p:txBody>
      </p:sp>
    </p:spTree>
    <p:extLst>
      <p:ext uri="{BB962C8B-B14F-4D97-AF65-F5344CB8AC3E}">
        <p14:creationId xmlns:p14="http://schemas.microsoft.com/office/powerpoint/2010/main" val="359201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UNT" val="2"/>
  <p:tag name="SN" val="HIDDEN"/>
</p:tagLst>
</file>

<file path=ppt/tags/tag2.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3.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4.xml><?xml version="1.0" encoding="utf-8"?>
<p:tagLst xmlns:a="http://schemas.openxmlformats.org/drawingml/2006/main" xmlns:r="http://schemas.openxmlformats.org/officeDocument/2006/relationships" xmlns:p="http://schemas.openxmlformats.org/presentationml/2006/main">
  <p:tag name="COUNT" val="3"/>
  <p:tag name="SN" val="HIDDEN"/>
</p:tagLst>
</file>

<file path=ppt/tags/tag5.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6.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7.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8.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9.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0.xml><?xml version="1.0" encoding="utf-8"?>
<p:tagLst xmlns:a="http://schemas.openxmlformats.org/drawingml/2006/main" xmlns:r="http://schemas.openxmlformats.org/officeDocument/2006/relationships" xmlns:p="http://schemas.openxmlformats.org/presentationml/2006/main">
  <p:tag name="COUNT" val="3"/>
  <p:tag name="SN" val="HIDDEN"/>
</p:tagLst>
</file>

<file path=ppt/tags/tag11.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2.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5.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9.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0.xml><?xml version="1.0" encoding="utf-8"?>
<p:tagLst xmlns:a="http://schemas.openxmlformats.org/drawingml/2006/main" xmlns:r="http://schemas.openxmlformats.org/officeDocument/2006/relationships" xmlns:p="http://schemas.openxmlformats.org/presentationml/2006/main">
  <p:tag name="COUNT" val="3"/>
  <p:tag name="SN" val="HIDDEN"/>
</p:tagLst>
</file>

<file path=ppt/tags/tag21.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2.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3.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4.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7.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8.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9.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30.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31.xml><?xml version="1.0" encoding="utf-8"?>
<p:tagLst xmlns:a="http://schemas.openxmlformats.org/drawingml/2006/main" xmlns:r="http://schemas.openxmlformats.org/officeDocument/2006/relationships" xmlns:p="http://schemas.openxmlformats.org/presentationml/2006/main">
  <p:tag name="COUNT" val="3"/>
  <p:tag name="SN" val="HIDDEN"/>
</p:tagLst>
</file>

<file path=ppt/tags/tag32.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heme/theme1.xml><?xml version="1.0" encoding="utf-8"?>
<a:theme xmlns:a="http://schemas.openxmlformats.org/drawingml/2006/main" name="Manulife layouts">
  <a:themeElements>
    <a:clrScheme name="Theme">
      <a:dk1>
        <a:sysClr val="windowText" lastClr="000000"/>
      </a:dk1>
      <a:lt1>
        <a:sysClr val="window" lastClr="FFFFFF"/>
      </a:lt1>
      <a:dk2>
        <a:srgbClr val="282B3E"/>
      </a:dk2>
      <a:lt2>
        <a:srgbClr val="8E90A2"/>
      </a:lt2>
      <a:accent1>
        <a:srgbClr val="00A758"/>
      </a:accent1>
      <a:accent2>
        <a:srgbClr val="0000C1"/>
      </a:accent2>
      <a:accent3>
        <a:srgbClr val="EC6453"/>
      </a:accent3>
      <a:accent4>
        <a:srgbClr val="604584"/>
      </a:accent4>
      <a:accent5>
        <a:srgbClr val="F49600"/>
      </a:accent5>
      <a:accent6>
        <a:srgbClr val="06C7BA"/>
      </a:accent6>
      <a:hlink>
        <a:srgbClr val="0000C1"/>
      </a:hlink>
      <a:folHlink>
        <a:srgbClr val="0000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defPPr algn="l">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33363" indent="-233363" algn="l">
          <a:spcBef>
            <a:spcPts val="600"/>
          </a:spcBef>
          <a:buFont typeface="Arial" panose="020B0604020202020204" pitchFamily="34" charset="0"/>
          <a:buChar char="•"/>
          <a:defRPr dirty="0" err="1" smtClean="0"/>
        </a:defPPr>
      </a:lstStyle>
    </a:txDef>
  </a:objectDefaults>
  <a:extraClrSchemeLst/>
  <a:extLst>
    <a:ext uri="{05A4C25C-085E-4340-85A3-A5531E510DB2}">
      <thm15:themeFamily xmlns:thm15="http://schemas.microsoft.com/office/thememl/2012/main" name="1026722 - Corporate PPT Template_16x9_MP 1026722 E_0818_v14" id="{3527DC7A-8C8D-4E9E-9B6E-A1046016BC1D}" vid="{5393119F-6D4A-4296-9D2C-28F94A85A1E8}"/>
    </a:ext>
  </a:extLst>
</a:theme>
</file>

<file path=ppt/theme/theme2.xml><?xml version="1.0" encoding="utf-8"?>
<a:theme xmlns:a="http://schemas.openxmlformats.org/drawingml/2006/main" name="Office Theme">
  <a:themeElements>
    <a:clrScheme name="New Brand Final">
      <a:dk1>
        <a:sysClr val="windowText" lastClr="000000"/>
      </a:dk1>
      <a:lt1>
        <a:sysClr val="window" lastClr="FFFFFF"/>
      </a:lt1>
      <a:dk2>
        <a:srgbClr val="282B3E"/>
      </a:dk2>
      <a:lt2>
        <a:srgbClr val="8E90A2"/>
      </a:lt2>
      <a:accent1>
        <a:srgbClr val="00A758"/>
      </a:accent1>
      <a:accent2>
        <a:srgbClr val="0000C1"/>
      </a:accent2>
      <a:accent3>
        <a:srgbClr val="FF7769"/>
      </a:accent3>
      <a:accent4>
        <a:srgbClr val="361558"/>
      </a:accent4>
      <a:accent5>
        <a:srgbClr val="F49600"/>
      </a:accent5>
      <a:accent6>
        <a:srgbClr val="05B2A7"/>
      </a:accent6>
      <a:hlink>
        <a:srgbClr val="0000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6"/>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a:defPPr>
      </a:lstStyle>
    </a:txDef>
  </a:objectDefaults>
  <a:extraClrSchemeLst/>
</a:theme>
</file>

<file path=ppt/theme/theme3.xml><?xml version="1.0" encoding="utf-8"?>
<a:theme xmlns:a="http://schemas.openxmlformats.org/drawingml/2006/main" name="Office Theme">
  <a:themeElements>
    <a:clrScheme name="New Brand Final">
      <a:dk1>
        <a:sysClr val="windowText" lastClr="000000"/>
      </a:dk1>
      <a:lt1>
        <a:sysClr val="window" lastClr="FFFFFF"/>
      </a:lt1>
      <a:dk2>
        <a:srgbClr val="282B3E"/>
      </a:dk2>
      <a:lt2>
        <a:srgbClr val="8E90A2"/>
      </a:lt2>
      <a:accent1>
        <a:srgbClr val="00A758"/>
      </a:accent1>
      <a:accent2>
        <a:srgbClr val="0000C1"/>
      </a:accent2>
      <a:accent3>
        <a:srgbClr val="FF7769"/>
      </a:accent3>
      <a:accent4>
        <a:srgbClr val="361558"/>
      </a:accent4>
      <a:accent5>
        <a:srgbClr val="F49600"/>
      </a:accent5>
      <a:accent6>
        <a:srgbClr val="05B2A7"/>
      </a:accent6>
      <a:hlink>
        <a:srgbClr val="0000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6"/>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item1.xml><?xml version="1.0" encoding="utf-8"?>
<VariableList UniqueId="81852233-f95a-477c-9dcd-3527c5434cc3" Name="System" ContentType="XML" MajorVersion="0" MinorVersion="1" isLocalCopy="False" IsBaseObject="False" DataSourceId="067d583f-9ef1-4734-90a5-994b5ac1623c" DataSourceMajorVersion="0" DataSourceMinorVersion="1"/>
</file>

<file path=customXml/item2.xml><?xml version="1.0" encoding="utf-8"?>
<VariableList UniqueId="d95a5a8a-5446-4a8f-acc8-dbbd4c1a7aec" Name="AD_HOC" ContentType="XML" MajorVersion="0" MinorVersion="1" isLocalCopy="False" IsBaseObject="False" DataSourceId="189f536b-774e-460d-b0d3-f7de81450177" DataSourceMajorVersion="0" DataSourceMinorVersion="1"/>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VariableListDefinition name="AD_HOC" displayName="AD_HOC" id="d95a5a8a-5446-4a8f-acc8-dbbd4c1a7aec" isdomainofvalue="False" dataSourceId="189f536b-774e-460d-b0d3-f7de81450177"/>
</file>

<file path=customXml/item5.xml><?xml version="1.0" encoding="utf-8"?>
<p:properties xmlns:p="http://schemas.microsoft.com/office/2006/metadata/properties" xmlns:xsi="http://www.w3.org/2001/XMLSchema-instance" xmlns:pc="http://schemas.microsoft.com/office/infopath/2007/PartnerControls">
  <documentManagement>
    <TaxCatchAll xmlns="c12886e0-e552-4999-964a-a6c2f4ccb2b1" xsi:nil="true"/>
    <lcf76f155ced4ddcb4097134ff3c332f xmlns="6add9a28-6956-412b-b277-d11e8307a710">
      <Terms xmlns="http://schemas.microsoft.com/office/infopath/2007/PartnerControls"/>
    </lcf76f155ced4ddcb4097134ff3c332f>
  </documentManagement>
</p:properties>
</file>

<file path=customXml/item6.xml><?xml version="1.0" encoding="utf-8"?>
<AllExternalAdhocVariableMappings/>
</file>

<file path=customXml/item7.xml><?xml version="1.0" encoding="utf-8"?>
<VariableListDefinition name="Computed" displayName="Computed" id="b92bf64c-d7a3-4870-878e-373ccfeb323b" isdomainofvalue="False" dataSourceId="22c0c18c-836e-40f8-bde5-0ee916b74596"/>
</file>

<file path=customXml/item8.xml><?xml version="1.0" encoding="utf-8"?>
<VariableListDefinition name="System" displayName="System" id="81852233-f95a-477c-9dcd-3527c5434cc3" isdomainofvalue="False" dataSourceId="067d583f-9ef1-4734-90a5-994b5ac1623c"/>
</file>

<file path=customXml/item9.xml><?xml version="1.0" encoding="utf-8"?>
<ct:contentTypeSchema xmlns:ct="http://schemas.microsoft.com/office/2006/metadata/contentType" xmlns:ma="http://schemas.microsoft.com/office/2006/metadata/properties/metaAttributes" ct:_="" ma:_="" ma:contentTypeName="Document" ma:contentTypeID="0x01010093182CE6A9D8804D97E5BC1E6876666E" ma:contentTypeVersion="17" ma:contentTypeDescription="Create a new document." ma:contentTypeScope="" ma:versionID="6e01c80a3cb525b3c44c1f6b8542fe82">
  <xsd:schema xmlns:xsd="http://www.w3.org/2001/XMLSchema" xmlns:xs="http://www.w3.org/2001/XMLSchema" xmlns:p="http://schemas.microsoft.com/office/2006/metadata/properties" xmlns:ns2="6add9a28-6956-412b-b277-d11e8307a710" xmlns:ns3="77b4f4c4-2685-4772-9cb7-c9ef513f8aaf" xmlns:ns4="c12886e0-e552-4999-964a-a6c2f4ccb2b1" targetNamespace="http://schemas.microsoft.com/office/2006/metadata/properties" ma:root="true" ma:fieldsID="5f5cbce40a92662f1d47d38c9918370e" ns2:_="" ns3:_="" ns4:_="">
    <xsd:import namespace="6add9a28-6956-412b-b277-d11e8307a710"/>
    <xsd:import namespace="77b4f4c4-2685-4772-9cb7-c9ef513f8aaf"/>
    <xsd:import namespace="c12886e0-e552-4999-964a-a6c2f4ccb2b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dd9a28-6956-412b-b277-d11e8307a7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039845-d277-466e-a9af-ee1ca770c93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b4f4c4-2685-4772-9cb7-c9ef513f8aa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2886e0-e552-4999-964a-a6c2f4ccb2b1"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01d3eeaf-0a47-4af8-97fa-91e8991e3737}" ma:internalName="TaxCatchAll" ma:showField="CatchAllData" ma:web="77b4f4c4-2685-4772-9cb7-c9ef513f8a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0.xml><?xml version="1.0" encoding="utf-8"?>
<VariableList UniqueId="b92bf64c-d7a3-4870-878e-373ccfeb323b" Name="Computed" ContentType="XML" MajorVersion="0" MinorVersion="1" isLocalCopy="False" IsBaseObject="False" DataSourceId="22c0c18c-836e-40f8-bde5-0ee916b74596" DataSourceMajorVersion="0" DataSourceMinorVersion="1"/>
</file>

<file path=customXml/itemProps1.xml><?xml version="1.0" encoding="utf-8"?>
<ds:datastoreItem xmlns:ds="http://schemas.openxmlformats.org/officeDocument/2006/customXml" ds:itemID="{AB29B981-8C62-4847-B5A6-0106ECECC9C3}">
  <ds:schemaRefs/>
</ds:datastoreItem>
</file>

<file path=customXml/itemProps2.xml><?xml version="1.0" encoding="utf-8"?>
<ds:datastoreItem xmlns:ds="http://schemas.openxmlformats.org/officeDocument/2006/customXml" ds:itemID="{2C20DE5E-135F-48E4-9899-76EE1D5A2AA0}">
  <ds:schemaRefs/>
</ds:datastoreItem>
</file>

<file path=customXml/itemProps3.xml><?xml version="1.0" encoding="utf-8"?>
<ds:datastoreItem xmlns:ds="http://schemas.openxmlformats.org/officeDocument/2006/customXml" ds:itemID="{91A68F58-24D9-4A81-A2DF-3319129FFC9D}">
  <ds:schemaRefs>
    <ds:schemaRef ds:uri="http://schemas.microsoft.com/sharepoint/v3/contenttype/forms"/>
  </ds:schemaRefs>
</ds:datastoreItem>
</file>

<file path=customXml/itemProps4.xml><?xml version="1.0" encoding="utf-8"?>
<ds:datastoreItem xmlns:ds="http://schemas.openxmlformats.org/officeDocument/2006/customXml" ds:itemID="{F616EED1-12AB-4D7A-BB6E-B1FB5038F09F}">
  <ds:schemaRefs/>
</ds:datastoreItem>
</file>

<file path=customXml/itemProps5.xml><?xml version="1.0" encoding="utf-8"?>
<ds:datastoreItem xmlns:ds="http://schemas.openxmlformats.org/officeDocument/2006/customXml" ds:itemID="{A22B7CF7-E5F5-471E-977F-FD694D64CFAC}">
  <ds:schemaRefs>
    <ds:schemaRef ds:uri="6add9a28-6956-412b-b277-d11e8307a710"/>
    <ds:schemaRef ds:uri="77b4f4c4-2685-4772-9cb7-c9ef513f8aaf"/>
    <ds:schemaRef ds:uri="c12886e0-e552-4999-964a-a6c2f4ccb2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6.xml><?xml version="1.0" encoding="utf-8"?>
<ds:datastoreItem xmlns:ds="http://schemas.openxmlformats.org/officeDocument/2006/customXml" ds:itemID="{03196082-3E0B-4677-9DD0-715F5F433550}">
  <ds:schemaRefs/>
</ds:datastoreItem>
</file>

<file path=customXml/itemProps7.xml><?xml version="1.0" encoding="utf-8"?>
<ds:datastoreItem xmlns:ds="http://schemas.openxmlformats.org/officeDocument/2006/customXml" ds:itemID="{697CC054-D1B3-4CE8-93AD-0F43C3747054}">
  <ds:schemaRefs/>
</ds:datastoreItem>
</file>

<file path=customXml/itemProps8.xml><?xml version="1.0" encoding="utf-8"?>
<ds:datastoreItem xmlns:ds="http://schemas.openxmlformats.org/officeDocument/2006/customXml" ds:itemID="{8C01E565-C4E8-4B36-8524-BCC3F6C2F4F0}">
  <ds:schemaRefs/>
</ds:datastoreItem>
</file>

<file path=customXml/itemProps9.xml><?xml version="1.0" encoding="utf-8"?>
<ds:datastoreItem xmlns:ds="http://schemas.openxmlformats.org/officeDocument/2006/customXml" ds:itemID="{A241B3A1-88AB-4EE2-8646-4D04DD0180DB}">
  <ds:schemaRefs>
    <ds:schemaRef ds:uri="6add9a28-6956-412b-b277-d11e8307a710"/>
    <ds:schemaRef ds:uri="77b4f4c4-2685-4772-9cb7-c9ef513f8aaf"/>
    <ds:schemaRef ds:uri="c12886e0-e552-4999-964a-a6c2f4ccb2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10.xml><?xml version="1.0" encoding="utf-8"?>
<ds:datastoreItem xmlns:ds="http://schemas.openxmlformats.org/officeDocument/2006/customXml" ds:itemID="{FB852FAE-1C24-47CB-86BB-FAC83C4F94F2}">
  <ds:schemaRefs/>
</ds:datastoreItem>
</file>

<file path=docProps/app.xml><?xml version="1.0" encoding="utf-8"?>
<Properties xmlns="http://schemas.openxmlformats.org/officeDocument/2006/extended-properties" xmlns:vt="http://schemas.openxmlformats.org/officeDocument/2006/docPropsVTypes">
  <Template/>
  <TotalTime>1102</TotalTime>
  <Words>13569</Words>
  <Application>Microsoft Office PowerPoint</Application>
  <PresentationFormat>Custom</PresentationFormat>
  <Paragraphs>1186</Paragraphs>
  <Slides>55</Slides>
  <Notes>55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Aptos</vt:lpstr>
      <vt:lpstr>Arial</vt:lpstr>
      <vt:lpstr>Arial Narrow</vt:lpstr>
      <vt:lpstr>Calibri</vt:lpstr>
      <vt:lpstr>Franklin Gothic Book</vt:lpstr>
      <vt:lpstr>Helvetica Light</vt:lpstr>
      <vt:lpstr>Manulife JH Sans Optimized</vt:lpstr>
      <vt:lpstr>Segoe UI</vt:lpstr>
      <vt:lpstr>Segoe UI Symbol</vt:lpstr>
      <vt:lpstr>Manulife layouts</vt:lpstr>
      <vt:lpstr>Transparency that matters:</vt:lpstr>
      <vt:lpstr>Shift your mindset</vt:lpstr>
      <vt:lpstr>POLL</vt:lpstr>
      <vt:lpstr>Agenda</vt:lpstr>
      <vt:lpstr>Clearing the clutter </vt:lpstr>
      <vt:lpstr>Reg reform timeline</vt:lpstr>
      <vt:lpstr>Focus of TCR </vt:lpstr>
      <vt:lpstr>What is subjected to TCR requirements?</vt:lpstr>
      <vt:lpstr>What is not subjected to TCR requirements?</vt:lpstr>
      <vt:lpstr>Key metrics</vt:lpstr>
      <vt:lpstr> Fund Expense Ratio (FER): A practical example ($100,000 investment)</vt:lpstr>
      <vt:lpstr>Daily Cost Factor (DCF) </vt:lpstr>
      <vt:lpstr>Sample report</vt:lpstr>
      <vt:lpstr>www.manulifeim.com</vt:lpstr>
      <vt:lpstr>www.manulifeim.com</vt:lpstr>
      <vt:lpstr>Implications for advisors – risk or opportunity? Control the narrative or react to it</vt:lpstr>
      <vt:lpstr> Reframe to value-based conversations</vt:lpstr>
      <vt:lpstr>Understand client sentiment </vt:lpstr>
      <vt:lpstr>Common client questions</vt:lpstr>
      <vt:lpstr>Remember…</vt:lpstr>
      <vt:lpstr>Fee-transparency gap</vt:lpstr>
      <vt:lpstr>Opportunity – build connections</vt:lpstr>
      <vt:lpstr>Russell Investments, “Value of a Canadian Advisor Report”</vt:lpstr>
      <vt:lpstr>How do I explain the value of my advice in the context of TCR?</vt:lpstr>
      <vt:lpstr>You do a lot for your clients…</vt:lpstr>
      <vt:lpstr>Personalized investment approach (sample) </vt:lpstr>
      <vt:lpstr>Financial planning process (sample)</vt:lpstr>
      <vt:lpstr>Your progress report</vt:lpstr>
      <vt:lpstr>Desired relationship with financial advisors </vt:lpstr>
      <vt:lpstr>POLL</vt:lpstr>
      <vt:lpstr>When the rules change, success belongs to the people who adapt without abandoning their craft.</vt:lpstr>
      <vt:lpstr> Lead with your playbook  </vt:lpstr>
      <vt:lpstr>Your playbook</vt:lpstr>
      <vt:lpstr>Audit your book</vt:lpstr>
      <vt:lpstr>Audit your book</vt:lpstr>
      <vt:lpstr>Audit your book</vt:lpstr>
      <vt:lpstr>Audit your book</vt:lpstr>
      <vt:lpstr>Refresh/revisit your value statement  Unique Value Proposition (UVP)</vt:lpstr>
      <vt:lpstr>Building your unique core story (sample)</vt:lpstr>
      <vt:lpstr>PowerPoint Presentation</vt:lpstr>
      <vt:lpstr>Make the intangible, tangible</vt:lpstr>
      <vt:lpstr>Keep it CLEAR </vt:lpstr>
      <vt:lpstr>AFTER conversations</vt:lpstr>
      <vt:lpstr>PowerPoint Presentation</vt:lpstr>
      <vt:lpstr>PowerPoint Presentation</vt:lpstr>
      <vt:lpstr>PowerPoint Presentation</vt:lpstr>
      <vt:lpstr>PowerPoint Presentation</vt:lpstr>
      <vt:lpstr>Recap</vt:lpstr>
      <vt:lpstr>PowerPoint Presentation</vt:lpstr>
      <vt:lpstr> A relationship moment </vt:lpstr>
      <vt:lpstr>TCR is your opportunity to lead the conversation so that clients hear the value of our advice from you first, not from a search engine or someone else.</vt:lpstr>
      <vt:lpstr>Next steps</vt:lpstr>
      <vt:lpstr>Your trusted partner – Manulife Investments</vt:lpstr>
      <vt:lpstr>Thank you</vt:lpstr>
      <vt:lpstr>Important information </vt:lpstr>
    </vt:vector>
  </TitlesOfParts>
  <Company>echosvoice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Galda</dc:creator>
  <cp:lastModifiedBy>Angelo Parziale</cp:lastModifiedBy>
  <cp:revision>43</cp:revision>
  <dcterms:created xsi:type="dcterms:W3CDTF">2015-03-19T18:06:20Z</dcterms:created>
  <dcterms:modified xsi:type="dcterms:W3CDTF">2026-09-21T16:03:47Z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dd5db4b-78fb-42ac-8616-2bbd1a698c72_Enabled">
    <vt:lpwstr>true</vt:lpwstr>
  </property>
  <property fmtid="{D5CDD505-2E9C-101B-9397-08002B2CF9AE}" pid="3" name="MSIP_Label_0dd5db4b-78fb-42ac-8616-2bbd1a698c72_SetDate">
    <vt:lpwstr>2023-08-07T05:29:39Z</vt:lpwstr>
  </property>
  <property fmtid="{D5CDD505-2E9C-101B-9397-08002B2CF9AE}" pid="4" name="MSIP_Label_0dd5db4b-78fb-42ac-8616-2bbd1a698c72_Method">
    <vt:lpwstr>Privileged</vt:lpwstr>
  </property>
  <property fmtid="{D5CDD505-2E9C-101B-9397-08002B2CF9AE}" pid="5" name="MSIP_Label_0dd5db4b-78fb-42ac-8616-2bbd1a698c72_Name">
    <vt:lpwstr>EXTERNAL</vt:lpwstr>
  </property>
  <property fmtid="{D5CDD505-2E9C-101B-9397-08002B2CF9AE}" pid="6" name="MSIP_Label_0dd5db4b-78fb-42ac-8616-2bbd1a698c72_SiteId">
    <vt:lpwstr>5d3e2773-e07f-4432-a630-1a0f68a28a05</vt:lpwstr>
  </property>
  <property fmtid="{D5CDD505-2E9C-101B-9397-08002B2CF9AE}" pid="7" name="MSIP_Label_0dd5db4b-78fb-42ac-8616-2bbd1a698c72_ActionId">
    <vt:lpwstr>8fbd353e-b4dc-4338-9940-2d5af0a7c261</vt:lpwstr>
  </property>
  <property fmtid="{D5CDD505-2E9C-101B-9397-08002B2CF9AE}" pid="8" name="MSIP_Label_0dd5db4b-78fb-42ac-8616-2bbd1a698c72_ContentBits">
    <vt:lpwstr>0</vt:lpwstr>
  </property>
  <property fmtid="{D5CDD505-2E9C-101B-9397-08002B2CF9AE}" pid="9" name="ContentTypeId">
    <vt:lpwstr>0x01010093182CE6A9D8804D97E5BC1E6876666E</vt:lpwstr>
  </property>
  <property fmtid="{D5CDD505-2E9C-101B-9397-08002B2CF9AE}" pid="10" name="MediaServiceImageTags">
    <vt:lpwstr/>
  </property>
</Properties>
</file>