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01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2.xml" ContentType="application/vnd.openxmlformats-officedocument.drawingml.chartshapes+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3.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4.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2.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5.xml" ContentType="application/vnd.openxmlformats-officedocument.themeOverride+xml"/>
  <Override PartName="/ppt/notesSlides/notesSlide23.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4.xml" ContentType="application/vnd.openxmlformats-officedocument.presentationml.notesSlide+xml"/>
  <Override PartName="/ppt/comments/modernComment_7FFFF4E6_B79ABEB2.xml" ContentType="application/vnd.ms-powerpoint.comment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6.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5.xml" ContentType="application/vnd.openxmlformats-officedocument.drawingml.chartshape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6.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25.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7.xml" ContentType="application/vnd.openxmlformats-officedocument.themeOverride+xml"/>
  <Override PartName="/ppt/drawings/drawing7.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26.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27.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8.xml" ContentType="application/vnd.openxmlformats-officedocument.themeOverride+xml"/>
  <Override PartName="/ppt/drawings/drawing8.xml" ContentType="application/vnd.openxmlformats-officedocument.drawingml.chartshapes+xml"/>
  <Override PartName="/ppt/notesSlides/notesSlide2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9.xml" ContentType="application/vnd.openxmlformats-officedocument.themeOverride+xml"/>
  <Override PartName="/ppt/drawings/drawing9.xml" ContentType="application/vnd.openxmlformats-officedocument.drawingml.chartshapes+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8" r:id="rId23"/>
    <p:sldMasterId id="2147483811" r:id="rId24"/>
  </p:sldMasterIdLst>
  <p:notesMasterIdLst>
    <p:notesMasterId r:id="rId69"/>
  </p:notesMasterIdLst>
  <p:handoutMasterIdLst>
    <p:handoutMasterId r:id="rId70"/>
  </p:handoutMasterIdLst>
  <p:sldIdLst>
    <p:sldId id="2147480835" r:id="rId25"/>
    <p:sldId id="257" r:id="rId26"/>
    <p:sldId id="258" r:id="rId27"/>
    <p:sldId id="2147480819" r:id="rId28"/>
    <p:sldId id="2147480820" r:id="rId29"/>
    <p:sldId id="2147480537" r:id="rId30"/>
    <p:sldId id="2147480823" r:id="rId31"/>
    <p:sldId id="2147480824" r:id="rId32"/>
    <p:sldId id="2147480654" r:id="rId33"/>
    <p:sldId id="2147480817" r:id="rId34"/>
    <p:sldId id="2147480818" r:id="rId35"/>
    <p:sldId id="273" r:id="rId36"/>
    <p:sldId id="2147480825" r:id="rId37"/>
    <p:sldId id="2147480826" r:id="rId38"/>
    <p:sldId id="2147480827" r:id="rId39"/>
    <p:sldId id="2147480635" r:id="rId40"/>
    <p:sldId id="2147480828" r:id="rId41"/>
    <p:sldId id="2147480807" r:id="rId42"/>
    <p:sldId id="2147480776" r:id="rId43"/>
    <p:sldId id="2147480777" r:id="rId44"/>
    <p:sldId id="2147480778" r:id="rId45"/>
    <p:sldId id="2147480782" r:id="rId46"/>
    <p:sldId id="2147480783" r:id="rId47"/>
    <p:sldId id="2147480779" r:id="rId48"/>
    <p:sldId id="2147480785" r:id="rId49"/>
    <p:sldId id="2147480642" r:id="rId50"/>
    <p:sldId id="2147480767" r:id="rId51"/>
    <p:sldId id="2147480829" r:id="rId52"/>
    <p:sldId id="2147480832" r:id="rId53"/>
    <p:sldId id="2147480831" r:id="rId54"/>
    <p:sldId id="2147480806" r:id="rId55"/>
    <p:sldId id="2147480787" r:id="rId56"/>
    <p:sldId id="2147480788" r:id="rId57"/>
    <p:sldId id="2147480796" r:id="rId58"/>
    <p:sldId id="2147480795" r:id="rId59"/>
    <p:sldId id="2147480789" r:id="rId60"/>
    <p:sldId id="2147480794" r:id="rId61"/>
    <p:sldId id="2147480791" r:id="rId62"/>
    <p:sldId id="2147480833" r:id="rId63"/>
    <p:sldId id="419" r:id="rId64"/>
    <p:sldId id="420" r:id="rId65"/>
    <p:sldId id="421" r:id="rId66"/>
    <p:sldId id="2147480836" r:id="rId67"/>
    <p:sldId id="2147480759" r:id="rId68"/>
  </p:sldIdLst>
  <p:sldSz cx="12188825" cy="6858000"/>
  <p:notesSz cx="7023100" cy="9309100"/>
  <p:embeddedFontLst>
    <p:embeddedFont>
      <p:font typeface="Arial Black" panose="020B0A04020102020204" pitchFamily="34" charset="0"/>
      <p:bold r:id="rId71"/>
    </p:embeddedFont>
    <p:embeddedFont>
      <p:font typeface="Arial Narrow" panose="020B0606020202030204" pitchFamily="34" charset="0"/>
      <p:regular r:id="rId72"/>
      <p:bold r:id="rId73"/>
      <p:italic r:id="rId74"/>
      <p:boldItalic r:id="rId75"/>
    </p:embeddedFont>
    <p:embeddedFont>
      <p:font typeface="Manulife JH Sans" panose="020B0503040401060103" pitchFamily="34" charset="0"/>
      <p:regular r:id="rId76"/>
      <p:bold r:id="rId77"/>
    </p:embeddedFont>
    <p:embeddedFont>
      <p:font typeface="Manulife JH Sans Demibold" panose="020B0703040401060103" pitchFamily="34" charset="0"/>
      <p:bold r:id="rId78"/>
    </p:embeddedFont>
    <p:embeddedFont>
      <p:font typeface="Manulife JH Sans Light" panose="020B0303040401060103" pitchFamily="34" charset="0"/>
      <p:regular r:id="rId79"/>
    </p:embeddedFont>
    <p:embeddedFont>
      <p:font typeface="Manulife JH Serif Italic" panose="02020503040401060103" pitchFamily="18" charset="0"/>
      <p:italic r:id="rId80"/>
    </p:embeddedFont>
    <p:embeddedFont>
      <p:font typeface="Trebuchet MS" panose="020B0603020202020204" pitchFamily="34" charset="0"/>
      <p:regular r:id="rId81"/>
      <p:bold r:id="rId82"/>
      <p:italic r:id="rId83"/>
      <p:boldItalic r:id="rId84"/>
    </p:embeddedFont>
  </p:embeddedFontLst>
  <p:custDataLst>
    <p:custData r:id="rId5"/>
    <p:custData r:id="rId16"/>
    <p:custData r:id="rId6"/>
    <p:custData r:id="rId18"/>
    <p:custData r:id="rId14"/>
    <p:custData r:id="rId9"/>
    <p:custData r:id="rId2"/>
    <p:custData r:id="rId15"/>
    <p:custData r:id="rId3"/>
    <p:custData r:id="rId4"/>
    <p:custData r:id="rId21"/>
    <p:custData r:id="rId13"/>
    <p:custData r:id="rId20"/>
    <p:custData r:id="rId19"/>
    <p:custData r:id="rId7"/>
    <p:custData r:id="rId17"/>
    <p:custData r:id="rId8"/>
    <p:custData r:id="rId22"/>
    <p:custData r:id="rId12"/>
    <p:tags r:id="rId8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0F7C12-D68F-4D00-B3CF-693B6F476192}">
          <p14:sldIdLst>
            <p14:sldId id="2147480835"/>
            <p14:sldId id="257"/>
            <p14:sldId id="258"/>
            <p14:sldId id="2147480819"/>
            <p14:sldId id="2147480820"/>
            <p14:sldId id="2147480537"/>
            <p14:sldId id="2147480823"/>
            <p14:sldId id="2147480824"/>
          </p14:sldIdLst>
        </p14:section>
        <p14:section name="Strategy &amp; Go-Forward" id="{8D10453C-4948-45B8-BCC2-B509AF73461F}">
          <p14:sldIdLst>
            <p14:sldId id="2147480654"/>
            <p14:sldId id="2147480817"/>
            <p14:sldId id="2147480818"/>
          </p14:sldIdLst>
        </p14:section>
        <p14:section name="U.S." id="{EC5DB93B-4425-40AD-AB5C-41C1FDD039C5}">
          <p14:sldIdLst>
            <p14:sldId id="273"/>
            <p14:sldId id="2147480825"/>
          </p14:sldIdLst>
        </p14:section>
        <p14:section name="Op Fund + Cap Mkts" id="{4B09999D-71BF-421A-A7E7-6368234F0470}">
          <p14:sldIdLst>
            <p14:sldId id="2147480826"/>
            <p14:sldId id="2147480827"/>
            <p14:sldId id="2147480635"/>
            <p14:sldId id="2147480828"/>
            <p14:sldId id="2147480807"/>
          </p14:sldIdLst>
        </p14:section>
        <p14:section name="Live" id="{5DD55390-46A1-453F-9DC4-5270E40D4985}">
          <p14:sldIdLst>
            <p14:sldId id="2147480776"/>
            <p14:sldId id="2147480777"/>
            <p14:sldId id="2147480778"/>
          </p14:sldIdLst>
        </p14:section>
        <p14:section name="Procure &amp; Secure" id="{4FE892AD-6DC7-4128-818A-3D3071080697}">
          <p14:sldIdLst>
            <p14:sldId id="2147480782"/>
            <p14:sldId id="2147480783"/>
          </p14:sldIdLst>
        </p14:section>
        <p14:section name="Manage &amp; Optimize" id="{7DED3397-6734-443A-9CB9-A99C88F0316A}">
          <p14:sldIdLst>
            <p14:sldId id="2147480779"/>
          </p14:sldIdLst>
        </p14:section>
        <p14:section name="Produce &amp; Create" id="{6CD5881D-3368-4BDB-A2E4-105D1A7EBDA3}">
          <p14:sldIdLst>
            <p14:sldId id="2147480785"/>
          </p14:sldIdLst>
        </p14:section>
        <p14:section name="Canada" id="{4E1CC53E-A430-4034-8986-E6A4DF60AD0D}">
          <p14:sldIdLst>
            <p14:sldId id="2147480642"/>
            <p14:sldId id="2147480767"/>
          </p14:sldIdLst>
        </p14:section>
        <p14:section name="Capital Markets &amp; Op Fundamentals" id="{9AA7E101-1D3E-4AAA-9600-EC6D3CAC963D}">
          <p14:sldIdLst>
            <p14:sldId id="2147480829"/>
            <p14:sldId id="2147480832"/>
            <p14:sldId id="2147480831"/>
            <p14:sldId id="2147480806"/>
          </p14:sldIdLst>
        </p14:section>
        <p14:section name="Live" id="{2CF3F958-AC96-4E70-9994-475A093CEF62}">
          <p14:sldIdLst>
            <p14:sldId id="2147480787"/>
            <p14:sldId id="2147480788"/>
            <p14:sldId id="2147480796"/>
          </p14:sldIdLst>
        </p14:section>
        <p14:section name="Procure &amp; Secure" id="{BD1583C7-33C6-46BA-BE63-1E1735286D32}">
          <p14:sldIdLst>
            <p14:sldId id="2147480795"/>
            <p14:sldId id="2147480789"/>
            <p14:sldId id="2147480794"/>
          </p14:sldIdLst>
        </p14:section>
        <p14:section name="Produce &amp; Create" id="{2F45215D-F211-4593-87FA-D34F58F59EE7}">
          <p14:sldIdLst>
            <p14:sldId id="2147480791"/>
          </p14:sldIdLst>
        </p14:section>
        <p14:section name="Appendix" id="{78FB11C1-5FE4-44F4-8A9C-7385D0B25C9C}">
          <p14:sldIdLst>
            <p14:sldId id="2147480833"/>
            <p14:sldId id="419"/>
            <p14:sldId id="420"/>
            <p14:sldId id="421"/>
            <p14:sldId id="2147480836"/>
            <p14:sldId id="2147480759"/>
          </p14:sldIdLst>
        </p14:section>
      </p14:sectionLst>
    </p:ext>
    <p:ext uri="{EFAFB233-063F-42B5-8137-9DF3F51BA10A}">
      <p15:sldGuideLst xmlns:p15="http://schemas.microsoft.com/office/powerpoint/2012/main">
        <p15:guide id="4" orient="horz" pos="2136" userDrawn="1">
          <p15:clr>
            <a:srgbClr val="A4A3A4"/>
          </p15:clr>
        </p15:guide>
        <p15:guide id="7" orient="horz" pos="720" userDrawn="1">
          <p15:clr>
            <a:srgbClr val="A4A3A4"/>
          </p15:clr>
        </p15:guide>
        <p15:guide id="8" pos="3839" userDrawn="1">
          <p15:clr>
            <a:srgbClr val="A4A3A4"/>
          </p15:clr>
        </p15:guide>
        <p15:guide id="9" pos="3998" userDrawn="1">
          <p15:clr>
            <a:srgbClr val="A4A3A4"/>
          </p15:clr>
        </p15:guide>
        <p15:guide id="10" pos="3695" userDrawn="1">
          <p15:clr>
            <a:srgbClr val="A4A3A4"/>
          </p15:clr>
        </p15:guide>
        <p15:guide id="11" orient="horz" pos="1200" userDrawn="1">
          <p15:clr>
            <a:srgbClr val="A4A3A4"/>
          </p15:clr>
        </p15:guide>
        <p15:guide id="12" pos="3544" userDrawn="1">
          <p15:clr>
            <a:srgbClr val="A4A3A4"/>
          </p15:clr>
        </p15:guide>
        <p15:guide id="13" pos="41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831004-DEB0-4AD2-6893-652E0A249C52}" name="Caroline Suarez" initials="CS" userId="S::fercaro@mfcgd.com::b96316f8-71ea-4494-aa81-609c6a5fff51" providerId="AD"/>
  <p188:author id="{27AEE904-BDBF-3EE0-B5F4-8C0F96DFA0BD}" name="Lavinia Anne Lee" initials="LL" userId="S::studlla@MFCGD.COM::456e74f7-a87a-4e3c-a939-3eb56dc5dc14" providerId="AD"/>
  <p188:author id="{A9B50816-3F02-596B-ABDD-15F394F3FEE6}" name="Peter Li" initials="PL" userId="Peter Li" providerId="None"/>
  <p188:author id="{BEB9211B-5726-17E3-A023-5070AE95774B}" name="Shannon Stotts" initials="SS" userId="S::stottsh@mfcgd.com::1e534181-82cf-4ad4-b55c-4d26174d6c50" providerId="AD"/>
  <p188:author id="{F2964E22-F2BE-7714-65C9-7794F19FC5C2}" name="Jessica Harrison" initials="JH" userId="S::harrjes@MFCGD.COM::1ca5ffc5-bac1-43b5-9398-f7b6470630d7" providerId="AD"/>
  <p188:author id="{47646631-72BF-B57D-1E49-8D2147AF58E7}" name="Cassidy Toth" initials="" userId="S::tothcas@MFCGD.COM::418c20b3-c76d-4afa-97de-6d0f524eb179" providerId="AD"/>
  <p188:author id="{C939B831-FB96-2899-9B56-CB51D3C1F42D}" name="Jeff Riemer" initials="JR" userId="S::riemeje@mfcgd.com::486e79f6-4f0f-4316-b1f3-610dde987a92" providerId="AD"/>
  <p188:author id="{3A11B53C-EC97-D6DF-FB60-D941B9E9633F}" name="Anneliese Gorgieva-Mirata" initials="AGM" userId="S::gorgian@MFCGD.COM::22c0dbdb-c25b-41cd-84e2-c795459865b5" providerId="AD"/>
  <p188:author id="{B35C5C42-9B60-955B-509A-9B5EF35C61FD}" name="Victor Calanog" initials="VC" userId="S::calanvi@MFCGD.COM::d28ac362-10b2-4175-955e-27d312a9bc39" providerId="AD"/>
  <p188:author id="{9FA3F94A-33F5-5C21-AB68-B7D5C7DE9779}" name="Scott Fredrickson" initials="SF" userId="S::fredrja@MFCGD.COM::ee0950cc-c8d0-46ca-8053-4f5ad4c65425" providerId="AD"/>
  <p188:author id="{B6C9E051-8A9B-BDCF-06F8-F665A02803F8}" name="Victor Calanog" initials="VC" userId="S::calanvi@mfcgd.com::d28ac362-10b2-4175-955e-27d312a9bc39" providerId="AD"/>
  <p188:author id="{ED704956-8B2C-CE01-060B-66AF3B713EB8}" name="Cornelia Le" initials="" userId="S::lesijia@MFCGD.COM::2a9f322f-4338-4d0d-bda3-259a755a1f03" providerId="AD"/>
  <p188:author id="{FE620266-D865-353D-6444-2107886ABB6B}" name="Meghan Henselwood" initials="MH" userId="S::henseme@MFCGD.COM::86bf3040-17a2-4f47-afd8-0a34bcd9d99a" providerId="AD"/>
  <p188:author id="{27140D7F-1BF8-9D2C-9714-46A55CB7B803}" name="James Muliawan" initials="JM" userId="S::muliaja@MFCGD.COM::405cdba5-2c8e-4171-9e88-12418458f629" providerId="AD"/>
  <p188:author id="{45526883-8E9F-B7F4-FEAC-25C7FDFD1773}" name="Caroline Suarez" initials="CS" userId="S::fercaro@MFCGD.com::b96316f8-71ea-4494-aa81-609c6a5fff51" providerId="AD"/>
  <p188:author id="{5624018B-EF49-454D-20E7-8CEF8061AA7A}" name="Mina Im" initials="MI" userId="S::impauli@MFCGD.COM::5edec5ad-c935-44ec-9f42-bb1002beb662" providerId="AD"/>
  <p188:author id="{BA0BF68F-0173-2917-62E0-D1BE04B210A1}" name="Todd Haskins" initials="TH" userId="S::haskito@MFCGD.COM::3a178635-a221-4618-808b-4b4a2f1d4012" providerId="AD"/>
  <p188:author id="{D15B60A1-C1E1-332C-755C-DBA8A57D4A25}" name="Zachary Dresser" initials="ZD" userId="S::dressza@MFCGD.COM::fcd30e81-6273-4059-be87-ae1171668cd5" providerId="AD"/>
  <p188:author id="{8B314CA3-01CB-C716-AE4B-B5E78AD93DD6}" name="Claudia Colella" initials="CC" userId="S::colelcl@MFCGD.COM::46085616-9ff6-45e8-b5e4-d491087cd59d" providerId="AD"/>
  <p188:author id="{2130D6A6-4A0F-0664-E027-7C9B52D9BC68}" name="Erin Patterson" initials="EP" userId="S::patteer@MFCGD.COM::d508b0bb-81d4-45c4-9e7a-4b14473d1dc2" providerId="AD"/>
  <p188:author id="{E9F091AA-BD52-BBB4-0091-4D159E8B1054}" name="Maggie Coleman" initials="MC" userId="S::colemma@mfcgd.com::d59bc15a-ed93-430e-875d-f6ca2b84c5bb" providerId="AD"/>
  <p188:author id="{D2C784B4-2D7A-5177-9223-775949573570}" name="Maggie Coleman" initials="" userId="S::colemma@MFCGD.COM::d59bc15a-ed93-430e-875d-f6ca2b84c5bb" providerId="AD"/>
  <p188:author id="{7F2220BB-2746-D63C-9B36-357C15855382}" name="Shannon Stotts" initials="SS" userId="S::stottsh@MFCGD.COM::1e534181-82cf-4ad4-b55c-4d26174d6c50" providerId="AD"/>
  <p188:author id="{3E691EBF-8D96-0169-6572-5E0C0AE03983}" name="Claudia Colella" initials="CC" userId="S-1-5-21-7223768-1134175843-1648912389-686202" providerId="AD"/>
  <p188:author id="{63390AC9-732B-D59A-243C-D90D4900D5CD}" name="Helen Mui" initials="HM" userId="S::muihele@MFCGD.COM::c7e14b07-1a26-4e3d-a10d-6b0361426b95" providerId="AD"/>
  <p188:author id="{0E4D52C9-4B9B-F7CD-52A7-D988A6FCE374}" name="Matt Mueller" initials="MM" userId="S::muellma@MFCGD.COM::9156fb7c-0318-4714-93b0-beddcee1fe24" providerId="AD"/>
  <p188:author id="{2E673CCB-DCDD-7C66-0FD6-DADB20E5DF67}" name="Jessica Lee" initials="JL" userId="S::essical@MFCGD.COM::5fef1421-0813-4954-85b7-4e26b82fda86" providerId="AD"/>
  <p188:author id="{3FAC16CE-5DB1-3FF8-0F4A-D803ED14D3B5}" name="Caroline Suarez" initials="" userId="S::fercaro@MFCGD.COM::b96316f8-71ea-4494-aa81-609c6a5fff51" providerId="AD"/>
  <p188:author id="{FECC68D8-5C9D-ACC0-CD6D-8039F0EA5CD0}" name="Andrew Collins" initials="AC" userId="S::colandr@MFCGD.COM::abf55086-f0d5-4573-a4c3-1452d67beaab" providerId="AD"/>
  <p188:author id="{ED9B5FDB-C215-6211-E111-1552842799D1}" name="Cassidy Toth" initials="CT" userId="S::tothcas@mfcgd.com::418c20b3-c76d-4afa-97de-6d0f524eb179" providerId="AD"/>
  <p188:author id="{C72D11E4-537E-457A-286A-35D8BA698B07}" name="Peter Li" initials="PL" userId="S::lizhuom@MFCGD.COM::384c8fb9-b9e9-4cb4-864b-d90f691206a5" providerId="AD"/>
  <p188:author id="{DCC6C4E5-129B-28EB-23EA-6DD8D3FFD6BD}" name="Ben Welch" initials="BW" userId="S::welchwa@MFCGD.COM::d56733c8-e725-42fe-b424-79a7a8f1c505" providerId="AD"/>
  <p188:author id="{AB6FBFE9-4ED3-D0DB-05C5-49646E04FBCA}" name="Reilly Mahan" initials="RM" userId="S::maharei@MFCGD.COM::2979f3ec-2df3-4fa9-b8f8-e884567c8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58"/>
    <a:srgbClr val="0000C1"/>
    <a:srgbClr val="EC6453"/>
    <a:srgbClr val="000000"/>
    <a:srgbClr val="00532C"/>
    <a:srgbClr val="282B3E"/>
    <a:srgbClr val="7030A0"/>
    <a:srgbClr val="A6A6A6"/>
    <a:srgbClr val="8E90A2"/>
    <a:srgbClr val="D4EC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294" y="84"/>
      </p:cViewPr>
      <p:guideLst>
        <p:guide orient="horz" pos="2136"/>
        <p:guide orient="horz" pos="720"/>
        <p:guide pos="3839"/>
        <p:guide pos="3998"/>
        <p:guide pos="3695"/>
        <p:guide orient="horz" pos="1200"/>
        <p:guide pos="3544"/>
        <p:guide pos="4134"/>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7" d="100"/>
          <a:sy n="87" d="100"/>
        </p:scale>
        <p:origin x="379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customXml" Target="../customXml/item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font" Target="fonts/font14.fntdata"/><Relationship Id="rId89" Type="http://schemas.openxmlformats.org/officeDocument/2006/relationships/tableStyles" Target="tableStyle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customXml" Target="../customXml/item5.xml"/><Relationship Id="rId90" Type="http://schemas.microsoft.com/office/2018/10/relationships/authors" Target="authors.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customXml" Target="../customXml/item8.xml"/><Relationship Id="rId51" Type="http://schemas.openxmlformats.org/officeDocument/2006/relationships/slide" Target="slides/slide27.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customXml" Target="../customXml/item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Master" Target="slideMasters/slideMaster1.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customXml" Target="../customXml/item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font" Target="fonts/font6.fntdata"/><Relationship Id="rId7" Type="http://schemas.openxmlformats.org/officeDocument/2006/relationships/customXml" Target="../customXml/item7.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viewProps" Target="viewProps.xml"/><Relationship Id="rId61" Type="http://schemas.openxmlformats.org/officeDocument/2006/relationships/slide" Target="slides/slide37.xml"/><Relationship Id="rId82" Type="http://schemas.openxmlformats.org/officeDocument/2006/relationships/font" Target="fonts/font12.fntdata"/><Relationship Id="rId19" Type="http://schemas.openxmlformats.org/officeDocument/2006/relationships/customXml" Target="../customXml/item19.xml"/></Relationships>
</file>

<file path=ppt/charts/_rels/chart1.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12.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2Q25/Charts/US%20HV%20Deliverable_Chart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2Q25/Charts/US%20HV%20Deliverable_Chart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2Q25/Charts/US%20HV%20Deliverable_Chart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2Q25/Charts/US%20HV%20Deliverable_Chart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2.xml"/></Relationships>
</file>

<file path=ppt/charts/_rels/chart19.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4.xml"/></Relationships>
</file>

<file path=ppt/charts/_rels/chart25.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https://mfc.sharepoint.com/sites/MIMRE_Research/Shared%20Documents/House%20View/4Q25/CAN%20HV%20Deliverable_Charts_4Q25.xlsx" TargetMode="External"/></Relationships>
</file>

<file path=ppt/charts/_rels/chart28.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https://mfc.sharepoint.com/sites/MIMRE_Research/Shared%20Documents/Chartbook/Chartbooks_CAN/26Q1/MASTER%20Chartbook_MSCI%20Returns.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https://mfc.sharepoint.com/sites/MIMRE_Research/Shared%20Documents/Chartbook/Chartbooks_CAN/26Q1/MASTER%20Chartbook_MSCI%20Returns.xlsx"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fercaro\Documents\CAN%20HV%20Deliverable_Charts_2Q26.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https://mfc.sharepoint.com/sites/MIMRE_Research/Shared%20Documents/House%20View/4Q25/CAN%20HV%20Deliverable_Charts_4Q25.xlsx" TargetMode="External"/></Relationships>
</file>

<file path=ppt/charts/_rels/chart34.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5.xml"/></Relationships>
</file>

<file path=ppt/charts/_rels/chart36.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6.xml"/></Relationships>
</file>

<file path=ppt/charts/_rels/chart37.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8.xml"/><Relationship Id="rId1" Type="http://schemas.microsoft.com/office/2011/relationships/chartStyle" Target="style38.xml"/><Relationship Id="rId5" Type="http://schemas.openxmlformats.org/officeDocument/2006/relationships/chartUserShapes" Target="../drawings/drawing7.xml"/><Relationship Id="rId4" Type="http://schemas.openxmlformats.org/officeDocument/2006/relationships/oleObject" Target="https://mfc.sharepoint.com/sites/MIMRE_Research/Shared%20Documents/House%20View/4Q25/CAN%20HV%20Deliverable_Charts_4Q25.xlsx" TargetMode="External"/></Relationships>
</file>

<file path=ppt/charts/_rels/chart39.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43.xml"/><Relationship Id="rId1" Type="http://schemas.microsoft.com/office/2011/relationships/chartStyle" Target="style43.xml"/><Relationship Id="rId5" Type="http://schemas.openxmlformats.org/officeDocument/2006/relationships/chartUserShapes" Target="../drawings/drawing8.xml"/><Relationship Id="rId4" Type="http://schemas.openxmlformats.org/officeDocument/2006/relationships/oleObject" Target="https://mfc.sharepoint.com/sites/MIMRE_Research/Shared%20Documents/House%20View/4Q25/CAN%20HV%20Deliverable_Charts_4Q25.xlsx"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44.xml"/><Relationship Id="rId1" Type="http://schemas.microsoft.com/office/2011/relationships/chartStyle" Target="style44.xml"/><Relationship Id="rId5" Type="http://schemas.openxmlformats.org/officeDocument/2006/relationships/chartUserShapes" Target="../drawings/drawing9.xml"/><Relationship Id="rId4" Type="http://schemas.openxmlformats.org/officeDocument/2006/relationships/oleObject" Target="https://mfc.sharepoint.com/sites/MIMRE_Research/Shared%20Documents/House%20View/4Q25/CAN%20HV%20Deliverable_Charts_4Q25.xlsx" TargetMode="External"/></Relationships>
</file>

<file path=ppt/charts/_rels/chart45.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CAN%20HV%20Deliverable_Charts_4Q25.xlsx" TargetMode="External"/><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mfc.sharepoint.com/sites/MIMRE_Research/Shared%20Documents/House%20View/4Q25/US%20HV%20Deliverable_Charts_4Q25.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mfc.sharepoint.com/sites/RECSandResearch/Shared%20Documents/General/Pitchbook/CRE%20Maturity%20Wall%20-%20Data%20for%20RECS%202025-02-1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fc.sharepoint.com/sites/MIMRE_Research/Shared%20Documents/House%20View/4Q25/US%20HV%20Deliverable_Charts_4Q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94099044911052"/>
          <c:y val="8.5579345970504581E-2"/>
          <c:w val="0.82980437992125988"/>
          <c:h val="0.75545061272627267"/>
        </c:manualLayout>
      </c:layout>
      <c:barChart>
        <c:barDir val="col"/>
        <c:grouping val="stacked"/>
        <c:varyColors val="0"/>
        <c:ser>
          <c:idx val="1"/>
          <c:order val="1"/>
          <c:tx>
            <c:strRef>
              <c:f>'US Economy'!$G$10</c:f>
              <c:strCache>
                <c:ptCount val="1"/>
                <c:pt idx="0">
                  <c:v>Consumption</c:v>
                </c:pt>
              </c:strCache>
            </c:strRef>
          </c:tx>
          <c:spPr>
            <a:solidFill>
              <a:schemeClr val="accent2"/>
            </a:solidFill>
            <a:ln>
              <a:noFill/>
            </a:ln>
            <a:effectLst/>
          </c:spPr>
          <c:invertIfNegative val="0"/>
          <c:cat>
            <c:strRef>
              <c:f>'US Economy'!$D$38:$D$63</c:f>
              <c:strCache>
                <c:ptCount val="24"/>
                <c:pt idx="3">
                  <c:v>'20</c:v>
                </c:pt>
                <c:pt idx="7">
                  <c:v>'21</c:v>
                </c:pt>
                <c:pt idx="11">
                  <c:v>'22</c:v>
                </c:pt>
                <c:pt idx="15">
                  <c:v>'23</c:v>
                </c:pt>
                <c:pt idx="19">
                  <c:v>'24</c:v>
                </c:pt>
                <c:pt idx="23">
                  <c:v>'25</c:v>
                </c:pt>
              </c:strCache>
            </c:strRef>
          </c:cat>
          <c:val>
            <c:numRef>
              <c:f>'US Economy'!$G$11:$G$63</c:f>
              <c:numCache>
                <c:formatCode>0.0%</c:formatCode>
                <c:ptCount val="26"/>
                <c:pt idx="0">
                  <c:v>2.29E-2</c:v>
                </c:pt>
                <c:pt idx="1">
                  <c:v>3.0600000000000002E-2</c:v>
                </c:pt>
                <c:pt idx="2">
                  <c:v>1.7600000000000001E-2</c:v>
                </c:pt>
                <c:pt idx="3">
                  <c:v>-4.4800000000000006E-2</c:v>
                </c:pt>
                <c:pt idx="4">
                  <c:v>-0.2162</c:v>
                </c:pt>
                <c:pt idx="5">
                  <c:v>0.2495</c:v>
                </c:pt>
                <c:pt idx="6">
                  <c:v>3.6000000000000004E-2</c:v>
                </c:pt>
                <c:pt idx="7">
                  <c:v>6.0499999999999998E-2</c:v>
                </c:pt>
                <c:pt idx="8">
                  <c:v>9.4200000000000006E-2</c:v>
                </c:pt>
                <c:pt idx="9">
                  <c:v>2.2400000000000003E-2</c:v>
                </c:pt>
                <c:pt idx="10">
                  <c:v>2.63E-2</c:v>
                </c:pt>
                <c:pt idx="11">
                  <c:v>2.2000000000000001E-3</c:v>
                </c:pt>
                <c:pt idx="12">
                  <c:v>2.1899999999999999E-2</c:v>
                </c:pt>
                <c:pt idx="13">
                  <c:v>1.2699999999999999E-2</c:v>
                </c:pt>
                <c:pt idx="14">
                  <c:v>5.3E-3</c:v>
                </c:pt>
                <c:pt idx="15">
                  <c:v>2.9900000000000003E-2</c:v>
                </c:pt>
                <c:pt idx="16">
                  <c:v>1.0200000000000001E-2</c:v>
                </c:pt>
                <c:pt idx="17">
                  <c:v>2.0799999999999999E-2</c:v>
                </c:pt>
                <c:pt idx="18">
                  <c:v>2.0400000000000001E-2</c:v>
                </c:pt>
                <c:pt idx="19">
                  <c:v>1.1699999999999999E-2</c:v>
                </c:pt>
                <c:pt idx="20">
                  <c:v>2.6099999999999998E-2</c:v>
                </c:pt>
                <c:pt idx="21">
                  <c:v>2.6600000000000002E-2</c:v>
                </c:pt>
                <c:pt idx="22">
                  <c:v>2.6099999999999998E-2</c:v>
                </c:pt>
                <c:pt idx="23">
                  <c:v>4.1999999999999997E-3</c:v>
                </c:pt>
                <c:pt idx="24">
                  <c:v>1.6799999999999999E-2</c:v>
                </c:pt>
                <c:pt idx="25">
                  <c:v>2.3900000000000001E-2</c:v>
                </c:pt>
              </c:numCache>
            </c:numRef>
          </c:val>
          <c:extLst>
            <c:ext xmlns:c16="http://schemas.microsoft.com/office/drawing/2014/chart" uri="{C3380CC4-5D6E-409C-BE32-E72D297353CC}">
              <c16:uniqueId val="{00000000-C195-4861-B86F-E5C6089B738A}"/>
            </c:ext>
          </c:extLst>
        </c:ser>
        <c:ser>
          <c:idx val="2"/>
          <c:order val="2"/>
          <c:tx>
            <c:strRef>
              <c:f>'US Economy'!$H$10</c:f>
              <c:strCache>
                <c:ptCount val="1"/>
                <c:pt idx="0">
                  <c:v>Investment</c:v>
                </c:pt>
              </c:strCache>
            </c:strRef>
          </c:tx>
          <c:spPr>
            <a:solidFill>
              <a:schemeClr val="accent1"/>
            </a:solidFill>
            <a:ln>
              <a:noFill/>
            </a:ln>
            <a:effectLst/>
          </c:spPr>
          <c:invertIfNegative val="0"/>
          <c:cat>
            <c:strRef>
              <c:f>'US Economy'!$D$38:$D$63</c:f>
              <c:strCache>
                <c:ptCount val="24"/>
                <c:pt idx="3">
                  <c:v>'20</c:v>
                </c:pt>
                <c:pt idx="7">
                  <c:v>'21</c:v>
                </c:pt>
                <c:pt idx="11">
                  <c:v>'22</c:v>
                </c:pt>
                <c:pt idx="15">
                  <c:v>'23</c:v>
                </c:pt>
                <c:pt idx="19">
                  <c:v>'24</c:v>
                </c:pt>
                <c:pt idx="23">
                  <c:v>'25</c:v>
                </c:pt>
              </c:strCache>
            </c:strRef>
          </c:cat>
          <c:val>
            <c:numRef>
              <c:f>'US Economy'!$H$11:$H$63</c:f>
              <c:numCache>
                <c:formatCode>0.0%</c:formatCode>
                <c:ptCount val="26"/>
                <c:pt idx="0">
                  <c:v>6.9999999999999993E-3</c:v>
                </c:pt>
                <c:pt idx="1">
                  <c:v>5.8999999999999999E-3</c:v>
                </c:pt>
                <c:pt idx="2">
                  <c:v>-9.7000000000000003E-3</c:v>
                </c:pt>
                <c:pt idx="3">
                  <c:v>-1.8000000000000002E-2</c:v>
                </c:pt>
                <c:pt idx="4">
                  <c:v>-8.9200000000000002E-2</c:v>
                </c:pt>
                <c:pt idx="5">
                  <c:v>0.13539999999999999</c:v>
                </c:pt>
                <c:pt idx="6">
                  <c:v>2.46E-2</c:v>
                </c:pt>
                <c:pt idx="7">
                  <c:v>-4.0000000000000001E-3</c:v>
                </c:pt>
                <c:pt idx="8">
                  <c:v>-7.8000000000000005E-3</c:v>
                </c:pt>
                <c:pt idx="9">
                  <c:v>2.6000000000000002E-2</c:v>
                </c:pt>
                <c:pt idx="10">
                  <c:v>4.7100000000000003E-2</c:v>
                </c:pt>
                <c:pt idx="11">
                  <c:v>1.4499999999999999E-2</c:v>
                </c:pt>
                <c:pt idx="12">
                  <c:v>-1.6899999999999998E-2</c:v>
                </c:pt>
                <c:pt idx="13">
                  <c:v>-1.26E-2</c:v>
                </c:pt>
                <c:pt idx="14">
                  <c:v>1.43E-2</c:v>
                </c:pt>
                <c:pt idx="15">
                  <c:v>-1.3300000000000001E-2</c:v>
                </c:pt>
                <c:pt idx="16">
                  <c:v>1.2699999999999999E-2</c:v>
                </c:pt>
                <c:pt idx="17">
                  <c:v>1.66E-2</c:v>
                </c:pt>
                <c:pt idx="18">
                  <c:v>6.5000000000000006E-3</c:v>
                </c:pt>
                <c:pt idx="19">
                  <c:v>-2.8999999999999998E-3</c:v>
                </c:pt>
                <c:pt idx="20">
                  <c:v>1.44E-2</c:v>
                </c:pt>
                <c:pt idx="21">
                  <c:v>1.8E-3</c:v>
                </c:pt>
                <c:pt idx="22">
                  <c:v>-1.26E-2</c:v>
                </c:pt>
                <c:pt idx="23">
                  <c:v>3.7900000000000003E-2</c:v>
                </c:pt>
                <c:pt idx="24">
                  <c:v>-2.6600000000000002E-2</c:v>
                </c:pt>
                <c:pt idx="25">
                  <c:v>-2.0000000000000001E-4</c:v>
                </c:pt>
              </c:numCache>
            </c:numRef>
          </c:val>
          <c:extLst>
            <c:ext xmlns:c16="http://schemas.microsoft.com/office/drawing/2014/chart" uri="{C3380CC4-5D6E-409C-BE32-E72D297353CC}">
              <c16:uniqueId val="{00000001-C195-4861-B86F-E5C6089B738A}"/>
            </c:ext>
          </c:extLst>
        </c:ser>
        <c:ser>
          <c:idx val="3"/>
          <c:order val="3"/>
          <c:tx>
            <c:strRef>
              <c:f>'US Economy'!$I$10</c:f>
              <c:strCache>
                <c:ptCount val="1"/>
                <c:pt idx="0">
                  <c:v>Net Exports</c:v>
                </c:pt>
              </c:strCache>
            </c:strRef>
          </c:tx>
          <c:spPr>
            <a:solidFill>
              <a:schemeClr val="bg2"/>
            </a:solidFill>
            <a:ln>
              <a:noFill/>
            </a:ln>
            <a:effectLst/>
          </c:spPr>
          <c:invertIfNegative val="0"/>
          <c:cat>
            <c:strRef>
              <c:f>'US Economy'!$D$38:$D$63</c:f>
              <c:strCache>
                <c:ptCount val="24"/>
                <c:pt idx="3">
                  <c:v>'20</c:v>
                </c:pt>
                <c:pt idx="7">
                  <c:v>'21</c:v>
                </c:pt>
                <c:pt idx="11">
                  <c:v>'22</c:v>
                </c:pt>
                <c:pt idx="15">
                  <c:v>'23</c:v>
                </c:pt>
                <c:pt idx="19">
                  <c:v>'24</c:v>
                </c:pt>
                <c:pt idx="23">
                  <c:v>'25</c:v>
                </c:pt>
              </c:strCache>
            </c:strRef>
          </c:cat>
          <c:val>
            <c:numRef>
              <c:f>'US Economy'!$I$11:$I$63</c:f>
              <c:numCache>
                <c:formatCode>0.0%</c:formatCode>
                <c:ptCount val="26"/>
                <c:pt idx="0">
                  <c:v>-5.6000000000000008E-3</c:v>
                </c:pt>
                <c:pt idx="1">
                  <c:v>3.0000000000000001E-3</c:v>
                </c:pt>
                <c:pt idx="2">
                  <c:v>1.3999999999999999E-2</c:v>
                </c:pt>
                <c:pt idx="3">
                  <c:v>3.4000000000000002E-3</c:v>
                </c:pt>
                <c:pt idx="4">
                  <c:v>7.4000000000000003E-3</c:v>
                </c:pt>
                <c:pt idx="5">
                  <c:v>-2.5000000000000001E-2</c:v>
                </c:pt>
                <c:pt idx="6">
                  <c:v>-1.5300000000000001E-2</c:v>
                </c:pt>
                <c:pt idx="7">
                  <c:v>-1.01E-2</c:v>
                </c:pt>
                <c:pt idx="8">
                  <c:v>-8.1000000000000013E-3</c:v>
                </c:pt>
                <c:pt idx="9">
                  <c:v>-9.5999999999999992E-3</c:v>
                </c:pt>
                <c:pt idx="10">
                  <c:v>-2.8999999999999998E-3</c:v>
                </c:pt>
                <c:pt idx="11">
                  <c:v>-2.1499999999999998E-2</c:v>
                </c:pt>
                <c:pt idx="12">
                  <c:v>3.8E-3</c:v>
                </c:pt>
                <c:pt idx="13">
                  <c:v>2.63E-2</c:v>
                </c:pt>
                <c:pt idx="14">
                  <c:v>1.4000000000000002E-3</c:v>
                </c:pt>
                <c:pt idx="15">
                  <c:v>5.7999999999999996E-3</c:v>
                </c:pt>
                <c:pt idx="16">
                  <c:v>-3.0000000000000001E-3</c:v>
                </c:pt>
                <c:pt idx="17">
                  <c:v>8.9999999999999998E-4</c:v>
                </c:pt>
                <c:pt idx="18">
                  <c:v>-5.9999999999999995E-4</c:v>
                </c:pt>
                <c:pt idx="19">
                  <c:v>-4.1999999999999997E-3</c:v>
                </c:pt>
                <c:pt idx="20">
                  <c:v>-1.04E-2</c:v>
                </c:pt>
                <c:pt idx="21">
                  <c:v>-4.0999999999999995E-3</c:v>
                </c:pt>
                <c:pt idx="22">
                  <c:v>-5.9999999999999995E-4</c:v>
                </c:pt>
                <c:pt idx="23">
                  <c:v>-4.6799999999999994E-2</c:v>
                </c:pt>
                <c:pt idx="24">
                  <c:v>4.8300000000000003E-2</c:v>
                </c:pt>
                <c:pt idx="25">
                  <c:v>1.5900000000000001E-2</c:v>
                </c:pt>
              </c:numCache>
            </c:numRef>
          </c:val>
          <c:extLst>
            <c:ext xmlns:c16="http://schemas.microsoft.com/office/drawing/2014/chart" uri="{C3380CC4-5D6E-409C-BE32-E72D297353CC}">
              <c16:uniqueId val="{00000002-C195-4861-B86F-E5C6089B738A}"/>
            </c:ext>
          </c:extLst>
        </c:ser>
        <c:ser>
          <c:idx val="4"/>
          <c:order val="4"/>
          <c:tx>
            <c:strRef>
              <c:f>'US Economy'!$J$10</c:f>
              <c:strCache>
                <c:ptCount val="1"/>
                <c:pt idx="0">
                  <c:v>Government</c:v>
                </c:pt>
              </c:strCache>
            </c:strRef>
          </c:tx>
          <c:spPr>
            <a:solidFill>
              <a:schemeClr val="accent5"/>
            </a:solidFill>
            <a:ln>
              <a:noFill/>
            </a:ln>
            <a:effectLst/>
          </c:spPr>
          <c:invertIfNegative val="0"/>
          <c:cat>
            <c:strRef>
              <c:f>'US Economy'!$D$38:$D$63</c:f>
              <c:strCache>
                <c:ptCount val="24"/>
                <c:pt idx="3">
                  <c:v>'20</c:v>
                </c:pt>
                <c:pt idx="7">
                  <c:v>'21</c:v>
                </c:pt>
                <c:pt idx="11">
                  <c:v>'22</c:v>
                </c:pt>
                <c:pt idx="15">
                  <c:v>'23</c:v>
                </c:pt>
                <c:pt idx="19">
                  <c:v>'24</c:v>
                </c:pt>
                <c:pt idx="23">
                  <c:v>'25</c:v>
                </c:pt>
              </c:strCache>
            </c:strRef>
          </c:cat>
          <c:val>
            <c:numRef>
              <c:f>'US Economy'!$J$11:$J$63</c:f>
              <c:numCache>
                <c:formatCode>0.0%</c:formatCode>
                <c:ptCount val="26"/>
                <c:pt idx="0">
                  <c:v>9.4999999999999998E-3</c:v>
                </c:pt>
                <c:pt idx="1">
                  <c:v>8.1000000000000013E-3</c:v>
                </c:pt>
                <c:pt idx="2">
                  <c:v>5.6999999999999993E-3</c:v>
                </c:pt>
                <c:pt idx="3">
                  <c:v>7.7000000000000002E-3</c:v>
                </c:pt>
                <c:pt idx="4">
                  <c:v>1.8200000000000001E-2</c:v>
                </c:pt>
                <c:pt idx="5">
                  <c:v>-1.1399999999999999E-2</c:v>
                </c:pt>
                <c:pt idx="6">
                  <c:v>8.0000000000000004E-4</c:v>
                </c:pt>
                <c:pt idx="7">
                  <c:v>1.0500000000000001E-2</c:v>
                </c:pt>
                <c:pt idx="8">
                  <c:v>-8.5000000000000006E-3</c:v>
                </c:pt>
                <c:pt idx="9">
                  <c:v>-5.4000000000000003E-3</c:v>
                </c:pt>
                <c:pt idx="10">
                  <c:v>-1E-4</c:v>
                </c:pt>
                <c:pt idx="11">
                  <c:v>-5.4000000000000003E-3</c:v>
                </c:pt>
                <c:pt idx="12">
                  <c:v>-2.5999999999999999E-3</c:v>
                </c:pt>
                <c:pt idx="13">
                  <c:v>2.8000000000000004E-3</c:v>
                </c:pt>
                <c:pt idx="14">
                  <c:v>6.8999999999999999E-3</c:v>
                </c:pt>
                <c:pt idx="15">
                  <c:v>6.8999999999999999E-3</c:v>
                </c:pt>
                <c:pt idx="16">
                  <c:v>5.6000000000000008E-3</c:v>
                </c:pt>
                <c:pt idx="17">
                  <c:v>8.6999999999999994E-3</c:v>
                </c:pt>
                <c:pt idx="18">
                  <c:v>7.9000000000000008E-3</c:v>
                </c:pt>
                <c:pt idx="19">
                  <c:v>3.9000000000000003E-3</c:v>
                </c:pt>
                <c:pt idx="20">
                  <c:v>5.6999999999999993E-3</c:v>
                </c:pt>
                <c:pt idx="21">
                  <c:v>9.1999999999999998E-3</c:v>
                </c:pt>
                <c:pt idx="22">
                  <c:v>5.6999999999999993E-3</c:v>
                </c:pt>
                <c:pt idx="23">
                  <c:v>-1.7000000000000001E-3</c:v>
                </c:pt>
                <c:pt idx="24">
                  <c:v>-1E-4</c:v>
                </c:pt>
                <c:pt idx="25">
                  <c:v>3.9000000000000003E-3</c:v>
                </c:pt>
              </c:numCache>
            </c:numRef>
          </c:val>
          <c:extLst>
            <c:ext xmlns:c16="http://schemas.microsoft.com/office/drawing/2014/chart" uri="{C3380CC4-5D6E-409C-BE32-E72D297353CC}">
              <c16:uniqueId val="{00000003-C195-4861-B86F-E5C6089B738A}"/>
            </c:ext>
          </c:extLst>
        </c:ser>
        <c:dLbls>
          <c:showLegendKey val="0"/>
          <c:showVal val="0"/>
          <c:showCatName val="0"/>
          <c:showSerName val="0"/>
          <c:showPercent val="0"/>
          <c:showBubbleSize val="0"/>
        </c:dLbls>
        <c:gapWidth val="150"/>
        <c:overlap val="100"/>
        <c:axId val="639764352"/>
        <c:axId val="639751872"/>
      </c:barChart>
      <c:lineChart>
        <c:grouping val="standard"/>
        <c:varyColors val="0"/>
        <c:ser>
          <c:idx val="0"/>
          <c:order val="0"/>
          <c:tx>
            <c:strRef>
              <c:f>'US Economy'!$F$10</c:f>
              <c:strCache>
                <c:ptCount val="1"/>
                <c:pt idx="0">
                  <c:v>Total</c:v>
                </c:pt>
              </c:strCache>
            </c:strRef>
          </c:tx>
          <c:spPr>
            <a:ln w="25400" cap="rnd">
              <a:noFill/>
              <a:round/>
            </a:ln>
            <a:effectLst/>
          </c:spPr>
          <c:marker>
            <c:symbol val="diamond"/>
            <c:size val="7"/>
            <c:spPr>
              <a:solidFill>
                <a:schemeClr val="bg1"/>
              </a:solidFill>
              <a:ln w="15875">
                <a:solidFill>
                  <a:schemeClr val="tx1"/>
                </a:solidFill>
              </a:ln>
              <a:effectLst/>
            </c:spPr>
          </c:marker>
          <c:cat>
            <c:strRef>
              <c:f>'US Economy'!$D$38:$D$63</c:f>
              <c:strCache>
                <c:ptCount val="24"/>
                <c:pt idx="3">
                  <c:v>'20</c:v>
                </c:pt>
                <c:pt idx="7">
                  <c:v>'21</c:v>
                </c:pt>
                <c:pt idx="11">
                  <c:v>'22</c:v>
                </c:pt>
                <c:pt idx="15">
                  <c:v>'23</c:v>
                </c:pt>
                <c:pt idx="19">
                  <c:v>'24</c:v>
                </c:pt>
                <c:pt idx="23">
                  <c:v>'25</c:v>
                </c:pt>
              </c:strCache>
            </c:strRef>
          </c:cat>
          <c:val>
            <c:numRef>
              <c:f>'US Economy'!$F$11:$F$63</c:f>
              <c:numCache>
                <c:formatCode>0.0%</c:formatCode>
                <c:ptCount val="26"/>
                <c:pt idx="0">
                  <c:v>3.4000000000000002E-2</c:v>
                </c:pt>
                <c:pt idx="1">
                  <c:v>4.8000000000000001E-2</c:v>
                </c:pt>
                <c:pt idx="2">
                  <c:v>2.7999999999999997E-2</c:v>
                </c:pt>
                <c:pt idx="3">
                  <c:v>-5.2000000000000005E-2</c:v>
                </c:pt>
                <c:pt idx="4">
                  <c:v>-0.28000000000000003</c:v>
                </c:pt>
                <c:pt idx="5">
                  <c:v>0.34899999999999998</c:v>
                </c:pt>
                <c:pt idx="6">
                  <c:v>4.5999999999999999E-2</c:v>
                </c:pt>
                <c:pt idx="7">
                  <c:v>5.7000000000000002E-2</c:v>
                </c:pt>
                <c:pt idx="8">
                  <c:v>7.0000000000000007E-2</c:v>
                </c:pt>
                <c:pt idx="9">
                  <c:v>3.3000000000000002E-2</c:v>
                </c:pt>
                <c:pt idx="10">
                  <c:v>7.0000000000000007E-2</c:v>
                </c:pt>
                <c:pt idx="11">
                  <c:v>-0.01</c:v>
                </c:pt>
                <c:pt idx="12">
                  <c:v>6.0000000000000001E-3</c:v>
                </c:pt>
                <c:pt idx="13">
                  <c:v>2.8999999999999998E-2</c:v>
                </c:pt>
                <c:pt idx="14">
                  <c:v>2.7999999999999997E-2</c:v>
                </c:pt>
                <c:pt idx="15">
                  <c:v>2.8999999999999998E-2</c:v>
                </c:pt>
                <c:pt idx="16">
                  <c:v>2.5000000000000001E-2</c:v>
                </c:pt>
                <c:pt idx="17">
                  <c:v>4.7E-2</c:v>
                </c:pt>
                <c:pt idx="18">
                  <c:v>3.4000000000000002E-2</c:v>
                </c:pt>
                <c:pt idx="19">
                  <c:v>8.0000000000000002E-3</c:v>
                </c:pt>
                <c:pt idx="20">
                  <c:v>3.6000000000000004E-2</c:v>
                </c:pt>
                <c:pt idx="21">
                  <c:v>3.3000000000000002E-2</c:v>
                </c:pt>
                <c:pt idx="22">
                  <c:v>1.9E-2</c:v>
                </c:pt>
                <c:pt idx="23">
                  <c:v>-6.0000000000000001E-3</c:v>
                </c:pt>
                <c:pt idx="24">
                  <c:v>3.7999999999999999E-2</c:v>
                </c:pt>
                <c:pt idx="25">
                  <c:v>4.2999999999999997E-2</c:v>
                </c:pt>
              </c:numCache>
            </c:numRef>
          </c:val>
          <c:smooth val="0"/>
          <c:extLst>
            <c:ext xmlns:c16="http://schemas.microsoft.com/office/drawing/2014/chart" uri="{C3380CC4-5D6E-409C-BE32-E72D297353CC}">
              <c16:uniqueId val="{00000004-C195-4861-B86F-E5C6089B738A}"/>
            </c:ext>
          </c:extLst>
        </c:ser>
        <c:dLbls>
          <c:showLegendKey val="0"/>
          <c:showVal val="0"/>
          <c:showCatName val="0"/>
          <c:showSerName val="0"/>
          <c:showPercent val="0"/>
          <c:showBubbleSize val="0"/>
        </c:dLbls>
        <c:marker val="1"/>
        <c:smooth val="0"/>
        <c:axId val="639764352"/>
        <c:axId val="639751872"/>
      </c:lineChart>
      <c:catAx>
        <c:axId val="63976435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crossAx val="639751872"/>
        <c:crosses val="autoZero"/>
        <c:auto val="1"/>
        <c:lblAlgn val="ctr"/>
        <c:lblOffset val="100"/>
        <c:tickLblSkip val="1"/>
        <c:noMultiLvlLbl val="0"/>
      </c:catAx>
      <c:valAx>
        <c:axId val="639751872"/>
        <c:scaling>
          <c:orientation val="minMax"/>
          <c:max val="8.0000000000000016E-2"/>
          <c:min val="-8.0000000000000016E-2"/>
        </c:scaling>
        <c:delete val="0"/>
        <c:axPos val="l"/>
        <c:title>
          <c:tx>
            <c:strRef>
              <c:f>'US Economy'!$J$2</c:f>
              <c:strCache>
                <c:ptCount val="1"/>
                <c:pt idx="0">
                  <c:v>Contribution to GDP Growth</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crossAx val="639764352"/>
        <c:crosses val="autoZero"/>
        <c:crossBetween val="between"/>
      </c:valAx>
      <c:spPr>
        <a:noFill/>
        <a:ln>
          <a:noFill/>
        </a:ln>
        <a:effectLst/>
      </c:spPr>
    </c:plotArea>
    <c:legend>
      <c:legendPos val="t"/>
      <c:layout>
        <c:manualLayout>
          <c:xMode val="edge"/>
          <c:yMode val="edge"/>
          <c:x val="7.9489218986758203E-2"/>
          <c:y val="3.5785007118225094E-3"/>
          <c:w val="0.89999993428052616"/>
          <c:h val="7.6872503506637976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j-lt"/>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ysClr val="windowText" lastClr="000000"/>
          </a:solidFill>
          <a:latin typeface="+mj-lt"/>
          <a:ea typeface="Calibri" panose="020F0502020204030204" pitchFamily="34" charset="0"/>
          <a:cs typeface="Calibri" panose="020F050202020403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'Sector Returns'!$A$340</c:f>
              <c:strCache>
                <c:ptCount val="1"/>
                <c:pt idx="0">
                  <c:v>Historical: 5-Year (2021-2025)</c:v>
                </c:pt>
              </c:strCache>
            </c:strRef>
          </c:tx>
          <c:spPr>
            <a:solidFill>
              <a:schemeClr val="tx1"/>
            </a:solidFill>
            <a:ln>
              <a:noFill/>
            </a:ln>
            <a:effectLst/>
          </c:spPr>
          <c:invertIfNegative val="0"/>
          <c:cat>
            <c:strRef>
              <c:f>'Sector Returns'!$B$339:$E$339</c:f>
              <c:strCache>
                <c:ptCount val="4"/>
                <c:pt idx="0">
                  <c:v>Industrial</c:v>
                </c:pt>
                <c:pt idx="1">
                  <c:v>Multi-Family</c:v>
                </c:pt>
                <c:pt idx="2">
                  <c:v>Office</c:v>
                </c:pt>
                <c:pt idx="3">
                  <c:v>Retail</c:v>
                </c:pt>
              </c:strCache>
            </c:strRef>
          </c:cat>
          <c:val>
            <c:numRef>
              <c:f>'Sector Returns'!$B$340:$E$340</c:f>
              <c:numCache>
                <c:formatCode>0.0%</c:formatCode>
                <c:ptCount val="4"/>
                <c:pt idx="0">
                  <c:v>0.11017248357252063</c:v>
                </c:pt>
                <c:pt idx="1">
                  <c:v>4.8344950480433191E-2</c:v>
                </c:pt>
                <c:pt idx="2">
                  <c:v>-3.7955436883286509E-2</c:v>
                </c:pt>
                <c:pt idx="3">
                  <c:v>5.4695743003987385E-2</c:v>
                </c:pt>
              </c:numCache>
            </c:numRef>
          </c:val>
          <c:extLst>
            <c:ext xmlns:c16="http://schemas.microsoft.com/office/drawing/2014/chart" uri="{C3380CC4-5D6E-409C-BE32-E72D297353CC}">
              <c16:uniqueId val="{00000000-1465-4B45-8112-0F318A3D4585}"/>
            </c:ext>
          </c:extLst>
        </c:ser>
        <c:ser>
          <c:idx val="1"/>
          <c:order val="1"/>
          <c:tx>
            <c:strRef>
              <c:f>'Sector Returns'!$A$341</c:f>
              <c:strCache>
                <c:ptCount val="1"/>
                <c:pt idx="0">
                  <c:v>1-Year</c:v>
                </c:pt>
              </c:strCache>
            </c:strRef>
          </c:tx>
          <c:spPr>
            <a:solidFill>
              <a:schemeClr val="accent3"/>
            </a:solidFill>
            <a:ln>
              <a:noFill/>
            </a:ln>
            <a:effectLst/>
          </c:spPr>
          <c:invertIfNegative val="0"/>
          <c:cat>
            <c:strRef>
              <c:f>'Sector Returns'!$B$339:$E$339</c:f>
              <c:strCache>
                <c:ptCount val="4"/>
                <c:pt idx="0">
                  <c:v>Industrial</c:v>
                </c:pt>
                <c:pt idx="1">
                  <c:v>Multi-Family</c:v>
                </c:pt>
                <c:pt idx="2">
                  <c:v>Office</c:v>
                </c:pt>
                <c:pt idx="3">
                  <c:v>Retail</c:v>
                </c:pt>
              </c:strCache>
            </c:strRef>
          </c:cat>
          <c:val>
            <c:numRef>
              <c:f>'Sector Returns'!$B$341:$E$341</c:f>
              <c:numCache>
                <c:formatCode>0.0%</c:formatCode>
                <c:ptCount val="4"/>
                <c:pt idx="0">
                  <c:v>7.0000000000000007E-2</c:v>
                </c:pt>
                <c:pt idx="1">
                  <c:v>4.9000000000000002E-2</c:v>
                </c:pt>
                <c:pt idx="2">
                  <c:v>4.3999999999999997E-2</c:v>
                </c:pt>
                <c:pt idx="3">
                  <c:v>6.5000000000000002E-2</c:v>
                </c:pt>
              </c:numCache>
            </c:numRef>
          </c:val>
          <c:extLst>
            <c:ext xmlns:c16="http://schemas.microsoft.com/office/drawing/2014/chart" uri="{C3380CC4-5D6E-409C-BE32-E72D297353CC}">
              <c16:uniqueId val="{00000001-1465-4B45-8112-0F318A3D4585}"/>
            </c:ext>
          </c:extLst>
        </c:ser>
        <c:ser>
          <c:idx val="2"/>
          <c:order val="2"/>
          <c:tx>
            <c:strRef>
              <c:f>'Sector Returns'!$A$342</c:f>
              <c:strCache>
                <c:ptCount val="1"/>
                <c:pt idx="0">
                  <c:v>3-Year</c:v>
                </c:pt>
              </c:strCache>
            </c:strRef>
          </c:tx>
          <c:spPr>
            <a:solidFill>
              <a:schemeClr val="accent2"/>
            </a:solidFill>
            <a:ln>
              <a:noFill/>
            </a:ln>
            <a:effectLst/>
          </c:spPr>
          <c:invertIfNegative val="0"/>
          <c:cat>
            <c:strRef>
              <c:f>'Sector Returns'!$B$339:$E$339</c:f>
              <c:strCache>
                <c:ptCount val="4"/>
                <c:pt idx="0">
                  <c:v>Industrial</c:v>
                </c:pt>
                <c:pt idx="1">
                  <c:v>Multi-Family</c:v>
                </c:pt>
                <c:pt idx="2">
                  <c:v>Office</c:v>
                </c:pt>
                <c:pt idx="3">
                  <c:v>Retail</c:v>
                </c:pt>
              </c:strCache>
            </c:strRef>
          </c:cat>
          <c:val>
            <c:numRef>
              <c:f>'Sector Returns'!$B$342:$E$342</c:f>
              <c:numCache>
                <c:formatCode>0.0%</c:formatCode>
                <c:ptCount val="4"/>
                <c:pt idx="0">
                  <c:v>7.7320518192712795E-2</c:v>
                </c:pt>
                <c:pt idx="1">
                  <c:v>6.8571871182660171E-2</c:v>
                </c:pt>
                <c:pt idx="2">
                  <c:v>4.8661467161665195E-2</c:v>
                </c:pt>
                <c:pt idx="3">
                  <c:v>5.9657121805553492E-2</c:v>
                </c:pt>
              </c:numCache>
            </c:numRef>
          </c:val>
          <c:extLst>
            <c:ext xmlns:c16="http://schemas.microsoft.com/office/drawing/2014/chart" uri="{C3380CC4-5D6E-409C-BE32-E72D297353CC}">
              <c16:uniqueId val="{00000002-1465-4B45-8112-0F318A3D4585}"/>
            </c:ext>
          </c:extLst>
        </c:ser>
        <c:ser>
          <c:idx val="3"/>
          <c:order val="3"/>
          <c:tx>
            <c:strRef>
              <c:f>'Sector Returns'!$A$343</c:f>
              <c:strCache>
                <c:ptCount val="1"/>
                <c:pt idx="0">
                  <c:v>5-Year</c:v>
                </c:pt>
              </c:strCache>
            </c:strRef>
          </c:tx>
          <c:spPr>
            <a:solidFill>
              <a:schemeClr val="accent1"/>
            </a:solidFill>
            <a:ln>
              <a:noFill/>
            </a:ln>
            <a:effectLst/>
          </c:spPr>
          <c:invertIfNegative val="0"/>
          <c:cat>
            <c:strRef>
              <c:f>'Sector Returns'!$B$339:$E$339</c:f>
              <c:strCache>
                <c:ptCount val="4"/>
                <c:pt idx="0">
                  <c:v>Industrial</c:v>
                </c:pt>
                <c:pt idx="1">
                  <c:v>Multi-Family</c:v>
                </c:pt>
                <c:pt idx="2">
                  <c:v>Office</c:v>
                </c:pt>
                <c:pt idx="3">
                  <c:v>Retail</c:v>
                </c:pt>
              </c:strCache>
            </c:strRef>
          </c:cat>
          <c:val>
            <c:numRef>
              <c:f>'Sector Returns'!$B$343:$E$343</c:f>
              <c:numCache>
                <c:formatCode>0.0%</c:formatCode>
                <c:ptCount val="4"/>
                <c:pt idx="0">
                  <c:v>8.0981822860475949E-2</c:v>
                </c:pt>
                <c:pt idx="1">
                  <c:v>6.7537681688327966E-2</c:v>
                </c:pt>
                <c:pt idx="2">
                  <c:v>4.8196678072398136E-2</c:v>
                </c:pt>
                <c:pt idx="3">
                  <c:v>5.8391957259527727E-2</c:v>
                </c:pt>
              </c:numCache>
            </c:numRef>
          </c:val>
          <c:extLst>
            <c:ext xmlns:c16="http://schemas.microsoft.com/office/drawing/2014/chart" uri="{C3380CC4-5D6E-409C-BE32-E72D297353CC}">
              <c16:uniqueId val="{00000003-1465-4B45-8112-0F318A3D4585}"/>
            </c:ext>
          </c:extLst>
        </c:ser>
        <c:dLbls>
          <c:showLegendKey val="0"/>
          <c:showVal val="0"/>
          <c:showCatName val="0"/>
          <c:showSerName val="0"/>
          <c:showPercent val="0"/>
          <c:showBubbleSize val="0"/>
        </c:dLbls>
        <c:gapWidth val="219"/>
        <c:overlap val="-27"/>
        <c:axId val="1570191232"/>
        <c:axId val="1570183072"/>
      </c:barChart>
      <c:catAx>
        <c:axId val="1570191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570183072"/>
        <c:crosses val="autoZero"/>
        <c:auto val="1"/>
        <c:lblAlgn val="ctr"/>
        <c:lblOffset val="100"/>
        <c:noMultiLvlLbl val="0"/>
      </c:catAx>
      <c:valAx>
        <c:axId val="157018307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570191232"/>
        <c:crosses val="autoZero"/>
        <c:crossBetween val="between"/>
        <c:majorUnit val="5.000000000000001E-2"/>
      </c:valAx>
      <c:spPr>
        <a:noFill/>
        <a:ln>
          <a:noFill/>
        </a:ln>
        <a:effectLst/>
      </c:spPr>
    </c:plotArea>
    <c:legend>
      <c:legendPos val="t"/>
      <c:layout>
        <c:manualLayout>
          <c:xMode val="edge"/>
          <c:yMode val="edge"/>
          <c:x val="5.0969378827646551E-2"/>
          <c:y val="5.6229467389368647E-2"/>
          <c:w val="0.79250546806649169"/>
          <c:h val="9.964815997308069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47406437649429"/>
          <c:y val="0.14216116563000758"/>
          <c:w val="0.74038160433445077"/>
          <c:h val="0.76846680143683255"/>
        </c:manualLayout>
      </c:layout>
      <c:barChart>
        <c:barDir val="col"/>
        <c:grouping val="clustered"/>
        <c:varyColors val="0"/>
        <c:ser>
          <c:idx val="1"/>
          <c:order val="1"/>
          <c:tx>
            <c:strRef>
              <c:f>'Sector Supply and Demand'!$G$291</c:f>
              <c:strCache>
                <c:ptCount val="1"/>
                <c:pt idx="0">
                  <c:v>Net Absorption</c:v>
                </c:pt>
              </c:strCache>
            </c:strRef>
          </c:tx>
          <c:spPr>
            <a:solidFill>
              <a:srgbClr val="00A758"/>
            </a:solidFill>
            <a:ln>
              <a:noFill/>
            </a:ln>
            <a:effectLst/>
          </c:spPr>
          <c:invertIfNegative val="0"/>
          <c:cat>
            <c:strRef>
              <c:f>'Sector Supply and Demand'!$C$292:$C$314</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Demand'!$G$292:$G$314</c:f>
              <c:numCache>
                <c:formatCode>_(* #,##0_);_(* \(#,##0\);_(* "-"??_);_(@_)</c:formatCode>
                <c:ptCount val="23"/>
                <c:pt idx="0">
                  <c:v>148.90799999999999</c:v>
                </c:pt>
                <c:pt idx="1">
                  <c:v>135.45400000000001</c:v>
                </c:pt>
                <c:pt idx="2">
                  <c:v>200.46799999999999</c:v>
                </c:pt>
                <c:pt idx="3">
                  <c:v>110.919</c:v>
                </c:pt>
                <c:pt idx="4">
                  <c:v>189.59</c:v>
                </c:pt>
                <c:pt idx="5">
                  <c:v>207.732</c:v>
                </c:pt>
                <c:pt idx="6">
                  <c:v>256.89999999999998</c:v>
                </c:pt>
                <c:pt idx="7">
                  <c:v>321.09199999999998</c:v>
                </c:pt>
                <c:pt idx="8">
                  <c:v>262.89699999999999</c:v>
                </c:pt>
                <c:pt idx="9">
                  <c:v>320.99799999999999</c:v>
                </c:pt>
                <c:pt idx="10">
                  <c:v>391.43700000000001</c:v>
                </c:pt>
                <c:pt idx="11">
                  <c:v>348.1</c:v>
                </c:pt>
                <c:pt idx="12">
                  <c:v>402.80700000000002</c:v>
                </c:pt>
                <c:pt idx="13">
                  <c:v>699.03899999999999</c:v>
                </c:pt>
                <c:pt idx="14">
                  <c:v>142.941</c:v>
                </c:pt>
                <c:pt idx="15">
                  <c:v>324.00799999999998</c:v>
                </c:pt>
                <c:pt idx="16">
                  <c:v>540.78800000000001</c:v>
                </c:pt>
                <c:pt idx="17">
                  <c:v>439.76299999999998</c:v>
                </c:pt>
                <c:pt idx="18">
                  <c:v>281.149</c:v>
                </c:pt>
                <c:pt idx="19">
                  <c:v>307.89100000000002</c:v>
                </c:pt>
                <c:pt idx="20">
                  <c:v>282.19900000000001</c:v>
                </c:pt>
                <c:pt idx="21">
                  <c:v>257.09300000000002</c:v>
                </c:pt>
                <c:pt idx="22">
                  <c:v>248.34800000000001</c:v>
                </c:pt>
              </c:numCache>
            </c:numRef>
          </c:val>
          <c:extLst>
            <c:ext xmlns:c16="http://schemas.microsoft.com/office/drawing/2014/chart" uri="{C3380CC4-5D6E-409C-BE32-E72D297353CC}">
              <c16:uniqueId val="{00000000-2137-4910-B03A-D6F0A1027824}"/>
            </c:ext>
          </c:extLst>
        </c:ser>
        <c:ser>
          <c:idx val="2"/>
          <c:order val="2"/>
          <c:tx>
            <c:strRef>
              <c:f>'Sector Supply and Demand'!$H$291</c:f>
              <c:strCache>
                <c:ptCount val="1"/>
                <c:pt idx="0">
                  <c:v>Net Delivered</c:v>
                </c:pt>
              </c:strCache>
            </c:strRef>
          </c:tx>
          <c:spPr>
            <a:solidFill>
              <a:srgbClr val="8E90A2"/>
            </a:solidFill>
            <a:ln>
              <a:noFill/>
            </a:ln>
            <a:effectLst/>
          </c:spPr>
          <c:invertIfNegative val="0"/>
          <c:cat>
            <c:strRef>
              <c:f>'Sector Supply and Demand'!$C$292:$C$314</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Demand'!$H$292:$H$314</c:f>
              <c:numCache>
                <c:formatCode>_(* #,##0_);_(* \(#,##0\);_(* "-"??_);_(@_)</c:formatCode>
                <c:ptCount val="23"/>
                <c:pt idx="0">
                  <c:v>237.11</c:v>
                </c:pt>
                <c:pt idx="1">
                  <c:v>191.934</c:v>
                </c:pt>
                <c:pt idx="2">
                  <c:v>104.486</c:v>
                </c:pt>
                <c:pt idx="3">
                  <c:v>72.162999999999997</c:v>
                </c:pt>
                <c:pt idx="4">
                  <c:v>127.667</c:v>
                </c:pt>
                <c:pt idx="5">
                  <c:v>206.75700000000001</c:v>
                </c:pt>
                <c:pt idx="6">
                  <c:v>287.08300000000003</c:v>
                </c:pt>
                <c:pt idx="7">
                  <c:v>321.48599999999999</c:v>
                </c:pt>
                <c:pt idx="8">
                  <c:v>335.91699999999997</c:v>
                </c:pt>
                <c:pt idx="9">
                  <c:v>383.22800000000001</c:v>
                </c:pt>
                <c:pt idx="10">
                  <c:v>372.18599999999998</c:v>
                </c:pt>
                <c:pt idx="11">
                  <c:v>378.12400000000002</c:v>
                </c:pt>
                <c:pt idx="12">
                  <c:v>458.64699999999999</c:v>
                </c:pt>
                <c:pt idx="13">
                  <c:v>418.93299999999999</c:v>
                </c:pt>
                <c:pt idx="14">
                  <c:v>444.44499999999999</c:v>
                </c:pt>
                <c:pt idx="15">
                  <c:v>593.55999999999995</c:v>
                </c:pt>
                <c:pt idx="16">
                  <c:v>701.6</c:v>
                </c:pt>
                <c:pt idx="17">
                  <c:v>520.86800000000005</c:v>
                </c:pt>
                <c:pt idx="18">
                  <c:v>284.70499999999998</c:v>
                </c:pt>
                <c:pt idx="19">
                  <c:v>219.96</c:v>
                </c:pt>
                <c:pt idx="20">
                  <c:v>233.024</c:v>
                </c:pt>
                <c:pt idx="21">
                  <c:v>240.41900000000001</c:v>
                </c:pt>
                <c:pt idx="22">
                  <c:v>248.52099999999999</c:v>
                </c:pt>
              </c:numCache>
            </c:numRef>
          </c:val>
          <c:extLst>
            <c:ext xmlns:c16="http://schemas.microsoft.com/office/drawing/2014/chart" uri="{C3380CC4-5D6E-409C-BE32-E72D297353CC}">
              <c16:uniqueId val="{00000001-2137-4910-B03A-D6F0A1027824}"/>
            </c:ext>
          </c:extLst>
        </c:ser>
        <c:dLbls>
          <c:showLegendKey val="0"/>
          <c:showVal val="0"/>
          <c:showCatName val="0"/>
          <c:showSerName val="0"/>
          <c:showPercent val="0"/>
          <c:showBubbleSize val="0"/>
        </c:dLbls>
        <c:gapWidth val="219"/>
        <c:overlap val="-27"/>
        <c:axId val="699403104"/>
        <c:axId val="699409824"/>
      </c:barChart>
      <c:lineChart>
        <c:grouping val="standard"/>
        <c:varyColors val="0"/>
        <c:ser>
          <c:idx val="0"/>
          <c:order val="0"/>
          <c:tx>
            <c:strRef>
              <c:f>'Sector Supply and Demand'!$F$291</c:f>
              <c:strCache>
                <c:ptCount val="1"/>
                <c:pt idx="0">
                  <c:v>Vacancy (%)</c:v>
                </c:pt>
              </c:strCache>
            </c:strRef>
          </c:tx>
          <c:spPr>
            <a:ln w="28575" cap="rnd">
              <a:solidFill>
                <a:srgbClr val="0000C1"/>
              </a:solidFill>
              <a:round/>
            </a:ln>
            <a:effectLst/>
          </c:spPr>
          <c:marker>
            <c:symbol val="none"/>
          </c:marker>
          <c:cat>
            <c:multiLvlStrRef>
              <c:f>'Sector Supply and Demand'!$C$86:$D$105</c:f>
              <c:multiLvlStrCache>
                <c:ptCount val="20"/>
                <c:lvl>
                  <c:pt idx="0">
                    <c:v>Q3</c:v>
                  </c:pt>
                  <c:pt idx="1">
                    <c:v>Q4</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lvl>
                <c:lvl>
                  <c:pt idx="0">
                    <c:v>'22</c:v>
                  </c:pt>
                  <c:pt idx="2">
                    <c:v>'23</c:v>
                  </c:pt>
                  <c:pt idx="6">
                    <c:v>'24</c:v>
                  </c:pt>
                  <c:pt idx="10">
                    <c:v>'25</c:v>
                  </c:pt>
                  <c:pt idx="14">
                    <c:v>'26</c:v>
                  </c:pt>
                  <c:pt idx="18">
                    <c:v>'27</c:v>
                  </c:pt>
                </c:lvl>
              </c:multiLvlStrCache>
            </c:multiLvlStrRef>
          </c:cat>
          <c:val>
            <c:numRef>
              <c:f>'Sector Supply and Demand'!$F$292:$F$314</c:f>
              <c:numCache>
                <c:formatCode>0.0%</c:formatCode>
                <c:ptCount val="23"/>
                <c:pt idx="0">
                  <c:v>7.5562000274658203E-2</c:v>
                </c:pt>
                <c:pt idx="1">
                  <c:v>7.8359082341194194E-2</c:v>
                </c:pt>
                <c:pt idx="2">
                  <c:v>7.1520753204822499E-2</c:v>
                </c:pt>
                <c:pt idx="3">
                  <c:v>6.8656809628009796E-2</c:v>
                </c:pt>
                <c:pt idx="4">
                  <c:v>6.4089171588420896E-2</c:v>
                </c:pt>
                <c:pt idx="5">
                  <c:v>6.3210956752300304E-2</c:v>
                </c:pt>
                <c:pt idx="6">
                  <c:v>6.4004957675933796E-2</c:v>
                </c:pt>
                <c:pt idx="7">
                  <c:v>6.2812432646751404E-2</c:v>
                </c:pt>
                <c:pt idx="8">
                  <c:v>6.5997026860714E-2</c:v>
                </c:pt>
                <c:pt idx="9">
                  <c:v>6.8235911428928403E-2</c:v>
                </c:pt>
                <c:pt idx="10">
                  <c:v>6.5713725984096499E-2</c:v>
                </c:pt>
                <c:pt idx="11">
                  <c:v>6.6064141690730993E-2</c:v>
                </c:pt>
                <c:pt idx="12">
                  <c:v>6.7535109817981706E-2</c:v>
                </c:pt>
                <c:pt idx="13">
                  <c:v>5.0997618585825001E-2</c:v>
                </c:pt>
                <c:pt idx="14">
                  <c:v>6.5727040171623202E-2</c:v>
                </c:pt>
                <c:pt idx="15">
                  <c:v>7.7556937932968098E-2</c:v>
                </c:pt>
                <c:pt idx="16">
                  <c:v>8.2850150763988495E-2</c:v>
                </c:pt>
                <c:pt idx="17">
                  <c:v>8.4696799516677898E-2</c:v>
                </c:pt>
                <c:pt idx="18">
                  <c:v>8.3740539848804502E-2</c:v>
                </c:pt>
                <c:pt idx="19">
                  <c:v>7.8751198947429699E-2</c:v>
                </c:pt>
                <c:pt idx="20">
                  <c:v>7.5617544353008298E-2</c:v>
                </c:pt>
                <c:pt idx="21">
                  <c:v>7.4017971754074097E-2</c:v>
                </c:pt>
                <c:pt idx="22">
                  <c:v>7.3191098868846893E-2</c:v>
                </c:pt>
              </c:numCache>
            </c:numRef>
          </c:val>
          <c:smooth val="0"/>
          <c:extLst>
            <c:ext xmlns:c16="http://schemas.microsoft.com/office/drawing/2014/chart" uri="{C3380CC4-5D6E-409C-BE32-E72D297353CC}">
              <c16:uniqueId val="{00000002-2137-4910-B03A-D6F0A1027824}"/>
            </c:ext>
          </c:extLst>
        </c:ser>
        <c:dLbls>
          <c:showLegendKey val="0"/>
          <c:showVal val="0"/>
          <c:showCatName val="0"/>
          <c:showSerName val="0"/>
          <c:showPercent val="0"/>
          <c:showBubbleSize val="0"/>
        </c:dLbls>
        <c:marker val="1"/>
        <c:smooth val="0"/>
        <c:axId val="1090315792"/>
        <c:axId val="1090314832"/>
      </c:lineChart>
      <c:catAx>
        <c:axId val="6994031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699409824"/>
        <c:crosses val="autoZero"/>
        <c:auto val="1"/>
        <c:lblAlgn val="ctr"/>
        <c:lblOffset val="0"/>
        <c:tickLblSkip val="2"/>
        <c:noMultiLvlLbl val="0"/>
      </c:catAx>
      <c:valAx>
        <c:axId val="6994098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Thousands (Units)</a:t>
                </a:r>
              </a:p>
            </c:rich>
          </c:tx>
          <c:layout>
            <c:manualLayout>
              <c:xMode val="edge"/>
              <c:yMode val="edge"/>
              <c:x val="2.2057178940985715E-3"/>
              <c:y val="0.273721434727051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9403104"/>
        <c:crosses val="autoZero"/>
        <c:crossBetween val="between"/>
      </c:valAx>
      <c:valAx>
        <c:axId val="109031483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Vacancy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90315792"/>
        <c:crosses val="max"/>
        <c:crossBetween val="between"/>
        <c:majorUnit val="2.0000000000000004E-2"/>
      </c:valAx>
      <c:catAx>
        <c:axId val="1090315792"/>
        <c:scaling>
          <c:orientation val="minMax"/>
        </c:scaling>
        <c:delete val="1"/>
        <c:axPos val="b"/>
        <c:numFmt formatCode="General" sourceLinked="1"/>
        <c:majorTickMark val="out"/>
        <c:minorTickMark val="none"/>
        <c:tickLblPos val="nextTo"/>
        <c:crossAx val="1090314832"/>
        <c:crosses val="autoZero"/>
        <c:auto val="1"/>
        <c:lblAlgn val="ctr"/>
        <c:lblOffset val="100"/>
        <c:noMultiLvlLbl val="0"/>
      </c:catAx>
      <c:spPr>
        <a:noFill/>
        <a:ln>
          <a:noFill/>
        </a:ln>
        <a:effectLst/>
      </c:spPr>
    </c:plotArea>
    <c:legend>
      <c:legendPos val="b"/>
      <c:layout>
        <c:manualLayout>
          <c:xMode val="edge"/>
          <c:yMode val="edge"/>
          <c:x val="2.357220691357758E-2"/>
          <c:y val="1.5040211267967657E-3"/>
          <c:w val="0.89999993015259094"/>
          <c:h val="0.122827730682815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53310886747865"/>
          <c:y val="0.2017832828216278"/>
          <c:w val="0.63168029868857389"/>
          <c:h val="0.64074693269498251"/>
        </c:manualLayout>
      </c:layout>
      <c:barChart>
        <c:barDir val="col"/>
        <c:grouping val="clustered"/>
        <c:varyColors val="0"/>
        <c:ser>
          <c:idx val="3"/>
          <c:order val="1"/>
          <c:tx>
            <c:strRef>
              <c:f>RES!$C$17</c:f>
              <c:strCache>
                <c:ptCount val="1"/>
                <c:pt idx="0">
                  <c:v>Net migration</c:v>
                </c:pt>
              </c:strCache>
            </c:strRef>
          </c:tx>
          <c:spPr>
            <a:solidFill>
              <a:schemeClr val="accent1"/>
            </a:solidFill>
            <a:ln>
              <a:noFill/>
            </a:ln>
            <a:effectLst/>
          </c:spPr>
          <c:invertIfNegative val="0"/>
          <c:cat>
            <c:strRef>
              <c:f>RES!$B$18:$B$42</c:f>
              <c:strCache>
                <c:ptCount val="25"/>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strCache>
            </c:strRef>
          </c:cat>
          <c:val>
            <c:numRef>
              <c:f>RES!$C$18:$C$42</c:f>
              <c:numCache>
                <c:formatCode>_-* #,##0_-;\-* #,##0_-;_-* "-"??_-;_-@_-</c:formatCode>
                <c:ptCount val="25"/>
                <c:pt idx="0">
                  <c:v>1095.894</c:v>
                </c:pt>
                <c:pt idx="1">
                  <c:v>1061.2260000000001</c:v>
                </c:pt>
                <c:pt idx="2">
                  <c:v>904.99919999999997</c:v>
                </c:pt>
                <c:pt idx="3">
                  <c:v>1004.311</c:v>
                </c:pt>
                <c:pt idx="4">
                  <c:v>1036.4349999999999</c:v>
                </c:pt>
                <c:pt idx="5">
                  <c:v>1084.047</c:v>
                </c:pt>
                <c:pt idx="6">
                  <c:v>1005.082</c:v>
                </c:pt>
                <c:pt idx="7">
                  <c:v>963.851</c:v>
                </c:pt>
                <c:pt idx="8">
                  <c:v>989.05880000000002</c:v>
                </c:pt>
                <c:pt idx="9">
                  <c:v>975.27890000000002</c:v>
                </c:pt>
                <c:pt idx="10">
                  <c:v>1019.116</c:v>
                </c:pt>
                <c:pt idx="11">
                  <c:v>1086.627</c:v>
                </c:pt>
                <c:pt idx="12">
                  <c:v>1075.9690000000001</c:v>
                </c:pt>
                <c:pt idx="13">
                  <c:v>1243.546</c:v>
                </c:pt>
                <c:pt idx="14">
                  <c:v>1217.2919999999999</c:v>
                </c:pt>
                <c:pt idx="15">
                  <c:v>1255.3330000000001</c:v>
                </c:pt>
                <c:pt idx="16">
                  <c:v>1025.55</c:v>
                </c:pt>
                <c:pt idx="17">
                  <c:v>845.20349999999996</c:v>
                </c:pt>
                <c:pt idx="18">
                  <c:v>803.45569999999998</c:v>
                </c:pt>
                <c:pt idx="19">
                  <c:v>382.42989999999998</c:v>
                </c:pt>
                <c:pt idx="20">
                  <c:v>1017.615</c:v>
                </c:pt>
                <c:pt idx="21">
                  <c:v>1996.1569999999999</c:v>
                </c:pt>
                <c:pt idx="22">
                  <c:v>2601.694</c:v>
                </c:pt>
                <c:pt idx="23">
                  <c:v>2311.6689999999999</c:v>
                </c:pt>
                <c:pt idx="24">
                  <c:v>580.50289999999995</c:v>
                </c:pt>
              </c:numCache>
            </c:numRef>
          </c:val>
          <c:extLst>
            <c:ext xmlns:c16="http://schemas.microsoft.com/office/drawing/2014/chart" uri="{C3380CC4-5D6E-409C-BE32-E72D297353CC}">
              <c16:uniqueId val="{00000000-EBDA-475F-A205-E5AB5EAFB407}"/>
            </c:ext>
          </c:extLst>
        </c:ser>
        <c:dLbls>
          <c:showLegendKey val="0"/>
          <c:showVal val="0"/>
          <c:showCatName val="0"/>
          <c:showSerName val="0"/>
          <c:showPercent val="0"/>
          <c:showBubbleSize val="0"/>
        </c:dLbls>
        <c:gapWidth val="150"/>
        <c:axId val="1286828240"/>
        <c:axId val="1286831840"/>
        <c:extLst/>
      </c:barChart>
      <c:lineChart>
        <c:grouping val="standard"/>
        <c:varyColors val="0"/>
        <c:ser>
          <c:idx val="2"/>
          <c:order val="0"/>
          <c:tx>
            <c:strRef>
              <c:f>RES!$I$17</c:f>
              <c:strCache>
                <c:ptCount val="1"/>
                <c:pt idx="0">
                  <c:v>Rental Cohort Growth (Pop. 20-39 Years-Old)</c:v>
                </c:pt>
              </c:strCache>
            </c:strRef>
          </c:tx>
          <c:spPr>
            <a:ln w="28575" cap="rnd">
              <a:solidFill>
                <a:schemeClr val="bg2"/>
              </a:solidFill>
              <a:round/>
            </a:ln>
            <a:effectLst/>
          </c:spPr>
          <c:marker>
            <c:symbol val="none"/>
          </c:marker>
          <c:cat>
            <c:strRef>
              <c:f>RES!$B$18:$B$42</c:f>
              <c:strCache>
                <c:ptCount val="25"/>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strCache>
            </c:strRef>
          </c:cat>
          <c:val>
            <c:numRef>
              <c:f>RES!$I$18:$I$42</c:f>
              <c:numCache>
                <c:formatCode>0.0%</c:formatCode>
                <c:ptCount val="25"/>
                <c:pt idx="0">
                  <c:v>#N/A</c:v>
                </c:pt>
                <c:pt idx="1">
                  <c:v>-1.5376112752268911E-3</c:v>
                </c:pt>
                <c:pt idx="2">
                  <c:v>-2.5937979207576456E-3</c:v>
                </c:pt>
                <c:pt idx="3">
                  <c:v>-1.5973480153126385E-3</c:v>
                </c:pt>
                <c:pt idx="4">
                  <c:v>2.3342471583842617E-4</c:v>
                </c:pt>
                <c:pt idx="5">
                  <c:v>3.6591367843330502E-3</c:v>
                </c:pt>
                <c:pt idx="6">
                  <c:v>4.7474047217550552E-3</c:v>
                </c:pt>
                <c:pt idx="7">
                  <c:v>5.3423809758661456E-3</c:v>
                </c:pt>
                <c:pt idx="8">
                  <c:v>5.0639586498562039E-3</c:v>
                </c:pt>
                <c:pt idx="9">
                  <c:v>4.9570539247967282E-3</c:v>
                </c:pt>
                <c:pt idx="10">
                  <c:v>6.361114776898269E-3</c:v>
                </c:pt>
                <c:pt idx="11">
                  <c:v>9.1469380589219718E-3</c:v>
                </c:pt>
                <c:pt idx="12">
                  <c:v>1.025549435389439E-2</c:v>
                </c:pt>
                <c:pt idx="13">
                  <c:v>1.0776781552595205E-2</c:v>
                </c:pt>
                <c:pt idx="14">
                  <c:v>9.7484336298705454E-3</c:v>
                </c:pt>
                <c:pt idx="15">
                  <c:v>9.4381750904914963E-3</c:v>
                </c:pt>
                <c:pt idx="16">
                  <c:v>7.5574743277440071E-3</c:v>
                </c:pt>
                <c:pt idx="17">
                  <c:v>5.5518092859985213E-3</c:v>
                </c:pt>
                <c:pt idx="18">
                  <c:v>4.0102408282691737E-3</c:v>
                </c:pt>
                <c:pt idx="19">
                  <c:v>1.9634293489925181E-3</c:v>
                </c:pt>
                <c:pt idx="20">
                  <c:v>1.6164844271582268E-4</c:v>
                </c:pt>
                <c:pt idx="21">
                  <c:v>4.9917248255346713E-3</c:v>
                </c:pt>
                <c:pt idx="22">
                  <c:v>9.3426698449208256E-3</c:v>
                </c:pt>
                <c:pt idx="23">
                  <c:v>1.2504779929193077E-2</c:v>
                </c:pt>
                <c:pt idx="24">
                  <c:v>5.255385741262053E-3</c:v>
                </c:pt>
              </c:numCache>
            </c:numRef>
          </c:val>
          <c:smooth val="0"/>
          <c:extLst>
            <c:ext xmlns:c16="http://schemas.microsoft.com/office/drawing/2014/chart" uri="{C3380CC4-5D6E-409C-BE32-E72D297353CC}">
              <c16:uniqueId val="{00000001-EBDA-475F-A205-E5AB5EAFB407}"/>
            </c:ext>
          </c:extLst>
        </c:ser>
        <c:dLbls>
          <c:showLegendKey val="0"/>
          <c:showVal val="0"/>
          <c:showCatName val="0"/>
          <c:showSerName val="0"/>
          <c:showPercent val="0"/>
          <c:showBubbleSize val="0"/>
        </c:dLbls>
        <c:marker val="1"/>
        <c:smooth val="0"/>
        <c:axId val="2084421007"/>
        <c:axId val="2084422927"/>
      </c:lineChart>
      <c:catAx>
        <c:axId val="128682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86831840"/>
        <c:crosses val="autoZero"/>
        <c:auto val="1"/>
        <c:lblAlgn val="ctr"/>
        <c:lblOffset val="100"/>
        <c:noMultiLvlLbl val="0"/>
      </c:catAx>
      <c:valAx>
        <c:axId val="1286831840"/>
        <c:scaling>
          <c:orientation val="minMax"/>
        </c:scaling>
        <c:delete val="0"/>
        <c:axPos val="l"/>
        <c:title>
          <c:tx>
            <c:strRef>
              <c:f>RES!$J$2</c:f>
              <c:strCache>
                <c:ptCount val="1"/>
                <c:pt idx="0">
                  <c:v>Net Migration (People in Thousands)</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86828240"/>
        <c:crosses val="autoZero"/>
        <c:crossBetween val="between"/>
      </c:valAx>
      <c:valAx>
        <c:axId val="2084422927"/>
        <c:scaling>
          <c:orientation val="minMax"/>
        </c:scaling>
        <c:delete val="0"/>
        <c:axPos val="r"/>
        <c:title>
          <c:tx>
            <c:strRef>
              <c:f>RES!$J$3</c:f>
              <c:strCache>
                <c:ptCount val="1"/>
                <c:pt idx="0">
                  <c:v>Rental Cohort Growth Year-Over-Year (%)</c:v>
                </c:pt>
              </c:strCache>
            </c:strRef>
          </c:tx>
          <c:layout>
            <c:manualLayout>
              <c:xMode val="edge"/>
              <c:yMode val="edge"/>
              <c:x val="0.93054017714086767"/>
              <c:y val="6.659575336455557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84421007"/>
        <c:crosses val="max"/>
        <c:crossBetween val="between"/>
        <c:majorUnit val="1.0000000000000002E-2"/>
      </c:valAx>
      <c:catAx>
        <c:axId val="2084421007"/>
        <c:scaling>
          <c:orientation val="minMax"/>
        </c:scaling>
        <c:delete val="1"/>
        <c:axPos val="b"/>
        <c:numFmt formatCode="General" sourceLinked="1"/>
        <c:majorTickMark val="out"/>
        <c:minorTickMark val="none"/>
        <c:tickLblPos val="nextTo"/>
        <c:crossAx val="2084422927"/>
        <c:crosses val="autoZero"/>
        <c:auto val="1"/>
        <c:lblAlgn val="ctr"/>
        <c:lblOffset val="100"/>
        <c:noMultiLvlLbl val="0"/>
      </c:catAx>
      <c:spPr>
        <a:noFill/>
        <a:ln>
          <a:noFill/>
        </a:ln>
        <a:effectLst/>
      </c:spPr>
    </c:plotArea>
    <c:legend>
      <c:legendPos val="b"/>
      <c:layout>
        <c:manualLayout>
          <c:xMode val="edge"/>
          <c:yMode val="edge"/>
          <c:x val="0"/>
          <c:y val="2.5158811823015131E-3"/>
          <c:w val="0.89999995875515937"/>
          <c:h val="0.1427801075433387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latin typeface="+mn-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5474944718769"/>
          <c:y val="0.16411427044655977"/>
          <c:w val="0.75263943738314421"/>
          <c:h val="0.7301042446398619"/>
        </c:manualLayout>
      </c:layout>
      <c:barChart>
        <c:barDir val="col"/>
        <c:grouping val="clustered"/>
        <c:varyColors val="0"/>
        <c:ser>
          <c:idx val="2"/>
          <c:order val="1"/>
          <c:tx>
            <c:strRef>
              <c:f>Alts!$H$91</c:f>
              <c:strCache>
                <c:ptCount val="1"/>
                <c:pt idx="0">
                  <c:v>Demand Growth</c:v>
                </c:pt>
              </c:strCache>
            </c:strRef>
          </c:tx>
          <c:spPr>
            <a:solidFill>
              <a:schemeClr val="accent1"/>
            </a:solidFill>
            <a:ln>
              <a:noFill/>
            </a:ln>
            <a:effectLst/>
          </c:spPr>
          <c:invertIfNegative val="0"/>
          <c:cat>
            <c:strRef>
              <c:f>Alts!$E$92:$E$116</c:f>
              <c:strCache>
                <c:ptCount val="25"/>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strCache>
            </c:strRef>
          </c:cat>
          <c:val>
            <c:numRef>
              <c:f>Alts!$H$92:$H$116</c:f>
              <c:numCache>
                <c:formatCode>0%</c:formatCode>
                <c:ptCount val="25"/>
                <c:pt idx="0">
                  <c:v>0</c:v>
                </c:pt>
                <c:pt idx="1">
                  <c:v>2.63E-2</c:v>
                </c:pt>
                <c:pt idx="2">
                  <c:v>1.4999999999999999E-2</c:v>
                </c:pt>
                <c:pt idx="3">
                  <c:v>9.4000000000000004E-3</c:v>
                </c:pt>
                <c:pt idx="4">
                  <c:v>1.2999999999999999E-2</c:v>
                </c:pt>
                <c:pt idx="5">
                  <c:v>2.0400000000000001E-2</c:v>
                </c:pt>
                <c:pt idx="6">
                  <c:v>2.1499999999999998E-2</c:v>
                </c:pt>
                <c:pt idx="7">
                  <c:v>2.5600000000000001E-2</c:v>
                </c:pt>
                <c:pt idx="8">
                  <c:v>2.1899999999999999E-2</c:v>
                </c:pt>
                <c:pt idx="9">
                  <c:v>2.6499999999999999E-2</c:v>
                </c:pt>
                <c:pt idx="10">
                  <c:v>2.29E-2</c:v>
                </c:pt>
                <c:pt idx="11">
                  <c:v>2.2499999999999999E-2</c:v>
                </c:pt>
                <c:pt idx="12">
                  <c:v>2.46E-2</c:v>
                </c:pt>
                <c:pt idx="13">
                  <c:v>2.6100000000000002E-2</c:v>
                </c:pt>
                <c:pt idx="14">
                  <c:v>2.8299999999999999E-2</c:v>
                </c:pt>
                <c:pt idx="15">
                  <c:v>-5.8299999999999998E-2</c:v>
                </c:pt>
                <c:pt idx="16">
                  <c:v>1.2E-2</c:v>
                </c:pt>
                <c:pt idx="17">
                  <c:v>4.8899999999999999E-2</c:v>
                </c:pt>
                <c:pt idx="18">
                  <c:v>4.1399999999999999E-2</c:v>
                </c:pt>
                <c:pt idx="19">
                  <c:v>3.6600000000000001E-2</c:v>
                </c:pt>
                <c:pt idx="20">
                  <c:v>3.4200000000000001E-2</c:v>
                </c:pt>
                <c:pt idx="21">
                  <c:v>3.04E-2</c:v>
                </c:pt>
                <c:pt idx="22">
                  <c:v>2.6200000000000001E-2</c:v>
                </c:pt>
                <c:pt idx="23">
                  <c:v>3.09E-2</c:v>
                </c:pt>
                <c:pt idx="24">
                  <c:v>4.7699999999999999E-2</c:v>
                </c:pt>
              </c:numCache>
            </c:numRef>
          </c:val>
          <c:extLst>
            <c:ext xmlns:c16="http://schemas.microsoft.com/office/drawing/2014/chart" uri="{C3380CC4-5D6E-409C-BE32-E72D297353CC}">
              <c16:uniqueId val="{00000000-2336-4BDB-A346-7696909BC389}"/>
            </c:ext>
          </c:extLst>
        </c:ser>
        <c:ser>
          <c:idx val="3"/>
          <c:order val="2"/>
          <c:tx>
            <c:strRef>
              <c:f>Alts!$I$91</c:f>
              <c:strCache>
                <c:ptCount val="1"/>
                <c:pt idx="0">
                  <c:v>Supply Growth</c:v>
                </c:pt>
              </c:strCache>
            </c:strRef>
          </c:tx>
          <c:spPr>
            <a:solidFill>
              <a:schemeClr val="bg2"/>
            </a:solidFill>
            <a:ln>
              <a:noFill/>
            </a:ln>
            <a:effectLst/>
          </c:spPr>
          <c:invertIfNegative val="0"/>
          <c:cat>
            <c:strRef>
              <c:f>Alts!$E$92:$E$116</c:f>
              <c:strCache>
                <c:ptCount val="25"/>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strCache>
            </c:strRef>
          </c:cat>
          <c:val>
            <c:numRef>
              <c:f>Alts!$I$92:$I$116</c:f>
              <c:numCache>
                <c:formatCode>0%</c:formatCode>
                <c:ptCount val="25"/>
                <c:pt idx="0">
                  <c:v>0</c:v>
                </c:pt>
                <c:pt idx="1">
                  <c:v>2.52E-2</c:v>
                </c:pt>
                <c:pt idx="2">
                  <c:v>2.41E-2</c:v>
                </c:pt>
                <c:pt idx="3">
                  <c:v>3.2199999999999999E-2</c:v>
                </c:pt>
                <c:pt idx="4">
                  <c:v>2.6800000000000001E-2</c:v>
                </c:pt>
                <c:pt idx="5">
                  <c:v>1.7899999999999999E-2</c:v>
                </c:pt>
                <c:pt idx="6">
                  <c:v>1.41E-2</c:v>
                </c:pt>
                <c:pt idx="7">
                  <c:v>1.44E-2</c:v>
                </c:pt>
                <c:pt idx="8">
                  <c:v>1.7299999999999999E-2</c:v>
                </c:pt>
                <c:pt idx="9">
                  <c:v>1.9400000000000001E-2</c:v>
                </c:pt>
                <c:pt idx="10">
                  <c:v>2.7400000000000001E-2</c:v>
                </c:pt>
                <c:pt idx="11">
                  <c:v>3.0599999999999999E-2</c:v>
                </c:pt>
                <c:pt idx="12">
                  <c:v>3.3300000000000003E-2</c:v>
                </c:pt>
                <c:pt idx="13">
                  <c:v>3.5900000000000001E-2</c:v>
                </c:pt>
                <c:pt idx="14">
                  <c:v>3.0499999999999999E-2</c:v>
                </c:pt>
                <c:pt idx="15">
                  <c:v>3.0800000000000001E-2</c:v>
                </c:pt>
                <c:pt idx="16">
                  <c:v>2.3199999999999998E-2</c:v>
                </c:pt>
                <c:pt idx="17">
                  <c:v>1.78E-2</c:v>
                </c:pt>
                <c:pt idx="18">
                  <c:v>1.3100000000000001E-2</c:v>
                </c:pt>
                <c:pt idx="19">
                  <c:v>1.15E-2</c:v>
                </c:pt>
                <c:pt idx="20">
                  <c:v>8.0000000000000002E-3</c:v>
                </c:pt>
                <c:pt idx="21">
                  <c:v>8.0000000000000002E-3</c:v>
                </c:pt>
                <c:pt idx="22">
                  <c:v>0.01</c:v>
                </c:pt>
                <c:pt idx="23">
                  <c:v>0.02</c:v>
                </c:pt>
                <c:pt idx="24">
                  <c:v>0.04</c:v>
                </c:pt>
              </c:numCache>
            </c:numRef>
          </c:val>
          <c:extLst>
            <c:ext xmlns:c16="http://schemas.microsoft.com/office/drawing/2014/chart" uri="{C3380CC4-5D6E-409C-BE32-E72D297353CC}">
              <c16:uniqueId val="{00000001-2336-4BDB-A346-7696909BC389}"/>
            </c:ext>
          </c:extLst>
        </c:ser>
        <c:dLbls>
          <c:showLegendKey val="0"/>
          <c:showVal val="0"/>
          <c:showCatName val="0"/>
          <c:showSerName val="0"/>
          <c:showPercent val="0"/>
          <c:showBubbleSize val="0"/>
        </c:dLbls>
        <c:gapWidth val="150"/>
        <c:axId val="946779632"/>
        <c:axId val="946780352"/>
      </c:barChart>
      <c:lineChart>
        <c:grouping val="standard"/>
        <c:varyColors val="0"/>
        <c:ser>
          <c:idx val="1"/>
          <c:order val="0"/>
          <c:tx>
            <c:strRef>
              <c:f>Alts!$G$91</c:f>
              <c:strCache>
                <c:ptCount val="1"/>
                <c:pt idx="0">
                  <c:v>Occupancy</c:v>
                </c:pt>
              </c:strCache>
            </c:strRef>
          </c:tx>
          <c:spPr>
            <a:ln w="28575" cap="rnd">
              <a:solidFill>
                <a:schemeClr val="accent2"/>
              </a:solidFill>
              <a:round/>
            </a:ln>
            <a:effectLst/>
          </c:spPr>
          <c:marker>
            <c:symbol val="none"/>
          </c:marker>
          <c:cat>
            <c:strRef>
              <c:f>Alts!$E$92:$E$116</c:f>
              <c:strCache>
                <c:ptCount val="25"/>
                <c:pt idx="0">
                  <c:v>'05</c:v>
                </c:pt>
                <c:pt idx="1">
                  <c:v>'06</c:v>
                </c:pt>
                <c:pt idx="2">
                  <c:v>'07</c:v>
                </c:pt>
                <c:pt idx="3">
                  <c:v>'08</c:v>
                </c:pt>
                <c:pt idx="4">
                  <c:v>'09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strCache>
            </c:strRef>
          </c:cat>
          <c:val>
            <c:numRef>
              <c:f>Alts!$G$92:$G$116</c:f>
              <c:numCache>
                <c:formatCode>0%</c:formatCode>
                <c:ptCount val="25"/>
                <c:pt idx="0">
                  <c:v>0.92959999999999998</c:v>
                </c:pt>
                <c:pt idx="1">
                  <c:v>0.93049999999999999</c:v>
                </c:pt>
                <c:pt idx="2">
                  <c:v>0.92230000000000001</c:v>
                </c:pt>
                <c:pt idx="3">
                  <c:v>0.90190000000000003</c:v>
                </c:pt>
                <c:pt idx="4">
                  <c:v>0.88970000000000005</c:v>
                </c:pt>
                <c:pt idx="5">
                  <c:v>0.89190000000000003</c:v>
                </c:pt>
                <c:pt idx="6">
                  <c:v>0.89839999999999998</c:v>
                </c:pt>
                <c:pt idx="7">
                  <c:v>0.90839999999999999</c:v>
                </c:pt>
                <c:pt idx="8">
                  <c:v>0.91249999999999998</c:v>
                </c:pt>
                <c:pt idx="9">
                  <c:v>0.91900000000000004</c:v>
                </c:pt>
                <c:pt idx="10">
                  <c:v>0.91490000000000005</c:v>
                </c:pt>
                <c:pt idx="11">
                  <c:v>0.90769999999999995</c:v>
                </c:pt>
                <c:pt idx="12">
                  <c:v>0.90010000000000001</c:v>
                </c:pt>
                <c:pt idx="13">
                  <c:v>0.89159999999999995</c:v>
                </c:pt>
                <c:pt idx="14">
                  <c:v>0.88970000000000005</c:v>
                </c:pt>
                <c:pt idx="15">
                  <c:v>0.81279999999999997</c:v>
                </c:pt>
                <c:pt idx="16">
                  <c:v>0.80389999999999995</c:v>
                </c:pt>
                <c:pt idx="17">
                  <c:v>0.82840000000000003</c:v>
                </c:pt>
                <c:pt idx="18">
                  <c:v>0.85150000000000003</c:v>
                </c:pt>
                <c:pt idx="19">
                  <c:v>0.87260000000000004</c:v>
                </c:pt>
                <c:pt idx="20">
                  <c:v>0.89529999999999998</c:v>
                </c:pt>
                <c:pt idx="21">
                  <c:v>0.91520000000000001</c:v>
                </c:pt>
                <c:pt idx="22">
                  <c:v>0.92979999999999996</c:v>
                </c:pt>
                <c:pt idx="23">
                  <c:v>0.93979999999999997</c:v>
                </c:pt>
                <c:pt idx="24">
                  <c:v>0.94669999999999999</c:v>
                </c:pt>
              </c:numCache>
            </c:numRef>
          </c:val>
          <c:smooth val="0"/>
          <c:extLst>
            <c:ext xmlns:c16="http://schemas.microsoft.com/office/drawing/2014/chart" uri="{C3380CC4-5D6E-409C-BE32-E72D297353CC}">
              <c16:uniqueId val="{00000002-2336-4BDB-A346-7696909BC389}"/>
            </c:ext>
          </c:extLst>
        </c:ser>
        <c:dLbls>
          <c:showLegendKey val="0"/>
          <c:showVal val="0"/>
          <c:showCatName val="0"/>
          <c:showSerName val="0"/>
          <c:showPercent val="0"/>
          <c:showBubbleSize val="0"/>
        </c:dLbls>
        <c:marker val="1"/>
        <c:smooth val="0"/>
        <c:axId val="1278580216"/>
        <c:axId val="1278591016"/>
      </c:lineChart>
      <c:catAx>
        <c:axId val="9467796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46780352"/>
        <c:crosses val="autoZero"/>
        <c:auto val="1"/>
        <c:lblAlgn val="ctr"/>
        <c:lblOffset val="0"/>
        <c:tickLblSkip val="2"/>
        <c:noMultiLvlLbl val="0"/>
      </c:catAx>
      <c:valAx>
        <c:axId val="94678035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Demand/Supply Growth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46779632"/>
        <c:crosses val="autoZero"/>
        <c:crossBetween val="between"/>
      </c:valAx>
      <c:valAx>
        <c:axId val="127859101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Occupancy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78580216"/>
        <c:crosses val="max"/>
        <c:crossBetween val="between"/>
      </c:valAx>
      <c:catAx>
        <c:axId val="1278580216"/>
        <c:scaling>
          <c:orientation val="minMax"/>
        </c:scaling>
        <c:delete val="1"/>
        <c:axPos val="b"/>
        <c:numFmt formatCode="General" sourceLinked="1"/>
        <c:majorTickMark val="out"/>
        <c:minorTickMark val="none"/>
        <c:tickLblPos val="nextTo"/>
        <c:crossAx val="1278591016"/>
        <c:crosses val="autoZero"/>
        <c:auto val="1"/>
        <c:lblAlgn val="ctr"/>
        <c:lblOffset val="100"/>
        <c:noMultiLvlLbl val="0"/>
      </c:catAx>
      <c:spPr>
        <a:noFill/>
        <a:ln>
          <a:noFill/>
        </a:ln>
        <a:effectLst/>
      </c:spPr>
    </c:plotArea>
    <c:legend>
      <c:legendPos val="b"/>
      <c:layout>
        <c:manualLayout>
          <c:xMode val="edge"/>
          <c:yMode val="edge"/>
          <c:x val="2.6263476260470907E-3"/>
          <c:y val="2.3379430512362426E-4"/>
          <c:w val="0.83896320715825412"/>
          <c:h val="9.13461538461538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3686092332836"/>
          <c:y val="0.17272605712005365"/>
          <c:w val="0.69117584572286006"/>
          <c:h val="0.70314767243981957"/>
        </c:manualLayout>
      </c:layout>
      <c:areaChart>
        <c:grouping val="standard"/>
        <c:varyColors val="0"/>
        <c:ser>
          <c:idx val="1"/>
          <c:order val="1"/>
          <c:tx>
            <c:strRef>
              <c:f>Alts!$N$7</c:f>
              <c:strCache>
                <c:ptCount val="1"/>
                <c:pt idx="0">
                  <c:v>Home Price Index</c:v>
                </c:pt>
              </c:strCache>
            </c:strRef>
          </c:tx>
          <c:spPr>
            <a:solidFill>
              <a:schemeClr val="bg1">
                <a:lumMod val="85000"/>
              </a:schemeClr>
            </a:solidFill>
            <a:ln w="25400">
              <a:noFill/>
            </a:ln>
            <a:effectLst/>
          </c:spPr>
          <c:cat>
            <c:strRef>
              <c:f>Alts!$L$8:$L$82</c:f>
              <c:strCache>
                <c:ptCount val="75"/>
                <c:pt idx="0">
                  <c:v>'07</c:v>
                </c:pt>
                <c:pt idx="1">
                  <c:v>'07</c:v>
                </c:pt>
                <c:pt idx="2">
                  <c:v>'08</c:v>
                </c:pt>
                <c:pt idx="3">
                  <c:v>'08</c:v>
                </c:pt>
                <c:pt idx="4">
                  <c:v>'08</c:v>
                </c:pt>
                <c:pt idx="5">
                  <c:v>'08</c:v>
                </c:pt>
                <c:pt idx="6">
                  <c:v>'09</c:v>
                </c:pt>
                <c:pt idx="7">
                  <c:v>'09</c:v>
                </c:pt>
                <c:pt idx="8">
                  <c:v>'09</c:v>
                </c:pt>
                <c:pt idx="9">
                  <c:v>'09</c:v>
                </c:pt>
                <c:pt idx="10">
                  <c:v>'10</c:v>
                </c:pt>
                <c:pt idx="11">
                  <c:v>'10</c:v>
                </c:pt>
                <c:pt idx="12">
                  <c:v>'10</c:v>
                </c:pt>
                <c:pt idx="13">
                  <c:v>'10</c:v>
                </c:pt>
                <c:pt idx="14">
                  <c:v>'11</c:v>
                </c:pt>
                <c:pt idx="15">
                  <c:v>'11</c:v>
                </c:pt>
                <c:pt idx="16">
                  <c:v>'11</c:v>
                </c:pt>
                <c:pt idx="17">
                  <c:v>'11</c:v>
                </c:pt>
                <c:pt idx="18">
                  <c:v>'12</c:v>
                </c:pt>
                <c:pt idx="19">
                  <c:v>'12</c:v>
                </c:pt>
                <c:pt idx="20">
                  <c:v>'12</c:v>
                </c:pt>
                <c:pt idx="21">
                  <c:v>'12</c:v>
                </c:pt>
                <c:pt idx="22">
                  <c:v>'13</c:v>
                </c:pt>
                <c:pt idx="23">
                  <c:v>'13</c:v>
                </c:pt>
                <c:pt idx="24">
                  <c:v>'13</c:v>
                </c:pt>
                <c:pt idx="25">
                  <c:v>'13</c:v>
                </c:pt>
                <c:pt idx="26">
                  <c:v>'14</c:v>
                </c:pt>
                <c:pt idx="27">
                  <c:v>'14</c:v>
                </c:pt>
                <c:pt idx="28">
                  <c:v>'14</c:v>
                </c:pt>
                <c:pt idx="29">
                  <c:v>'14</c:v>
                </c:pt>
                <c:pt idx="30">
                  <c:v>'15</c:v>
                </c:pt>
                <c:pt idx="31">
                  <c:v>'15</c:v>
                </c:pt>
                <c:pt idx="32">
                  <c:v>'15</c:v>
                </c:pt>
                <c:pt idx="33">
                  <c:v>'15</c:v>
                </c:pt>
                <c:pt idx="34">
                  <c:v>'16</c:v>
                </c:pt>
                <c:pt idx="35">
                  <c:v>'16</c:v>
                </c:pt>
                <c:pt idx="36">
                  <c:v>'16</c:v>
                </c:pt>
                <c:pt idx="37">
                  <c:v>'16</c:v>
                </c:pt>
                <c:pt idx="38">
                  <c:v>'17</c:v>
                </c:pt>
                <c:pt idx="39">
                  <c:v>'17</c:v>
                </c:pt>
                <c:pt idx="40">
                  <c:v>'17</c:v>
                </c:pt>
                <c:pt idx="41">
                  <c:v>'17</c:v>
                </c:pt>
                <c:pt idx="42">
                  <c:v>'18</c:v>
                </c:pt>
                <c:pt idx="43">
                  <c:v>'18</c:v>
                </c:pt>
                <c:pt idx="44">
                  <c:v>'18</c:v>
                </c:pt>
                <c:pt idx="45">
                  <c:v>'18</c:v>
                </c:pt>
                <c:pt idx="46">
                  <c:v>'19</c:v>
                </c:pt>
                <c:pt idx="47">
                  <c:v>'19</c:v>
                </c:pt>
                <c:pt idx="48">
                  <c:v>'19</c:v>
                </c:pt>
                <c:pt idx="49">
                  <c:v>'19</c:v>
                </c:pt>
                <c:pt idx="50">
                  <c:v>'20</c:v>
                </c:pt>
                <c:pt idx="51">
                  <c:v>'20</c:v>
                </c:pt>
                <c:pt idx="52">
                  <c:v>'20</c:v>
                </c:pt>
                <c:pt idx="53">
                  <c:v>'20</c:v>
                </c:pt>
                <c:pt idx="54">
                  <c:v>'21</c:v>
                </c:pt>
                <c:pt idx="55">
                  <c:v>'21</c:v>
                </c:pt>
                <c:pt idx="56">
                  <c:v>'21</c:v>
                </c:pt>
                <c:pt idx="57">
                  <c:v>'21</c:v>
                </c:pt>
                <c:pt idx="58">
                  <c:v>'22</c:v>
                </c:pt>
                <c:pt idx="59">
                  <c:v>'22</c:v>
                </c:pt>
                <c:pt idx="60">
                  <c:v>'22</c:v>
                </c:pt>
                <c:pt idx="61">
                  <c:v>'22</c:v>
                </c:pt>
                <c:pt idx="62">
                  <c:v>'23</c:v>
                </c:pt>
                <c:pt idx="63">
                  <c:v>'23</c:v>
                </c:pt>
                <c:pt idx="64">
                  <c:v>'23</c:v>
                </c:pt>
                <c:pt idx="65">
                  <c:v>'23</c:v>
                </c:pt>
                <c:pt idx="66">
                  <c:v>'24</c:v>
                </c:pt>
                <c:pt idx="67">
                  <c:v>'24</c:v>
                </c:pt>
                <c:pt idx="68">
                  <c:v>'24</c:v>
                </c:pt>
                <c:pt idx="69">
                  <c:v>'24</c:v>
                </c:pt>
                <c:pt idx="70">
                  <c:v>'25</c:v>
                </c:pt>
                <c:pt idx="71">
                  <c:v>'25</c:v>
                </c:pt>
                <c:pt idx="72">
                  <c:v>'25</c:v>
                </c:pt>
                <c:pt idx="73">
                  <c:v>'25</c:v>
                </c:pt>
                <c:pt idx="74">
                  <c:v>'26</c:v>
                </c:pt>
              </c:strCache>
            </c:strRef>
          </c:cat>
          <c:val>
            <c:numRef>
              <c:f>Alts!$N$8:$N$82</c:f>
              <c:numCache>
                <c:formatCode>#,##0</c:formatCode>
                <c:ptCount val="75"/>
                <c:pt idx="0">
                  <c:v>194.95407337060999</c:v>
                </c:pt>
                <c:pt idx="1">
                  <c:v>187.99494034187001</c:v>
                </c:pt>
                <c:pt idx="2">
                  <c:v>178.601613553216</c:v>
                </c:pt>
                <c:pt idx="3">
                  <c:v>169.72702848397401</c:v>
                </c:pt>
                <c:pt idx="4">
                  <c:v>161.87672438282999</c:v>
                </c:pt>
                <c:pt idx="5">
                  <c:v>153.56128806628999</c:v>
                </c:pt>
                <c:pt idx="6">
                  <c:v>145.34947332670399</c:v>
                </c:pt>
                <c:pt idx="7">
                  <c:v>141.23082151356701</c:v>
                </c:pt>
                <c:pt idx="8">
                  <c:v>143.266271577042</c:v>
                </c:pt>
                <c:pt idx="9">
                  <c:v>145.505957325823</c:v>
                </c:pt>
                <c:pt idx="10">
                  <c:v>146.69013451530401</c:v>
                </c:pt>
                <c:pt idx="11">
                  <c:v>147.12361480708699</c:v>
                </c:pt>
                <c:pt idx="12">
                  <c:v>145.50139524146201</c:v>
                </c:pt>
                <c:pt idx="13">
                  <c:v>143.29215541406199</c:v>
                </c:pt>
                <c:pt idx="14">
                  <c:v>141.68379881787001</c:v>
                </c:pt>
                <c:pt idx="15">
                  <c:v>140.49073437666101</c:v>
                </c:pt>
                <c:pt idx="16">
                  <c:v>139.93323249218199</c:v>
                </c:pt>
                <c:pt idx="17">
                  <c:v>137.99211185069399</c:v>
                </c:pt>
                <c:pt idx="18">
                  <c:v>136.92017216616</c:v>
                </c:pt>
                <c:pt idx="19">
                  <c:v>139.44729013335001</c:v>
                </c:pt>
                <c:pt idx="20">
                  <c:v>142.91614447637701</c:v>
                </c:pt>
                <c:pt idx="21">
                  <c:v>145.91089377614799</c:v>
                </c:pt>
                <c:pt idx="22">
                  <c:v>149.62103915755301</c:v>
                </c:pt>
                <c:pt idx="23">
                  <c:v>155.89626705752599</c:v>
                </c:pt>
                <c:pt idx="24">
                  <c:v>161.48396537785999</c:v>
                </c:pt>
                <c:pt idx="25">
                  <c:v>165.91579935995401</c:v>
                </c:pt>
                <c:pt idx="26">
                  <c:v>168.50392534195501</c:v>
                </c:pt>
                <c:pt idx="27">
                  <c:v>170.22868618502099</c:v>
                </c:pt>
                <c:pt idx="28">
                  <c:v>171.028032857357</c:v>
                </c:pt>
                <c:pt idx="29">
                  <c:v>173.26414078813701</c:v>
                </c:pt>
                <c:pt idx="30">
                  <c:v>176.10235617191699</c:v>
                </c:pt>
                <c:pt idx="31">
                  <c:v>178.27752479029201</c:v>
                </c:pt>
                <c:pt idx="32">
                  <c:v>180.10241031010699</c:v>
                </c:pt>
                <c:pt idx="33">
                  <c:v>182.928886539487</c:v>
                </c:pt>
                <c:pt idx="34">
                  <c:v>185.375581702793</c:v>
                </c:pt>
                <c:pt idx="35">
                  <c:v>187.468442183045</c:v>
                </c:pt>
                <c:pt idx="36">
                  <c:v>189.558075254057</c:v>
                </c:pt>
                <c:pt idx="37">
                  <c:v>192.517819892321</c:v>
                </c:pt>
                <c:pt idx="38">
                  <c:v>195.83988429263101</c:v>
                </c:pt>
                <c:pt idx="39">
                  <c:v>197.999537293804</c:v>
                </c:pt>
                <c:pt idx="40">
                  <c:v>201.06466549121399</c:v>
                </c:pt>
                <c:pt idx="41">
                  <c:v>204.75731979382201</c:v>
                </c:pt>
                <c:pt idx="42">
                  <c:v>208.55867987623199</c:v>
                </c:pt>
                <c:pt idx="43">
                  <c:v>210.558414010619</c:v>
                </c:pt>
                <c:pt idx="44">
                  <c:v>212.31283081818901</c:v>
                </c:pt>
                <c:pt idx="45">
                  <c:v>214.05999793639899</c:v>
                </c:pt>
                <c:pt idx="46">
                  <c:v>214.59864010257201</c:v>
                </c:pt>
                <c:pt idx="47">
                  <c:v>215.150101200118</c:v>
                </c:pt>
                <c:pt idx="48">
                  <c:v>216.701965253693</c:v>
                </c:pt>
                <c:pt idx="49">
                  <c:v>219.69120139412101</c:v>
                </c:pt>
                <c:pt idx="50">
                  <c:v>222.23881956107499</c:v>
                </c:pt>
                <c:pt idx="51">
                  <c:v>222.667335470685</c:v>
                </c:pt>
                <c:pt idx="52">
                  <c:v>228.466727181761</c:v>
                </c:pt>
                <c:pt idx="53">
                  <c:v>240.13208022789399</c:v>
                </c:pt>
                <c:pt idx="54">
                  <c:v>249.77765838269801</c:v>
                </c:pt>
                <c:pt idx="55">
                  <c:v>260.56583335317799</c:v>
                </c:pt>
                <c:pt idx="56">
                  <c:v>273.11410078785502</c:v>
                </c:pt>
                <c:pt idx="57">
                  <c:v>284.705100054301</c:v>
                </c:pt>
                <c:pt idx="58">
                  <c:v>300.46632057844101</c:v>
                </c:pt>
                <c:pt idx="59">
                  <c:v>312.57169204031101</c:v>
                </c:pt>
                <c:pt idx="60">
                  <c:v>309.07455955672401</c:v>
                </c:pt>
                <c:pt idx="61">
                  <c:v>304.448343282179</c:v>
                </c:pt>
                <c:pt idx="62">
                  <c:v>303.03571859492303</c:v>
                </c:pt>
                <c:pt idx="63">
                  <c:v>307.58822153463802</c:v>
                </c:pt>
                <c:pt idx="64">
                  <c:v>315.61647346524501</c:v>
                </c:pt>
                <c:pt idx="65">
                  <c:v>321.91909806727199</c:v>
                </c:pt>
                <c:pt idx="66">
                  <c:v>325.18000659928202</c:v>
                </c:pt>
                <c:pt idx="67">
                  <c:v>328.57227847707799</c:v>
                </c:pt>
                <c:pt idx="68">
                  <c:v>332.07221240291602</c:v>
                </c:pt>
                <c:pt idx="69">
                  <c:v>336.10723880130899</c:v>
                </c:pt>
                <c:pt idx="70">
                  <c:v>339.69889460129502</c:v>
                </c:pt>
                <c:pt idx="71">
                  <c:v>337.682071428641</c:v>
                </c:pt>
                <c:pt idx="72">
                  <c:v>337.34503211141799</c:v>
                </c:pt>
                <c:pt idx="73">
                  <c:v>#N/A</c:v>
                </c:pt>
                <c:pt idx="74">
                  <c:v>#N/A</c:v>
                </c:pt>
              </c:numCache>
            </c:numRef>
          </c:val>
          <c:extLst>
            <c:ext xmlns:c16="http://schemas.microsoft.com/office/drawing/2014/chart" uri="{C3380CC4-5D6E-409C-BE32-E72D297353CC}">
              <c16:uniqueId val="{00000000-C249-49DF-9E1F-074416815F96}"/>
            </c:ext>
          </c:extLst>
        </c:ser>
        <c:dLbls>
          <c:showLegendKey val="0"/>
          <c:showVal val="0"/>
          <c:showCatName val="0"/>
          <c:showSerName val="0"/>
          <c:showPercent val="0"/>
          <c:showBubbleSize val="0"/>
        </c:dLbls>
        <c:axId val="1760493711"/>
        <c:axId val="814331711"/>
      </c:areaChart>
      <c:lineChart>
        <c:grouping val="standard"/>
        <c:varyColors val="0"/>
        <c:ser>
          <c:idx val="0"/>
          <c:order val="0"/>
          <c:tx>
            <c:strRef>
              <c:f>Alts!$M$7</c:f>
              <c:strCache>
                <c:ptCount val="1"/>
                <c:pt idx="0">
                  <c:v>30-Yr Fixed Rate Mortgage</c:v>
                </c:pt>
              </c:strCache>
            </c:strRef>
          </c:tx>
          <c:spPr>
            <a:ln w="28575" cap="rnd">
              <a:solidFill>
                <a:schemeClr val="accent1"/>
              </a:solidFill>
              <a:round/>
            </a:ln>
            <a:effectLst/>
          </c:spPr>
          <c:marker>
            <c:symbol val="none"/>
          </c:marker>
          <c:dLbls>
            <c:dLbl>
              <c:idx val="73"/>
              <c:layout>
                <c:manualLayout>
                  <c:x val="-5.6065239551478178E-2"/>
                  <c:y val="-0.184660123591421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CF-4C0F-B292-2BD28FC3F9E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Alts!$L$8:$L$82</c:f>
              <c:strCache>
                <c:ptCount val="75"/>
                <c:pt idx="0">
                  <c:v>'07</c:v>
                </c:pt>
                <c:pt idx="1">
                  <c:v>'07</c:v>
                </c:pt>
                <c:pt idx="2">
                  <c:v>'08</c:v>
                </c:pt>
                <c:pt idx="3">
                  <c:v>'08</c:v>
                </c:pt>
                <c:pt idx="4">
                  <c:v>'08</c:v>
                </c:pt>
                <c:pt idx="5">
                  <c:v>'08</c:v>
                </c:pt>
                <c:pt idx="6">
                  <c:v>'09</c:v>
                </c:pt>
                <c:pt idx="7">
                  <c:v>'09</c:v>
                </c:pt>
                <c:pt idx="8">
                  <c:v>'09</c:v>
                </c:pt>
                <c:pt idx="9">
                  <c:v>'09</c:v>
                </c:pt>
                <c:pt idx="10">
                  <c:v>'10</c:v>
                </c:pt>
                <c:pt idx="11">
                  <c:v>'10</c:v>
                </c:pt>
                <c:pt idx="12">
                  <c:v>'10</c:v>
                </c:pt>
                <c:pt idx="13">
                  <c:v>'10</c:v>
                </c:pt>
                <c:pt idx="14">
                  <c:v>'11</c:v>
                </c:pt>
                <c:pt idx="15">
                  <c:v>'11</c:v>
                </c:pt>
                <c:pt idx="16">
                  <c:v>'11</c:v>
                </c:pt>
                <c:pt idx="17">
                  <c:v>'11</c:v>
                </c:pt>
                <c:pt idx="18">
                  <c:v>'12</c:v>
                </c:pt>
                <c:pt idx="19">
                  <c:v>'12</c:v>
                </c:pt>
                <c:pt idx="20">
                  <c:v>'12</c:v>
                </c:pt>
                <c:pt idx="21">
                  <c:v>'12</c:v>
                </c:pt>
                <c:pt idx="22">
                  <c:v>'13</c:v>
                </c:pt>
                <c:pt idx="23">
                  <c:v>'13</c:v>
                </c:pt>
                <c:pt idx="24">
                  <c:v>'13</c:v>
                </c:pt>
                <c:pt idx="25">
                  <c:v>'13</c:v>
                </c:pt>
                <c:pt idx="26">
                  <c:v>'14</c:v>
                </c:pt>
                <c:pt idx="27">
                  <c:v>'14</c:v>
                </c:pt>
                <c:pt idx="28">
                  <c:v>'14</c:v>
                </c:pt>
                <c:pt idx="29">
                  <c:v>'14</c:v>
                </c:pt>
                <c:pt idx="30">
                  <c:v>'15</c:v>
                </c:pt>
                <c:pt idx="31">
                  <c:v>'15</c:v>
                </c:pt>
                <c:pt idx="32">
                  <c:v>'15</c:v>
                </c:pt>
                <c:pt idx="33">
                  <c:v>'15</c:v>
                </c:pt>
                <c:pt idx="34">
                  <c:v>'16</c:v>
                </c:pt>
                <c:pt idx="35">
                  <c:v>'16</c:v>
                </c:pt>
                <c:pt idx="36">
                  <c:v>'16</c:v>
                </c:pt>
                <c:pt idx="37">
                  <c:v>'16</c:v>
                </c:pt>
                <c:pt idx="38">
                  <c:v>'17</c:v>
                </c:pt>
                <c:pt idx="39">
                  <c:v>'17</c:v>
                </c:pt>
                <c:pt idx="40">
                  <c:v>'17</c:v>
                </c:pt>
                <c:pt idx="41">
                  <c:v>'17</c:v>
                </c:pt>
                <c:pt idx="42">
                  <c:v>'18</c:v>
                </c:pt>
                <c:pt idx="43">
                  <c:v>'18</c:v>
                </c:pt>
                <c:pt idx="44">
                  <c:v>'18</c:v>
                </c:pt>
                <c:pt idx="45">
                  <c:v>'18</c:v>
                </c:pt>
                <c:pt idx="46">
                  <c:v>'19</c:v>
                </c:pt>
                <c:pt idx="47">
                  <c:v>'19</c:v>
                </c:pt>
                <c:pt idx="48">
                  <c:v>'19</c:v>
                </c:pt>
                <c:pt idx="49">
                  <c:v>'19</c:v>
                </c:pt>
                <c:pt idx="50">
                  <c:v>'20</c:v>
                </c:pt>
                <c:pt idx="51">
                  <c:v>'20</c:v>
                </c:pt>
                <c:pt idx="52">
                  <c:v>'20</c:v>
                </c:pt>
                <c:pt idx="53">
                  <c:v>'20</c:v>
                </c:pt>
                <c:pt idx="54">
                  <c:v>'21</c:v>
                </c:pt>
                <c:pt idx="55">
                  <c:v>'21</c:v>
                </c:pt>
                <c:pt idx="56">
                  <c:v>'21</c:v>
                </c:pt>
                <c:pt idx="57">
                  <c:v>'21</c:v>
                </c:pt>
                <c:pt idx="58">
                  <c:v>'22</c:v>
                </c:pt>
                <c:pt idx="59">
                  <c:v>'22</c:v>
                </c:pt>
                <c:pt idx="60">
                  <c:v>'22</c:v>
                </c:pt>
                <c:pt idx="61">
                  <c:v>'22</c:v>
                </c:pt>
                <c:pt idx="62">
                  <c:v>'23</c:v>
                </c:pt>
                <c:pt idx="63">
                  <c:v>'23</c:v>
                </c:pt>
                <c:pt idx="64">
                  <c:v>'23</c:v>
                </c:pt>
                <c:pt idx="65">
                  <c:v>'23</c:v>
                </c:pt>
                <c:pt idx="66">
                  <c:v>'24</c:v>
                </c:pt>
                <c:pt idx="67">
                  <c:v>'24</c:v>
                </c:pt>
                <c:pt idx="68">
                  <c:v>'24</c:v>
                </c:pt>
                <c:pt idx="69">
                  <c:v>'24</c:v>
                </c:pt>
                <c:pt idx="70">
                  <c:v>'25</c:v>
                </c:pt>
                <c:pt idx="71">
                  <c:v>'25</c:v>
                </c:pt>
                <c:pt idx="72">
                  <c:v>'25</c:v>
                </c:pt>
                <c:pt idx="73">
                  <c:v>'25</c:v>
                </c:pt>
                <c:pt idx="74">
                  <c:v>'26</c:v>
                </c:pt>
              </c:strCache>
            </c:strRef>
          </c:cat>
          <c:val>
            <c:numRef>
              <c:f>Alts!$M$8:$M$82</c:f>
              <c:numCache>
                <c:formatCode>0.0%</c:formatCode>
                <c:ptCount val="75"/>
                <c:pt idx="0">
                  <c:v>6.5500000000000003E-2</c:v>
                </c:pt>
                <c:pt idx="1">
                  <c:v>6.2199999999999998E-2</c:v>
                </c:pt>
                <c:pt idx="2">
                  <c:v>5.8700000000000002E-2</c:v>
                </c:pt>
                <c:pt idx="3">
                  <c:v>6.0899999999999996E-2</c:v>
                </c:pt>
                <c:pt idx="4">
                  <c:v>6.3200000000000006E-2</c:v>
                </c:pt>
                <c:pt idx="5">
                  <c:v>5.8400000000000001E-2</c:v>
                </c:pt>
                <c:pt idx="6">
                  <c:v>5.0599999999999999E-2</c:v>
                </c:pt>
                <c:pt idx="7">
                  <c:v>5.0099999999999999E-2</c:v>
                </c:pt>
                <c:pt idx="8">
                  <c:v>5.16E-2</c:v>
                </c:pt>
                <c:pt idx="9">
                  <c:v>4.9200000000000001E-2</c:v>
                </c:pt>
                <c:pt idx="10">
                  <c:v>0.05</c:v>
                </c:pt>
                <c:pt idx="11">
                  <c:v>4.9200000000000001E-2</c:v>
                </c:pt>
                <c:pt idx="12">
                  <c:v>4.4500000000000005E-2</c:v>
                </c:pt>
                <c:pt idx="13">
                  <c:v>4.4400000000000002E-2</c:v>
                </c:pt>
                <c:pt idx="14">
                  <c:v>4.8499999999999995E-2</c:v>
                </c:pt>
                <c:pt idx="15">
                  <c:v>4.6500000000000007E-2</c:v>
                </c:pt>
                <c:pt idx="16">
                  <c:v>4.2900000000000001E-2</c:v>
                </c:pt>
                <c:pt idx="17">
                  <c:v>0.04</c:v>
                </c:pt>
                <c:pt idx="18">
                  <c:v>3.9199999999999999E-2</c:v>
                </c:pt>
                <c:pt idx="19">
                  <c:v>3.7900000000000003E-2</c:v>
                </c:pt>
                <c:pt idx="20">
                  <c:v>3.5499999999999997E-2</c:v>
                </c:pt>
                <c:pt idx="21">
                  <c:v>3.3599999999999998E-2</c:v>
                </c:pt>
                <c:pt idx="22">
                  <c:v>3.5000000000000003E-2</c:v>
                </c:pt>
                <c:pt idx="23">
                  <c:v>3.6699999999999997E-2</c:v>
                </c:pt>
                <c:pt idx="24">
                  <c:v>4.4400000000000002E-2</c:v>
                </c:pt>
                <c:pt idx="25">
                  <c:v>4.2900000000000001E-2</c:v>
                </c:pt>
                <c:pt idx="26">
                  <c:v>4.36E-2</c:v>
                </c:pt>
                <c:pt idx="27">
                  <c:v>4.2300000000000004E-2</c:v>
                </c:pt>
                <c:pt idx="28">
                  <c:v>4.1399999999999999E-2</c:v>
                </c:pt>
                <c:pt idx="29">
                  <c:v>3.9599999999999996E-2</c:v>
                </c:pt>
                <c:pt idx="30">
                  <c:v>3.7200000000000004E-2</c:v>
                </c:pt>
                <c:pt idx="31">
                  <c:v>3.8199999999999998E-2</c:v>
                </c:pt>
                <c:pt idx="32">
                  <c:v>3.95E-2</c:v>
                </c:pt>
                <c:pt idx="33">
                  <c:v>3.9E-2</c:v>
                </c:pt>
                <c:pt idx="34">
                  <c:v>3.7400000000000003E-2</c:v>
                </c:pt>
                <c:pt idx="35">
                  <c:v>3.5900000000000001E-2</c:v>
                </c:pt>
                <c:pt idx="36">
                  <c:v>3.4500000000000003E-2</c:v>
                </c:pt>
                <c:pt idx="37">
                  <c:v>3.8399999999999997E-2</c:v>
                </c:pt>
                <c:pt idx="38">
                  <c:v>4.1700000000000001E-2</c:v>
                </c:pt>
                <c:pt idx="39">
                  <c:v>3.9800000000000002E-2</c:v>
                </c:pt>
                <c:pt idx="40">
                  <c:v>3.8800000000000001E-2</c:v>
                </c:pt>
                <c:pt idx="41">
                  <c:v>3.9199999999999999E-2</c:v>
                </c:pt>
                <c:pt idx="42">
                  <c:v>4.2800000000000005E-2</c:v>
                </c:pt>
                <c:pt idx="43">
                  <c:v>4.5400000000000003E-2</c:v>
                </c:pt>
                <c:pt idx="44">
                  <c:v>4.5700000000000005E-2</c:v>
                </c:pt>
                <c:pt idx="45">
                  <c:v>4.7800000000000002E-2</c:v>
                </c:pt>
                <c:pt idx="46">
                  <c:v>4.3700000000000003E-2</c:v>
                </c:pt>
                <c:pt idx="47">
                  <c:v>4.0099999999999997E-2</c:v>
                </c:pt>
                <c:pt idx="48">
                  <c:v>3.6600000000000001E-2</c:v>
                </c:pt>
                <c:pt idx="49">
                  <c:v>3.7000000000000005E-2</c:v>
                </c:pt>
                <c:pt idx="50">
                  <c:v>3.5200000000000002E-2</c:v>
                </c:pt>
                <c:pt idx="51">
                  <c:v>3.2400000000000005E-2</c:v>
                </c:pt>
                <c:pt idx="52">
                  <c:v>2.9500000000000002E-2</c:v>
                </c:pt>
                <c:pt idx="53">
                  <c:v>2.76E-2</c:v>
                </c:pt>
                <c:pt idx="54">
                  <c:v>2.8799999999999999E-2</c:v>
                </c:pt>
                <c:pt idx="55">
                  <c:v>0.03</c:v>
                </c:pt>
                <c:pt idx="56">
                  <c:v>2.87E-2</c:v>
                </c:pt>
                <c:pt idx="57">
                  <c:v>3.0800000000000001E-2</c:v>
                </c:pt>
                <c:pt idx="58">
                  <c:v>3.8199999999999998E-2</c:v>
                </c:pt>
                <c:pt idx="59">
                  <c:v>5.2699999999999997E-2</c:v>
                </c:pt>
                <c:pt idx="60">
                  <c:v>5.62E-2</c:v>
                </c:pt>
                <c:pt idx="61">
                  <c:v>6.6600000000000006E-2</c:v>
                </c:pt>
                <c:pt idx="62">
                  <c:v>6.3700000000000007E-2</c:v>
                </c:pt>
                <c:pt idx="63">
                  <c:v>6.5099999999999991E-2</c:v>
                </c:pt>
                <c:pt idx="64">
                  <c:v>7.0400000000000004E-2</c:v>
                </c:pt>
                <c:pt idx="65">
                  <c:v>7.2999999999999995E-2</c:v>
                </c:pt>
                <c:pt idx="66">
                  <c:v>6.7500000000000004E-2</c:v>
                </c:pt>
                <c:pt idx="67">
                  <c:v>7.0000000000000007E-2</c:v>
                </c:pt>
                <c:pt idx="68">
                  <c:v>6.5099999999999991E-2</c:v>
                </c:pt>
                <c:pt idx="69">
                  <c:v>6.6299999999999998E-2</c:v>
                </c:pt>
                <c:pt idx="70">
                  <c:v>6.83E-2</c:v>
                </c:pt>
                <c:pt idx="71">
                  <c:v>6.7900000000000002E-2</c:v>
                </c:pt>
                <c:pt idx="72">
                  <c:v>6.5700000000000008E-2</c:v>
                </c:pt>
                <c:pt idx="73">
                  <c:v>6.2300000000000001E-2</c:v>
                </c:pt>
                <c:pt idx="74">
                  <c:v>#N/A</c:v>
                </c:pt>
              </c:numCache>
            </c:numRef>
          </c:val>
          <c:smooth val="0"/>
          <c:extLst>
            <c:ext xmlns:c16="http://schemas.microsoft.com/office/drawing/2014/chart" uri="{C3380CC4-5D6E-409C-BE32-E72D297353CC}">
              <c16:uniqueId val="{00000001-C249-49DF-9E1F-074416815F96}"/>
            </c:ext>
          </c:extLst>
        </c:ser>
        <c:dLbls>
          <c:showLegendKey val="0"/>
          <c:showVal val="0"/>
          <c:showCatName val="0"/>
          <c:showSerName val="0"/>
          <c:showPercent val="0"/>
          <c:showBubbleSize val="0"/>
        </c:dLbls>
        <c:marker val="1"/>
        <c:smooth val="0"/>
        <c:axId val="1853780224"/>
        <c:axId val="1853792704"/>
      </c:lineChart>
      <c:catAx>
        <c:axId val="1760493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814331711"/>
        <c:crosses val="autoZero"/>
        <c:auto val="1"/>
        <c:lblAlgn val="ctr"/>
        <c:lblOffset val="100"/>
        <c:tickLblSkip val="8"/>
        <c:noMultiLvlLbl val="0"/>
      </c:catAx>
      <c:valAx>
        <c:axId val="814331711"/>
        <c:scaling>
          <c:orientation val="minMax"/>
        </c:scaling>
        <c:delete val="0"/>
        <c:axPos val="l"/>
        <c:majorGridlines>
          <c:spPr>
            <a:ln w="9525" cap="flat" cmpd="sng" algn="ctr">
              <a:noFill/>
              <a:round/>
            </a:ln>
            <a:effectLst/>
          </c:spPr>
        </c:majorGridlines>
        <c:title>
          <c:tx>
            <c:strRef>
              <c:f>"Home Price Index"</c:f>
              <c:strCache>
                <c:ptCount val="1"/>
                <c:pt idx="0">
                  <c:v>Home Price Index</c:v>
                </c:pt>
              </c:strCache>
            </c:strRef>
          </c:tx>
          <c:layout>
            <c:manualLayout>
              <c:xMode val="edge"/>
              <c:yMode val="edge"/>
              <c:x val="2.1733470652214744E-3"/>
              <c:y val="0.221252027707062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760493711"/>
        <c:crosses val="autoZero"/>
        <c:crossBetween val="between"/>
      </c:valAx>
      <c:valAx>
        <c:axId val="1853792704"/>
        <c:scaling>
          <c:orientation val="minMax"/>
          <c:min val="2.0000000000000004E-2"/>
        </c:scaling>
        <c:delete val="0"/>
        <c:axPos val="r"/>
        <c:title>
          <c:tx>
            <c:strRef>
              <c:f>"30-Year Fixed Rate Mortgage"</c:f>
              <c:strCache>
                <c:ptCount val="1"/>
                <c:pt idx="0">
                  <c:v>30-Year Fixed Rate Mortgage</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853780224"/>
        <c:crosses val="max"/>
        <c:crossBetween val="between"/>
      </c:valAx>
      <c:catAx>
        <c:axId val="1853780224"/>
        <c:scaling>
          <c:orientation val="minMax"/>
        </c:scaling>
        <c:delete val="1"/>
        <c:axPos val="b"/>
        <c:numFmt formatCode="General" sourceLinked="1"/>
        <c:majorTickMark val="out"/>
        <c:minorTickMark val="none"/>
        <c:tickLblPos val="nextTo"/>
        <c:crossAx val="1853792704"/>
        <c:crosses val="autoZero"/>
        <c:auto val="1"/>
        <c:lblAlgn val="ctr"/>
        <c:lblOffset val="100"/>
        <c:noMultiLvlLbl val="0"/>
      </c:catAx>
      <c:spPr>
        <a:noFill/>
        <a:ln>
          <a:noFill/>
        </a:ln>
        <a:effectLst/>
      </c:spPr>
    </c:plotArea>
    <c:legend>
      <c:legendPos val="t"/>
      <c:layout>
        <c:manualLayout>
          <c:xMode val="edge"/>
          <c:yMode val="edge"/>
          <c:x val="5.8338782497170914E-3"/>
          <c:y val="0"/>
          <c:w val="0.97121587200893078"/>
          <c:h val="0.15672861863239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latin typeface="+mj-lt"/>
          <a:ea typeface="Calibri" panose="020F0502020204030204" pitchFamily="34" charset="0"/>
          <a:cs typeface="Calibri" panose="020F050202020403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45549367779258"/>
          <c:y val="7.4356288508786492E-2"/>
          <c:w val="0.77016344051884267"/>
          <c:h val="0.63210509731785103"/>
        </c:manualLayout>
      </c:layout>
      <c:lineChart>
        <c:grouping val="standard"/>
        <c:varyColors val="0"/>
        <c:ser>
          <c:idx val="0"/>
          <c:order val="0"/>
          <c:spPr>
            <a:ln w="28575" cap="rnd">
              <a:solidFill>
                <a:schemeClr val="accent1"/>
              </a:solidFill>
              <a:round/>
            </a:ln>
            <a:effectLst/>
          </c:spPr>
          <c:marker>
            <c:symbol val="none"/>
          </c:marker>
          <c:dLbls>
            <c:dLbl>
              <c:idx val="6"/>
              <c:layout>
                <c:manualLayout>
                  <c:x val="5.0652641335825815E-3"/>
                  <c:y val="-4.7317638141955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D3-4515-A9A1-0F8B94476009}"/>
                </c:ext>
              </c:extLst>
            </c:dLbl>
            <c:dLbl>
              <c:idx val="83"/>
              <c:layout>
                <c:manualLayout>
                  <c:x val="-2.0261056534330513E-2"/>
                  <c:y val="-8.1115951100494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94-43D6-A813-C9BBC80765EE}"/>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Alts!$H$222:$I$305</c:f>
              <c:multiLvlStrCache>
                <c:ptCount val="84"/>
                <c:lvl>
                  <c:pt idx="2">
                    <c:v>Mar</c:v>
                  </c:pt>
                  <c:pt idx="5">
                    <c:v>Jun</c:v>
                  </c:pt>
                  <c:pt idx="8">
                    <c:v>Sep</c:v>
                  </c:pt>
                  <c:pt idx="11">
                    <c:v>Dec</c:v>
                  </c:pt>
                  <c:pt idx="14">
                    <c:v>Mar</c:v>
                  </c:pt>
                  <c:pt idx="17">
                    <c:v>Jun</c:v>
                  </c:pt>
                  <c:pt idx="20">
                    <c:v>Sep</c:v>
                  </c:pt>
                  <c:pt idx="23">
                    <c:v>Dec</c:v>
                  </c:pt>
                  <c:pt idx="26">
                    <c:v>Mar</c:v>
                  </c:pt>
                  <c:pt idx="29">
                    <c:v>Jun</c:v>
                  </c:pt>
                  <c:pt idx="32">
                    <c:v>Sep</c:v>
                  </c:pt>
                  <c:pt idx="35">
                    <c:v>Dec</c:v>
                  </c:pt>
                  <c:pt idx="38">
                    <c:v>Mar</c:v>
                  </c:pt>
                  <c:pt idx="41">
                    <c:v>Jun</c:v>
                  </c:pt>
                  <c:pt idx="44">
                    <c:v>Sep</c:v>
                  </c:pt>
                  <c:pt idx="47">
                    <c:v>Dec</c:v>
                  </c:pt>
                  <c:pt idx="50">
                    <c:v>Mar</c:v>
                  </c:pt>
                  <c:pt idx="53">
                    <c:v>Jun</c:v>
                  </c:pt>
                  <c:pt idx="56">
                    <c:v>Sep</c:v>
                  </c:pt>
                  <c:pt idx="59">
                    <c:v>Dec</c:v>
                  </c:pt>
                  <c:pt idx="62">
                    <c:v>Mar</c:v>
                  </c:pt>
                  <c:pt idx="65">
                    <c:v>Jun</c:v>
                  </c:pt>
                  <c:pt idx="68">
                    <c:v>Sep</c:v>
                  </c:pt>
                  <c:pt idx="71">
                    <c:v>Dec</c:v>
                  </c:pt>
                  <c:pt idx="74">
                    <c:v>Mar</c:v>
                  </c:pt>
                  <c:pt idx="77">
                    <c:v>Jun</c:v>
                  </c:pt>
                  <c:pt idx="80">
                    <c:v>Sep</c:v>
                  </c:pt>
                  <c:pt idx="83">
                    <c:v>Dec</c:v>
                  </c:pt>
                </c:lvl>
                <c:lvl>
                  <c:pt idx="0">
                    <c:v>2019</c:v>
                  </c:pt>
                  <c:pt idx="12">
                    <c:v>2020</c:v>
                  </c:pt>
                  <c:pt idx="24">
                    <c:v>2021</c:v>
                  </c:pt>
                  <c:pt idx="36">
                    <c:v>2022</c:v>
                  </c:pt>
                  <c:pt idx="48">
                    <c:v>2023</c:v>
                  </c:pt>
                  <c:pt idx="60">
                    <c:v>2024</c:v>
                  </c:pt>
                  <c:pt idx="72">
                    <c:v>2025</c:v>
                  </c:pt>
                </c:lvl>
              </c:multiLvlStrCache>
            </c:multiLvlStrRef>
          </c:cat>
          <c:val>
            <c:numRef>
              <c:f>Alts!$K$222:$K$305</c:f>
              <c:numCache>
                <c:formatCode>_(* #,##0.00_);_(* \(#,##0.00\);_(* "-"??_);_(@_)</c:formatCode>
                <c:ptCount val="84"/>
                <c:pt idx="0">
                  <c:v>1.9901580322580645</c:v>
                </c:pt>
                <c:pt idx="1">
                  <c:v>2.09055525</c:v>
                </c:pt>
                <c:pt idx="2">
                  <c:v>2.3456377741935488</c:v>
                </c:pt>
                <c:pt idx="3">
                  <c:v>2.3251665666666668</c:v>
                </c:pt>
                <c:pt idx="4">
                  <c:v>2.4058838064516133</c:v>
                </c:pt>
                <c:pt idx="5">
                  <c:v>2.5496451666666666</c:v>
                </c:pt>
                <c:pt idx="6">
                  <c:v>2.5432726774193548</c:v>
                </c:pt>
                <c:pt idx="7">
                  <c:v>2.4543169032258065</c:v>
                </c:pt>
                <c:pt idx="8">
                  <c:v>2.2207557999999996</c:v>
                </c:pt>
                <c:pt idx="9">
                  <c:v>2.3232569999999999</c:v>
                </c:pt>
                <c:pt idx="10">
                  <c:v>2.2557886666666667</c:v>
                </c:pt>
                <c:pt idx="11">
                  <c:v>2.3576612258064515</c:v>
                </c:pt>
                <c:pt idx="12">
                  <c:v>2.094600741935484</c:v>
                </c:pt>
                <c:pt idx="13">
                  <c:v>2.1358559310344827</c:v>
                </c:pt>
                <c:pt idx="14">
                  <c:v>1.1971165806451611</c:v>
                </c:pt>
                <c:pt idx="15">
                  <c:v>0.13626136666666666</c:v>
                </c:pt>
                <c:pt idx="16">
                  <c:v>0.25296116129032259</c:v>
                </c:pt>
                <c:pt idx="17">
                  <c:v>0.51105213333333332</c:v>
                </c:pt>
                <c:pt idx="18">
                  <c:v>0.70779990322580644</c:v>
                </c:pt>
                <c:pt idx="19">
                  <c:v>0.74245825806451615</c:v>
                </c:pt>
                <c:pt idx="20">
                  <c:v>0.75648266666666664</c:v>
                </c:pt>
                <c:pt idx="21">
                  <c:v>0.86686503225806444</c:v>
                </c:pt>
                <c:pt idx="22">
                  <c:v>0.87400460000000002</c:v>
                </c:pt>
                <c:pt idx="23">
                  <c:v>0.89629222580645163</c:v>
                </c:pt>
                <c:pt idx="24">
                  <c:v>0.80397641935483866</c:v>
                </c:pt>
                <c:pt idx="25">
                  <c:v>0.87976603571428569</c:v>
                </c:pt>
                <c:pt idx="26">
                  <c:v>1.2304752903225806</c:v>
                </c:pt>
                <c:pt idx="27">
                  <c:v>1.4029141666666667</c:v>
                </c:pt>
                <c:pt idx="28">
                  <c:v>1.6226115806451613</c:v>
                </c:pt>
                <c:pt idx="29">
                  <c:v>1.9085008666666667</c:v>
                </c:pt>
                <c:pt idx="30">
                  <c:v>2.0592459999999999</c:v>
                </c:pt>
                <c:pt idx="31">
                  <c:v>1.8646748064516128</c:v>
                </c:pt>
                <c:pt idx="32">
                  <c:v>1.7087633</c:v>
                </c:pt>
                <c:pt idx="33">
                  <c:v>1.8599865483870968</c:v>
                </c:pt>
                <c:pt idx="34">
                  <c:v>1.9334169333333333</c:v>
                </c:pt>
                <c:pt idx="35">
                  <c:v>1.9141803225806451</c:v>
                </c:pt>
                <c:pt idx="36">
                  <c:v>1.4901967096774194</c:v>
                </c:pt>
                <c:pt idx="37">
                  <c:v>1.7396086071428571</c:v>
                </c:pt>
                <c:pt idx="38">
                  <c:v>2.0615039354838709</c:v>
                </c:pt>
                <c:pt idx="39">
                  <c:v>2.1248932000000003</c:v>
                </c:pt>
                <c:pt idx="40">
                  <c:v>2.1793557741935485</c:v>
                </c:pt>
                <c:pt idx="41">
                  <c:v>2.2920299666666666</c:v>
                </c:pt>
                <c:pt idx="42">
                  <c:v>2.2928700645161291</c:v>
                </c:pt>
                <c:pt idx="43">
                  <c:v>2.1872986451612904</c:v>
                </c:pt>
                <c:pt idx="44">
                  <c:v>2.1191901666666664</c:v>
                </c:pt>
                <c:pt idx="45">
                  <c:v>2.1868552580645164</c:v>
                </c:pt>
                <c:pt idx="46">
                  <c:v>2.160233966666667</c:v>
                </c:pt>
                <c:pt idx="47">
                  <c:v>2.1332712903225808</c:v>
                </c:pt>
                <c:pt idx="48">
                  <c:v>1.9647381290322581</c:v>
                </c:pt>
                <c:pt idx="49">
                  <c:v>2.0843260714285714</c:v>
                </c:pt>
                <c:pt idx="50">
                  <c:v>2.3199826451612902</c:v>
                </c:pt>
                <c:pt idx="51">
                  <c:v>2.3405642000000002</c:v>
                </c:pt>
                <c:pt idx="52">
                  <c:v>2.4052179354838712</c:v>
                </c:pt>
                <c:pt idx="53">
                  <c:v>2.5718732666666666</c:v>
                </c:pt>
                <c:pt idx="54">
                  <c:v>2.5757113225806454</c:v>
                </c:pt>
                <c:pt idx="55">
                  <c:v>2.431162</c:v>
                </c:pt>
                <c:pt idx="56">
                  <c:v>2.3404556000000003</c:v>
                </c:pt>
                <c:pt idx="57">
                  <c:v>2.4428736451612902</c:v>
                </c:pt>
                <c:pt idx="58">
                  <c:v>2.3902626000000002</c:v>
                </c:pt>
                <c:pt idx="59">
                  <c:v>2.3407141935483868</c:v>
                </c:pt>
                <c:pt idx="60">
                  <c:v>2.0853951935483872</c:v>
                </c:pt>
                <c:pt idx="61">
                  <c:v>2.2243875172413792</c:v>
                </c:pt>
                <c:pt idx="62">
                  <c:v>2.495549</c:v>
                </c:pt>
                <c:pt idx="63">
                  <c:v>2.4679841333333332</c:v>
                </c:pt>
                <c:pt idx="64">
                  <c:v>2.5986213548387096</c:v>
                </c:pt>
                <c:pt idx="65">
                  <c:v>2.7375033333333336</c:v>
                </c:pt>
                <c:pt idx="66">
                  <c:v>2.7135522580645164</c:v>
                </c:pt>
                <c:pt idx="67">
                  <c:v>2.5647883225806454</c:v>
                </c:pt>
                <c:pt idx="68">
                  <c:v>2.3866367666666668</c:v>
                </c:pt>
                <c:pt idx="69">
                  <c:v>2.462323870967742</c:v>
                </c:pt>
                <c:pt idx="70">
                  <c:v>2.3961849333333332</c:v>
                </c:pt>
                <c:pt idx="71">
                  <c:v>2.4962881935483869</c:v>
                </c:pt>
                <c:pt idx="72">
                  <c:v>2.1204962903225808</c:v>
                </c:pt>
                <c:pt idx="73">
                  <c:v>2.2349949285714286</c:v>
                </c:pt>
                <c:pt idx="74">
                  <c:v>2.4904726774193549</c:v>
                </c:pt>
                <c:pt idx="75">
                  <c:v>2.4728859000000001</c:v>
                </c:pt>
                <c:pt idx="76">
                  <c:v>2.5550350645161291</c:v>
                </c:pt>
                <c:pt idx="77">
                  <c:v>2.7103997999999998</c:v>
                </c:pt>
                <c:pt idx="78">
                  <c:v>2.7445479677419353</c:v>
                </c:pt>
                <c:pt idx="79">
                  <c:v>2.5913248709677421</c:v>
                </c:pt>
                <c:pt idx="80">
                  <c:v>2.4030489333333329</c:v>
                </c:pt>
                <c:pt idx="81">
                  <c:v>2.5515835806451612</c:v>
                </c:pt>
                <c:pt idx="82">
                  <c:v>2.3925656666666666</c:v>
                </c:pt>
                <c:pt idx="83">
                  <c:v>2.4974605483870969</c:v>
                </c:pt>
              </c:numCache>
            </c:numRef>
          </c:val>
          <c:smooth val="0"/>
          <c:extLst>
            <c:ext xmlns:c16="http://schemas.microsoft.com/office/drawing/2014/chart" uri="{C3380CC4-5D6E-409C-BE32-E72D297353CC}">
              <c16:uniqueId val="{00000000-C294-43D6-A813-C9BBC80765EE}"/>
            </c:ext>
          </c:extLst>
        </c:ser>
        <c:dLbls>
          <c:showLegendKey val="0"/>
          <c:showVal val="0"/>
          <c:showCatName val="0"/>
          <c:showSerName val="0"/>
          <c:showPercent val="0"/>
          <c:showBubbleSize val="0"/>
        </c:dLbls>
        <c:smooth val="0"/>
        <c:axId val="433057456"/>
        <c:axId val="433067056"/>
      </c:lineChart>
      <c:catAx>
        <c:axId val="433057456"/>
        <c:scaling>
          <c:orientation val="minMax"/>
        </c:scaling>
        <c:delete val="0"/>
        <c:axPos val="b"/>
        <c:numFmt formatCode="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33067056"/>
        <c:crosses val="autoZero"/>
        <c:auto val="1"/>
        <c:lblAlgn val="ctr"/>
        <c:lblOffset val="100"/>
        <c:tickLblSkip val="1"/>
        <c:noMultiLvlLbl val="0"/>
      </c:catAx>
      <c:valAx>
        <c:axId val="4330670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Monthly Average</a:t>
                </a:r>
                <a:br>
                  <a:rPr lang="en-US"/>
                </a:br>
                <a:r>
                  <a:rPr lang="en-US"/>
                  <a:t> (# Millions)</a:t>
                </a:r>
              </a:p>
            </c:rich>
          </c:tx>
          <c:layout>
            <c:manualLayout>
              <c:xMode val="edge"/>
              <c:yMode val="edge"/>
              <c:x val="2.5326320667912908E-3"/>
              <c:y val="0.1534130734619124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0_);_(* \(#,##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330574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19278579760863"/>
          <c:y val="0.15384134597456101"/>
          <c:w val="0.7658182050160397"/>
          <c:h val="0.68799151649037338"/>
        </c:manualLayout>
      </c:layout>
      <c:lineChart>
        <c:grouping val="standard"/>
        <c:varyColors val="0"/>
        <c:ser>
          <c:idx val="0"/>
          <c:order val="0"/>
          <c:tx>
            <c:strRef>
              <c:f>Alts!$L$126</c:f>
              <c:strCache>
                <c:ptCount val="1"/>
                <c:pt idx="0">
                  <c:v>Effective Rent/Month</c:v>
                </c:pt>
              </c:strCache>
            </c:strRef>
          </c:tx>
          <c:spPr>
            <a:ln w="28575" cap="rnd">
              <a:solidFill>
                <a:schemeClr val="accent1"/>
              </a:solidFill>
              <a:round/>
            </a:ln>
            <a:effectLst/>
          </c:spPr>
          <c:marker>
            <c:symbol val="none"/>
          </c:marker>
          <c:dLbls>
            <c:dLbl>
              <c:idx val="7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DF-4EDA-BD66-06005ACFF630}"/>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Alts!$K$133:$K$206</c:f>
              <c:strCache>
                <c:ptCount val="74"/>
                <c:pt idx="0">
                  <c:v>'07</c:v>
                </c:pt>
                <c:pt idx="1">
                  <c:v>'07</c:v>
                </c:pt>
                <c:pt idx="2">
                  <c:v>'08</c:v>
                </c:pt>
                <c:pt idx="3">
                  <c:v>'08</c:v>
                </c:pt>
                <c:pt idx="4">
                  <c:v>'08</c:v>
                </c:pt>
                <c:pt idx="5">
                  <c:v>'08</c:v>
                </c:pt>
                <c:pt idx="6">
                  <c:v>'09</c:v>
                </c:pt>
                <c:pt idx="7">
                  <c:v>'09</c:v>
                </c:pt>
                <c:pt idx="8">
                  <c:v>'09</c:v>
                </c:pt>
                <c:pt idx="9">
                  <c:v>'09</c:v>
                </c:pt>
                <c:pt idx="10">
                  <c:v>'10</c:v>
                </c:pt>
                <c:pt idx="11">
                  <c:v>'10</c:v>
                </c:pt>
                <c:pt idx="12">
                  <c:v>'10</c:v>
                </c:pt>
                <c:pt idx="13">
                  <c:v>'10</c:v>
                </c:pt>
                <c:pt idx="14">
                  <c:v>'11</c:v>
                </c:pt>
                <c:pt idx="15">
                  <c:v>'11</c:v>
                </c:pt>
                <c:pt idx="16">
                  <c:v>'11</c:v>
                </c:pt>
                <c:pt idx="17">
                  <c:v>'11</c:v>
                </c:pt>
                <c:pt idx="18">
                  <c:v>'12</c:v>
                </c:pt>
                <c:pt idx="19">
                  <c:v>'12</c:v>
                </c:pt>
                <c:pt idx="20">
                  <c:v>'12</c:v>
                </c:pt>
                <c:pt idx="21">
                  <c:v>'12</c:v>
                </c:pt>
                <c:pt idx="22">
                  <c:v>'13</c:v>
                </c:pt>
                <c:pt idx="23">
                  <c:v>'13</c:v>
                </c:pt>
                <c:pt idx="24">
                  <c:v>'13</c:v>
                </c:pt>
                <c:pt idx="25">
                  <c:v>'13</c:v>
                </c:pt>
                <c:pt idx="26">
                  <c:v>'14</c:v>
                </c:pt>
                <c:pt idx="27">
                  <c:v>'14</c:v>
                </c:pt>
                <c:pt idx="28">
                  <c:v>'14</c:v>
                </c:pt>
                <c:pt idx="29">
                  <c:v>'14</c:v>
                </c:pt>
                <c:pt idx="30">
                  <c:v>'15</c:v>
                </c:pt>
                <c:pt idx="31">
                  <c:v>'15</c:v>
                </c:pt>
                <c:pt idx="32">
                  <c:v>'15</c:v>
                </c:pt>
                <c:pt idx="33">
                  <c:v>'15</c:v>
                </c:pt>
                <c:pt idx="34">
                  <c:v>'16</c:v>
                </c:pt>
                <c:pt idx="35">
                  <c:v>'16</c:v>
                </c:pt>
                <c:pt idx="36">
                  <c:v>'16</c:v>
                </c:pt>
                <c:pt idx="37">
                  <c:v>'16</c:v>
                </c:pt>
                <c:pt idx="38">
                  <c:v>'17</c:v>
                </c:pt>
                <c:pt idx="39">
                  <c:v>'17</c:v>
                </c:pt>
                <c:pt idx="40">
                  <c:v>'17</c:v>
                </c:pt>
                <c:pt idx="41">
                  <c:v>'17</c:v>
                </c:pt>
                <c:pt idx="42">
                  <c:v>'18</c:v>
                </c:pt>
                <c:pt idx="43">
                  <c:v>'18</c:v>
                </c:pt>
                <c:pt idx="44">
                  <c:v>'18</c:v>
                </c:pt>
                <c:pt idx="45">
                  <c:v>'18</c:v>
                </c:pt>
                <c:pt idx="46">
                  <c:v>'19</c:v>
                </c:pt>
                <c:pt idx="47">
                  <c:v>'19</c:v>
                </c:pt>
                <c:pt idx="48">
                  <c:v>'19</c:v>
                </c:pt>
                <c:pt idx="49">
                  <c:v>'19</c:v>
                </c:pt>
                <c:pt idx="50">
                  <c:v>'20</c:v>
                </c:pt>
                <c:pt idx="51">
                  <c:v>'20</c:v>
                </c:pt>
                <c:pt idx="52">
                  <c:v>'20</c:v>
                </c:pt>
                <c:pt idx="53">
                  <c:v>'20</c:v>
                </c:pt>
                <c:pt idx="54">
                  <c:v>'21</c:v>
                </c:pt>
                <c:pt idx="55">
                  <c:v>'21</c:v>
                </c:pt>
                <c:pt idx="56">
                  <c:v>'21</c:v>
                </c:pt>
                <c:pt idx="57">
                  <c:v>'21</c:v>
                </c:pt>
                <c:pt idx="58">
                  <c:v>'22</c:v>
                </c:pt>
                <c:pt idx="59">
                  <c:v>'22</c:v>
                </c:pt>
                <c:pt idx="60">
                  <c:v>'22</c:v>
                </c:pt>
                <c:pt idx="61">
                  <c:v>'22</c:v>
                </c:pt>
                <c:pt idx="62">
                  <c:v>'23</c:v>
                </c:pt>
                <c:pt idx="63">
                  <c:v>'23</c:v>
                </c:pt>
                <c:pt idx="64">
                  <c:v>'23</c:v>
                </c:pt>
                <c:pt idx="65">
                  <c:v>'23</c:v>
                </c:pt>
                <c:pt idx="66">
                  <c:v>'24</c:v>
                </c:pt>
                <c:pt idx="67">
                  <c:v>'24</c:v>
                </c:pt>
                <c:pt idx="68">
                  <c:v>'24</c:v>
                </c:pt>
                <c:pt idx="69">
                  <c:v>'24</c:v>
                </c:pt>
                <c:pt idx="70">
                  <c:v>'25</c:v>
                </c:pt>
                <c:pt idx="71">
                  <c:v>'25</c:v>
                </c:pt>
                <c:pt idx="72">
                  <c:v>'25</c:v>
                </c:pt>
                <c:pt idx="73">
                  <c:v>'25</c:v>
                </c:pt>
              </c:strCache>
            </c:strRef>
          </c:cat>
          <c:val>
            <c:numRef>
              <c:f>Alts!$L$133:$L$206</c:f>
              <c:numCache>
                <c:formatCode>_("$"* #,##0_);_("$"* \(#,##0\);_("$"* "-"??_);_(@_)</c:formatCode>
                <c:ptCount val="74"/>
                <c:pt idx="0">
                  <c:v>1187.64343261719</c:v>
                </c:pt>
                <c:pt idx="1">
                  <c:v>1190.81420898438</c:v>
                </c:pt>
                <c:pt idx="2">
                  <c:v>1195.09777832031</c:v>
                </c:pt>
                <c:pt idx="3">
                  <c:v>1201.47155761719</c:v>
                </c:pt>
                <c:pt idx="4">
                  <c:v>1203.55981445313</c:v>
                </c:pt>
                <c:pt idx="5">
                  <c:v>1195.30505371094</c:v>
                </c:pt>
                <c:pt idx="6">
                  <c:v>1183.40698242188</c:v>
                </c:pt>
                <c:pt idx="7">
                  <c:v>1171.55786132813</c:v>
                </c:pt>
                <c:pt idx="8">
                  <c:v>1161.52355957031</c:v>
                </c:pt>
                <c:pt idx="9">
                  <c:v>1146.65502929688</c:v>
                </c:pt>
                <c:pt idx="10">
                  <c:v>1143.76306152344</c:v>
                </c:pt>
                <c:pt idx="11">
                  <c:v>1150.97619628906</c:v>
                </c:pt>
                <c:pt idx="12">
                  <c:v>1159.62805175781</c:v>
                </c:pt>
                <c:pt idx="13">
                  <c:v>1160.86584472656</c:v>
                </c:pt>
                <c:pt idx="14">
                  <c:v>1164.17028808594</c:v>
                </c:pt>
                <c:pt idx="15">
                  <c:v>1169.22729492188</c:v>
                </c:pt>
                <c:pt idx="16">
                  <c:v>1173.27673339844</c:v>
                </c:pt>
                <c:pt idx="17">
                  <c:v>1177.46447753906</c:v>
                </c:pt>
                <c:pt idx="18">
                  <c:v>1182.47717285156</c:v>
                </c:pt>
                <c:pt idx="19">
                  <c:v>1189.26916503906</c:v>
                </c:pt>
                <c:pt idx="20">
                  <c:v>1195.55041503906</c:v>
                </c:pt>
                <c:pt idx="21">
                  <c:v>1201.18640136719</c:v>
                </c:pt>
                <c:pt idx="22">
                  <c:v>1208.79968261719</c:v>
                </c:pt>
                <c:pt idx="23">
                  <c:v>1220.11328125</c:v>
                </c:pt>
                <c:pt idx="24">
                  <c:v>1227.09008789063</c:v>
                </c:pt>
                <c:pt idx="25">
                  <c:v>1230.3583984375</c:v>
                </c:pt>
                <c:pt idx="26">
                  <c:v>1236.03332519531</c:v>
                </c:pt>
                <c:pt idx="27">
                  <c:v>1246.76806640625</c:v>
                </c:pt>
                <c:pt idx="28">
                  <c:v>1256.8154296875</c:v>
                </c:pt>
                <c:pt idx="29">
                  <c:v>1259.69030761719</c:v>
                </c:pt>
                <c:pt idx="30">
                  <c:v>1268.85266113281</c:v>
                </c:pt>
                <c:pt idx="31">
                  <c:v>1292.73193359375</c:v>
                </c:pt>
                <c:pt idx="32">
                  <c:v>1305.654296875</c:v>
                </c:pt>
                <c:pt idx="33">
                  <c:v>1311.68359375</c:v>
                </c:pt>
                <c:pt idx="34">
                  <c:v>1321.76623535156</c:v>
                </c:pt>
                <c:pt idx="35">
                  <c:v>1336.51159667969</c:v>
                </c:pt>
                <c:pt idx="36">
                  <c:v>1343.22436523438</c:v>
                </c:pt>
                <c:pt idx="37">
                  <c:v>1343.27001953125</c:v>
                </c:pt>
                <c:pt idx="38">
                  <c:v>1356.24096679688</c:v>
                </c:pt>
                <c:pt idx="39">
                  <c:v>1371.87756347656</c:v>
                </c:pt>
                <c:pt idx="40">
                  <c:v>1375.70288085938</c:v>
                </c:pt>
                <c:pt idx="41">
                  <c:v>1376.02111816406</c:v>
                </c:pt>
                <c:pt idx="42">
                  <c:v>1391.35717773438</c:v>
                </c:pt>
                <c:pt idx="43">
                  <c:v>1411.93591308594</c:v>
                </c:pt>
                <c:pt idx="44">
                  <c:v>1421.80395507813</c:v>
                </c:pt>
                <c:pt idx="45">
                  <c:v>1421.32177734375</c:v>
                </c:pt>
                <c:pt idx="46">
                  <c:v>1435.61096191406</c:v>
                </c:pt>
                <c:pt idx="47">
                  <c:v>1454.60302734375</c:v>
                </c:pt>
                <c:pt idx="48">
                  <c:v>1468.4228515625</c:v>
                </c:pt>
                <c:pt idx="49">
                  <c:v>1470.35180664063</c:v>
                </c:pt>
                <c:pt idx="50">
                  <c:v>1479.24719238281</c:v>
                </c:pt>
                <c:pt idx="51">
                  <c:v>1474.4248046875</c:v>
                </c:pt>
                <c:pt idx="52">
                  <c:v>1476.98669433594</c:v>
                </c:pt>
                <c:pt idx="53">
                  <c:v>1484.10961914063</c:v>
                </c:pt>
                <c:pt idx="54">
                  <c:v>1510.86364746094</c:v>
                </c:pt>
                <c:pt idx="55">
                  <c:v>1571.34753417969</c:v>
                </c:pt>
                <c:pt idx="56">
                  <c:v>1615.39099121094</c:v>
                </c:pt>
                <c:pt idx="57">
                  <c:v>1631.45812988281</c:v>
                </c:pt>
                <c:pt idx="58">
                  <c:v>1663.87353515625</c:v>
                </c:pt>
                <c:pt idx="59">
                  <c:v>1703.44812011719</c:v>
                </c:pt>
                <c:pt idx="60">
                  <c:v>1703.32751464844</c:v>
                </c:pt>
                <c:pt idx="61">
                  <c:v>1695.99792480469</c:v>
                </c:pt>
                <c:pt idx="62">
                  <c:v>1713.2822265625</c:v>
                </c:pt>
                <c:pt idx="63">
                  <c:v>1727.91430664063</c:v>
                </c:pt>
                <c:pt idx="64">
                  <c:v>1720.21997070313</c:v>
                </c:pt>
                <c:pt idx="65">
                  <c:v>1712.91088867188</c:v>
                </c:pt>
                <c:pt idx="66">
                  <c:v>1728.29260253906</c:v>
                </c:pt>
                <c:pt idx="67">
                  <c:v>1745.23413085938</c:v>
                </c:pt>
                <c:pt idx="68">
                  <c:v>1737.73022460938</c:v>
                </c:pt>
                <c:pt idx="69">
                  <c:v>1731.26489257813</c:v>
                </c:pt>
                <c:pt idx="70">
                  <c:v>1749.02111816406</c:v>
                </c:pt>
                <c:pt idx="71">
                  <c:v>1759.36413574219</c:v>
                </c:pt>
                <c:pt idx="72">
                  <c:v>1745.86791992188</c:v>
                </c:pt>
                <c:pt idx="73">
                  <c:v>1736.92260742188</c:v>
                </c:pt>
              </c:numCache>
            </c:numRef>
          </c:val>
          <c:smooth val="0"/>
          <c:extLst>
            <c:ext xmlns:c16="http://schemas.microsoft.com/office/drawing/2014/chart" uri="{C3380CC4-5D6E-409C-BE32-E72D297353CC}">
              <c16:uniqueId val="{00000001-97DF-4EDA-BD66-06005ACFF630}"/>
            </c:ext>
          </c:extLst>
        </c:ser>
        <c:ser>
          <c:idx val="1"/>
          <c:order val="1"/>
          <c:tx>
            <c:strRef>
              <c:f>Alts!$M$126</c:f>
              <c:strCache>
                <c:ptCount val="1"/>
                <c:pt idx="0">
                  <c:v>Mortgage Payment/Month</c:v>
                </c:pt>
              </c:strCache>
            </c:strRef>
          </c:tx>
          <c:spPr>
            <a:ln w="28575" cap="rnd">
              <a:solidFill>
                <a:schemeClr val="accent2"/>
              </a:solidFill>
              <a:round/>
            </a:ln>
            <a:effectLst/>
          </c:spPr>
          <c:marker>
            <c:symbol val="none"/>
          </c:marker>
          <c:dLbls>
            <c:dLbl>
              <c:idx val="7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DF-4EDA-BD66-06005ACFF630}"/>
                </c:ext>
              </c:extLst>
            </c:dLbl>
            <c:dLbl>
              <c:idx val="7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DF-4EDA-BD66-06005ACFF630}"/>
                </c:ext>
              </c:extLst>
            </c:dLbl>
            <c:dLbl>
              <c:idx val="7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DF-4EDA-BD66-06005ACFF630}"/>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Alts!$K$133:$K$206</c:f>
              <c:strCache>
                <c:ptCount val="74"/>
                <c:pt idx="0">
                  <c:v>'07</c:v>
                </c:pt>
                <c:pt idx="1">
                  <c:v>'07</c:v>
                </c:pt>
                <c:pt idx="2">
                  <c:v>'08</c:v>
                </c:pt>
                <c:pt idx="3">
                  <c:v>'08</c:v>
                </c:pt>
                <c:pt idx="4">
                  <c:v>'08</c:v>
                </c:pt>
                <c:pt idx="5">
                  <c:v>'08</c:v>
                </c:pt>
                <c:pt idx="6">
                  <c:v>'09</c:v>
                </c:pt>
                <c:pt idx="7">
                  <c:v>'09</c:v>
                </c:pt>
                <c:pt idx="8">
                  <c:v>'09</c:v>
                </c:pt>
                <c:pt idx="9">
                  <c:v>'09</c:v>
                </c:pt>
                <c:pt idx="10">
                  <c:v>'10</c:v>
                </c:pt>
                <c:pt idx="11">
                  <c:v>'10</c:v>
                </c:pt>
                <c:pt idx="12">
                  <c:v>'10</c:v>
                </c:pt>
                <c:pt idx="13">
                  <c:v>'10</c:v>
                </c:pt>
                <c:pt idx="14">
                  <c:v>'11</c:v>
                </c:pt>
                <c:pt idx="15">
                  <c:v>'11</c:v>
                </c:pt>
                <c:pt idx="16">
                  <c:v>'11</c:v>
                </c:pt>
                <c:pt idx="17">
                  <c:v>'11</c:v>
                </c:pt>
                <c:pt idx="18">
                  <c:v>'12</c:v>
                </c:pt>
                <c:pt idx="19">
                  <c:v>'12</c:v>
                </c:pt>
                <c:pt idx="20">
                  <c:v>'12</c:v>
                </c:pt>
                <c:pt idx="21">
                  <c:v>'12</c:v>
                </c:pt>
                <c:pt idx="22">
                  <c:v>'13</c:v>
                </c:pt>
                <c:pt idx="23">
                  <c:v>'13</c:v>
                </c:pt>
                <c:pt idx="24">
                  <c:v>'13</c:v>
                </c:pt>
                <c:pt idx="25">
                  <c:v>'13</c:v>
                </c:pt>
                <c:pt idx="26">
                  <c:v>'14</c:v>
                </c:pt>
                <c:pt idx="27">
                  <c:v>'14</c:v>
                </c:pt>
                <c:pt idx="28">
                  <c:v>'14</c:v>
                </c:pt>
                <c:pt idx="29">
                  <c:v>'14</c:v>
                </c:pt>
                <c:pt idx="30">
                  <c:v>'15</c:v>
                </c:pt>
                <c:pt idx="31">
                  <c:v>'15</c:v>
                </c:pt>
                <c:pt idx="32">
                  <c:v>'15</c:v>
                </c:pt>
                <c:pt idx="33">
                  <c:v>'15</c:v>
                </c:pt>
                <c:pt idx="34">
                  <c:v>'16</c:v>
                </c:pt>
                <c:pt idx="35">
                  <c:v>'16</c:v>
                </c:pt>
                <c:pt idx="36">
                  <c:v>'16</c:v>
                </c:pt>
                <c:pt idx="37">
                  <c:v>'16</c:v>
                </c:pt>
                <c:pt idx="38">
                  <c:v>'17</c:v>
                </c:pt>
                <c:pt idx="39">
                  <c:v>'17</c:v>
                </c:pt>
                <c:pt idx="40">
                  <c:v>'17</c:v>
                </c:pt>
                <c:pt idx="41">
                  <c:v>'17</c:v>
                </c:pt>
                <c:pt idx="42">
                  <c:v>'18</c:v>
                </c:pt>
                <c:pt idx="43">
                  <c:v>'18</c:v>
                </c:pt>
                <c:pt idx="44">
                  <c:v>'18</c:v>
                </c:pt>
                <c:pt idx="45">
                  <c:v>'18</c:v>
                </c:pt>
                <c:pt idx="46">
                  <c:v>'19</c:v>
                </c:pt>
                <c:pt idx="47">
                  <c:v>'19</c:v>
                </c:pt>
                <c:pt idx="48">
                  <c:v>'19</c:v>
                </c:pt>
                <c:pt idx="49">
                  <c:v>'19</c:v>
                </c:pt>
                <c:pt idx="50">
                  <c:v>'20</c:v>
                </c:pt>
                <c:pt idx="51">
                  <c:v>'20</c:v>
                </c:pt>
                <c:pt idx="52">
                  <c:v>'20</c:v>
                </c:pt>
                <c:pt idx="53">
                  <c:v>'20</c:v>
                </c:pt>
                <c:pt idx="54">
                  <c:v>'21</c:v>
                </c:pt>
                <c:pt idx="55">
                  <c:v>'21</c:v>
                </c:pt>
                <c:pt idx="56">
                  <c:v>'21</c:v>
                </c:pt>
                <c:pt idx="57">
                  <c:v>'21</c:v>
                </c:pt>
                <c:pt idx="58">
                  <c:v>'22</c:v>
                </c:pt>
                <c:pt idx="59">
                  <c:v>'22</c:v>
                </c:pt>
                <c:pt idx="60">
                  <c:v>'22</c:v>
                </c:pt>
                <c:pt idx="61">
                  <c:v>'22</c:v>
                </c:pt>
                <c:pt idx="62">
                  <c:v>'23</c:v>
                </c:pt>
                <c:pt idx="63">
                  <c:v>'23</c:v>
                </c:pt>
                <c:pt idx="64">
                  <c:v>'23</c:v>
                </c:pt>
                <c:pt idx="65">
                  <c:v>'23</c:v>
                </c:pt>
                <c:pt idx="66">
                  <c:v>'24</c:v>
                </c:pt>
                <c:pt idx="67">
                  <c:v>'24</c:v>
                </c:pt>
                <c:pt idx="68">
                  <c:v>'24</c:v>
                </c:pt>
                <c:pt idx="69">
                  <c:v>'24</c:v>
                </c:pt>
                <c:pt idx="70">
                  <c:v>'25</c:v>
                </c:pt>
                <c:pt idx="71">
                  <c:v>'25</c:v>
                </c:pt>
                <c:pt idx="72">
                  <c:v>'25</c:v>
                </c:pt>
                <c:pt idx="73">
                  <c:v>'25</c:v>
                </c:pt>
              </c:strCache>
            </c:strRef>
          </c:cat>
          <c:val>
            <c:numRef>
              <c:f>Alts!$M$133:$M$206</c:f>
              <c:numCache>
                <c:formatCode>_("$"* #,##0_);_("$"* \(#,##0\);_("$"* "-"??_);_(@_)</c:formatCode>
                <c:ptCount val="74"/>
                <c:pt idx="0">
                  <c:v>1205.4924738422965</c:v>
                </c:pt>
                <c:pt idx="1">
                  <c:v>1122.9550768715942</c:v>
                </c:pt>
                <c:pt idx="2">
                  <c:v>1027.6509406152297</c:v>
                </c:pt>
                <c:pt idx="3">
                  <c:v>999.92922377541265</c:v>
                </c:pt>
                <c:pt idx="4">
                  <c:v>977.19797729301877</c:v>
                </c:pt>
                <c:pt idx="5">
                  <c:v>880.70938666300879</c:v>
                </c:pt>
                <c:pt idx="6">
                  <c:v>764.56989545852082</c:v>
                </c:pt>
                <c:pt idx="7">
                  <c:v>738.69675431895973</c:v>
                </c:pt>
                <c:pt idx="8">
                  <c:v>762.18390367688039</c:v>
                </c:pt>
                <c:pt idx="9">
                  <c:v>753.28325583482115</c:v>
                </c:pt>
                <c:pt idx="10">
                  <c:v>766.37852425071742</c:v>
                </c:pt>
                <c:pt idx="11">
                  <c:v>761.65785655019556</c:v>
                </c:pt>
                <c:pt idx="12">
                  <c:v>713.29257395993818</c:v>
                </c:pt>
                <c:pt idx="13">
                  <c:v>701.63625363069559</c:v>
                </c:pt>
                <c:pt idx="14">
                  <c:v>727.6339924772609</c:v>
                </c:pt>
                <c:pt idx="15">
                  <c:v>705.02418131274499</c:v>
                </c:pt>
                <c:pt idx="16">
                  <c:v>673.14746191105121</c:v>
                </c:pt>
                <c:pt idx="17">
                  <c:v>641.15496355101448</c:v>
                </c:pt>
                <c:pt idx="18">
                  <c:v>630.04396319101545</c:v>
                </c:pt>
                <c:pt idx="19">
                  <c:v>631.59390313756649</c:v>
                </c:pt>
                <c:pt idx="20">
                  <c:v>628.4616090928431</c:v>
                </c:pt>
                <c:pt idx="21">
                  <c:v>626.61518987536556</c:v>
                </c:pt>
                <c:pt idx="22">
                  <c:v>653.87487265571383</c:v>
                </c:pt>
                <c:pt idx="23">
                  <c:v>695.7779426248012</c:v>
                </c:pt>
                <c:pt idx="24">
                  <c:v>790.71324010547801</c:v>
                </c:pt>
                <c:pt idx="25">
                  <c:v>798.13634860708362</c:v>
                </c:pt>
                <c:pt idx="26">
                  <c:v>817.3372133928948</c:v>
                </c:pt>
                <c:pt idx="27">
                  <c:v>813.06065408596271</c:v>
                </c:pt>
                <c:pt idx="28">
                  <c:v>808.14314295635631</c:v>
                </c:pt>
                <c:pt idx="29">
                  <c:v>801.15624669589567</c:v>
                </c:pt>
                <c:pt idx="30">
                  <c:v>790.80467050059224</c:v>
                </c:pt>
                <c:pt idx="31">
                  <c:v>810.43041281300634</c:v>
                </c:pt>
                <c:pt idx="32">
                  <c:v>831.76806105770663</c:v>
                </c:pt>
                <c:pt idx="33">
                  <c:v>839.71383869331464</c:v>
                </c:pt>
                <c:pt idx="34">
                  <c:v>834.49179214097376</c:v>
                </c:pt>
                <c:pt idx="35">
                  <c:v>828.46930382604933</c:v>
                </c:pt>
                <c:pt idx="36">
                  <c:v>823.26757498564257</c:v>
                </c:pt>
                <c:pt idx="37">
                  <c:v>877.30253899286834</c:v>
                </c:pt>
                <c:pt idx="38">
                  <c:v>928.71246137953517</c:v>
                </c:pt>
                <c:pt idx="39">
                  <c:v>917.74796142120317</c:v>
                </c:pt>
                <c:pt idx="40">
                  <c:v>920.72333165369571</c:v>
                </c:pt>
                <c:pt idx="41">
                  <c:v>942.19946713705485</c:v>
                </c:pt>
                <c:pt idx="42">
                  <c:v>1002.0787389916286</c:v>
                </c:pt>
                <c:pt idx="43">
                  <c:v>1043.1771812643651</c:v>
                </c:pt>
                <c:pt idx="44">
                  <c:v>1055.5641488593467</c:v>
                </c:pt>
                <c:pt idx="45">
                  <c:v>1090.5085018017696</c:v>
                </c:pt>
                <c:pt idx="46">
                  <c:v>1042.1531979943697</c:v>
                </c:pt>
                <c:pt idx="47">
                  <c:v>1000.8628984869143</c:v>
                </c:pt>
                <c:pt idx="48">
                  <c:v>965.9686653743305</c:v>
                </c:pt>
                <c:pt idx="49">
                  <c:v>984.12440785141871</c:v>
                </c:pt>
                <c:pt idx="50">
                  <c:v>973.64587525163529</c:v>
                </c:pt>
                <c:pt idx="51">
                  <c:v>941.92490583131314</c:v>
                </c:pt>
                <c:pt idx="52">
                  <c:v>931.44752455964988</c:v>
                </c:pt>
                <c:pt idx="53">
                  <c:v>955.30651776967147</c:v>
                </c:pt>
                <c:pt idx="54">
                  <c:v>1009.2093997483329</c:v>
                </c:pt>
                <c:pt idx="55">
                  <c:v>1069.1401628907543</c:v>
                </c:pt>
                <c:pt idx="56">
                  <c:v>1102.0779280979013</c:v>
                </c:pt>
                <c:pt idx="57">
                  <c:v>1180.1760146426898</c:v>
                </c:pt>
                <c:pt idx="58">
                  <c:v>1365.8875088670222</c:v>
                </c:pt>
                <c:pt idx="59">
                  <c:v>1683.5849957332675</c:v>
                </c:pt>
                <c:pt idx="60">
                  <c:v>1730.616428779193</c:v>
                </c:pt>
                <c:pt idx="61">
                  <c:v>1904.078964775611</c:v>
                </c:pt>
                <c:pt idx="62">
                  <c:v>1838.9612958268524</c:v>
                </c:pt>
                <c:pt idx="63">
                  <c:v>1894.0771958780135</c:v>
                </c:pt>
                <c:pt idx="64">
                  <c:v>2051.8363667895956</c:v>
                </c:pt>
                <c:pt idx="65">
                  <c:v>2147.8876159170445</c:v>
                </c:pt>
                <c:pt idx="66">
                  <c:v>2052.6359176193127</c:v>
                </c:pt>
                <c:pt idx="67">
                  <c:v>2127.4653247566239</c:v>
                </c:pt>
                <c:pt idx="68">
                  <c:v>2044.8455462924596</c:v>
                </c:pt>
                <c:pt idx="69">
                  <c:v>2095.5856806174197</c:v>
                </c:pt>
                <c:pt idx="70">
                  <c:v>2161.8937358660983</c:v>
                </c:pt>
                <c:pt idx="71">
                  <c:v>2140.2982805453676</c:v>
                </c:pt>
                <c:pt idx="72">
                  <c:v>#N/A</c:v>
                </c:pt>
                <c:pt idx="73">
                  <c:v>#N/A</c:v>
                </c:pt>
              </c:numCache>
            </c:numRef>
          </c:val>
          <c:smooth val="0"/>
          <c:extLst>
            <c:ext xmlns:c16="http://schemas.microsoft.com/office/drawing/2014/chart" uri="{C3380CC4-5D6E-409C-BE32-E72D297353CC}">
              <c16:uniqueId val="{00000004-97DF-4EDA-BD66-06005ACFF630}"/>
            </c:ext>
          </c:extLst>
        </c:ser>
        <c:dLbls>
          <c:showLegendKey val="0"/>
          <c:showVal val="0"/>
          <c:showCatName val="0"/>
          <c:showSerName val="0"/>
          <c:showPercent val="0"/>
          <c:showBubbleSize val="0"/>
        </c:dLbls>
        <c:smooth val="0"/>
        <c:axId val="343186208"/>
        <c:axId val="1504178336"/>
      </c:lineChart>
      <c:catAx>
        <c:axId val="34318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504178336"/>
        <c:crosses val="autoZero"/>
        <c:auto val="1"/>
        <c:lblAlgn val="ctr"/>
        <c:lblOffset val="100"/>
        <c:tickLblSkip val="8"/>
        <c:noMultiLvlLbl val="0"/>
      </c:catAx>
      <c:valAx>
        <c:axId val="1504178336"/>
        <c:scaling>
          <c:orientation val="minMax"/>
          <c:min val="5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343186208"/>
        <c:crosses val="autoZero"/>
        <c:crossBetween val="between"/>
      </c:valAx>
      <c:spPr>
        <a:noFill/>
        <a:ln>
          <a:noFill/>
        </a:ln>
        <a:effectLst/>
      </c:spPr>
    </c:plotArea>
    <c:legend>
      <c:legendPos val="t"/>
      <c:layout>
        <c:manualLayout>
          <c:xMode val="edge"/>
          <c:yMode val="edge"/>
          <c:x val="2.4156776568349109E-5"/>
          <c:y val="2.8543851933951242E-3"/>
          <c:w val="0.86575921061531536"/>
          <c:h val="7.698936835328797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latin typeface="+mj-lt"/>
          <a:ea typeface="Calibri" panose="020F0502020204030204" pitchFamily="34" charset="0"/>
          <a:cs typeface="Calibri" panose="020F050202020403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6226467658144"/>
          <c:y val="0.10893360414645434"/>
          <c:w val="0.81551134299551364"/>
          <c:h val="0.71554013225971613"/>
        </c:manualLayout>
      </c:layout>
      <c:barChart>
        <c:barDir val="col"/>
        <c:grouping val="clustered"/>
        <c:varyColors val="0"/>
        <c:ser>
          <c:idx val="0"/>
          <c:order val="0"/>
          <c:spPr>
            <a:solidFill>
              <a:schemeClr val="accent1"/>
            </a:solidFill>
            <a:ln>
              <a:noFill/>
            </a:ln>
            <a:effectLst/>
          </c:spPr>
          <c:invertIfNegative val="0"/>
          <c:cat>
            <c:strRef>
              <c:f>IND!$A$142:$A$237</c:f>
              <c:strCache>
                <c:ptCount val="85"/>
                <c:pt idx="0">
                  <c:v>'18</c:v>
                </c:pt>
                <c:pt idx="12">
                  <c:v>'19</c:v>
                </c:pt>
                <c:pt idx="24">
                  <c:v>'20</c:v>
                </c:pt>
                <c:pt idx="36">
                  <c:v>'21</c:v>
                </c:pt>
                <c:pt idx="48">
                  <c:v>'22</c:v>
                </c:pt>
                <c:pt idx="60">
                  <c:v>'23</c:v>
                </c:pt>
                <c:pt idx="72">
                  <c:v>'24</c:v>
                </c:pt>
                <c:pt idx="84">
                  <c:v>'25</c:v>
                </c:pt>
              </c:strCache>
            </c:strRef>
          </c:cat>
          <c:val>
            <c:numRef>
              <c:f>IND!$E$142:$E$237</c:f>
              <c:numCache>
                <c:formatCode>0.0%</c:formatCode>
                <c:ptCount val="96"/>
                <c:pt idx="0">
                  <c:v>4.1008284303115206E-2</c:v>
                </c:pt>
                <c:pt idx="1">
                  <c:v>4.2244405656121975E-2</c:v>
                </c:pt>
                <c:pt idx="2">
                  <c:v>4.6979209450605408E-2</c:v>
                </c:pt>
                <c:pt idx="3">
                  <c:v>4.7101237454935108E-2</c:v>
                </c:pt>
                <c:pt idx="4">
                  <c:v>4.7000929944203351E-2</c:v>
                </c:pt>
                <c:pt idx="5">
                  <c:v>4.8041261010663083E-2</c:v>
                </c:pt>
                <c:pt idx="6">
                  <c:v>4.764475637737875E-2</c:v>
                </c:pt>
                <c:pt idx="7">
                  <c:v>5.1800415480495632E-2</c:v>
                </c:pt>
                <c:pt idx="8">
                  <c:v>4.9485639986232677E-2</c:v>
                </c:pt>
                <c:pt idx="9">
                  <c:v>5.1378804337468775E-2</c:v>
                </c:pt>
                <c:pt idx="10">
                  <c:v>5.2950910093767289E-2</c:v>
                </c:pt>
                <c:pt idx="11">
                  <c:v>4.5381396845832089E-2</c:v>
                </c:pt>
                <c:pt idx="12">
                  <c:v>5.6197191085571641E-2</c:v>
                </c:pt>
                <c:pt idx="13">
                  <c:v>4.8472987975838544E-2</c:v>
                </c:pt>
                <c:pt idx="14">
                  <c:v>4.3264650389493786E-2</c:v>
                </c:pt>
                <c:pt idx="15">
                  <c:v>4.5410556093203214E-2</c:v>
                </c:pt>
                <c:pt idx="16">
                  <c:v>4.3466192961030492E-2</c:v>
                </c:pt>
                <c:pt idx="17">
                  <c:v>4.6023407980831266E-2</c:v>
                </c:pt>
                <c:pt idx="18">
                  <c:v>4.6821511392498349E-2</c:v>
                </c:pt>
                <c:pt idx="19">
                  <c:v>4.1641520820760336E-2</c:v>
                </c:pt>
                <c:pt idx="20">
                  <c:v>4.037459461429127E-2</c:v>
                </c:pt>
                <c:pt idx="21">
                  <c:v>3.6360999836865027E-2</c:v>
                </c:pt>
                <c:pt idx="22">
                  <c:v>3.6090388540669371E-2</c:v>
                </c:pt>
                <c:pt idx="23">
                  <c:v>4.3230223123732259E-2</c:v>
                </c:pt>
                <c:pt idx="24">
                  <c:v>4.1502612928627558E-2</c:v>
                </c:pt>
                <c:pt idx="25">
                  <c:v>3.68994418421007E-2</c:v>
                </c:pt>
                <c:pt idx="26">
                  <c:v>3.9017315164646238E-2</c:v>
                </c:pt>
                <c:pt idx="27">
                  <c:v>#N/A</c:v>
                </c:pt>
                <c:pt idx="28">
                  <c:v>#N/A</c:v>
                </c:pt>
                <c:pt idx="29">
                  <c:v>#N/A</c:v>
                </c:pt>
                <c:pt idx="30">
                  <c:v>#N/A</c:v>
                </c:pt>
                <c:pt idx="31">
                  <c:v>#N/A</c:v>
                </c:pt>
                <c:pt idx="32">
                  <c:v>#N/A</c:v>
                </c:pt>
                <c:pt idx="33">
                  <c:v>3.5505028421511931E-3</c:v>
                </c:pt>
                <c:pt idx="34">
                  <c:v>2.0432713262086288E-2</c:v>
                </c:pt>
                <c:pt idx="35">
                  <c:v>1.9547593007308572E-2</c:v>
                </c:pt>
                <c:pt idx="36">
                  <c:v>1.4502964172179666E-2</c:v>
                </c:pt>
                <c:pt idx="37">
                  <c:v>2.6793595845954199E-2</c:v>
                </c:pt>
                <c:pt idx="38">
                  <c:v>3.7379795264191884E-2</c:v>
                </c:pt>
                <c:pt idx="39">
                  <c:v>0.1361960406148961</c:v>
                </c:pt>
                <c:pt idx="40">
                  <c:v>0.13713358735428383</c:v>
                </c:pt>
                <c:pt idx="41">
                  <c:v>0.1198710865561694</c:v>
                </c:pt>
                <c:pt idx="42">
                  <c:v>0.11754104925911113</c:v>
                </c:pt>
                <c:pt idx="43">
                  <c:v>0.10711602447139645</c:v>
                </c:pt>
                <c:pt idx="44">
                  <c:v>0.10246800084859631</c:v>
                </c:pt>
                <c:pt idx="45">
                  <c:v>9.942835233016134E-2</c:v>
                </c:pt>
                <c:pt idx="46">
                  <c:v>9.190001879345977E-2</c:v>
                </c:pt>
                <c:pt idx="47">
                  <c:v>9.8060583357455489E-2</c:v>
                </c:pt>
                <c:pt idx="48">
                  <c:v>0.10081471569640432</c:v>
                </c:pt>
                <c:pt idx="49">
                  <c:v>0.10788395731840938</c:v>
                </c:pt>
                <c:pt idx="50">
                  <c:v>9.6602707866101811E-2</c:v>
                </c:pt>
                <c:pt idx="51">
                  <c:v>0.10156432018638695</c:v>
                </c:pt>
                <c:pt idx="52">
                  <c:v>0.10052418552186326</c:v>
                </c:pt>
                <c:pt idx="53">
                  <c:v>9.2288970382673696E-2</c:v>
                </c:pt>
                <c:pt idx="54">
                  <c:v>8.2536528155592981E-2</c:v>
                </c:pt>
                <c:pt idx="55">
                  <c:v>7.0673776054289705E-2</c:v>
                </c:pt>
                <c:pt idx="56">
                  <c:v>5.9429121231558746E-2</c:v>
                </c:pt>
                <c:pt idx="57">
                  <c:v>4.9442797584135167E-2</c:v>
                </c:pt>
                <c:pt idx="58">
                  <c:v>3.4173055859802792E-2</c:v>
                </c:pt>
                <c:pt idx="59">
                  <c:v>2.3632303684406386E-2</c:v>
                </c:pt>
                <c:pt idx="60">
                  <c:v>2.014125032696823E-2</c:v>
                </c:pt>
                <c:pt idx="61">
                  <c:v>2.8148441184971951E-3</c:v>
                </c:pt>
                <c:pt idx="62">
                  <c:v>#N/A</c:v>
                </c:pt>
                <c:pt idx="63">
                  <c:v>#N/A</c:v>
                </c:pt>
                <c:pt idx="64">
                  <c:v>#N/A</c:v>
                </c:pt>
                <c:pt idx="65">
                  <c:v>#N/A</c:v>
                </c:pt>
                <c:pt idx="66">
                  <c:v>#N/A</c:v>
                </c:pt>
                <c:pt idx="67">
                  <c:v>#N/A</c:v>
                </c:pt>
                <c:pt idx="68">
                  <c:v>#N/A</c:v>
                </c:pt>
                <c:pt idx="69">
                  <c:v>#N/A</c:v>
                </c:pt>
                <c:pt idx="70">
                  <c:v>#N/A</c:v>
                </c:pt>
                <c:pt idx="71">
                  <c:v>#N/A</c:v>
                </c:pt>
                <c:pt idx="72">
                  <c:v>#N/A</c:v>
                </c:pt>
                <c:pt idx="73">
                  <c:v>3.5352309279603755E-3</c:v>
                </c:pt>
                <c:pt idx="74">
                  <c:v>5.9512061819673168E-3</c:v>
                </c:pt>
                <c:pt idx="75">
                  <c:v>9.0827624963927267E-3</c:v>
                </c:pt>
                <c:pt idx="76">
                  <c:v>7.816168562643E-3</c:v>
                </c:pt>
                <c:pt idx="77">
                  <c:v>1.066622160858155E-2</c:v>
                </c:pt>
                <c:pt idx="78">
                  <c:v>1.1971135586783088E-2</c:v>
                </c:pt>
                <c:pt idx="79">
                  <c:v>1.6165929540948643E-2</c:v>
                </c:pt>
                <c:pt idx="80">
                  <c:v>1.5575991960778524E-2</c:v>
                </c:pt>
                <c:pt idx="81">
                  <c:v>1.1218727228564429E-2</c:v>
                </c:pt>
                <c:pt idx="82">
                  <c:v>1.6118006289212783E-2</c:v>
                </c:pt>
                <c:pt idx="83">
                  <c:v>2.0584127755176373E-2</c:v>
                </c:pt>
                <c:pt idx="84">
                  <c:v>2.440839636683978E-2</c:v>
                </c:pt>
                <c:pt idx="85">
                  <c:v>2.2482272720400376E-2</c:v>
                </c:pt>
                <c:pt idx="86">
                  <c:v>1.7506527218122292E-2</c:v>
                </c:pt>
                <c:pt idx="87">
                  <c:v>1.366708310128395E-2</c:v>
                </c:pt>
                <c:pt idx="88">
                  <c:v>1.2129319285166806E-2</c:v>
                </c:pt>
                <c:pt idx="89">
                  <c:v>1.1499429532216388E-2</c:v>
                </c:pt>
                <c:pt idx="90">
                  <c:v>1.0718628495939075E-2</c:v>
                </c:pt>
                <c:pt idx="91">
                  <c:v>1.0956025814197634E-2</c:v>
                </c:pt>
                <c:pt idx="92">
                  <c:v>4.8724906673063284E-3</c:v>
                </c:pt>
                <c:pt idx="93">
                  <c:v>5.3144375553586531E-3</c:v>
                </c:pt>
                <c:pt idx="94">
                  <c:v>#N/A</c:v>
                </c:pt>
                <c:pt idx="95">
                  <c:v>#N/A</c:v>
                </c:pt>
              </c:numCache>
            </c:numRef>
          </c:val>
          <c:extLst>
            <c:ext xmlns:c16="http://schemas.microsoft.com/office/drawing/2014/chart" uri="{C3380CC4-5D6E-409C-BE32-E72D297353CC}">
              <c16:uniqueId val="{00000000-AC7C-49B3-AFB1-38E5C44B5C94}"/>
            </c:ext>
          </c:extLst>
        </c:ser>
        <c:ser>
          <c:idx val="1"/>
          <c:order val="1"/>
          <c:spPr>
            <a:solidFill>
              <a:schemeClr val="accent2"/>
            </a:solidFill>
            <a:ln>
              <a:noFill/>
            </a:ln>
            <a:effectLst/>
          </c:spPr>
          <c:invertIfNegative val="0"/>
          <c:cat>
            <c:strRef>
              <c:f>IND!$A$142:$A$237</c:f>
              <c:strCache>
                <c:ptCount val="85"/>
                <c:pt idx="0">
                  <c:v>'18</c:v>
                </c:pt>
                <c:pt idx="12">
                  <c:v>'19</c:v>
                </c:pt>
                <c:pt idx="24">
                  <c:v>'20</c:v>
                </c:pt>
                <c:pt idx="36">
                  <c:v>'21</c:v>
                </c:pt>
                <c:pt idx="48">
                  <c:v>'22</c:v>
                </c:pt>
                <c:pt idx="60">
                  <c:v>'23</c:v>
                </c:pt>
                <c:pt idx="72">
                  <c:v>'24</c:v>
                </c:pt>
                <c:pt idx="84">
                  <c:v>'25</c:v>
                </c:pt>
              </c:strCache>
            </c:strRef>
          </c:cat>
          <c:val>
            <c:numRef>
              <c:f>IND!$F$142:$F$237</c:f>
              <c:numCache>
                <c:formatCode>0.0%</c:formatCode>
                <c:ptCount val="9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-5.8481093783379623E-2</c:v>
                </c:pt>
                <c:pt idx="28">
                  <c:v>-5.9885442712489745E-2</c:v>
                </c:pt>
                <c:pt idx="29">
                  <c:v>-4.3205525796447763E-2</c:v>
                </c:pt>
                <c:pt idx="30">
                  <c:v>-3.4178416962621916E-2</c:v>
                </c:pt>
                <c:pt idx="31">
                  <c:v>-1.8539976825029059E-2</c:v>
                </c:pt>
                <c:pt idx="32">
                  <c:v>-9.4217365416272569E-3</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-2.1360399939402974E-3</c:v>
                </c:pt>
                <c:pt idx="63">
                  <c:v>-5.3479975223966747E-3</c:v>
                </c:pt>
                <c:pt idx="64">
                  <c:v>-4.9288556614011103E-3</c:v>
                </c:pt>
                <c:pt idx="65">
                  <c:v>-7.7084054741723973E-3</c:v>
                </c:pt>
                <c:pt idx="66">
                  <c:v>-9.5248126636372499E-3</c:v>
                </c:pt>
                <c:pt idx="67">
                  <c:v>-1.0473258481226488E-2</c:v>
                </c:pt>
                <c:pt idx="68">
                  <c:v>-5.8729149638240274E-3</c:v>
                </c:pt>
                <c:pt idx="69">
                  <c:v>-4.9847436633333464E-3</c:v>
                </c:pt>
                <c:pt idx="70">
                  <c:v>-4.039701031863685E-3</c:v>
                </c:pt>
                <c:pt idx="71">
                  <c:v>-2.0602314730654436E-3</c:v>
                </c:pt>
                <c:pt idx="72">
                  <c:v>-6.9683257918551345E-3</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-2.6163138380576045E-3</c:v>
                </c:pt>
                <c:pt idx="95">
                  <c:v>-8.7012137077581153E-3</c:v>
                </c:pt>
              </c:numCache>
            </c:numRef>
          </c:val>
          <c:extLst>
            <c:ext xmlns:c16="http://schemas.microsoft.com/office/drawing/2014/chart" uri="{C3380CC4-5D6E-409C-BE32-E72D297353CC}">
              <c16:uniqueId val="{00000001-AC7C-49B3-AFB1-38E5C44B5C94}"/>
            </c:ext>
          </c:extLst>
        </c:ser>
        <c:dLbls>
          <c:showLegendKey val="0"/>
          <c:showVal val="0"/>
          <c:showCatName val="0"/>
          <c:showSerName val="0"/>
          <c:showPercent val="0"/>
          <c:showBubbleSize val="0"/>
        </c:dLbls>
        <c:gapWidth val="0"/>
        <c:overlap val="100"/>
        <c:axId val="154706335"/>
        <c:axId val="154703935"/>
      </c:barChart>
      <c:catAx>
        <c:axId val="15470633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703935"/>
        <c:crosses val="autoZero"/>
        <c:auto val="1"/>
        <c:lblAlgn val="ctr"/>
        <c:lblOffset val="100"/>
        <c:noMultiLvlLbl val="0"/>
      </c:catAx>
      <c:valAx>
        <c:axId val="154703935"/>
        <c:scaling>
          <c:orientation val="minMax"/>
        </c:scaling>
        <c:delete val="0"/>
        <c:axPos val="l"/>
        <c:title>
          <c:tx>
            <c:strRef>
              <c:f>IND!$J$128</c:f>
              <c:strCache>
                <c:ptCount val="1"/>
                <c:pt idx="0">
                  <c:v>Year-Over-Year Growth</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7063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latin typeface="+mn-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7406437649429"/>
          <c:y val="0.14216116563000758"/>
          <c:w val="0.74038160433445077"/>
          <c:h val="0.64066161023903723"/>
        </c:manualLayout>
      </c:layout>
      <c:barChart>
        <c:barDir val="col"/>
        <c:grouping val="clustered"/>
        <c:varyColors val="0"/>
        <c:ser>
          <c:idx val="1"/>
          <c:order val="1"/>
          <c:tx>
            <c:strRef>
              <c:f>'Sector Supply and Demand'!$G$165</c:f>
              <c:strCache>
                <c:ptCount val="1"/>
                <c:pt idx="0">
                  <c:v>Net Absorption</c:v>
                </c:pt>
              </c:strCache>
            </c:strRef>
          </c:tx>
          <c:spPr>
            <a:solidFill>
              <a:schemeClr val="accent1"/>
            </a:solidFill>
            <a:ln>
              <a:noFill/>
            </a:ln>
            <a:effectLst/>
          </c:spPr>
          <c:invertIfNegative val="0"/>
          <c:cat>
            <c:strRef>
              <c:f>'Sector Supply and Demand'!$C$166:$C$188</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Demand'!$G$166:$G$188</c:f>
              <c:numCache>
                <c:formatCode>_(* #,##0_);_(* \(#,##0\);_(* "-"??_);_(@_)</c:formatCode>
                <c:ptCount val="23"/>
                <c:pt idx="0">
                  <c:v>72.922504000000004</c:v>
                </c:pt>
                <c:pt idx="1">
                  <c:v>-183.08553599999999</c:v>
                </c:pt>
                <c:pt idx="2">
                  <c:v>-4.0036209999999999</c:v>
                </c:pt>
                <c:pt idx="3">
                  <c:v>109.788296</c:v>
                </c:pt>
                <c:pt idx="4">
                  <c:v>100.816864</c:v>
                </c:pt>
                <c:pt idx="5">
                  <c:v>173.94308799999999</c:v>
                </c:pt>
                <c:pt idx="6">
                  <c:v>242.598544</c:v>
                </c:pt>
                <c:pt idx="7">
                  <c:v>241.66059200000001</c:v>
                </c:pt>
                <c:pt idx="8">
                  <c:v>270.12505599999997</c:v>
                </c:pt>
                <c:pt idx="9">
                  <c:v>244.586288</c:v>
                </c:pt>
                <c:pt idx="10">
                  <c:v>260.89695999999998</c:v>
                </c:pt>
                <c:pt idx="11">
                  <c:v>176.141648</c:v>
                </c:pt>
                <c:pt idx="12">
                  <c:v>210.91726399999999</c:v>
                </c:pt>
                <c:pt idx="13">
                  <c:v>499.91532799999999</c:v>
                </c:pt>
                <c:pt idx="14">
                  <c:v>410.64809600000001</c:v>
                </c:pt>
                <c:pt idx="15">
                  <c:v>168.07854399999999</c:v>
                </c:pt>
                <c:pt idx="16">
                  <c:v>119.61443199999999</c:v>
                </c:pt>
                <c:pt idx="17">
                  <c:v>112.33520799999999</c:v>
                </c:pt>
                <c:pt idx="18">
                  <c:v>138.44471999999999</c:v>
                </c:pt>
                <c:pt idx="19">
                  <c:v>208.224816</c:v>
                </c:pt>
                <c:pt idx="20">
                  <c:v>206.89931200000001</c:v>
                </c:pt>
                <c:pt idx="21">
                  <c:v>211.662048</c:v>
                </c:pt>
                <c:pt idx="22">
                  <c:v>213.0164</c:v>
                </c:pt>
              </c:numCache>
            </c:numRef>
          </c:val>
          <c:extLst>
            <c:ext xmlns:c16="http://schemas.microsoft.com/office/drawing/2014/chart" uri="{C3380CC4-5D6E-409C-BE32-E72D297353CC}">
              <c16:uniqueId val="{00000000-39AE-4A72-A6E0-84313C9F2E42}"/>
            </c:ext>
          </c:extLst>
        </c:ser>
        <c:ser>
          <c:idx val="2"/>
          <c:order val="2"/>
          <c:tx>
            <c:strRef>
              <c:f>'Sector Supply and Demand'!$H$165</c:f>
              <c:strCache>
                <c:ptCount val="1"/>
                <c:pt idx="0">
                  <c:v>Net Delivered</c:v>
                </c:pt>
              </c:strCache>
            </c:strRef>
          </c:tx>
          <c:spPr>
            <a:solidFill>
              <a:schemeClr val="bg2"/>
            </a:solidFill>
            <a:ln>
              <a:noFill/>
            </a:ln>
            <a:effectLst/>
          </c:spPr>
          <c:invertIfNegative val="0"/>
          <c:cat>
            <c:strRef>
              <c:f>'Sector Supply and Demand'!$C$166:$C$188</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Demand'!$H$166:$H$188</c:f>
              <c:numCache>
                <c:formatCode>_(* #,##0_);_(* \(#,##0\);_(* "-"??_);_(@_)</c:formatCode>
                <c:ptCount val="23"/>
                <c:pt idx="0">
                  <c:v>216.05822000000001</c:v>
                </c:pt>
                <c:pt idx="1">
                  <c:v>63.817602999999998</c:v>
                </c:pt>
                <c:pt idx="2">
                  <c:v>-14.556115</c:v>
                </c:pt>
                <c:pt idx="3">
                  <c:v>-5.4118570000000004</c:v>
                </c:pt>
                <c:pt idx="4">
                  <c:v>-10.483843</c:v>
                </c:pt>
                <c:pt idx="5">
                  <c:v>28.336162999999999</c:v>
                </c:pt>
                <c:pt idx="6">
                  <c:v>86.617185000000006</c:v>
                </c:pt>
                <c:pt idx="7">
                  <c:v>131.68002899999999</c:v>
                </c:pt>
                <c:pt idx="8">
                  <c:v>175.59058200000001</c:v>
                </c:pt>
                <c:pt idx="9">
                  <c:v>215.18194299999999</c:v>
                </c:pt>
                <c:pt idx="10">
                  <c:v>224.01611299999999</c:v>
                </c:pt>
                <c:pt idx="11">
                  <c:v>252.68527</c:v>
                </c:pt>
                <c:pt idx="12">
                  <c:v>292.22626500000001</c:v>
                </c:pt>
                <c:pt idx="13">
                  <c:v>283.25001700000001</c:v>
                </c:pt>
                <c:pt idx="14">
                  <c:v>384.42175800000001</c:v>
                </c:pt>
                <c:pt idx="15">
                  <c:v>508.93877700000002</c:v>
                </c:pt>
                <c:pt idx="16">
                  <c:v>359.57175899999999</c:v>
                </c:pt>
                <c:pt idx="17">
                  <c:v>246.92018899999999</c:v>
                </c:pt>
                <c:pt idx="18">
                  <c:v>190.738258</c:v>
                </c:pt>
                <c:pt idx="19">
                  <c:v>151.70956200000001</c:v>
                </c:pt>
                <c:pt idx="20">
                  <c:v>169.149967</c:v>
                </c:pt>
                <c:pt idx="21">
                  <c:v>192.196113</c:v>
                </c:pt>
                <c:pt idx="22">
                  <c:v>202.36091099999999</c:v>
                </c:pt>
              </c:numCache>
            </c:numRef>
          </c:val>
          <c:extLst>
            <c:ext xmlns:c16="http://schemas.microsoft.com/office/drawing/2014/chart" uri="{C3380CC4-5D6E-409C-BE32-E72D297353CC}">
              <c16:uniqueId val="{00000001-39AE-4A72-A6E0-84313C9F2E42}"/>
            </c:ext>
          </c:extLst>
        </c:ser>
        <c:dLbls>
          <c:showLegendKey val="0"/>
          <c:showVal val="0"/>
          <c:showCatName val="0"/>
          <c:showSerName val="0"/>
          <c:showPercent val="0"/>
          <c:showBubbleSize val="0"/>
        </c:dLbls>
        <c:gapWidth val="219"/>
        <c:overlap val="-27"/>
        <c:axId val="699403104"/>
        <c:axId val="699409824"/>
      </c:barChart>
      <c:lineChart>
        <c:grouping val="standard"/>
        <c:varyColors val="0"/>
        <c:ser>
          <c:idx val="0"/>
          <c:order val="0"/>
          <c:tx>
            <c:strRef>
              <c:f>'Sector Supply and Demand'!$F$165</c:f>
              <c:strCache>
                <c:ptCount val="1"/>
                <c:pt idx="0">
                  <c:v>Vacancy (%)</c:v>
                </c:pt>
              </c:strCache>
            </c:strRef>
          </c:tx>
          <c:spPr>
            <a:ln w="28575" cap="rnd">
              <a:solidFill>
                <a:schemeClr val="accent2"/>
              </a:solidFill>
              <a:round/>
            </a:ln>
            <a:effectLst/>
          </c:spPr>
          <c:marker>
            <c:symbol val="none"/>
          </c:marker>
          <c:cat>
            <c:multiLvlStrRef>
              <c:f>'Sector Supply and Demand'!$C$86:$D$105</c:f>
              <c:multiLvlStrCache>
                <c:ptCount val="20"/>
                <c:lvl>
                  <c:pt idx="0">
                    <c:v>Q3</c:v>
                  </c:pt>
                  <c:pt idx="1">
                    <c:v>Q4</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lvl>
                <c:lvl>
                  <c:pt idx="0">
                    <c:v>'22</c:v>
                  </c:pt>
                  <c:pt idx="2">
                    <c:v>'23</c:v>
                  </c:pt>
                  <c:pt idx="6">
                    <c:v>'24</c:v>
                  </c:pt>
                  <c:pt idx="10">
                    <c:v>'25</c:v>
                  </c:pt>
                  <c:pt idx="14">
                    <c:v>'26</c:v>
                  </c:pt>
                  <c:pt idx="18">
                    <c:v>'27</c:v>
                  </c:pt>
                </c:lvl>
              </c:multiLvlStrCache>
            </c:multiLvlStrRef>
          </c:cat>
          <c:val>
            <c:numRef>
              <c:f>'Sector Supply and Demand'!$F$166:$F$188</c:f>
              <c:numCache>
                <c:formatCode>0.0%</c:formatCode>
                <c:ptCount val="23"/>
                <c:pt idx="0">
                  <c:v>8.6344040930271093E-2</c:v>
                </c:pt>
                <c:pt idx="1">
                  <c:v>0.101946644484997</c:v>
                </c:pt>
                <c:pt idx="2">
                  <c:v>0.10135771334171299</c:v>
                </c:pt>
                <c:pt idx="3">
                  <c:v>9.4003729522228199E-2</c:v>
                </c:pt>
                <c:pt idx="4">
                  <c:v>8.6869470775127397E-2</c:v>
                </c:pt>
                <c:pt idx="5">
                  <c:v>7.7319771051406902E-2</c:v>
                </c:pt>
                <c:pt idx="6">
                  <c:v>6.6846236586570698E-2</c:v>
                </c:pt>
                <c:pt idx="7">
                  <c:v>5.9265211224555997E-2</c:v>
                </c:pt>
                <c:pt idx="8">
                  <c:v>5.26087544858456E-2</c:v>
                </c:pt>
                <c:pt idx="9">
                  <c:v>5.0026293843984597E-2</c:v>
                </c:pt>
                <c:pt idx="10">
                  <c:v>4.7122072428464903E-2</c:v>
                </c:pt>
                <c:pt idx="11">
                  <c:v>5.1057111471891403E-2</c:v>
                </c:pt>
                <c:pt idx="12">
                  <c:v>5.4983690381050103E-2</c:v>
                </c:pt>
                <c:pt idx="13">
                  <c:v>4.1462220251560197E-2</c:v>
                </c:pt>
                <c:pt idx="14">
                  <c:v>3.9078947156667702E-2</c:v>
                </c:pt>
                <c:pt idx="15">
                  <c:v>5.6855924427509301E-2</c:v>
                </c:pt>
                <c:pt idx="16">
                  <c:v>6.8802073597908006E-2</c:v>
                </c:pt>
                <c:pt idx="17">
                  <c:v>7.5115457177162198E-2</c:v>
                </c:pt>
                <c:pt idx="18">
                  <c:v>7.7338851988315596E-2</c:v>
                </c:pt>
                <c:pt idx="19">
                  <c:v>7.3783308267593398E-2</c:v>
                </c:pt>
                <c:pt idx="20">
                  <c:v>7.1169219911098494E-2</c:v>
                </c:pt>
                <c:pt idx="21">
                  <c:v>6.9458238780498505E-2</c:v>
                </c:pt>
                <c:pt idx="22">
                  <c:v>6.8197257816791507E-2</c:v>
                </c:pt>
              </c:numCache>
            </c:numRef>
          </c:val>
          <c:smooth val="0"/>
          <c:extLst>
            <c:ext xmlns:c16="http://schemas.microsoft.com/office/drawing/2014/chart" uri="{C3380CC4-5D6E-409C-BE32-E72D297353CC}">
              <c16:uniqueId val="{00000002-39AE-4A72-A6E0-84313C9F2E42}"/>
            </c:ext>
          </c:extLst>
        </c:ser>
        <c:dLbls>
          <c:showLegendKey val="0"/>
          <c:showVal val="0"/>
          <c:showCatName val="0"/>
          <c:showSerName val="0"/>
          <c:showPercent val="0"/>
          <c:showBubbleSize val="0"/>
        </c:dLbls>
        <c:marker val="1"/>
        <c:smooth val="0"/>
        <c:axId val="1090315792"/>
        <c:axId val="1090314832"/>
      </c:lineChart>
      <c:catAx>
        <c:axId val="6994031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699409824"/>
        <c:crosses val="autoZero"/>
        <c:auto val="1"/>
        <c:lblAlgn val="ctr"/>
        <c:lblOffset val="0"/>
        <c:noMultiLvlLbl val="0"/>
      </c:catAx>
      <c:valAx>
        <c:axId val="6994098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Millions (SF)</a:t>
                </a:r>
              </a:p>
            </c:rich>
          </c:tx>
          <c:layout>
            <c:manualLayout>
              <c:xMode val="edge"/>
              <c:yMode val="edge"/>
              <c:x val="2.2057178940985715E-3"/>
              <c:y val="0.273721434727051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9403104"/>
        <c:crosses val="autoZero"/>
        <c:crossBetween val="between"/>
      </c:valAx>
      <c:valAx>
        <c:axId val="109031483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Vacancy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90315792"/>
        <c:crosses val="max"/>
        <c:crossBetween val="between"/>
      </c:valAx>
      <c:catAx>
        <c:axId val="1090315792"/>
        <c:scaling>
          <c:orientation val="minMax"/>
        </c:scaling>
        <c:delete val="1"/>
        <c:axPos val="b"/>
        <c:numFmt formatCode="General" sourceLinked="1"/>
        <c:majorTickMark val="out"/>
        <c:minorTickMark val="none"/>
        <c:tickLblPos val="nextTo"/>
        <c:crossAx val="1090314832"/>
        <c:crosses val="autoZero"/>
        <c:auto val="1"/>
        <c:lblAlgn val="ctr"/>
        <c:lblOffset val="100"/>
        <c:noMultiLvlLbl val="0"/>
      </c:catAx>
      <c:spPr>
        <a:noFill/>
        <a:ln>
          <a:noFill/>
        </a:ln>
        <a:effectLst/>
      </c:spPr>
    </c:plotArea>
    <c:legend>
      <c:legendPos val="b"/>
      <c:layout>
        <c:manualLayout>
          <c:xMode val="edge"/>
          <c:yMode val="edge"/>
          <c:x val="2.6900565461340964E-3"/>
          <c:y val="6.1673744136431403E-3"/>
          <c:w val="0.89999993015259094"/>
          <c:h val="0.122827730682815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7406437649429"/>
          <c:y val="0.14216116563000758"/>
          <c:w val="0.74038160433445077"/>
          <c:h val="0.732662764819628"/>
        </c:manualLayout>
      </c:layout>
      <c:barChart>
        <c:barDir val="col"/>
        <c:grouping val="clustered"/>
        <c:varyColors val="0"/>
        <c:ser>
          <c:idx val="1"/>
          <c:order val="1"/>
          <c:tx>
            <c:strRef>
              <c:f>'Sector Supply and Demand'!$G$206</c:f>
              <c:strCache>
                <c:ptCount val="1"/>
                <c:pt idx="0">
                  <c:v>Net Absorption</c:v>
                </c:pt>
              </c:strCache>
            </c:strRef>
          </c:tx>
          <c:spPr>
            <a:solidFill>
              <a:schemeClr val="accent1"/>
            </a:solidFill>
            <a:ln>
              <a:noFill/>
            </a:ln>
            <a:effectLst/>
          </c:spPr>
          <c:invertIfNegative val="0"/>
          <c:cat>
            <c:strRef>
              <c:f>'Sector Supply and Demand'!$C$207:$C$229</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Demand'!$G$207:$G$229</c:f>
              <c:numCache>
                <c:formatCode>_(* #,##0_);_(* \(#,##0\);_(* "-"??_);_(@_)</c:formatCode>
                <c:ptCount val="23"/>
                <c:pt idx="0">
                  <c:v>141.03747200000001</c:v>
                </c:pt>
                <c:pt idx="1">
                  <c:v>11.336627999999999</c:v>
                </c:pt>
                <c:pt idx="2">
                  <c:v>73.545271999999997</c:v>
                </c:pt>
                <c:pt idx="3">
                  <c:v>67.558248000000006</c:v>
                </c:pt>
                <c:pt idx="4">
                  <c:v>80.484424000000004</c:v>
                </c:pt>
                <c:pt idx="5">
                  <c:v>87.402304000000001</c:v>
                </c:pt>
                <c:pt idx="6">
                  <c:v>129.15007199999999</c:v>
                </c:pt>
                <c:pt idx="7">
                  <c:v>117.3746</c:v>
                </c:pt>
                <c:pt idx="8">
                  <c:v>132.801456</c:v>
                </c:pt>
                <c:pt idx="9">
                  <c:v>92.450327999999999</c:v>
                </c:pt>
                <c:pt idx="10">
                  <c:v>55.818435999999998</c:v>
                </c:pt>
                <c:pt idx="11">
                  <c:v>35.400039999999997</c:v>
                </c:pt>
                <c:pt idx="12">
                  <c:v>-28.077926000000001</c:v>
                </c:pt>
                <c:pt idx="13">
                  <c:v>69.349695999999994</c:v>
                </c:pt>
                <c:pt idx="14">
                  <c:v>65.500563999999997</c:v>
                </c:pt>
                <c:pt idx="15">
                  <c:v>41.890036000000002</c:v>
                </c:pt>
                <c:pt idx="16">
                  <c:v>18.893388000000002</c:v>
                </c:pt>
                <c:pt idx="17">
                  <c:v>-0.48546099999999998</c:v>
                </c:pt>
                <c:pt idx="18">
                  <c:v>21.92606</c:v>
                </c:pt>
                <c:pt idx="19">
                  <c:v>24.165780000000002</c:v>
                </c:pt>
                <c:pt idx="20">
                  <c:v>18.552496000000001</c:v>
                </c:pt>
                <c:pt idx="21">
                  <c:v>18.221886000000001</c:v>
                </c:pt>
                <c:pt idx="22">
                  <c:v>32.449809999999999</c:v>
                </c:pt>
              </c:numCache>
            </c:numRef>
          </c:val>
          <c:extLst>
            <c:ext xmlns:c16="http://schemas.microsoft.com/office/drawing/2014/chart" uri="{C3380CC4-5D6E-409C-BE32-E72D297353CC}">
              <c16:uniqueId val="{00000000-4E4A-40CA-A424-94A71F998370}"/>
            </c:ext>
          </c:extLst>
        </c:ser>
        <c:ser>
          <c:idx val="2"/>
          <c:order val="2"/>
          <c:tx>
            <c:strRef>
              <c:f>'Sector Supply and Demand'!$H$206</c:f>
              <c:strCache>
                <c:ptCount val="1"/>
                <c:pt idx="0">
                  <c:v>Net Delivered</c:v>
                </c:pt>
              </c:strCache>
            </c:strRef>
          </c:tx>
          <c:spPr>
            <a:solidFill>
              <a:schemeClr val="bg2"/>
            </a:solidFill>
            <a:ln>
              <a:noFill/>
            </a:ln>
            <a:effectLst/>
          </c:spPr>
          <c:invertIfNegative val="0"/>
          <c:cat>
            <c:strRef>
              <c:f>'Sector Supply and Demand'!$C$207:$C$229</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Demand'!$H$207:$H$229</c:f>
              <c:numCache>
                <c:formatCode>_(* #,##0_);_(* \(#,##0\);_(* "-"??_);_(@_)</c:formatCode>
                <c:ptCount val="23"/>
                <c:pt idx="0">
                  <c:v>212.568896</c:v>
                </c:pt>
                <c:pt idx="1">
                  <c:v>108.61743199999999</c:v>
                </c:pt>
                <c:pt idx="2">
                  <c:v>59.73827</c:v>
                </c:pt>
                <c:pt idx="3">
                  <c:v>49.879624</c:v>
                </c:pt>
                <c:pt idx="4">
                  <c:v>57.241027000000003</c:v>
                </c:pt>
                <c:pt idx="5">
                  <c:v>54.160713000000001</c:v>
                </c:pt>
                <c:pt idx="6">
                  <c:v>64.247607000000002</c:v>
                </c:pt>
                <c:pt idx="7">
                  <c:v>73.942041000000003</c:v>
                </c:pt>
                <c:pt idx="8">
                  <c:v>72.935683999999995</c:v>
                </c:pt>
                <c:pt idx="9">
                  <c:v>79.260183999999995</c:v>
                </c:pt>
                <c:pt idx="10">
                  <c:v>52.260728</c:v>
                </c:pt>
                <c:pt idx="11">
                  <c:v>53.452399</c:v>
                </c:pt>
                <c:pt idx="12">
                  <c:v>37.303064999999997</c:v>
                </c:pt>
                <c:pt idx="13">
                  <c:v>15.2446</c:v>
                </c:pt>
                <c:pt idx="14">
                  <c:v>14.501528</c:v>
                </c:pt>
                <c:pt idx="15">
                  <c:v>32.973706999999997</c:v>
                </c:pt>
                <c:pt idx="16">
                  <c:v>25.103131999999999</c:v>
                </c:pt>
                <c:pt idx="17">
                  <c:v>26.651012000000001</c:v>
                </c:pt>
                <c:pt idx="18">
                  <c:v>26.281455000000001</c:v>
                </c:pt>
                <c:pt idx="19">
                  <c:v>18.915513000000001</c:v>
                </c:pt>
                <c:pt idx="20">
                  <c:v>17.243471</c:v>
                </c:pt>
                <c:pt idx="21">
                  <c:v>26.859399</c:v>
                </c:pt>
                <c:pt idx="22">
                  <c:v>42.594507</c:v>
                </c:pt>
              </c:numCache>
            </c:numRef>
          </c:val>
          <c:extLst>
            <c:ext xmlns:c16="http://schemas.microsoft.com/office/drawing/2014/chart" uri="{C3380CC4-5D6E-409C-BE32-E72D297353CC}">
              <c16:uniqueId val="{00000001-4E4A-40CA-A424-94A71F998370}"/>
            </c:ext>
          </c:extLst>
        </c:ser>
        <c:dLbls>
          <c:showLegendKey val="0"/>
          <c:showVal val="0"/>
          <c:showCatName val="0"/>
          <c:showSerName val="0"/>
          <c:showPercent val="0"/>
          <c:showBubbleSize val="0"/>
        </c:dLbls>
        <c:gapWidth val="219"/>
        <c:overlap val="-27"/>
        <c:axId val="699403104"/>
        <c:axId val="699409824"/>
      </c:barChart>
      <c:lineChart>
        <c:grouping val="standard"/>
        <c:varyColors val="0"/>
        <c:ser>
          <c:idx val="0"/>
          <c:order val="0"/>
          <c:tx>
            <c:strRef>
              <c:f>'Sector Supply and Demand'!$F$206</c:f>
              <c:strCache>
                <c:ptCount val="1"/>
                <c:pt idx="0">
                  <c:v>Vacancy (%)</c:v>
                </c:pt>
              </c:strCache>
            </c:strRef>
          </c:tx>
          <c:spPr>
            <a:ln w="28575" cap="rnd">
              <a:solidFill>
                <a:schemeClr val="accent2"/>
              </a:solidFill>
              <a:round/>
            </a:ln>
            <a:effectLst/>
          </c:spPr>
          <c:marker>
            <c:symbol val="none"/>
          </c:marker>
          <c:cat>
            <c:multiLvlStrRef>
              <c:f>'Sector Supply and Demand'!$C$86:$D$105</c:f>
              <c:multiLvlStrCache>
                <c:ptCount val="20"/>
                <c:lvl>
                  <c:pt idx="0">
                    <c:v>Q3</c:v>
                  </c:pt>
                  <c:pt idx="1">
                    <c:v>Q4</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lvl>
                <c:lvl>
                  <c:pt idx="0">
                    <c:v>'22</c:v>
                  </c:pt>
                  <c:pt idx="2">
                    <c:v>'23</c:v>
                  </c:pt>
                  <c:pt idx="6">
                    <c:v>'24</c:v>
                  </c:pt>
                  <c:pt idx="10">
                    <c:v>'25</c:v>
                  </c:pt>
                  <c:pt idx="14">
                    <c:v>'26</c:v>
                  </c:pt>
                  <c:pt idx="18">
                    <c:v>'27</c:v>
                  </c:pt>
                </c:lvl>
              </c:multiLvlStrCache>
            </c:multiLvlStrRef>
          </c:cat>
          <c:val>
            <c:numRef>
              <c:f>'Sector Supply and Demand'!$F$207:$F$229</c:f>
              <c:numCache>
                <c:formatCode>0.0%</c:formatCode>
                <c:ptCount val="23"/>
                <c:pt idx="0">
                  <c:v>6.2404327094554901E-2</c:v>
                </c:pt>
                <c:pt idx="1">
                  <c:v>7.0896722376346602E-2</c:v>
                </c:pt>
                <c:pt idx="2">
                  <c:v>6.9235675036907196E-2</c:v>
                </c:pt>
                <c:pt idx="3">
                  <c:v>6.7278116941451999E-2</c:v>
                </c:pt>
                <c:pt idx="4">
                  <c:v>6.4799919724464403E-2</c:v>
                </c:pt>
                <c:pt idx="5">
                  <c:v>6.1464108526706702E-2</c:v>
                </c:pt>
                <c:pt idx="6">
                  <c:v>5.5221341550350203E-2</c:v>
                </c:pt>
                <c:pt idx="7">
                  <c:v>5.0945583730936099E-2</c:v>
                </c:pt>
                <c:pt idx="8">
                  <c:v>4.5241560786962502E-2</c:v>
                </c:pt>
                <c:pt idx="9">
                  <c:v>4.3756932020187399E-2</c:v>
                </c:pt>
                <c:pt idx="10">
                  <c:v>4.3255705386400202E-2</c:v>
                </c:pt>
                <c:pt idx="11">
                  <c:v>4.4614195823669399E-2</c:v>
                </c:pt>
                <c:pt idx="12">
                  <c:v>5.0223041325807599E-2</c:v>
                </c:pt>
                <c:pt idx="13">
                  <c:v>4.5419599860906601E-2</c:v>
                </c:pt>
                <c:pt idx="14">
                  <c:v>4.09123972058296E-2</c:v>
                </c:pt>
                <c:pt idx="15">
                  <c:v>4.0012843906879397E-2</c:v>
                </c:pt>
                <c:pt idx="16">
                  <c:v>4.0448602288961397E-2</c:v>
                </c:pt>
                <c:pt idx="17">
                  <c:v>4.2721163481473902E-2</c:v>
                </c:pt>
                <c:pt idx="18">
                  <c:v>4.3356351554393803E-2</c:v>
                </c:pt>
                <c:pt idx="19">
                  <c:v>4.2876083403825802E-2</c:v>
                </c:pt>
                <c:pt idx="20">
                  <c:v>4.2673658579587902E-2</c:v>
                </c:pt>
                <c:pt idx="21">
                  <c:v>4.3255273252725601E-2</c:v>
                </c:pt>
                <c:pt idx="22">
                  <c:v>4.3863303959369701E-2</c:v>
                </c:pt>
              </c:numCache>
            </c:numRef>
          </c:val>
          <c:smooth val="0"/>
          <c:extLst>
            <c:ext xmlns:c16="http://schemas.microsoft.com/office/drawing/2014/chart" uri="{C3380CC4-5D6E-409C-BE32-E72D297353CC}">
              <c16:uniqueId val="{00000002-4E4A-40CA-A424-94A71F998370}"/>
            </c:ext>
          </c:extLst>
        </c:ser>
        <c:dLbls>
          <c:showLegendKey val="0"/>
          <c:showVal val="0"/>
          <c:showCatName val="0"/>
          <c:showSerName val="0"/>
          <c:showPercent val="0"/>
          <c:showBubbleSize val="0"/>
        </c:dLbls>
        <c:marker val="1"/>
        <c:smooth val="0"/>
        <c:axId val="1090315792"/>
        <c:axId val="1090314832"/>
      </c:lineChart>
      <c:catAx>
        <c:axId val="6994031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2"/>
                </a:solidFill>
                <a:latin typeface="+mn-lt"/>
                <a:ea typeface="+mn-ea"/>
                <a:cs typeface="+mn-cs"/>
              </a:defRPr>
            </a:pPr>
            <a:endParaRPr lang="en-US"/>
          </a:p>
        </c:txPr>
        <c:crossAx val="699409824"/>
        <c:crosses val="autoZero"/>
        <c:auto val="1"/>
        <c:lblAlgn val="ctr"/>
        <c:lblOffset val="0"/>
        <c:tickLblSkip val="2"/>
        <c:noMultiLvlLbl val="0"/>
      </c:catAx>
      <c:valAx>
        <c:axId val="6994098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t>Millions</a:t>
                </a:r>
                <a:r>
                  <a:rPr lang="en-US" baseline="0"/>
                  <a:t> (SF)</a:t>
                </a:r>
                <a:endParaRPr lang="en-US"/>
              </a:p>
            </c:rich>
          </c:tx>
          <c:layout>
            <c:manualLayout>
              <c:xMode val="edge"/>
              <c:yMode val="edge"/>
              <c:x val="2.2057178940985715E-3"/>
              <c:y val="0.273721434727051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699403104"/>
        <c:crosses val="autoZero"/>
        <c:crossBetween val="between"/>
      </c:valAx>
      <c:valAx>
        <c:axId val="109031483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t>Vacancy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1090315792"/>
        <c:crosses val="max"/>
        <c:crossBetween val="between"/>
      </c:valAx>
      <c:catAx>
        <c:axId val="1090315792"/>
        <c:scaling>
          <c:orientation val="minMax"/>
        </c:scaling>
        <c:delete val="1"/>
        <c:axPos val="b"/>
        <c:numFmt formatCode="General" sourceLinked="1"/>
        <c:majorTickMark val="out"/>
        <c:minorTickMark val="none"/>
        <c:tickLblPos val="nextTo"/>
        <c:crossAx val="1090314832"/>
        <c:crosses val="autoZero"/>
        <c:auto val="1"/>
        <c:lblAlgn val="ctr"/>
        <c:lblOffset val="100"/>
        <c:noMultiLvlLbl val="0"/>
      </c:catAx>
      <c:spPr>
        <a:noFill/>
        <a:ln>
          <a:noFill/>
        </a:ln>
        <a:effectLst/>
      </c:spPr>
    </c:plotArea>
    <c:legend>
      <c:legendPos val="b"/>
      <c:layout>
        <c:manualLayout>
          <c:xMode val="edge"/>
          <c:yMode val="edge"/>
          <c:x val="2.6900565461340964E-3"/>
          <c:y val="6.1673744136431403E-3"/>
          <c:w val="0.89999993015259094"/>
          <c:h val="0.122827730682815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2"/>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84860141961784"/>
          <c:y val="0.13719552650164915"/>
          <c:w val="0.78674192790439712"/>
          <c:h val="0.71664007267175722"/>
        </c:manualLayout>
      </c:layout>
      <c:barChart>
        <c:barDir val="col"/>
        <c:grouping val="clustered"/>
        <c:varyColors val="0"/>
        <c:ser>
          <c:idx val="0"/>
          <c:order val="0"/>
          <c:tx>
            <c:strRef>
              <c:f>'US Economy'!$D$635</c:f>
              <c:strCache>
                <c:ptCount val="1"/>
                <c:pt idx="0">
                  <c:v>Annual Job Growth (in 000's)</c:v>
                </c:pt>
              </c:strCache>
            </c:strRef>
          </c:tx>
          <c:spPr>
            <a:solidFill>
              <a:schemeClr val="accent1"/>
            </a:solidFill>
            <a:ln>
              <a:noFill/>
            </a:ln>
            <a:effectLst/>
          </c:spPr>
          <c:invertIfNegative val="0"/>
          <c:cat>
            <c:strRef>
              <c:f>'US Economy'!$B$686:$B$711</c:f>
              <c:strCache>
                <c:ptCount val="26"/>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strCache>
            </c:strRef>
          </c:cat>
          <c:val>
            <c:numRef>
              <c:f>'US Economy'!$D$686:$D$711</c:f>
              <c:numCache>
                <c:formatCode>_(* #,##0_);_(* \(#,##0\);_(* "-"??_);_(@_)</c:formatCode>
                <c:ptCount val="26"/>
                <c:pt idx="0">
                  <c:v>1933</c:v>
                </c:pt>
                <c:pt idx="1">
                  <c:v>-1733</c:v>
                </c:pt>
                <c:pt idx="2">
                  <c:v>-518</c:v>
                </c:pt>
                <c:pt idx="3">
                  <c:v>124</c:v>
                </c:pt>
                <c:pt idx="4">
                  <c:v>2040</c:v>
                </c:pt>
                <c:pt idx="5">
                  <c:v>2529</c:v>
                </c:pt>
                <c:pt idx="6">
                  <c:v>2091</c:v>
                </c:pt>
                <c:pt idx="7">
                  <c:v>1146</c:v>
                </c:pt>
                <c:pt idx="8">
                  <c:v>-3548</c:v>
                </c:pt>
                <c:pt idx="9">
                  <c:v>-5039</c:v>
                </c:pt>
                <c:pt idx="10">
                  <c:v>1022</c:v>
                </c:pt>
                <c:pt idx="11">
                  <c:v>2058</c:v>
                </c:pt>
                <c:pt idx="12">
                  <c:v>2186</c:v>
                </c:pt>
                <c:pt idx="13">
                  <c:v>2299</c:v>
                </c:pt>
                <c:pt idx="14">
                  <c:v>2991</c:v>
                </c:pt>
                <c:pt idx="15">
                  <c:v>2713</c:v>
                </c:pt>
                <c:pt idx="16">
                  <c:v>2331</c:v>
                </c:pt>
                <c:pt idx="17">
                  <c:v>2115</c:v>
                </c:pt>
                <c:pt idx="18">
                  <c:v>2286</c:v>
                </c:pt>
                <c:pt idx="19">
                  <c:v>1986</c:v>
                </c:pt>
                <c:pt idx="20">
                  <c:v>-9247</c:v>
                </c:pt>
                <c:pt idx="21">
                  <c:v>7233</c:v>
                </c:pt>
                <c:pt idx="22">
                  <c:v>4555</c:v>
                </c:pt>
                <c:pt idx="23">
                  <c:v>2594</c:v>
                </c:pt>
                <c:pt idx="24">
                  <c:v>2012</c:v>
                </c:pt>
                <c:pt idx="25">
                  <c:v>584</c:v>
                </c:pt>
              </c:numCache>
            </c:numRef>
          </c:val>
          <c:extLst>
            <c:ext xmlns:c16="http://schemas.microsoft.com/office/drawing/2014/chart" uri="{C3380CC4-5D6E-409C-BE32-E72D297353CC}">
              <c16:uniqueId val="{00000000-B661-4A94-B27F-57DC8EAFFEC8}"/>
            </c:ext>
          </c:extLst>
        </c:ser>
        <c:dLbls>
          <c:showLegendKey val="0"/>
          <c:showVal val="0"/>
          <c:showCatName val="0"/>
          <c:showSerName val="0"/>
          <c:showPercent val="0"/>
          <c:showBubbleSize val="0"/>
        </c:dLbls>
        <c:gapWidth val="219"/>
        <c:overlap val="-27"/>
        <c:axId val="1113934928"/>
        <c:axId val="1113948656"/>
      </c:barChart>
      <c:lineChart>
        <c:grouping val="standard"/>
        <c:varyColors val="0"/>
        <c:ser>
          <c:idx val="1"/>
          <c:order val="1"/>
          <c:tx>
            <c:strRef>
              <c:f>'US Economy'!$E$635</c:f>
              <c:strCache>
                <c:ptCount val="1"/>
                <c:pt idx="0">
                  <c:v>Avg. Last 10-Yrs.</c:v>
                </c:pt>
              </c:strCache>
            </c:strRef>
          </c:tx>
          <c:spPr>
            <a:ln w="9525" cap="rnd">
              <a:solidFill>
                <a:schemeClr val="accent2"/>
              </a:solidFill>
              <a:prstDash val="dash"/>
              <a:round/>
            </a:ln>
            <a:effectLst/>
          </c:spPr>
          <c:marker>
            <c:symbol val="none"/>
          </c:marker>
          <c:cat>
            <c:strRef>
              <c:f>'US Economy'!$B$686:$B$711</c:f>
              <c:strCache>
                <c:ptCount val="26"/>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strCache>
            </c:strRef>
          </c:cat>
          <c:val>
            <c:numRef>
              <c:f>'US Economy'!$E$686:$E$711</c:f>
              <c:numCache>
                <c:formatCode>_(* #,##0_);_(* \(#,##0\);_(* "-"??_);_(@_)</c:formatCode>
                <c:ptCount val="26"/>
                <c:pt idx="0">
                  <c:v>1644.9</c:v>
                </c:pt>
                <c:pt idx="1">
                  <c:v>1644.9</c:v>
                </c:pt>
                <c:pt idx="2">
                  <c:v>1644.9</c:v>
                </c:pt>
                <c:pt idx="3">
                  <c:v>1644.9</c:v>
                </c:pt>
                <c:pt idx="4">
                  <c:v>1644.9</c:v>
                </c:pt>
                <c:pt idx="5">
                  <c:v>1644.9</c:v>
                </c:pt>
                <c:pt idx="6">
                  <c:v>1644.9</c:v>
                </c:pt>
                <c:pt idx="7">
                  <c:v>1644.9</c:v>
                </c:pt>
                <c:pt idx="8">
                  <c:v>1644.9</c:v>
                </c:pt>
                <c:pt idx="9">
                  <c:v>1644.9</c:v>
                </c:pt>
                <c:pt idx="10">
                  <c:v>1644.9</c:v>
                </c:pt>
                <c:pt idx="11">
                  <c:v>1644.9</c:v>
                </c:pt>
                <c:pt idx="12">
                  <c:v>1644.9</c:v>
                </c:pt>
                <c:pt idx="13">
                  <c:v>1644.9</c:v>
                </c:pt>
                <c:pt idx="14">
                  <c:v>1644.9</c:v>
                </c:pt>
                <c:pt idx="15">
                  <c:v>1644.9</c:v>
                </c:pt>
                <c:pt idx="16">
                  <c:v>1644.9</c:v>
                </c:pt>
                <c:pt idx="17">
                  <c:v>1644.9</c:v>
                </c:pt>
                <c:pt idx="18">
                  <c:v>1644.9</c:v>
                </c:pt>
                <c:pt idx="19">
                  <c:v>1644.9</c:v>
                </c:pt>
                <c:pt idx="20">
                  <c:v>1644.9</c:v>
                </c:pt>
                <c:pt idx="21">
                  <c:v>1644.9</c:v>
                </c:pt>
                <c:pt idx="22">
                  <c:v>1644.9</c:v>
                </c:pt>
                <c:pt idx="23">
                  <c:v>1644.9</c:v>
                </c:pt>
                <c:pt idx="24">
                  <c:v>1644.9</c:v>
                </c:pt>
                <c:pt idx="25">
                  <c:v>1644.9</c:v>
                </c:pt>
              </c:numCache>
            </c:numRef>
          </c:val>
          <c:smooth val="0"/>
          <c:extLst>
            <c:ext xmlns:c16="http://schemas.microsoft.com/office/drawing/2014/chart" uri="{C3380CC4-5D6E-409C-BE32-E72D297353CC}">
              <c16:uniqueId val="{00000001-B661-4A94-B27F-57DC8EAFFEC8}"/>
            </c:ext>
          </c:extLst>
        </c:ser>
        <c:dLbls>
          <c:showLegendKey val="0"/>
          <c:showVal val="0"/>
          <c:showCatName val="0"/>
          <c:showSerName val="0"/>
          <c:showPercent val="0"/>
          <c:showBubbleSize val="0"/>
        </c:dLbls>
        <c:marker val="1"/>
        <c:smooth val="0"/>
        <c:axId val="1113934928"/>
        <c:axId val="1113948656"/>
      </c:lineChart>
      <c:catAx>
        <c:axId val="11139349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113948656"/>
        <c:crosses val="autoZero"/>
        <c:auto val="1"/>
        <c:lblAlgn val="ctr"/>
        <c:lblOffset val="100"/>
        <c:tickLblSkip val="5"/>
        <c:noMultiLvlLbl val="0"/>
      </c:catAx>
      <c:valAx>
        <c:axId val="1113948656"/>
        <c:scaling>
          <c:orientation val="minMax"/>
          <c:max val="5000"/>
          <c:min val="-5000"/>
        </c:scaling>
        <c:delete val="0"/>
        <c:axPos val="l"/>
        <c:title>
          <c:tx>
            <c:strRef>
              <c:f>'US Economy'!$C$628</c:f>
              <c:strCache>
                <c:ptCount val="1"/>
                <c:pt idx="0">
                  <c:v>Annual Job Growth              (in 000's)</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113934928"/>
        <c:crosses val="autoZero"/>
        <c:crossBetween val="between"/>
      </c:valAx>
      <c:spPr>
        <a:noFill/>
        <a:ln>
          <a:noFill/>
        </a:ln>
        <a:effectLst/>
      </c:spPr>
    </c:plotArea>
    <c:legend>
      <c:legendPos val="t"/>
      <c:layout>
        <c:manualLayout>
          <c:xMode val="edge"/>
          <c:yMode val="edge"/>
          <c:x val="7.753889195495256E-2"/>
          <c:y val="1.3131805545977487E-2"/>
          <c:w val="0.79068970987349929"/>
          <c:h val="8.408573907081293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latin typeface="+mj-lt"/>
          <a:ea typeface="Calibri" panose="020F0502020204030204" pitchFamily="34" charset="0"/>
          <a:cs typeface="Calibri" panose="020F050202020403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27146428545245"/>
          <c:y val="0.17744435178014731"/>
          <c:w val="0.79588561484153342"/>
          <c:h val="0.69751792061317286"/>
        </c:manualLayout>
      </c:layout>
      <c:barChart>
        <c:barDir val="col"/>
        <c:grouping val="clustered"/>
        <c:varyColors val="0"/>
        <c:ser>
          <c:idx val="1"/>
          <c:order val="0"/>
          <c:tx>
            <c:strRef>
              <c:f>'Alts Manual'!$B$88</c:f>
              <c:strCache>
                <c:ptCount val="1"/>
                <c:pt idx="0">
                  <c:v>Announced Store Openings</c:v>
                </c:pt>
              </c:strCache>
            </c:strRef>
          </c:tx>
          <c:spPr>
            <a:solidFill>
              <a:schemeClr val="accent2"/>
            </a:solidFill>
            <a:ln>
              <a:noFill/>
            </a:ln>
            <a:effectLst/>
          </c:spPr>
          <c:invertIfNegative val="0"/>
          <c:cat>
            <c:numRef>
              <c:f>'Alts Manual'!$A$89:$A$93</c:f>
              <c:numCache>
                <c:formatCode>General</c:formatCode>
                <c:ptCount val="5"/>
                <c:pt idx="0">
                  <c:v>2021</c:v>
                </c:pt>
                <c:pt idx="1">
                  <c:v>2022</c:v>
                </c:pt>
                <c:pt idx="2">
                  <c:v>2023</c:v>
                </c:pt>
                <c:pt idx="3">
                  <c:v>2024</c:v>
                </c:pt>
                <c:pt idx="4">
                  <c:v>2025</c:v>
                </c:pt>
              </c:numCache>
            </c:numRef>
          </c:cat>
          <c:val>
            <c:numRef>
              <c:f>'Alts Manual'!$B$89:$B$93</c:f>
              <c:numCache>
                <c:formatCode>General</c:formatCode>
                <c:ptCount val="5"/>
                <c:pt idx="0">
                  <c:v>8115</c:v>
                </c:pt>
                <c:pt idx="1">
                  <c:v>6310</c:v>
                </c:pt>
                <c:pt idx="2">
                  <c:v>5890</c:v>
                </c:pt>
                <c:pt idx="3">
                  <c:v>6885</c:v>
                </c:pt>
                <c:pt idx="4">
                  <c:v>5525</c:v>
                </c:pt>
              </c:numCache>
            </c:numRef>
          </c:val>
          <c:extLst>
            <c:ext xmlns:c16="http://schemas.microsoft.com/office/drawing/2014/chart" uri="{C3380CC4-5D6E-409C-BE32-E72D297353CC}">
              <c16:uniqueId val="{00000000-B323-4241-8F03-B268CE05EEAA}"/>
            </c:ext>
          </c:extLst>
        </c:ser>
        <c:ser>
          <c:idx val="2"/>
          <c:order val="1"/>
          <c:tx>
            <c:strRef>
              <c:f>'Alts Manual'!$C$88</c:f>
              <c:strCache>
                <c:ptCount val="1"/>
                <c:pt idx="0">
                  <c:v>Announced Store Closings</c:v>
                </c:pt>
              </c:strCache>
            </c:strRef>
          </c:tx>
          <c:spPr>
            <a:solidFill>
              <a:schemeClr val="accent3"/>
            </a:solidFill>
            <a:ln>
              <a:noFill/>
            </a:ln>
            <a:effectLst/>
          </c:spPr>
          <c:invertIfNegative val="0"/>
          <c:cat>
            <c:numRef>
              <c:f>'Alts Manual'!$A$89:$A$93</c:f>
              <c:numCache>
                <c:formatCode>General</c:formatCode>
                <c:ptCount val="5"/>
                <c:pt idx="0">
                  <c:v>2021</c:v>
                </c:pt>
                <c:pt idx="1">
                  <c:v>2022</c:v>
                </c:pt>
                <c:pt idx="2">
                  <c:v>2023</c:v>
                </c:pt>
                <c:pt idx="3">
                  <c:v>2024</c:v>
                </c:pt>
                <c:pt idx="4">
                  <c:v>2025</c:v>
                </c:pt>
              </c:numCache>
            </c:numRef>
          </c:cat>
          <c:val>
            <c:numRef>
              <c:f>'Alts Manual'!$C$89:$C$93</c:f>
              <c:numCache>
                <c:formatCode>General</c:formatCode>
                <c:ptCount val="5"/>
                <c:pt idx="0">
                  <c:v>3940</c:v>
                </c:pt>
                <c:pt idx="1">
                  <c:v>1680</c:v>
                </c:pt>
                <c:pt idx="2">
                  <c:v>4070</c:v>
                </c:pt>
                <c:pt idx="3">
                  <c:v>8760</c:v>
                </c:pt>
                <c:pt idx="4">
                  <c:v>4820</c:v>
                </c:pt>
              </c:numCache>
            </c:numRef>
          </c:val>
          <c:extLst>
            <c:ext xmlns:c16="http://schemas.microsoft.com/office/drawing/2014/chart" uri="{C3380CC4-5D6E-409C-BE32-E72D297353CC}">
              <c16:uniqueId val="{00000001-B323-4241-8F03-B268CE05EEAA}"/>
            </c:ext>
          </c:extLst>
        </c:ser>
        <c:dLbls>
          <c:showLegendKey val="0"/>
          <c:showVal val="0"/>
          <c:showCatName val="0"/>
          <c:showSerName val="0"/>
          <c:showPercent val="0"/>
          <c:showBubbleSize val="0"/>
        </c:dLbls>
        <c:gapWidth val="27"/>
        <c:axId val="1090838616"/>
        <c:axId val="1090830336"/>
      </c:barChart>
      <c:catAx>
        <c:axId val="109083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ysClr val="windowText" lastClr="000000"/>
                </a:solidFill>
                <a:latin typeface="+mn-lt"/>
                <a:ea typeface="+mn-ea"/>
                <a:cs typeface="+mn-cs"/>
              </a:defRPr>
            </a:pPr>
            <a:endParaRPr lang="en-US"/>
          </a:p>
        </c:txPr>
        <c:crossAx val="1090830336"/>
        <c:crosses val="autoZero"/>
        <c:auto val="1"/>
        <c:lblAlgn val="ctr"/>
        <c:lblOffset val="100"/>
        <c:noMultiLvlLbl val="0"/>
      </c:catAx>
      <c:valAx>
        <c:axId val="1090830336"/>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r>
                  <a:rPr lang="en-US"/>
                  <a:t>Number of Stores</a:t>
                </a:r>
              </a:p>
            </c:rich>
          </c:tx>
          <c:layout>
            <c:manualLayout>
              <c:xMode val="edge"/>
              <c:yMode val="edge"/>
              <c:x val="3.4323340030922835E-2"/>
              <c:y val="0.1964118992941006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90838616"/>
        <c:crosses val="autoZero"/>
        <c:crossBetween val="between"/>
      </c:valAx>
      <c:spPr>
        <a:noFill/>
        <a:ln>
          <a:noFill/>
        </a:ln>
        <a:effectLst/>
      </c:spPr>
    </c:plotArea>
    <c:legend>
      <c:legendPos val="b"/>
      <c:layout>
        <c:manualLayout>
          <c:xMode val="edge"/>
          <c:yMode val="edge"/>
          <c:x val="0"/>
          <c:y val="1.2476234334953124E-2"/>
          <c:w val="1"/>
          <c:h val="0.1006015139584938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ysClr val="windowText" lastClr="000000"/>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92150771031726"/>
          <c:y val="0.12700836493231199"/>
          <c:w val="0.72030803321379466"/>
          <c:h val="0.6784071758922755"/>
        </c:manualLayout>
      </c:layout>
      <c:barChart>
        <c:barDir val="bar"/>
        <c:grouping val="stacked"/>
        <c:varyColors val="0"/>
        <c:ser>
          <c:idx val="0"/>
          <c:order val="0"/>
          <c:tx>
            <c:strRef>
              <c:f>'Alts Manual'!$D$43</c:f>
              <c:strCache>
                <c:ptCount val="1"/>
                <c:pt idx="0">
                  <c:v>2025 Footprint</c:v>
                </c:pt>
              </c:strCache>
            </c:strRef>
          </c:tx>
          <c:spPr>
            <a:solidFill>
              <a:schemeClr val="accent1"/>
            </a:solidFill>
            <a:ln>
              <a:noFill/>
            </a:ln>
            <a:effectLst/>
          </c:spPr>
          <c:invertIfNegative val="0"/>
          <c:cat>
            <c:strRef>
              <c:f>'Alts Manual'!$C$44:$C$54</c:f>
              <c:strCache>
                <c:ptCount val="11"/>
                <c:pt idx="0">
                  <c:v>Jacksonville</c:v>
                </c:pt>
                <c:pt idx="1">
                  <c:v>Phoenix</c:v>
                </c:pt>
                <c:pt idx="2">
                  <c:v>South Florida</c:v>
                </c:pt>
                <c:pt idx="3">
                  <c:v>Boston</c:v>
                </c:pt>
                <c:pt idx="4">
                  <c:v>Houston</c:v>
                </c:pt>
                <c:pt idx="5">
                  <c:v>Tampa-Orlando</c:v>
                </c:pt>
                <c:pt idx="6">
                  <c:v>Atlanta</c:v>
                </c:pt>
                <c:pt idx="7">
                  <c:v>Chicago</c:v>
                </c:pt>
                <c:pt idx="8">
                  <c:v>Dallas</c:v>
                </c:pt>
                <c:pt idx="9">
                  <c:v>LA-Inland Empire</c:v>
                </c:pt>
                <c:pt idx="10">
                  <c:v>NY-Philly</c:v>
                </c:pt>
              </c:strCache>
            </c:strRef>
          </c:cat>
          <c:val>
            <c:numRef>
              <c:f>'Alts Manual'!$D$44:$D$54</c:f>
              <c:numCache>
                <c:formatCode>General</c:formatCode>
                <c:ptCount val="11"/>
                <c:pt idx="0">
                  <c:v>2.9</c:v>
                </c:pt>
                <c:pt idx="1">
                  <c:v>5.5</c:v>
                </c:pt>
                <c:pt idx="2">
                  <c:v>6.3</c:v>
                </c:pt>
                <c:pt idx="3">
                  <c:v>7.5</c:v>
                </c:pt>
                <c:pt idx="4">
                  <c:v>8.1</c:v>
                </c:pt>
                <c:pt idx="5">
                  <c:v>8.6999999999999993</c:v>
                </c:pt>
                <c:pt idx="6">
                  <c:v>11.4</c:v>
                </c:pt>
                <c:pt idx="7">
                  <c:v>15.3</c:v>
                </c:pt>
                <c:pt idx="8">
                  <c:v>16.3</c:v>
                </c:pt>
                <c:pt idx="9">
                  <c:v>20.5</c:v>
                </c:pt>
                <c:pt idx="10">
                  <c:v>23.4</c:v>
                </c:pt>
              </c:numCache>
            </c:numRef>
          </c:val>
          <c:extLst>
            <c:ext xmlns:c16="http://schemas.microsoft.com/office/drawing/2014/chart" uri="{C3380CC4-5D6E-409C-BE32-E72D297353CC}">
              <c16:uniqueId val="{00000000-E16B-4CBC-B3FE-08D653381C2D}"/>
            </c:ext>
          </c:extLst>
        </c:ser>
        <c:ser>
          <c:idx val="1"/>
          <c:order val="1"/>
          <c:tx>
            <c:strRef>
              <c:f>'Alts Manual'!$E$43</c:f>
              <c:strCache>
                <c:ptCount val="1"/>
                <c:pt idx="0">
                  <c:v>Under Construction</c:v>
                </c:pt>
              </c:strCache>
            </c:strRef>
          </c:tx>
          <c:spPr>
            <a:solidFill>
              <a:schemeClr val="accent2"/>
            </a:solidFill>
            <a:ln>
              <a:noFill/>
            </a:ln>
            <a:effectLst/>
          </c:spPr>
          <c:invertIfNegative val="0"/>
          <c:cat>
            <c:strRef>
              <c:f>'Alts Manual'!$C$44:$C$54</c:f>
              <c:strCache>
                <c:ptCount val="11"/>
                <c:pt idx="0">
                  <c:v>Jacksonville</c:v>
                </c:pt>
                <c:pt idx="1">
                  <c:v>Phoenix</c:v>
                </c:pt>
                <c:pt idx="2">
                  <c:v>South Florida</c:v>
                </c:pt>
                <c:pt idx="3">
                  <c:v>Boston</c:v>
                </c:pt>
                <c:pt idx="4">
                  <c:v>Houston</c:v>
                </c:pt>
                <c:pt idx="5">
                  <c:v>Tampa-Orlando</c:v>
                </c:pt>
                <c:pt idx="6">
                  <c:v>Atlanta</c:v>
                </c:pt>
                <c:pt idx="7">
                  <c:v>Chicago</c:v>
                </c:pt>
                <c:pt idx="8">
                  <c:v>Dallas</c:v>
                </c:pt>
                <c:pt idx="9">
                  <c:v>LA-Inland Empire</c:v>
                </c:pt>
                <c:pt idx="10">
                  <c:v>NY-Philly</c:v>
                </c:pt>
              </c:strCache>
            </c:strRef>
          </c:cat>
          <c:val>
            <c:numRef>
              <c:f>'Alts Manual'!$E$44:$E$54</c:f>
              <c:numCache>
                <c:formatCode>General</c:formatCode>
                <c:ptCount val="11"/>
                <c:pt idx="0">
                  <c:v>0</c:v>
                </c:pt>
                <c:pt idx="1">
                  <c:v>0</c:v>
                </c:pt>
                <c:pt idx="2">
                  <c:v>0.1</c:v>
                </c:pt>
                <c:pt idx="3">
                  <c:v>0.3</c:v>
                </c:pt>
                <c:pt idx="4">
                  <c:v>0</c:v>
                </c:pt>
                <c:pt idx="5">
                  <c:v>0.03</c:v>
                </c:pt>
                <c:pt idx="6">
                  <c:v>0.2</c:v>
                </c:pt>
                <c:pt idx="7">
                  <c:v>2.2999999999999998</c:v>
                </c:pt>
                <c:pt idx="8">
                  <c:v>0</c:v>
                </c:pt>
                <c:pt idx="9">
                  <c:v>0</c:v>
                </c:pt>
                <c:pt idx="10">
                  <c:v>1</c:v>
                </c:pt>
              </c:numCache>
            </c:numRef>
          </c:val>
          <c:extLst>
            <c:ext xmlns:c16="http://schemas.microsoft.com/office/drawing/2014/chart" uri="{C3380CC4-5D6E-409C-BE32-E72D297353CC}">
              <c16:uniqueId val="{00000001-E16B-4CBC-B3FE-08D653381C2D}"/>
            </c:ext>
          </c:extLst>
        </c:ser>
        <c:dLbls>
          <c:showLegendKey val="0"/>
          <c:showVal val="0"/>
          <c:showCatName val="0"/>
          <c:showSerName val="0"/>
          <c:showPercent val="0"/>
          <c:showBubbleSize val="0"/>
        </c:dLbls>
        <c:gapWidth val="27"/>
        <c:overlap val="100"/>
        <c:axId val="1090838616"/>
        <c:axId val="1090830336"/>
      </c:barChart>
      <c:catAx>
        <c:axId val="1090838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ysClr val="windowText" lastClr="000000"/>
                </a:solidFill>
                <a:latin typeface="+mn-lt"/>
                <a:ea typeface="+mn-ea"/>
                <a:cs typeface="+mn-cs"/>
              </a:defRPr>
            </a:pPr>
            <a:endParaRPr lang="en-US"/>
          </a:p>
        </c:txPr>
        <c:crossAx val="1090830336"/>
        <c:crosses val="autoZero"/>
        <c:auto val="1"/>
        <c:lblAlgn val="ctr"/>
        <c:lblOffset val="100"/>
        <c:noMultiLvlLbl val="0"/>
      </c:catAx>
      <c:valAx>
        <c:axId val="1090830336"/>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Millions (Square</a:t>
                </a:r>
                <a:r>
                  <a:rPr lang="en-US" sz="1000" baseline="0"/>
                  <a:t> Feet)</a:t>
                </a:r>
                <a:endParaRPr lang="en-US" sz="1000"/>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090838616"/>
        <c:crosses val="autoZero"/>
        <c:crossBetween val="between"/>
      </c:valAx>
      <c:spPr>
        <a:noFill/>
        <a:ln>
          <a:noFill/>
        </a:ln>
        <a:effectLst/>
      </c:spPr>
    </c:plotArea>
    <c:legend>
      <c:legendPos val="b"/>
      <c:layout>
        <c:manualLayout>
          <c:xMode val="edge"/>
          <c:yMode val="edge"/>
          <c:x val="9.9598923176120444E-2"/>
          <c:y val="1.2476234334953124E-2"/>
          <c:w val="0.7083727706614994"/>
          <c:h val="0.1192132919710134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ysClr val="windowText" lastClr="000000"/>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06949237069986"/>
          <c:y val="0.15254410906969965"/>
          <c:w val="0.71722893609590066"/>
          <c:h val="0.49073709536307963"/>
        </c:manualLayout>
      </c:layout>
      <c:barChart>
        <c:barDir val="col"/>
        <c:grouping val="clustered"/>
        <c:varyColors val="0"/>
        <c:ser>
          <c:idx val="0"/>
          <c:order val="0"/>
          <c:tx>
            <c:strRef>
              <c:f>'Alts Manual'!$B$9</c:f>
              <c:strCache>
                <c:ptCount val="1"/>
                <c:pt idx="0">
                  <c:v>Est. IOS Footprint (Acres)</c:v>
                </c:pt>
              </c:strCache>
            </c:strRef>
          </c:tx>
          <c:spPr>
            <a:solidFill>
              <a:schemeClr val="accent1"/>
            </a:solidFill>
            <a:ln>
              <a:noFill/>
            </a:ln>
            <a:effectLst/>
          </c:spPr>
          <c:invertIfNegative val="0"/>
          <c:cat>
            <c:strRef>
              <c:f>'Alts Manual'!$A$10:$A$24</c:f>
              <c:strCache>
                <c:ptCount val="15"/>
                <c:pt idx="0">
                  <c:v>DFW</c:v>
                </c:pt>
                <c:pt idx="1">
                  <c:v>LA</c:v>
                </c:pt>
                <c:pt idx="2">
                  <c:v>Houston</c:v>
                </c:pt>
                <c:pt idx="3">
                  <c:v>Chicago </c:v>
                </c:pt>
                <c:pt idx="4">
                  <c:v>Northern NJ</c:v>
                </c:pt>
                <c:pt idx="5">
                  <c:v>Inland Empire</c:v>
                </c:pt>
                <c:pt idx="6">
                  <c:v>South Florida</c:v>
                </c:pt>
                <c:pt idx="7">
                  <c:v>Atlanta</c:v>
                </c:pt>
                <c:pt idx="8">
                  <c:v>Philadelphia</c:v>
                </c:pt>
                <c:pt idx="9">
                  <c:v>Orlando</c:v>
                </c:pt>
                <c:pt idx="10">
                  <c:v>Phoenix</c:v>
                </c:pt>
                <c:pt idx="11">
                  <c:v>Seattle</c:v>
                </c:pt>
                <c:pt idx="12">
                  <c:v>Memphis</c:v>
                </c:pt>
                <c:pt idx="13">
                  <c:v>Tampa</c:v>
                </c:pt>
                <c:pt idx="14">
                  <c:v>Savannah</c:v>
                </c:pt>
              </c:strCache>
            </c:strRef>
          </c:cat>
          <c:val>
            <c:numRef>
              <c:f>'Alts Manual'!$B$10:$B$24</c:f>
              <c:numCache>
                <c:formatCode>#,##0</c:formatCode>
                <c:ptCount val="15"/>
                <c:pt idx="0">
                  <c:v>37100</c:v>
                </c:pt>
                <c:pt idx="1">
                  <c:v>28400</c:v>
                </c:pt>
                <c:pt idx="2">
                  <c:v>27400</c:v>
                </c:pt>
                <c:pt idx="3">
                  <c:v>26800</c:v>
                </c:pt>
                <c:pt idx="4">
                  <c:v>26700</c:v>
                </c:pt>
                <c:pt idx="5">
                  <c:v>24100</c:v>
                </c:pt>
                <c:pt idx="6">
                  <c:v>17000</c:v>
                </c:pt>
                <c:pt idx="7">
                  <c:v>15700</c:v>
                </c:pt>
                <c:pt idx="8">
                  <c:v>14300</c:v>
                </c:pt>
                <c:pt idx="9">
                  <c:v>13900</c:v>
                </c:pt>
                <c:pt idx="10">
                  <c:v>13400</c:v>
                </c:pt>
                <c:pt idx="11">
                  <c:v>12500</c:v>
                </c:pt>
                <c:pt idx="12">
                  <c:v>11400</c:v>
                </c:pt>
                <c:pt idx="13">
                  <c:v>9300</c:v>
                </c:pt>
                <c:pt idx="14">
                  <c:v>6500</c:v>
                </c:pt>
              </c:numCache>
            </c:numRef>
          </c:val>
          <c:extLst>
            <c:ext xmlns:c16="http://schemas.microsoft.com/office/drawing/2014/chart" uri="{C3380CC4-5D6E-409C-BE32-E72D297353CC}">
              <c16:uniqueId val="{00000000-1E57-484A-990F-3F3F6AEFB831}"/>
            </c:ext>
          </c:extLst>
        </c:ser>
        <c:dLbls>
          <c:showLegendKey val="0"/>
          <c:showVal val="0"/>
          <c:showCatName val="0"/>
          <c:showSerName val="0"/>
          <c:showPercent val="0"/>
          <c:showBubbleSize val="0"/>
        </c:dLbls>
        <c:gapWidth val="219"/>
        <c:axId val="1093520608"/>
        <c:axId val="938257520"/>
      </c:barChart>
      <c:lineChart>
        <c:grouping val="standard"/>
        <c:varyColors val="0"/>
        <c:ser>
          <c:idx val="1"/>
          <c:order val="1"/>
          <c:tx>
            <c:strRef>
              <c:f>'Alts Manual'!$C$9</c:f>
              <c:strCache>
                <c:ptCount val="1"/>
                <c:pt idx="0">
                  <c:v>5-Year IOS Rent Growth (2020-2025 YTD)</c:v>
                </c:pt>
              </c:strCache>
            </c:strRef>
          </c:tx>
          <c:spPr>
            <a:ln w="28575" cap="rnd">
              <a:noFill/>
              <a:round/>
            </a:ln>
            <a:effectLst/>
          </c:spPr>
          <c:marker>
            <c:symbol val="diamond"/>
            <c:size val="8"/>
            <c:spPr>
              <a:solidFill>
                <a:schemeClr val="accent2"/>
              </a:solidFill>
              <a:ln w="9525">
                <a:noFill/>
              </a:ln>
              <a:effectLst/>
            </c:spPr>
          </c:marker>
          <c:cat>
            <c:strRef>
              <c:f>'Alts Manual'!$A$10:$A$24</c:f>
              <c:strCache>
                <c:ptCount val="15"/>
                <c:pt idx="0">
                  <c:v>DFW</c:v>
                </c:pt>
                <c:pt idx="1">
                  <c:v>LA</c:v>
                </c:pt>
                <c:pt idx="2">
                  <c:v>Houston</c:v>
                </c:pt>
                <c:pt idx="3">
                  <c:v>Chicago </c:v>
                </c:pt>
                <c:pt idx="4">
                  <c:v>Northern NJ</c:v>
                </c:pt>
                <c:pt idx="5">
                  <c:v>Inland Empire</c:v>
                </c:pt>
                <c:pt idx="6">
                  <c:v>South Florida</c:v>
                </c:pt>
                <c:pt idx="7">
                  <c:v>Atlanta</c:v>
                </c:pt>
                <c:pt idx="8">
                  <c:v>Philadelphia</c:v>
                </c:pt>
                <c:pt idx="9">
                  <c:v>Orlando</c:v>
                </c:pt>
                <c:pt idx="10">
                  <c:v>Phoenix</c:v>
                </c:pt>
                <c:pt idx="11">
                  <c:v>Seattle</c:v>
                </c:pt>
                <c:pt idx="12">
                  <c:v>Memphis</c:v>
                </c:pt>
                <c:pt idx="13">
                  <c:v>Tampa</c:v>
                </c:pt>
                <c:pt idx="14">
                  <c:v>Savannah</c:v>
                </c:pt>
              </c:strCache>
            </c:strRef>
          </c:cat>
          <c:val>
            <c:numRef>
              <c:f>'Alts Manual'!$C$10:$C$24</c:f>
              <c:numCache>
                <c:formatCode>0.00%</c:formatCode>
                <c:ptCount val="15"/>
                <c:pt idx="0">
                  <c:v>0.84899999999999998</c:v>
                </c:pt>
                <c:pt idx="1">
                  <c:v>0.78400000000000003</c:v>
                </c:pt>
                <c:pt idx="2">
                  <c:v>0.82799999999999996</c:v>
                </c:pt>
                <c:pt idx="3">
                  <c:v>1.095</c:v>
                </c:pt>
                <c:pt idx="4">
                  <c:v>1.1080000000000001</c:v>
                </c:pt>
                <c:pt idx="5">
                  <c:v>0.86499999999999999</c:v>
                </c:pt>
                <c:pt idx="6">
                  <c:v>1.1559999999999999</c:v>
                </c:pt>
                <c:pt idx="7">
                  <c:v>1.7230000000000001</c:v>
                </c:pt>
                <c:pt idx="8">
                  <c:v>0.81299999999999994</c:v>
                </c:pt>
                <c:pt idx="9">
                  <c:v>1.3089999999999999</c:v>
                </c:pt>
                <c:pt idx="10">
                  <c:v>3.1669999999999998</c:v>
                </c:pt>
                <c:pt idx="11">
                  <c:v>0.61399999999999999</c:v>
                </c:pt>
                <c:pt idx="12">
                  <c:v>1.9550000000000001</c:v>
                </c:pt>
                <c:pt idx="13">
                  <c:v>0.71899999999999997</c:v>
                </c:pt>
                <c:pt idx="14">
                  <c:v>1.4319999999999999</c:v>
                </c:pt>
              </c:numCache>
            </c:numRef>
          </c:val>
          <c:smooth val="0"/>
          <c:extLst>
            <c:ext xmlns:c16="http://schemas.microsoft.com/office/drawing/2014/chart" uri="{C3380CC4-5D6E-409C-BE32-E72D297353CC}">
              <c16:uniqueId val="{00000001-1E57-484A-990F-3F3F6AEFB831}"/>
            </c:ext>
          </c:extLst>
        </c:ser>
        <c:dLbls>
          <c:showLegendKey val="0"/>
          <c:showVal val="0"/>
          <c:showCatName val="0"/>
          <c:showSerName val="0"/>
          <c:showPercent val="0"/>
          <c:showBubbleSize val="0"/>
        </c:dLbls>
        <c:marker val="1"/>
        <c:smooth val="0"/>
        <c:axId val="1045579968"/>
        <c:axId val="1045578168"/>
      </c:lineChart>
      <c:catAx>
        <c:axId val="109352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938257520"/>
        <c:crosses val="autoZero"/>
        <c:auto val="1"/>
        <c:lblAlgn val="ctr"/>
        <c:lblOffset val="100"/>
        <c:noMultiLvlLbl val="0"/>
      </c:catAx>
      <c:valAx>
        <c:axId val="93825752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IOS Footprint</a:t>
                </a:r>
                <a:r>
                  <a:rPr lang="en-US" sz="1000" baseline="0"/>
                  <a:t> (Acres)</a:t>
                </a:r>
                <a:endParaRPr lang="en-US" sz="1000"/>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093520608"/>
        <c:crosses val="autoZero"/>
        <c:crossBetween val="between"/>
        <c:majorUnit val="10000"/>
      </c:valAx>
      <c:valAx>
        <c:axId val="1045578168"/>
        <c:scaling>
          <c:orientation val="minMax"/>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Rent Growth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45579968"/>
        <c:crosses val="max"/>
        <c:crossBetween val="between"/>
        <c:majorUnit val="1"/>
      </c:valAx>
      <c:catAx>
        <c:axId val="1045579968"/>
        <c:scaling>
          <c:orientation val="minMax"/>
        </c:scaling>
        <c:delete val="1"/>
        <c:axPos val="b"/>
        <c:numFmt formatCode="General" sourceLinked="1"/>
        <c:majorTickMark val="out"/>
        <c:minorTickMark val="none"/>
        <c:tickLblPos val="nextTo"/>
        <c:crossAx val="1045578168"/>
        <c:crosses val="autoZero"/>
        <c:auto val="1"/>
        <c:lblAlgn val="ctr"/>
        <c:lblOffset val="100"/>
        <c:noMultiLvlLbl val="0"/>
      </c:catAx>
      <c:spPr>
        <a:noFill/>
        <a:ln>
          <a:noFill/>
        </a:ln>
        <a:effectLst/>
      </c:spPr>
    </c:plotArea>
    <c:legend>
      <c:legendPos val="b"/>
      <c:layout>
        <c:manualLayout>
          <c:xMode val="edge"/>
          <c:yMode val="edge"/>
          <c:x val="0.05"/>
          <c:y val="2.3366870807811429E-4"/>
          <c:w val="0.89999987406239457"/>
          <c:h val="9.793336185869309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ysClr val="windowText" lastClr="000000"/>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387460608121982"/>
          <c:y val="0.14766707863445391"/>
          <c:w val="0.72668218375465421"/>
          <c:h val="0.70021593454222775"/>
        </c:manualLayout>
      </c:layout>
      <c:barChart>
        <c:barDir val="col"/>
        <c:grouping val="clustered"/>
        <c:varyColors val="0"/>
        <c:ser>
          <c:idx val="0"/>
          <c:order val="1"/>
          <c:tx>
            <c:strRef>
              <c:f>OFF!$N$8</c:f>
              <c:strCache>
                <c:ptCount val="1"/>
                <c:pt idx="0">
                  <c:v>Year-Over-Year Growth(%)</c:v>
                </c:pt>
              </c:strCache>
            </c:strRef>
          </c:tx>
          <c:spPr>
            <a:solidFill>
              <a:schemeClr val="accent1"/>
            </a:solidFill>
            <a:ln>
              <a:noFill/>
            </a:ln>
            <a:effectLst/>
          </c:spPr>
          <c:invertIfNegative val="0"/>
          <c:cat>
            <c:strRef>
              <c:f>OFF!$J$11:$J$35</c:f>
              <c:strCache>
                <c:ptCount val="25"/>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strCache>
            </c:strRef>
          </c:cat>
          <c:val>
            <c:numRef>
              <c:f>OFF!$N$11:$N$35</c:f>
              <c:numCache>
                <c:formatCode>0.0%</c:formatCode>
                <c:ptCount val="25"/>
                <c:pt idx="0">
                  <c:v>#N/A</c:v>
                </c:pt>
                <c:pt idx="1">
                  <c:v>-1.2760727325308197E-2</c:v>
                </c:pt>
                <c:pt idx="2">
                  <c:v>3.2954961552544848E-3</c:v>
                </c:pt>
                <c:pt idx="3">
                  <c:v>1.6934306569343249E-2</c:v>
                </c:pt>
                <c:pt idx="4">
                  <c:v>2.6772896927935719E-2</c:v>
                </c:pt>
                <c:pt idx="5">
                  <c:v>2.1775602936036309E-2</c:v>
                </c:pt>
                <c:pt idx="6">
                  <c:v>6.9099989737624323E-3</c:v>
                </c:pt>
                <c:pt idx="7">
                  <c:v>-3.1255308306437857E-2</c:v>
                </c:pt>
                <c:pt idx="8">
                  <c:v>-5.0078905839032073E-2</c:v>
                </c:pt>
                <c:pt idx="9">
                  <c:v>1.2736737180197188E-2</c:v>
                </c:pt>
                <c:pt idx="10">
                  <c:v>2.2929425488480648E-2</c:v>
                </c:pt>
                <c:pt idx="11">
                  <c:v>2.4375467731014622E-2</c:v>
                </c:pt>
                <c:pt idx="12">
                  <c:v>2.5639241607235963E-2</c:v>
                </c:pt>
                <c:pt idx="13">
                  <c:v>2.3946815005766231E-2</c:v>
                </c:pt>
                <c:pt idx="14">
                  <c:v>2.4082416854379174E-2</c:v>
                </c:pt>
                <c:pt idx="15">
                  <c:v>1.8987546498463459E-2</c:v>
                </c:pt>
                <c:pt idx="16">
                  <c:v>1.6983048695320857E-2</c:v>
                </c:pt>
                <c:pt idx="17">
                  <c:v>2.0164185160907788E-2</c:v>
                </c:pt>
                <c:pt idx="18">
                  <c:v>1.4992503748125996E-2</c:v>
                </c:pt>
                <c:pt idx="19">
                  <c:v>-3.5028487022578547E-2</c:v>
                </c:pt>
                <c:pt idx="20">
                  <c:v>5.8042547874168182E-2</c:v>
                </c:pt>
                <c:pt idx="21">
                  <c:v>3.392482801381802E-2</c:v>
                </c:pt>
                <c:pt idx="22">
                  <c:v>-6.1111428408247015E-3</c:v>
                </c:pt>
                <c:pt idx="23">
                  <c:v>-2.9306976209632074E-3</c:v>
                </c:pt>
                <c:pt idx="24">
                  <c:v>-8.3568670393630029E-4</c:v>
                </c:pt>
              </c:numCache>
            </c:numRef>
          </c:val>
          <c:extLst>
            <c:ext xmlns:c16="http://schemas.microsoft.com/office/drawing/2014/chart" uri="{C3380CC4-5D6E-409C-BE32-E72D297353CC}">
              <c16:uniqueId val="{00000000-F1BF-4357-A74F-B3E88A6228DF}"/>
            </c:ext>
          </c:extLst>
        </c:ser>
        <c:dLbls>
          <c:showLegendKey val="0"/>
          <c:showVal val="0"/>
          <c:showCatName val="0"/>
          <c:showSerName val="0"/>
          <c:showPercent val="0"/>
          <c:showBubbleSize val="0"/>
        </c:dLbls>
        <c:gapWidth val="150"/>
        <c:axId val="1006079888"/>
        <c:axId val="1006080968"/>
      </c:barChart>
      <c:lineChart>
        <c:grouping val="standard"/>
        <c:varyColors val="0"/>
        <c:ser>
          <c:idx val="1"/>
          <c:order val="0"/>
          <c:tx>
            <c:strRef>
              <c:f>OFF!$M$8</c:f>
              <c:strCache>
                <c:ptCount val="1"/>
                <c:pt idx="0">
                  <c:v>Office Using Jobs (in Millions)</c:v>
                </c:pt>
              </c:strCache>
            </c:strRef>
          </c:tx>
          <c:spPr>
            <a:ln w="28575" cap="rnd">
              <a:solidFill>
                <a:schemeClr val="accent2"/>
              </a:solidFill>
              <a:round/>
            </a:ln>
            <a:effectLst/>
          </c:spPr>
          <c:marker>
            <c:symbol val="none"/>
          </c:marker>
          <c:cat>
            <c:strRef>
              <c:f>OFF!$J$11:$J$35</c:f>
              <c:strCache>
                <c:ptCount val="25"/>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strCache>
            </c:strRef>
          </c:cat>
          <c:val>
            <c:numRef>
              <c:f>OFF!$M$11:$M$35</c:f>
              <c:numCache>
                <c:formatCode>_-* #,##0.00_-;\-* #,##0.00_-;_-* "-"??_-;_-@_-</c:formatCode>
                <c:ptCount val="25"/>
                <c:pt idx="0">
                  <c:v>27.663</c:v>
                </c:pt>
                <c:pt idx="1">
                  <c:v>27.31</c:v>
                </c:pt>
                <c:pt idx="2">
                  <c:v>27.4</c:v>
                </c:pt>
                <c:pt idx="3">
                  <c:v>27.864000000000001</c:v>
                </c:pt>
                <c:pt idx="4">
                  <c:v>28.61</c:v>
                </c:pt>
                <c:pt idx="5">
                  <c:v>29.233000000000001</c:v>
                </c:pt>
                <c:pt idx="6">
                  <c:v>29.434999999999999</c:v>
                </c:pt>
                <c:pt idx="7">
                  <c:v>28.515000000000001</c:v>
                </c:pt>
                <c:pt idx="8">
                  <c:v>27.087</c:v>
                </c:pt>
                <c:pt idx="9">
                  <c:v>27.431999999999999</c:v>
                </c:pt>
                <c:pt idx="10">
                  <c:v>28.061</c:v>
                </c:pt>
                <c:pt idx="11">
                  <c:v>28.745000000000001</c:v>
                </c:pt>
                <c:pt idx="12">
                  <c:v>29.481999999999999</c:v>
                </c:pt>
                <c:pt idx="13">
                  <c:v>30.187999999999999</c:v>
                </c:pt>
                <c:pt idx="14">
                  <c:v>30.914999999999999</c:v>
                </c:pt>
                <c:pt idx="15">
                  <c:v>31.501999999999999</c:v>
                </c:pt>
                <c:pt idx="16">
                  <c:v>32.036999999999999</c:v>
                </c:pt>
                <c:pt idx="17">
                  <c:v>32.683</c:v>
                </c:pt>
                <c:pt idx="18">
                  <c:v>33.173000000000002</c:v>
                </c:pt>
                <c:pt idx="19">
                  <c:v>32.011000000000003</c:v>
                </c:pt>
                <c:pt idx="20">
                  <c:v>33.869</c:v>
                </c:pt>
                <c:pt idx="21">
                  <c:v>35.018000000000001</c:v>
                </c:pt>
                <c:pt idx="22">
                  <c:v>34.804000000000002</c:v>
                </c:pt>
                <c:pt idx="23">
                  <c:v>34.701999999999998</c:v>
                </c:pt>
                <c:pt idx="24">
                  <c:v>34.673000000000002</c:v>
                </c:pt>
              </c:numCache>
            </c:numRef>
          </c:val>
          <c:smooth val="0"/>
          <c:extLst>
            <c:ext xmlns:c16="http://schemas.microsoft.com/office/drawing/2014/chart" uri="{C3380CC4-5D6E-409C-BE32-E72D297353CC}">
              <c16:uniqueId val="{00000001-F1BF-4357-A74F-B3E88A6228DF}"/>
            </c:ext>
          </c:extLst>
        </c:ser>
        <c:dLbls>
          <c:showLegendKey val="0"/>
          <c:showVal val="0"/>
          <c:showCatName val="0"/>
          <c:showSerName val="0"/>
          <c:showPercent val="0"/>
          <c:showBubbleSize val="0"/>
        </c:dLbls>
        <c:marker val="1"/>
        <c:smooth val="0"/>
        <c:axId val="502973407"/>
        <c:axId val="502961887"/>
      </c:lineChart>
      <c:catAx>
        <c:axId val="1006079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6080968"/>
        <c:crosses val="autoZero"/>
        <c:auto val="1"/>
        <c:lblAlgn val="ctr"/>
        <c:lblOffset val="100"/>
        <c:tickLblSkip val="2"/>
        <c:noMultiLvlLbl val="0"/>
      </c:catAx>
      <c:valAx>
        <c:axId val="1006080968"/>
        <c:scaling>
          <c:orientation val="minMax"/>
          <c:max val="0.1"/>
          <c:min val="-0.1"/>
        </c:scaling>
        <c:delete val="0"/>
        <c:axPos val="l"/>
        <c:title>
          <c:tx>
            <c:strRef>
              <c:f>OFF!$L$2</c:f>
              <c:strCache>
                <c:ptCount val="1"/>
                <c:pt idx="0">
                  <c:v>Year-Over-Year Growth</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06079888"/>
        <c:crosses val="autoZero"/>
        <c:crossBetween val="between"/>
      </c:valAx>
      <c:valAx>
        <c:axId val="502961887"/>
        <c:scaling>
          <c:orientation val="minMax"/>
        </c:scaling>
        <c:delete val="0"/>
        <c:axPos val="r"/>
        <c:title>
          <c:tx>
            <c:strRef>
              <c:f>OFF!$L$3</c:f>
              <c:strCache>
                <c:ptCount val="1"/>
                <c:pt idx="0">
                  <c:v>Millions</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02973407"/>
        <c:crosses val="max"/>
        <c:crossBetween val="between"/>
      </c:valAx>
      <c:catAx>
        <c:axId val="502973407"/>
        <c:scaling>
          <c:orientation val="minMax"/>
        </c:scaling>
        <c:delete val="1"/>
        <c:axPos val="b"/>
        <c:numFmt formatCode="General" sourceLinked="1"/>
        <c:majorTickMark val="out"/>
        <c:minorTickMark val="none"/>
        <c:tickLblPos val="nextTo"/>
        <c:crossAx val="502961887"/>
        <c:crosses val="autoZero"/>
        <c:auto val="1"/>
        <c:lblAlgn val="ctr"/>
        <c:lblOffset val="100"/>
        <c:noMultiLvlLbl val="0"/>
      </c:catAx>
      <c:spPr>
        <a:noFill/>
        <a:ln>
          <a:noFill/>
        </a:ln>
        <a:effectLst/>
      </c:spPr>
    </c:plotArea>
    <c:legend>
      <c:legendPos val="r"/>
      <c:layout>
        <c:manualLayout>
          <c:xMode val="edge"/>
          <c:yMode val="edge"/>
          <c:x val="0"/>
          <c:y val="2.5040636360206816E-4"/>
          <c:w val="1"/>
          <c:h val="0.1190319003032487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defRPr>
      </a:pPr>
      <a:endParaRPr lang="en-US"/>
    </a:p>
  </c:txPr>
  <c:externalData r:id="rId3">
    <c:autoUpdate val="0"/>
  </c:externalData>
  <c:extLst/>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7406437649429"/>
          <c:y val="0.14216116563000758"/>
          <c:w val="0.74038160433445077"/>
          <c:h val="0.71359021074667073"/>
        </c:manualLayout>
      </c:layout>
      <c:barChart>
        <c:barDir val="col"/>
        <c:grouping val="clustered"/>
        <c:varyColors val="0"/>
        <c:ser>
          <c:idx val="1"/>
          <c:order val="1"/>
          <c:tx>
            <c:strRef>
              <c:f>'Sector Supply and Demand'!$G$248</c:f>
              <c:strCache>
                <c:ptCount val="1"/>
                <c:pt idx="0">
                  <c:v>Net Absorption</c:v>
                </c:pt>
              </c:strCache>
            </c:strRef>
          </c:tx>
          <c:spPr>
            <a:solidFill>
              <a:schemeClr val="accent1"/>
            </a:solidFill>
            <a:ln>
              <a:noFill/>
            </a:ln>
            <a:effectLst/>
          </c:spPr>
          <c:invertIfNegative val="0"/>
          <c:cat>
            <c:strRef>
              <c:f>'Sector Supply and Demand'!$C$249:$C$271</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Demand'!$G$249:$G$271</c:f>
              <c:numCache>
                <c:formatCode>_(* #,##0_);_(* \(#,##0\);_(* "-"??_);_(@_)</c:formatCode>
                <c:ptCount val="23"/>
                <c:pt idx="0">
                  <c:v>28.798214000000002</c:v>
                </c:pt>
                <c:pt idx="1">
                  <c:v>-45.421807999999999</c:v>
                </c:pt>
                <c:pt idx="2">
                  <c:v>16.382365</c:v>
                </c:pt>
                <c:pt idx="3">
                  <c:v>41.086156000000003</c:v>
                </c:pt>
                <c:pt idx="4">
                  <c:v>45.450935999999999</c:v>
                </c:pt>
                <c:pt idx="5">
                  <c:v>51.153435999999999</c:v>
                </c:pt>
                <c:pt idx="6">
                  <c:v>77.005480000000006</c:v>
                </c:pt>
                <c:pt idx="7">
                  <c:v>85.959767999999997</c:v>
                </c:pt>
                <c:pt idx="8">
                  <c:v>64.683672000000001</c:v>
                </c:pt>
                <c:pt idx="9">
                  <c:v>58.152791999999998</c:v>
                </c:pt>
                <c:pt idx="10">
                  <c:v>62.348120000000002</c:v>
                </c:pt>
                <c:pt idx="11">
                  <c:v>45.688212</c:v>
                </c:pt>
                <c:pt idx="12">
                  <c:v>-67.386616000000004</c:v>
                </c:pt>
                <c:pt idx="13">
                  <c:v>-43.782207999999997</c:v>
                </c:pt>
                <c:pt idx="14">
                  <c:v>-9.6942389999999996</c:v>
                </c:pt>
                <c:pt idx="15">
                  <c:v>-63.130684000000002</c:v>
                </c:pt>
                <c:pt idx="16">
                  <c:v>-31.129767999999999</c:v>
                </c:pt>
                <c:pt idx="17">
                  <c:v>-7.0013000000000006E-2</c:v>
                </c:pt>
                <c:pt idx="18">
                  <c:v>15.684633</c:v>
                </c:pt>
                <c:pt idx="19">
                  <c:v>13.750995</c:v>
                </c:pt>
                <c:pt idx="20">
                  <c:v>13.904586</c:v>
                </c:pt>
                <c:pt idx="21">
                  <c:v>15.452114999999999</c:v>
                </c:pt>
                <c:pt idx="22">
                  <c:v>17.649871999999998</c:v>
                </c:pt>
              </c:numCache>
            </c:numRef>
          </c:val>
          <c:extLst>
            <c:ext xmlns:c16="http://schemas.microsoft.com/office/drawing/2014/chart" uri="{C3380CC4-5D6E-409C-BE32-E72D297353CC}">
              <c16:uniqueId val="{00000000-5105-432A-850F-CF693F402509}"/>
            </c:ext>
          </c:extLst>
        </c:ser>
        <c:ser>
          <c:idx val="2"/>
          <c:order val="2"/>
          <c:tx>
            <c:strRef>
              <c:f>'Sector Supply and Demand'!$H$248</c:f>
              <c:strCache>
                <c:ptCount val="1"/>
                <c:pt idx="0">
                  <c:v>Net Delivered</c:v>
                </c:pt>
              </c:strCache>
            </c:strRef>
          </c:tx>
          <c:spPr>
            <a:solidFill>
              <a:schemeClr val="bg2"/>
            </a:solidFill>
            <a:ln>
              <a:noFill/>
            </a:ln>
            <a:effectLst/>
          </c:spPr>
          <c:invertIfNegative val="0"/>
          <c:cat>
            <c:strRef>
              <c:f>'Sector Supply and Demand'!$C$249:$C$271</c:f>
              <c:strCache>
                <c:ptCount val="23"/>
                <c:pt idx="0">
                  <c:v>'08</c:v>
                </c:pt>
                <c:pt idx="1">
                  <c:v>'09</c:v>
                </c:pt>
                <c:pt idx="2">
                  <c:v>'10</c:v>
                </c:pt>
                <c:pt idx="3">
                  <c:v>'11</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strCache>
            </c:strRef>
          </c:cat>
          <c:val>
            <c:numRef>
              <c:f>'Sector Supply and Demand'!$H$249:$H$271</c:f>
              <c:numCache>
                <c:formatCode>_(* #,##0_);_(* \(#,##0\);_(* "-"??_);_(@_)</c:formatCode>
                <c:ptCount val="23"/>
                <c:pt idx="0">
                  <c:v>111.350499</c:v>
                </c:pt>
                <c:pt idx="1">
                  <c:v>78.666996999999995</c:v>
                </c:pt>
                <c:pt idx="2">
                  <c:v>34.186433000000001</c:v>
                </c:pt>
                <c:pt idx="3">
                  <c:v>16.605636000000001</c:v>
                </c:pt>
                <c:pt idx="4">
                  <c:v>16.658861000000002</c:v>
                </c:pt>
                <c:pt idx="5">
                  <c:v>21.998106</c:v>
                </c:pt>
                <c:pt idx="6">
                  <c:v>30.718563</c:v>
                </c:pt>
                <c:pt idx="7">
                  <c:v>44.910162</c:v>
                </c:pt>
                <c:pt idx="8">
                  <c:v>41.176589999999997</c:v>
                </c:pt>
                <c:pt idx="9">
                  <c:v>54.567252000000003</c:v>
                </c:pt>
                <c:pt idx="10">
                  <c:v>49.676805000000002</c:v>
                </c:pt>
                <c:pt idx="11">
                  <c:v>54.336091000000003</c:v>
                </c:pt>
                <c:pt idx="12">
                  <c:v>48.999257999999998</c:v>
                </c:pt>
                <c:pt idx="13">
                  <c:v>47.407643</c:v>
                </c:pt>
                <c:pt idx="14">
                  <c:v>39.706688999999997</c:v>
                </c:pt>
                <c:pt idx="15">
                  <c:v>30.240801999999999</c:v>
                </c:pt>
                <c:pt idx="16">
                  <c:v>14.431528</c:v>
                </c:pt>
                <c:pt idx="17">
                  <c:v>1.7279709999999999</c:v>
                </c:pt>
                <c:pt idx="18">
                  <c:v>18.631803000000001</c:v>
                </c:pt>
                <c:pt idx="19">
                  <c:v>4.2419739999999999</c:v>
                </c:pt>
                <c:pt idx="20">
                  <c:v>4.5036610000000001</c:v>
                </c:pt>
                <c:pt idx="21">
                  <c:v>9.623818</c:v>
                </c:pt>
                <c:pt idx="22">
                  <c:v>13.684487000000001</c:v>
                </c:pt>
              </c:numCache>
            </c:numRef>
          </c:val>
          <c:extLst>
            <c:ext xmlns:c16="http://schemas.microsoft.com/office/drawing/2014/chart" uri="{C3380CC4-5D6E-409C-BE32-E72D297353CC}">
              <c16:uniqueId val="{00000001-5105-432A-850F-CF693F402509}"/>
            </c:ext>
          </c:extLst>
        </c:ser>
        <c:dLbls>
          <c:showLegendKey val="0"/>
          <c:showVal val="0"/>
          <c:showCatName val="0"/>
          <c:showSerName val="0"/>
          <c:showPercent val="0"/>
          <c:showBubbleSize val="0"/>
        </c:dLbls>
        <c:gapWidth val="219"/>
        <c:overlap val="-27"/>
        <c:axId val="699403104"/>
        <c:axId val="699409824"/>
      </c:barChart>
      <c:lineChart>
        <c:grouping val="standard"/>
        <c:varyColors val="0"/>
        <c:ser>
          <c:idx val="0"/>
          <c:order val="0"/>
          <c:tx>
            <c:strRef>
              <c:f>'Sector Supply and Demand'!$F$248</c:f>
              <c:strCache>
                <c:ptCount val="1"/>
                <c:pt idx="0">
                  <c:v>Vacancy (%)</c:v>
                </c:pt>
              </c:strCache>
            </c:strRef>
          </c:tx>
          <c:spPr>
            <a:ln w="28575" cap="rnd">
              <a:solidFill>
                <a:schemeClr val="accent2"/>
              </a:solidFill>
              <a:round/>
            </a:ln>
            <a:effectLst/>
          </c:spPr>
          <c:marker>
            <c:symbol val="none"/>
          </c:marker>
          <c:cat>
            <c:multiLvlStrRef>
              <c:f>'Sector Supply and Demand'!$C$86:$D$105</c:f>
              <c:multiLvlStrCache>
                <c:ptCount val="20"/>
                <c:lvl>
                  <c:pt idx="0">
                    <c:v>Q3</c:v>
                  </c:pt>
                  <c:pt idx="1">
                    <c:v>Q4</c:v>
                  </c:pt>
                  <c:pt idx="2">
                    <c:v>Q1</c:v>
                  </c:pt>
                  <c:pt idx="3">
                    <c:v>Q2</c:v>
                  </c:pt>
                  <c:pt idx="4">
                    <c:v>Q3</c:v>
                  </c:pt>
                  <c:pt idx="5">
                    <c:v>Q4</c:v>
                  </c:pt>
                  <c:pt idx="6">
                    <c:v>Q1</c:v>
                  </c:pt>
                  <c:pt idx="7">
                    <c:v>Q2</c:v>
                  </c:pt>
                  <c:pt idx="8">
                    <c:v>Q3</c:v>
                  </c:pt>
                  <c:pt idx="9">
                    <c:v>Q4</c:v>
                  </c:pt>
                  <c:pt idx="10">
                    <c:v>Q1</c:v>
                  </c:pt>
                  <c:pt idx="11">
                    <c:v>Q2</c:v>
                  </c:pt>
                  <c:pt idx="12">
                    <c:v>Q3</c:v>
                  </c:pt>
                  <c:pt idx="13">
                    <c:v>Q4</c:v>
                  </c:pt>
                  <c:pt idx="14">
                    <c:v>Q1</c:v>
                  </c:pt>
                  <c:pt idx="15">
                    <c:v>Q2</c:v>
                  </c:pt>
                  <c:pt idx="16">
                    <c:v>Q3</c:v>
                  </c:pt>
                  <c:pt idx="17">
                    <c:v>Q4</c:v>
                  </c:pt>
                  <c:pt idx="18">
                    <c:v>Q1</c:v>
                  </c:pt>
                  <c:pt idx="19">
                    <c:v>Q2</c:v>
                  </c:pt>
                </c:lvl>
                <c:lvl>
                  <c:pt idx="0">
                    <c:v>'22</c:v>
                  </c:pt>
                  <c:pt idx="2">
                    <c:v>'23</c:v>
                  </c:pt>
                  <c:pt idx="6">
                    <c:v>'24</c:v>
                  </c:pt>
                  <c:pt idx="10">
                    <c:v>'25</c:v>
                  </c:pt>
                  <c:pt idx="14">
                    <c:v>'26</c:v>
                  </c:pt>
                  <c:pt idx="18">
                    <c:v>'27</c:v>
                  </c:pt>
                </c:lvl>
              </c:multiLvlStrCache>
            </c:multiLvlStrRef>
          </c:cat>
          <c:val>
            <c:numRef>
              <c:f>'Sector Supply and Demand'!$F$249:$F$271</c:f>
              <c:numCache>
                <c:formatCode>0.0%</c:formatCode>
                <c:ptCount val="23"/>
                <c:pt idx="0">
                  <c:v>0.10803444683551799</c:v>
                </c:pt>
                <c:pt idx="1">
                  <c:v>0.123359933495522</c:v>
                </c:pt>
                <c:pt idx="2">
                  <c:v>0.125156715512276</c:v>
                </c:pt>
                <c:pt idx="3">
                  <c:v>0.121680960059166</c:v>
                </c:pt>
                <c:pt idx="4">
                  <c:v>0.117724008858204</c:v>
                </c:pt>
                <c:pt idx="5">
                  <c:v>0.113573245704174</c:v>
                </c:pt>
                <c:pt idx="6">
                  <c:v>0.107104226946831</c:v>
                </c:pt>
                <c:pt idx="7">
                  <c:v>0.101185530424118</c:v>
                </c:pt>
                <c:pt idx="8">
                  <c:v>9.7558036446571406E-2</c:v>
                </c:pt>
                <c:pt idx="9">
                  <c:v>9.6298895776271806E-2</c:v>
                </c:pt>
                <c:pt idx="10">
                  <c:v>9.4068787992000594E-2</c:v>
                </c:pt>
                <c:pt idx="11">
                  <c:v>9.4547025859355899E-2</c:v>
                </c:pt>
                <c:pt idx="12">
                  <c:v>0.10858480632305099</c:v>
                </c:pt>
                <c:pt idx="13">
                  <c:v>0.11935682594776199</c:v>
                </c:pt>
                <c:pt idx="14">
                  <c:v>0.12491728365421299</c:v>
                </c:pt>
                <c:pt idx="15">
                  <c:v>0.13602329790592199</c:v>
                </c:pt>
                <c:pt idx="16">
                  <c:v>0.141410946846008</c:v>
                </c:pt>
                <c:pt idx="17">
                  <c:v>0.141594544053078</c:v>
                </c:pt>
                <c:pt idx="18">
                  <c:v>0.14172114431858099</c:v>
                </c:pt>
                <c:pt idx="19">
                  <c:v>0.140535414218903</c:v>
                </c:pt>
                <c:pt idx="20">
                  <c:v>0.13935326039791099</c:v>
                </c:pt>
                <c:pt idx="21">
                  <c:v>0.13851884007453899</c:v>
                </c:pt>
                <c:pt idx="22">
                  <c:v>0.13784153759479501</c:v>
                </c:pt>
              </c:numCache>
            </c:numRef>
          </c:val>
          <c:smooth val="0"/>
          <c:extLst>
            <c:ext xmlns:c16="http://schemas.microsoft.com/office/drawing/2014/chart" uri="{C3380CC4-5D6E-409C-BE32-E72D297353CC}">
              <c16:uniqueId val="{00000002-5105-432A-850F-CF693F402509}"/>
            </c:ext>
          </c:extLst>
        </c:ser>
        <c:dLbls>
          <c:showLegendKey val="0"/>
          <c:showVal val="0"/>
          <c:showCatName val="0"/>
          <c:showSerName val="0"/>
          <c:showPercent val="0"/>
          <c:showBubbleSize val="0"/>
        </c:dLbls>
        <c:marker val="1"/>
        <c:smooth val="0"/>
        <c:axId val="1090315792"/>
        <c:axId val="1090314832"/>
      </c:lineChart>
      <c:catAx>
        <c:axId val="6994031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699409824"/>
        <c:crosses val="autoZero"/>
        <c:auto val="1"/>
        <c:lblAlgn val="ctr"/>
        <c:lblOffset val="0"/>
        <c:tickLblSkip val="2"/>
        <c:noMultiLvlLbl val="0"/>
      </c:catAx>
      <c:valAx>
        <c:axId val="6994098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Millions (SF)</a:t>
                </a:r>
              </a:p>
            </c:rich>
          </c:tx>
          <c:layout>
            <c:manualLayout>
              <c:xMode val="edge"/>
              <c:yMode val="edge"/>
              <c:x val="2.2057178940985715E-3"/>
              <c:y val="0.273721434727051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9403104"/>
        <c:crosses val="autoZero"/>
        <c:crossBetween val="between"/>
      </c:valAx>
      <c:valAx>
        <c:axId val="109031483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Vacancy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90315792"/>
        <c:crosses val="max"/>
        <c:crossBetween val="between"/>
      </c:valAx>
      <c:catAx>
        <c:axId val="1090315792"/>
        <c:scaling>
          <c:orientation val="minMax"/>
        </c:scaling>
        <c:delete val="1"/>
        <c:axPos val="b"/>
        <c:numFmt formatCode="General" sourceLinked="1"/>
        <c:majorTickMark val="out"/>
        <c:minorTickMark val="none"/>
        <c:tickLblPos val="nextTo"/>
        <c:crossAx val="1090314832"/>
        <c:crosses val="autoZero"/>
        <c:auto val="1"/>
        <c:lblAlgn val="ctr"/>
        <c:lblOffset val="100"/>
        <c:noMultiLvlLbl val="0"/>
      </c:catAx>
      <c:spPr>
        <a:noFill/>
        <a:ln>
          <a:noFill/>
        </a:ln>
        <a:effectLst/>
      </c:spPr>
    </c:plotArea>
    <c:legend>
      <c:legendPos val="b"/>
      <c:layout>
        <c:manualLayout>
          <c:xMode val="edge"/>
          <c:yMode val="edge"/>
          <c:x val="2.6900565461340964E-3"/>
          <c:y val="6.1673744136431403E-3"/>
          <c:w val="0.89999993015259094"/>
          <c:h val="0.122827730682815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46478565179356E-2"/>
          <c:y val="0.18110783027121607"/>
          <c:w val="0.91659755030621171"/>
          <c:h val="0.64004921259842518"/>
        </c:manualLayout>
      </c:layout>
      <c:lineChart>
        <c:grouping val="standard"/>
        <c:varyColors val="0"/>
        <c:ser>
          <c:idx val="0"/>
          <c:order val="0"/>
          <c:tx>
            <c:strRef>
              <c:f>'Economy_Capital Markets'!$G$7</c:f>
              <c:strCache>
                <c:ptCount val="1"/>
                <c:pt idx="0">
                  <c:v>All-items</c:v>
                </c:pt>
              </c:strCache>
            </c:strRef>
          </c:tx>
          <c:spPr>
            <a:ln w="28575" cap="rnd">
              <a:solidFill>
                <a:schemeClr val="accent1"/>
              </a:solidFill>
              <a:round/>
            </a:ln>
            <a:effectLst/>
          </c:spPr>
          <c:marker>
            <c:symbol val="none"/>
          </c:marker>
          <c:cat>
            <c:numRef>
              <c:f>'Economy_Capital Markets'!$H$5:$CP$5</c:f>
              <c:numCache>
                <c:formatCode>0</c:formatCode>
                <c:ptCount val="87"/>
                <c:pt idx="0">
                  <c:v>2018</c:v>
                </c:pt>
                <c:pt idx="1">
                  <c:v>2018</c:v>
                </c:pt>
                <c:pt idx="2">
                  <c:v>2018</c:v>
                </c:pt>
                <c:pt idx="3">
                  <c:v>2018</c:v>
                </c:pt>
                <c:pt idx="4">
                  <c:v>2019</c:v>
                </c:pt>
                <c:pt idx="5">
                  <c:v>2019</c:v>
                </c:pt>
                <c:pt idx="6">
                  <c:v>2019</c:v>
                </c:pt>
                <c:pt idx="7">
                  <c:v>2019</c:v>
                </c:pt>
                <c:pt idx="8">
                  <c:v>2019</c:v>
                </c:pt>
                <c:pt idx="9">
                  <c:v>2019</c:v>
                </c:pt>
                <c:pt idx="10">
                  <c:v>2019</c:v>
                </c:pt>
                <c:pt idx="11">
                  <c:v>2019</c:v>
                </c:pt>
                <c:pt idx="12">
                  <c:v>2019</c:v>
                </c:pt>
                <c:pt idx="13">
                  <c:v>2019</c:v>
                </c:pt>
                <c:pt idx="14">
                  <c:v>2019</c:v>
                </c:pt>
                <c:pt idx="15">
                  <c:v>2019</c:v>
                </c:pt>
                <c:pt idx="16">
                  <c:v>2020</c:v>
                </c:pt>
                <c:pt idx="17">
                  <c:v>2020</c:v>
                </c:pt>
                <c:pt idx="18">
                  <c:v>2020</c:v>
                </c:pt>
                <c:pt idx="19">
                  <c:v>2020</c:v>
                </c:pt>
                <c:pt idx="20">
                  <c:v>2020</c:v>
                </c:pt>
                <c:pt idx="21">
                  <c:v>2020</c:v>
                </c:pt>
                <c:pt idx="22">
                  <c:v>2020</c:v>
                </c:pt>
                <c:pt idx="23">
                  <c:v>2020</c:v>
                </c:pt>
                <c:pt idx="24">
                  <c:v>2020</c:v>
                </c:pt>
                <c:pt idx="25">
                  <c:v>2020</c:v>
                </c:pt>
                <c:pt idx="26">
                  <c:v>2020</c:v>
                </c:pt>
                <c:pt idx="27">
                  <c:v>2020</c:v>
                </c:pt>
                <c:pt idx="28">
                  <c:v>2021</c:v>
                </c:pt>
                <c:pt idx="29">
                  <c:v>2021</c:v>
                </c:pt>
                <c:pt idx="30">
                  <c:v>2021</c:v>
                </c:pt>
                <c:pt idx="31">
                  <c:v>2021</c:v>
                </c:pt>
                <c:pt idx="32">
                  <c:v>2021</c:v>
                </c:pt>
                <c:pt idx="33">
                  <c:v>2021</c:v>
                </c:pt>
                <c:pt idx="34">
                  <c:v>2021</c:v>
                </c:pt>
                <c:pt idx="35">
                  <c:v>2021</c:v>
                </c:pt>
                <c:pt idx="36">
                  <c:v>2021</c:v>
                </c:pt>
                <c:pt idx="37">
                  <c:v>2021</c:v>
                </c:pt>
                <c:pt idx="38">
                  <c:v>2021</c:v>
                </c:pt>
                <c:pt idx="39">
                  <c:v>2021</c:v>
                </c:pt>
                <c:pt idx="40">
                  <c:v>2022</c:v>
                </c:pt>
                <c:pt idx="41">
                  <c:v>2022</c:v>
                </c:pt>
                <c:pt idx="42">
                  <c:v>2022</c:v>
                </c:pt>
                <c:pt idx="43">
                  <c:v>2022</c:v>
                </c:pt>
                <c:pt idx="44">
                  <c:v>2022</c:v>
                </c:pt>
                <c:pt idx="45">
                  <c:v>2022</c:v>
                </c:pt>
                <c:pt idx="46">
                  <c:v>2022</c:v>
                </c:pt>
                <c:pt idx="47">
                  <c:v>2022</c:v>
                </c:pt>
                <c:pt idx="48">
                  <c:v>2022</c:v>
                </c:pt>
                <c:pt idx="49">
                  <c:v>2022</c:v>
                </c:pt>
                <c:pt idx="50">
                  <c:v>2022</c:v>
                </c:pt>
                <c:pt idx="51">
                  <c:v>2022</c:v>
                </c:pt>
                <c:pt idx="52">
                  <c:v>2023</c:v>
                </c:pt>
                <c:pt idx="53">
                  <c:v>2023</c:v>
                </c:pt>
                <c:pt idx="54">
                  <c:v>2023</c:v>
                </c:pt>
                <c:pt idx="55">
                  <c:v>2023</c:v>
                </c:pt>
                <c:pt idx="56">
                  <c:v>2023</c:v>
                </c:pt>
                <c:pt idx="57">
                  <c:v>2023</c:v>
                </c:pt>
                <c:pt idx="58">
                  <c:v>2023</c:v>
                </c:pt>
                <c:pt idx="59">
                  <c:v>2023</c:v>
                </c:pt>
                <c:pt idx="60">
                  <c:v>2023</c:v>
                </c:pt>
                <c:pt idx="61">
                  <c:v>2023</c:v>
                </c:pt>
                <c:pt idx="62">
                  <c:v>2023</c:v>
                </c:pt>
                <c:pt idx="63">
                  <c:v>2023</c:v>
                </c:pt>
                <c:pt idx="64">
                  <c:v>2024</c:v>
                </c:pt>
                <c:pt idx="65">
                  <c:v>2024</c:v>
                </c:pt>
                <c:pt idx="66">
                  <c:v>2024</c:v>
                </c:pt>
                <c:pt idx="67">
                  <c:v>2024</c:v>
                </c:pt>
                <c:pt idx="68">
                  <c:v>2024</c:v>
                </c:pt>
                <c:pt idx="69">
                  <c:v>2024</c:v>
                </c:pt>
                <c:pt idx="70">
                  <c:v>2024</c:v>
                </c:pt>
                <c:pt idx="71">
                  <c:v>2024</c:v>
                </c:pt>
                <c:pt idx="72">
                  <c:v>2024</c:v>
                </c:pt>
                <c:pt idx="73">
                  <c:v>2024</c:v>
                </c:pt>
                <c:pt idx="74">
                  <c:v>2024</c:v>
                </c:pt>
                <c:pt idx="75">
                  <c:v>2024</c:v>
                </c:pt>
                <c:pt idx="76">
                  <c:v>2025</c:v>
                </c:pt>
                <c:pt idx="77">
                  <c:v>2025</c:v>
                </c:pt>
                <c:pt idx="78">
                  <c:v>2025</c:v>
                </c:pt>
                <c:pt idx="79">
                  <c:v>2025</c:v>
                </c:pt>
                <c:pt idx="80">
                  <c:v>2025</c:v>
                </c:pt>
                <c:pt idx="81">
                  <c:v>2025</c:v>
                </c:pt>
                <c:pt idx="82">
                  <c:v>2025</c:v>
                </c:pt>
                <c:pt idx="83">
                  <c:v>2025</c:v>
                </c:pt>
                <c:pt idx="84">
                  <c:v>2025</c:v>
                </c:pt>
                <c:pt idx="85">
                  <c:v>2025</c:v>
                </c:pt>
                <c:pt idx="86">
                  <c:v>2025</c:v>
                </c:pt>
              </c:numCache>
            </c:numRef>
          </c:cat>
          <c:val>
            <c:numRef>
              <c:f>'Economy_Capital Markets'!$H$7:$CP$7</c:f>
              <c:numCache>
                <c:formatCode>0.0%</c:formatCode>
                <c:ptCount val="87"/>
                <c:pt idx="0">
                  <c:v>2.2171253822629744E-2</c:v>
                </c:pt>
                <c:pt idx="1">
                  <c:v>2.4446142093200729E-2</c:v>
                </c:pt>
                <c:pt idx="2">
                  <c:v>1.6755521706016685E-2</c:v>
                </c:pt>
                <c:pt idx="3">
                  <c:v>1.9877675840978437E-2</c:v>
                </c:pt>
                <c:pt idx="4">
                  <c:v>1.4426727410782103E-2</c:v>
                </c:pt>
                <c:pt idx="5">
                  <c:v>1.5094339622641506E-2</c:v>
                </c:pt>
                <c:pt idx="6">
                  <c:v>1.8811136192625977E-2</c:v>
                </c:pt>
                <c:pt idx="7">
                  <c:v>2.0255063765941328E-2</c:v>
                </c:pt>
                <c:pt idx="8">
                  <c:v>2.398800599700146E-2</c:v>
                </c:pt>
                <c:pt idx="9">
                  <c:v>2.0209580838323582E-2</c:v>
                </c:pt>
                <c:pt idx="10">
                  <c:v>2.010424422933732E-2</c:v>
                </c:pt>
                <c:pt idx="11">
                  <c:v>1.9374068554396606E-2</c:v>
                </c:pt>
                <c:pt idx="12">
                  <c:v>1.8698578908002972E-2</c:v>
                </c:pt>
                <c:pt idx="13">
                  <c:v>1.8642803877703118E-2</c:v>
                </c:pt>
                <c:pt idx="14">
                  <c:v>2.1722846441947663E-2</c:v>
                </c:pt>
                <c:pt idx="15">
                  <c:v>2.2488755622188883E-2</c:v>
                </c:pt>
                <c:pt idx="16">
                  <c:v>2.3952095808383422E-2</c:v>
                </c:pt>
                <c:pt idx="17">
                  <c:v>2.1561338289962872E-2</c:v>
                </c:pt>
                <c:pt idx="18">
                  <c:v>8.8626292466764678E-3</c:v>
                </c:pt>
                <c:pt idx="19">
                  <c:v>-2.2058823529412797E-3</c:v>
                </c:pt>
                <c:pt idx="20">
                  <c:v>-3.6603221083455484E-3</c:v>
                </c:pt>
                <c:pt idx="21">
                  <c:v>6.6030814380042546E-3</c:v>
                </c:pt>
                <c:pt idx="22">
                  <c:v>1.4598540145984717E-3</c:v>
                </c:pt>
                <c:pt idx="23">
                  <c:v>1.4619883040933868E-3</c:v>
                </c:pt>
                <c:pt idx="24">
                  <c:v>5.1395007342145416E-3</c:v>
                </c:pt>
                <c:pt idx="25">
                  <c:v>6.5885797950220315E-3</c:v>
                </c:pt>
                <c:pt idx="26">
                  <c:v>9.5307917888560745E-3</c:v>
                </c:pt>
                <c:pt idx="27">
                  <c:v>7.3313782991202281E-3</c:v>
                </c:pt>
                <c:pt idx="28">
                  <c:v>1.0233918128654818E-2</c:v>
                </c:pt>
                <c:pt idx="29">
                  <c:v>1.0917030567685559E-2</c:v>
                </c:pt>
                <c:pt idx="30">
                  <c:v>2.196193265007329E-2</c:v>
                </c:pt>
                <c:pt idx="31">
                  <c:v>3.3898305084745894E-2</c:v>
                </c:pt>
                <c:pt idx="32">
                  <c:v>3.6002939015429947E-2</c:v>
                </c:pt>
                <c:pt idx="33">
                  <c:v>3.0612244897959329E-2</c:v>
                </c:pt>
                <c:pt idx="34">
                  <c:v>3.7172011661807725E-2</c:v>
                </c:pt>
                <c:pt idx="35">
                  <c:v>4.0875912408758985E-2</c:v>
                </c:pt>
                <c:pt idx="36">
                  <c:v>4.3827611395178989E-2</c:v>
                </c:pt>
                <c:pt idx="37">
                  <c:v>4.6545454545454668E-2</c:v>
                </c:pt>
                <c:pt idx="38">
                  <c:v>4.7204066811910028E-2</c:v>
                </c:pt>
                <c:pt idx="39">
                  <c:v>4.8034934497816595E-2</c:v>
                </c:pt>
                <c:pt idx="40">
                  <c:v>5.137481910274988E-2</c:v>
                </c:pt>
                <c:pt idx="41">
                  <c:v>5.6875449964002955E-2</c:v>
                </c:pt>
                <c:pt idx="42">
                  <c:v>6.6618911174785245E-2</c:v>
                </c:pt>
                <c:pt idx="43">
                  <c:v>6.7712045616536098E-2</c:v>
                </c:pt>
                <c:pt idx="44">
                  <c:v>7.7304964539007148E-2</c:v>
                </c:pt>
                <c:pt idx="45">
                  <c:v>8.1329561527581307E-2</c:v>
                </c:pt>
                <c:pt idx="46">
                  <c:v>7.5895994378074372E-2</c:v>
                </c:pt>
                <c:pt idx="47">
                  <c:v>7.0126227208976211E-2</c:v>
                </c:pt>
                <c:pt idx="48">
                  <c:v>6.8579426172148183E-2</c:v>
                </c:pt>
                <c:pt idx="49">
                  <c:v>6.8797776233495478E-2</c:v>
                </c:pt>
                <c:pt idx="50">
                  <c:v>6.7961165048543881E-2</c:v>
                </c:pt>
                <c:pt idx="51">
                  <c:v>6.3194444444444331E-2</c:v>
                </c:pt>
                <c:pt idx="52">
                  <c:v>5.9187887130075723E-2</c:v>
                </c:pt>
                <c:pt idx="53">
                  <c:v>5.2452316076294192E-2</c:v>
                </c:pt>
                <c:pt idx="54">
                  <c:v>4.2981867024848963E-2</c:v>
                </c:pt>
                <c:pt idx="55">
                  <c:v>4.4058744993324295E-2</c:v>
                </c:pt>
                <c:pt idx="56">
                  <c:v>3.3574720210664877E-2</c:v>
                </c:pt>
                <c:pt idx="57">
                  <c:v>2.8122956180510084E-2</c:v>
                </c:pt>
                <c:pt idx="58">
                  <c:v>3.2658393207054104E-2</c:v>
                </c:pt>
                <c:pt idx="59">
                  <c:v>3.997378768020976E-2</c:v>
                </c:pt>
                <c:pt idx="60">
                  <c:v>3.7982973149967236E-2</c:v>
                </c:pt>
                <c:pt idx="61">
                  <c:v>3.1209362808842567E-2</c:v>
                </c:pt>
                <c:pt idx="62">
                  <c:v>3.1168831168831179E-2</c:v>
                </c:pt>
                <c:pt idx="63">
                  <c:v>3.3964728935336419E-2</c:v>
                </c:pt>
                <c:pt idx="64">
                  <c:v>2.8589993502274202E-2</c:v>
                </c:pt>
                <c:pt idx="65">
                  <c:v>2.7831715210355989E-2</c:v>
                </c:pt>
                <c:pt idx="66">
                  <c:v>2.8976175144880933E-2</c:v>
                </c:pt>
                <c:pt idx="67">
                  <c:v>2.6854219948849067E-2</c:v>
                </c:pt>
                <c:pt idx="68">
                  <c:v>2.866242038216571E-2</c:v>
                </c:pt>
                <c:pt idx="69">
                  <c:v>2.6717557251908497E-2</c:v>
                </c:pt>
                <c:pt idx="70">
                  <c:v>2.5300442757748343E-2</c:v>
                </c:pt>
                <c:pt idx="71">
                  <c:v>1.953371140516702E-2</c:v>
                </c:pt>
                <c:pt idx="72">
                  <c:v>1.6403785488958933E-2</c:v>
                </c:pt>
                <c:pt idx="73">
                  <c:v>2.0176544766708826E-2</c:v>
                </c:pt>
                <c:pt idx="74">
                  <c:v>1.8891687657430767E-2</c:v>
                </c:pt>
                <c:pt idx="75">
                  <c:v>1.831964624131377E-2</c:v>
                </c:pt>
                <c:pt idx="76">
                  <c:v>1.8951358180669509E-2</c:v>
                </c:pt>
                <c:pt idx="77">
                  <c:v>2.6448362720402852E-2</c:v>
                </c:pt>
                <c:pt idx="78">
                  <c:v>2.3153942428034924E-2</c:v>
                </c:pt>
                <c:pt idx="79">
                  <c:v>1.7434620174346271E-2</c:v>
                </c:pt>
                <c:pt idx="80">
                  <c:v>1.7337461300309664E-2</c:v>
                </c:pt>
                <c:pt idx="81">
                  <c:v>1.8587360594795488E-2</c:v>
                </c:pt>
                <c:pt idx="82">
                  <c:v>1.7273288093769379E-2</c:v>
                </c:pt>
                <c:pt idx="83">
                  <c:v>1.8541409147095234E-2</c:v>
                </c:pt>
                <c:pt idx="84">
                  <c:v>2.3587833643699652E-2</c:v>
                </c:pt>
                <c:pt idx="85">
                  <c:v>2.1631644004944439E-2</c:v>
                </c:pt>
                <c:pt idx="86">
                  <c:v>2.2249690976514191E-2</c:v>
                </c:pt>
              </c:numCache>
            </c:numRef>
          </c:val>
          <c:smooth val="0"/>
          <c:extLst>
            <c:ext xmlns:c16="http://schemas.microsoft.com/office/drawing/2014/chart" uri="{C3380CC4-5D6E-409C-BE32-E72D297353CC}">
              <c16:uniqueId val="{00000000-CE2A-4E4F-A2D9-7BEDD758FC0A}"/>
            </c:ext>
          </c:extLst>
        </c:ser>
        <c:ser>
          <c:idx val="1"/>
          <c:order val="1"/>
          <c:tx>
            <c:strRef>
              <c:f>'Economy_Capital Markets'!$G$8</c:f>
              <c:strCache>
                <c:ptCount val="1"/>
                <c:pt idx="0">
                  <c:v>All-items ex. food and energy</c:v>
                </c:pt>
              </c:strCache>
            </c:strRef>
          </c:tx>
          <c:spPr>
            <a:ln w="28575" cap="rnd">
              <a:solidFill>
                <a:schemeClr val="accent2"/>
              </a:solidFill>
              <a:round/>
            </a:ln>
            <a:effectLst/>
          </c:spPr>
          <c:marker>
            <c:symbol val="none"/>
          </c:marker>
          <c:cat>
            <c:numRef>
              <c:f>'Economy_Capital Markets'!$H$5:$CP$5</c:f>
              <c:numCache>
                <c:formatCode>0</c:formatCode>
                <c:ptCount val="87"/>
                <c:pt idx="0">
                  <c:v>2018</c:v>
                </c:pt>
                <c:pt idx="1">
                  <c:v>2018</c:v>
                </c:pt>
                <c:pt idx="2">
                  <c:v>2018</c:v>
                </c:pt>
                <c:pt idx="3">
                  <c:v>2018</c:v>
                </c:pt>
                <c:pt idx="4">
                  <c:v>2019</c:v>
                </c:pt>
                <c:pt idx="5">
                  <c:v>2019</c:v>
                </c:pt>
                <c:pt idx="6">
                  <c:v>2019</c:v>
                </c:pt>
                <c:pt idx="7">
                  <c:v>2019</c:v>
                </c:pt>
                <c:pt idx="8">
                  <c:v>2019</c:v>
                </c:pt>
                <c:pt idx="9">
                  <c:v>2019</c:v>
                </c:pt>
                <c:pt idx="10">
                  <c:v>2019</c:v>
                </c:pt>
                <c:pt idx="11">
                  <c:v>2019</c:v>
                </c:pt>
                <c:pt idx="12">
                  <c:v>2019</c:v>
                </c:pt>
                <c:pt idx="13">
                  <c:v>2019</c:v>
                </c:pt>
                <c:pt idx="14">
                  <c:v>2019</c:v>
                </c:pt>
                <c:pt idx="15">
                  <c:v>2019</c:v>
                </c:pt>
                <c:pt idx="16">
                  <c:v>2020</c:v>
                </c:pt>
                <c:pt idx="17">
                  <c:v>2020</c:v>
                </c:pt>
                <c:pt idx="18">
                  <c:v>2020</c:v>
                </c:pt>
                <c:pt idx="19">
                  <c:v>2020</c:v>
                </c:pt>
                <c:pt idx="20">
                  <c:v>2020</c:v>
                </c:pt>
                <c:pt idx="21">
                  <c:v>2020</c:v>
                </c:pt>
                <c:pt idx="22">
                  <c:v>2020</c:v>
                </c:pt>
                <c:pt idx="23">
                  <c:v>2020</c:v>
                </c:pt>
                <c:pt idx="24">
                  <c:v>2020</c:v>
                </c:pt>
                <c:pt idx="25">
                  <c:v>2020</c:v>
                </c:pt>
                <c:pt idx="26">
                  <c:v>2020</c:v>
                </c:pt>
                <c:pt idx="27">
                  <c:v>2020</c:v>
                </c:pt>
                <c:pt idx="28">
                  <c:v>2021</c:v>
                </c:pt>
                <c:pt idx="29">
                  <c:v>2021</c:v>
                </c:pt>
                <c:pt idx="30">
                  <c:v>2021</c:v>
                </c:pt>
                <c:pt idx="31">
                  <c:v>2021</c:v>
                </c:pt>
                <c:pt idx="32">
                  <c:v>2021</c:v>
                </c:pt>
                <c:pt idx="33">
                  <c:v>2021</c:v>
                </c:pt>
                <c:pt idx="34">
                  <c:v>2021</c:v>
                </c:pt>
                <c:pt idx="35">
                  <c:v>2021</c:v>
                </c:pt>
                <c:pt idx="36">
                  <c:v>2021</c:v>
                </c:pt>
                <c:pt idx="37">
                  <c:v>2021</c:v>
                </c:pt>
                <c:pt idx="38">
                  <c:v>2021</c:v>
                </c:pt>
                <c:pt idx="39">
                  <c:v>2021</c:v>
                </c:pt>
                <c:pt idx="40">
                  <c:v>2022</c:v>
                </c:pt>
                <c:pt idx="41">
                  <c:v>2022</c:v>
                </c:pt>
                <c:pt idx="42">
                  <c:v>2022</c:v>
                </c:pt>
                <c:pt idx="43">
                  <c:v>2022</c:v>
                </c:pt>
                <c:pt idx="44">
                  <c:v>2022</c:v>
                </c:pt>
                <c:pt idx="45">
                  <c:v>2022</c:v>
                </c:pt>
                <c:pt idx="46">
                  <c:v>2022</c:v>
                </c:pt>
                <c:pt idx="47">
                  <c:v>2022</c:v>
                </c:pt>
                <c:pt idx="48">
                  <c:v>2022</c:v>
                </c:pt>
                <c:pt idx="49">
                  <c:v>2022</c:v>
                </c:pt>
                <c:pt idx="50">
                  <c:v>2022</c:v>
                </c:pt>
                <c:pt idx="51">
                  <c:v>2022</c:v>
                </c:pt>
                <c:pt idx="52">
                  <c:v>2023</c:v>
                </c:pt>
                <c:pt idx="53">
                  <c:v>2023</c:v>
                </c:pt>
                <c:pt idx="54">
                  <c:v>2023</c:v>
                </c:pt>
                <c:pt idx="55">
                  <c:v>2023</c:v>
                </c:pt>
                <c:pt idx="56">
                  <c:v>2023</c:v>
                </c:pt>
                <c:pt idx="57">
                  <c:v>2023</c:v>
                </c:pt>
                <c:pt idx="58">
                  <c:v>2023</c:v>
                </c:pt>
                <c:pt idx="59">
                  <c:v>2023</c:v>
                </c:pt>
                <c:pt idx="60">
                  <c:v>2023</c:v>
                </c:pt>
                <c:pt idx="61">
                  <c:v>2023</c:v>
                </c:pt>
                <c:pt idx="62">
                  <c:v>2023</c:v>
                </c:pt>
                <c:pt idx="63">
                  <c:v>2023</c:v>
                </c:pt>
                <c:pt idx="64">
                  <c:v>2024</c:v>
                </c:pt>
                <c:pt idx="65">
                  <c:v>2024</c:v>
                </c:pt>
                <c:pt idx="66">
                  <c:v>2024</c:v>
                </c:pt>
                <c:pt idx="67">
                  <c:v>2024</c:v>
                </c:pt>
                <c:pt idx="68">
                  <c:v>2024</c:v>
                </c:pt>
                <c:pt idx="69">
                  <c:v>2024</c:v>
                </c:pt>
                <c:pt idx="70">
                  <c:v>2024</c:v>
                </c:pt>
                <c:pt idx="71">
                  <c:v>2024</c:v>
                </c:pt>
                <c:pt idx="72">
                  <c:v>2024</c:v>
                </c:pt>
                <c:pt idx="73">
                  <c:v>2024</c:v>
                </c:pt>
                <c:pt idx="74">
                  <c:v>2024</c:v>
                </c:pt>
                <c:pt idx="75">
                  <c:v>2024</c:v>
                </c:pt>
                <c:pt idx="76">
                  <c:v>2025</c:v>
                </c:pt>
                <c:pt idx="77">
                  <c:v>2025</c:v>
                </c:pt>
                <c:pt idx="78">
                  <c:v>2025</c:v>
                </c:pt>
                <c:pt idx="79">
                  <c:v>2025</c:v>
                </c:pt>
                <c:pt idx="80">
                  <c:v>2025</c:v>
                </c:pt>
                <c:pt idx="81">
                  <c:v>2025</c:v>
                </c:pt>
                <c:pt idx="82">
                  <c:v>2025</c:v>
                </c:pt>
                <c:pt idx="83">
                  <c:v>2025</c:v>
                </c:pt>
                <c:pt idx="84">
                  <c:v>2025</c:v>
                </c:pt>
                <c:pt idx="85">
                  <c:v>2025</c:v>
                </c:pt>
                <c:pt idx="86">
                  <c:v>2025</c:v>
                </c:pt>
              </c:numCache>
            </c:numRef>
          </c:cat>
          <c:val>
            <c:numRef>
              <c:f>'Economy_Capital Markets'!$H$8:$CP$8</c:f>
              <c:numCache>
                <c:formatCode>0.0%</c:formatCode>
                <c:ptCount val="87"/>
                <c:pt idx="0">
                  <c:v>1.8282988871224148E-2</c:v>
                </c:pt>
                <c:pt idx="1">
                  <c:v>2.0602218700475516E-2</c:v>
                </c:pt>
                <c:pt idx="2">
                  <c:v>1.7432646592709933E-2</c:v>
                </c:pt>
                <c:pt idx="3">
                  <c:v>2.3089171974522316E-2</c:v>
                </c:pt>
                <c:pt idx="4">
                  <c:v>1.9017432646592614E-2</c:v>
                </c:pt>
                <c:pt idx="5">
                  <c:v>1.9669551534225116E-2</c:v>
                </c:pt>
                <c:pt idx="6">
                  <c:v>1.8808777429467183E-2</c:v>
                </c:pt>
                <c:pt idx="7">
                  <c:v>2.0392156862744981E-2</c:v>
                </c:pt>
                <c:pt idx="8">
                  <c:v>2.4294670846394917E-2</c:v>
                </c:pt>
                <c:pt idx="9">
                  <c:v>2.3474178403755985E-2</c:v>
                </c:pt>
                <c:pt idx="10">
                  <c:v>2.1789883268482635E-2</c:v>
                </c:pt>
                <c:pt idx="11">
                  <c:v>2.1789883268482635E-2</c:v>
                </c:pt>
                <c:pt idx="12">
                  <c:v>2.1077283372365363E-2</c:v>
                </c:pt>
                <c:pt idx="13">
                  <c:v>2.0186335403726607E-2</c:v>
                </c:pt>
                <c:pt idx="14">
                  <c:v>2.024922118380057E-2</c:v>
                </c:pt>
                <c:pt idx="15">
                  <c:v>1.7898832684825061E-2</c:v>
                </c:pt>
                <c:pt idx="16">
                  <c:v>1.8662519440124425E-2</c:v>
                </c:pt>
                <c:pt idx="17">
                  <c:v>1.9290123456790154E-2</c:v>
                </c:pt>
                <c:pt idx="18">
                  <c:v>1.6923076923076819E-2</c:v>
                </c:pt>
                <c:pt idx="19">
                  <c:v>1.3066871637202215E-2</c:v>
                </c:pt>
                <c:pt idx="20">
                  <c:v>6.1208875286917763E-3</c:v>
                </c:pt>
                <c:pt idx="21">
                  <c:v>9.9388379204892185E-3</c:v>
                </c:pt>
                <c:pt idx="22">
                  <c:v>4.5696877380045908E-3</c:v>
                </c:pt>
                <c:pt idx="23">
                  <c:v>4.5696877380045908E-3</c:v>
                </c:pt>
                <c:pt idx="24">
                  <c:v>8.4097859327216806E-3</c:v>
                </c:pt>
                <c:pt idx="25">
                  <c:v>8.3713850837137116E-3</c:v>
                </c:pt>
                <c:pt idx="26">
                  <c:v>1.2977099236641143E-2</c:v>
                </c:pt>
                <c:pt idx="27">
                  <c:v>1.0703363914372988E-2</c:v>
                </c:pt>
                <c:pt idx="28">
                  <c:v>1.3740458015267354E-2</c:v>
                </c:pt>
                <c:pt idx="29">
                  <c:v>7.570022710068125E-3</c:v>
                </c:pt>
                <c:pt idx="30">
                  <c:v>9.0771558245084094E-3</c:v>
                </c:pt>
                <c:pt idx="31">
                  <c:v>1.8209408194233445E-2</c:v>
                </c:pt>
                <c:pt idx="32">
                  <c:v>2.3574144486691928E-2</c:v>
                </c:pt>
                <c:pt idx="33">
                  <c:v>2.195306585919754E-2</c:v>
                </c:pt>
                <c:pt idx="34">
                  <c:v>2.8051554207733087E-2</c:v>
                </c:pt>
                <c:pt idx="35">
                  <c:v>3.0326004548900665E-2</c:v>
                </c:pt>
                <c:pt idx="36">
                  <c:v>3.260045489006802E-2</c:v>
                </c:pt>
                <c:pt idx="37">
                  <c:v>3.2452830188679282E-2</c:v>
                </c:pt>
                <c:pt idx="38">
                  <c:v>3.0896759608138868E-2</c:v>
                </c:pt>
                <c:pt idx="39">
                  <c:v>3.4039334341906313E-2</c:v>
                </c:pt>
                <c:pt idx="40">
                  <c:v>3.5391566265060126E-2</c:v>
                </c:pt>
                <c:pt idx="41">
                  <c:v>3.9068369646882095E-2</c:v>
                </c:pt>
                <c:pt idx="42">
                  <c:v>4.6476761619190343E-2</c:v>
                </c:pt>
                <c:pt idx="43">
                  <c:v>4.6199701937406967E-2</c:v>
                </c:pt>
                <c:pt idx="44">
                  <c:v>5.2005943536404198E-2</c:v>
                </c:pt>
                <c:pt idx="45">
                  <c:v>5.3333333333333233E-2</c:v>
                </c:pt>
                <c:pt idx="46">
                  <c:v>5.5309734513274256E-2</c:v>
                </c:pt>
                <c:pt idx="47">
                  <c:v>5.2980132450330952E-2</c:v>
                </c:pt>
                <c:pt idx="48">
                  <c:v>5.4331864904552107E-2</c:v>
                </c:pt>
                <c:pt idx="49">
                  <c:v>5.3362573099415167E-2</c:v>
                </c:pt>
                <c:pt idx="50">
                  <c:v>5.4093567251461749E-2</c:v>
                </c:pt>
                <c:pt idx="51">
                  <c:v>5.3401609363569857E-2</c:v>
                </c:pt>
                <c:pt idx="52">
                  <c:v>4.945454545454564E-2</c:v>
                </c:pt>
                <c:pt idx="53">
                  <c:v>4.8445408532176382E-2</c:v>
                </c:pt>
                <c:pt idx="54">
                  <c:v>4.5128939828080306E-2</c:v>
                </c:pt>
                <c:pt idx="55">
                  <c:v>4.4159544159544151E-2</c:v>
                </c:pt>
                <c:pt idx="56">
                  <c:v>3.9548022598870025E-2</c:v>
                </c:pt>
                <c:pt idx="57">
                  <c:v>3.5161744022503605E-2</c:v>
                </c:pt>
                <c:pt idx="58">
                  <c:v>3.4241788958770059E-2</c:v>
                </c:pt>
                <c:pt idx="59">
                  <c:v>3.6338225017470416E-2</c:v>
                </c:pt>
                <c:pt idx="60">
                  <c:v>3.2033426183843972E-2</c:v>
                </c:pt>
                <c:pt idx="61">
                  <c:v>3.4004163775156249E-2</c:v>
                </c:pt>
                <c:pt idx="62">
                  <c:v>3.5367545076283147E-2</c:v>
                </c:pt>
                <c:pt idx="63">
                  <c:v>3.4027777777777768E-2</c:v>
                </c:pt>
                <c:pt idx="64">
                  <c:v>3.1185031185031242E-2</c:v>
                </c:pt>
                <c:pt idx="65">
                  <c:v>2.8275862068965374E-2</c:v>
                </c:pt>
                <c:pt idx="66">
                  <c:v>2.87868403015763E-2</c:v>
                </c:pt>
                <c:pt idx="67">
                  <c:v>2.6603001364256418E-2</c:v>
                </c:pt>
                <c:pt idx="68">
                  <c:v>2.8532608695652328E-2</c:v>
                </c:pt>
                <c:pt idx="69">
                  <c:v>2.8532608695652328E-2</c:v>
                </c:pt>
                <c:pt idx="70">
                  <c:v>2.7027027027026973E-2</c:v>
                </c:pt>
                <c:pt idx="71">
                  <c:v>2.3600809170600145E-2</c:v>
                </c:pt>
                <c:pt idx="72">
                  <c:v>2.3616734143049989E-2</c:v>
                </c:pt>
                <c:pt idx="73">
                  <c:v>2.2818791946308759E-2</c:v>
                </c:pt>
                <c:pt idx="74">
                  <c:v>1.9423978566644129E-2</c:v>
                </c:pt>
                <c:pt idx="75">
                  <c:v>2.149093351242426E-2</c:v>
                </c:pt>
                <c:pt idx="76">
                  <c:v>2.1505376344086002E-2</c:v>
                </c:pt>
                <c:pt idx="77">
                  <c:v>2.8839704896042928E-2</c:v>
                </c:pt>
                <c:pt idx="78">
                  <c:v>2.3984010659560351E-2</c:v>
                </c:pt>
                <c:pt idx="79">
                  <c:v>2.5913621262458442E-2</c:v>
                </c:pt>
                <c:pt idx="80">
                  <c:v>2.5759577278731793E-2</c:v>
                </c:pt>
                <c:pt idx="81">
                  <c:v>2.6420079260237816E-2</c:v>
                </c:pt>
                <c:pt idx="82">
                  <c:v>2.5000000000000133E-2</c:v>
                </c:pt>
                <c:pt idx="83">
                  <c:v>2.4374176548089599E-2</c:v>
                </c:pt>
                <c:pt idx="84">
                  <c:v>2.4390243902439046E-2</c:v>
                </c:pt>
                <c:pt idx="85">
                  <c:v>2.690288713910749E-2</c:v>
                </c:pt>
                <c:pt idx="86">
                  <c:v>2.4310118265440384E-2</c:v>
                </c:pt>
              </c:numCache>
            </c:numRef>
          </c:val>
          <c:smooth val="0"/>
          <c:extLst>
            <c:ext xmlns:c16="http://schemas.microsoft.com/office/drawing/2014/chart" uri="{C3380CC4-5D6E-409C-BE32-E72D297353CC}">
              <c16:uniqueId val="{00000001-CE2A-4E4F-A2D9-7BEDD758FC0A}"/>
            </c:ext>
          </c:extLst>
        </c:ser>
        <c:ser>
          <c:idx val="2"/>
          <c:order val="2"/>
          <c:tx>
            <c:strRef>
              <c:f>'Economy_Capital Markets'!$G$9</c:f>
              <c:strCache>
                <c:ptCount val="1"/>
                <c:pt idx="0">
                  <c:v>All-items ex. mortgage interest cost</c:v>
                </c:pt>
              </c:strCache>
            </c:strRef>
          </c:tx>
          <c:spPr>
            <a:ln w="28575" cap="rnd">
              <a:solidFill>
                <a:schemeClr val="accent3"/>
              </a:solidFill>
              <a:round/>
            </a:ln>
            <a:effectLst/>
          </c:spPr>
          <c:marker>
            <c:symbol val="none"/>
          </c:marker>
          <c:cat>
            <c:numRef>
              <c:f>'Economy_Capital Markets'!$H$5:$CP$5</c:f>
              <c:numCache>
                <c:formatCode>0</c:formatCode>
                <c:ptCount val="87"/>
                <c:pt idx="0">
                  <c:v>2018</c:v>
                </c:pt>
                <c:pt idx="1">
                  <c:v>2018</c:v>
                </c:pt>
                <c:pt idx="2">
                  <c:v>2018</c:v>
                </c:pt>
                <c:pt idx="3">
                  <c:v>2018</c:v>
                </c:pt>
                <c:pt idx="4">
                  <c:v>2019</c:v>
                </c:pt>
                <c:pt idx="5">
                  <c:v>2019</c:v>
                </c:pt>
                <c:pt idx="6">
                  <c:v>2019</c:v>
                </c:pt>
                <c:pt idx="7">
                  <c:v>2019</c:v>
                </c:pt>
                <c:pt idx="8">
                  <c:v>2019</c:v>
                </c:pt>
                <c:pt idx="9">
                  <c:v>2019</c:v>
                </c:pt>
                <c:pt idx="10">
                  <c:v>2019</c:v>
                </c:pt>
                <c:pt idx="11">
                  <c:v>2019</c:v>
                </c:pt>
                <c:pt idx="12">
                  <c:v>2019</c:v>
                </c:pt>
                <c:pt idx="13">
                  <c:v>2019</c:v>
                </c:pt>
                <c:pt idx="14">
                  <c:v>2019</c:v>
                </c:pt>
                <c:pt idx="15">
                  <c:v>2019</c:v>
                </c:pt>
                <c:pt idx="16">
                  <c:v>2020</c:v>
                </c:pt>
                <c:pt idx="17">
                  <c:v>2020</c:v>
                </c:pt>
                <c:pt idx="18">
                  <c:v>2020</c:v>
                </c:pt>
                <c:pt idx="19">
                  <c:v>2020</c:v>
                </c:pt>
                <c:pt idx="20">
                  <c:v>2020</c:v>
                </c:pt>
                <c:pt idx="21">
                  <c:v>2020</c:v>
                </c:pt>
                <c:pt idx="22">
                  <c:v>2020</c:v>
                </c:pt>
                <c:pt idx="23">
                  <c:v>2020</c:v>
                </c:pt>
                <c:pt idx="24">
                  <c:v>2020</c:v>
                </c:pt>
                <c:pt idx="25">
                  <c:v>2020</c:v>
                </c:pt>
                <c:pt idx="26">
                  <c:v>2020</c:v>
                </c:pt>
                <c:pt idx="27">
                  <c:v>2020</c:v>
                </c:pt>
                <c:pt idx="28">
                  <c:v>2021</c:v>
                </c:pt>
                <c:pt idx="29">
                  <c:v>2021</c:v>
                </c:pt>
                <c:pt idx="30">
                  <c:v>2021</c:v>
                </c:pt>
                <c:pt idx="31">
                  <c:v>2021</c:v>
                </c:pt>
                <c:pt idx="32">
                  <c:v>2021</c:v>
                </c:pt>
                <c:pt idx="33">
                  <c:v>2021</c:v>
                </c:pt>
                <c:pt idx="34">
                  <c:v>2021</c:v>
                </c:pt>
                <c:pt idx="35">
                  <c:v>2021</c:v>
                </c:pt>
                <c:pt idx="36">
                  <c:v>2021</c:v>
                </c:pt>
                <c:pt idx="37">
                  <c:v>2021</c:v>
                </c:pt>
                <c:pt idx="38">
                  <c:v>2021</c:v>
                </c:pt>
                <c:pt idx="39">
                  <c:v>2021</c:v>
                </c:pt>
                <c:pt idx="40">
                  <c:v>2022</c:v>
                </c:pt>
                <c:pt idx="41">
                  <c:v>2022</c:v>
                </c:pt>
                <c:pt idx="42">
                  <c:v>2022</c:v>
                </c:pt>
                <c:pt idx="43">
                  <c:v>2022</c:v>
                </c:pt>
                <c:pt idx="44">
                  <c:v>2022</c:v>
                </c:pt>
                <c:pt idx="45">
                  <c:v>2022</c:v>
                </c:pt>
                <c:pt idx="46">
                  <c:v>2022</c:v>
                </c:pt>
                <c:pt idx="47">
                  <c:v>2022</c:v>
                </c:pt>
                <c:pt idx="48">
                  <c:v>2022</c:v>
                </c:pt>
                <c:pt idx="49">
                  <c:v>2022</c:v>
                </c:pt>
                <c:pt idx="50">
                  <c:v>2022</c:v>
                </c:pt>
                <c:pt idx="51">
                  <c:v>2022</c:v>
                </c:pt>
                <c:pt idx="52">
                  <c:v>2023</c:v>
                </c:pt>
                <c:pt idx="53">
                  <c:v>2023</c:v>
                </c:pt>
                <c:pt idx="54">
                  <c:v>2023</c:v>
                </c:pt>
                <c:pt idx="55">
                  <c:v>2023</c:v>
                </c:pt>
                <c:pt idx="56">
                  <c:v>2023</c:v>
                </c:pt>
                <c:pt idx="57">
                  <c:v>2023</c:v>
                </c:pt>
                <c:pt idx="58">
                  <c:v>2023</c:v>
                </c:pt>
                <c:pt idx="59">
                  <c:v>2023</c:v>
                </c:pt>
                <c:pt idx="60">
                  <c:v>2023</c:v>
                </c:pt>
                <c:pt idx="61">
                  <c:v>2023</c:v>
                </c:pt>
                <c:pt idx="62">
                  <c:v>2023</c:v>
                </c:pt>
                <c:pt idx="63">
                  <c:v>2023</c:v>
                </c:pt>
                <c:pt idx="64">
                  <c:v>2024</c:v>
                </c:pt>
                <c:pt idx="65">
                  <c:v>2024</c:v>
                </c:pt>
                <c:pt idx="66">
                  <c:v>2024</c:v>
                </c:pt>
                <c:pt idx="67">
                  <c:v>2024</c:v>
                </c:pt>
                <c:pt idx="68">
                  <c:v>2024</c:v>
                </c:pt>
                <c:pt idx="69">
                  <c:v>2024</c:v>
                </c:pt>
                <c:pt idx="70">
                  <c:v>2024</c:v>
                </c:pt>
                <c:pt idx="71">
                  <c:v>2024</c:v>
                </c:pt>
                <c:pt idx="72">
                  <c:v>2024</c:v>
                </c:pt>
                <c:pt idx="73">
                  <c:v>2024</c:v>
                </c:pt>
                <c:pt idx="74">
                  <c:v>2024</c:v>
                </c:pt>
                <c:pt idx="75">
                  <c:v>2024</c:v>
                </c:pt>
                <c:pt idx="76">
                  <c:v>2025</c:v>
                </c:pt>
                <c:pt idx="77">
                  <c:v>2025</c:v>
                </c:pt>
                <c:pt idx="78">
                  <c:v>2025</c:v>
                </c:pt>
                <c:pt idx="79">
                  <c:v>2025</c:v>
                </c:pt>
                <c:pt idx="80">
                  <c:v>2025</c:v>
                </c:pt>
                <c:pt idx="81">
                  <c:v>2025</c:v>
                </c:pt>
                <c:pt idx="82">
                  <c:v>2025</c:v>
                </c:pt>
                <c:pt idx="83">
                  <c:v>2025</c:v>
                </c:pt>
                <c:pt idx="84">
                  <c:v>2025</c:v>
                </c:pt>
                <c:pt idx="85">
                  <c:v>2025</c:v>
                </c:pt>
                <c:pt idx="86">
                  <c:v>2025</c:v>
                </c:pt>
              </c:numCache>
            </c:numRef>
          </c:cat>
          <c:val>
            <c:numRef>
              <c:f>'Economy_Capital Markets'!$H$9:$CP$9</c:f>
              <c:numCache>
                <c:formatCode>0.0%</c:formatCode>
                <c:ptCount val="87"/>
                <c:pt idx="0">
                  <c:v>2.114803625377637E-2</c:v>
                </c:pt>
                <c:pt idx="1">
                  <c:v>2.3396226415094201E-2</c:v>
                </c:pt>
                <c:pt idx="2">
                  <c:v>1.4285714285714235E-2</c:v>
                </c:pt>
                <c:pt idx="3">
                  <c:v>1.812688821752273E-2</c:v>
                </c:pt>
                <c:pt idx="4">
                  <c:v>1.2003000750187454E-2</c:v>
                </c:pt>
                <c:pt idx="5">
                  <c:v>1.3422818791946289E-2</c:v>
                </c:pt>
                <c:pt idx="6">
                  <c:v>1.7100371747212018E-2</c:v>
                </c:pt>
                <c:pt idx="7">
                  <c:v>1.7790956263899149E-2</c:v>
                </c:pt>
                <c:pt idx="8">
                  <c:v>2.2222222222222143E-2</c:v>
                </c:pt>
                <c:pt idx="9">
                  <c:v>1.7751479289940919E-2</c:v>
                </c:pt>
                <c:pt idx="10">
                  <c:v>1.8395879323031661E-2</c:v>
                </c:pt>
                <c:pt idx="11">
                  <c:v>1.6936671575846773E-2</c:v>
                </c:pt>
                <c:pt idx="12">
                  <c:v>1.6272189349112454E-2</c:v>
                </c:pt>
                <c:pt idx="13">
                  <c:v>1.6961651917404286E-2</c:v>
                </c:pt>
                <c:pt idx="14">
                  <c:v>2.0756115641215489E-2</c:v>
                </c:pt>
                <c:pt idx="15">
                  <c:v>2.0771513353115667E-2</c:v>
                </c:pt>
                <c:pt idx="16">
                  <c:v>2.2979985174202966E-2</c:v>
                </c:pt>
                <c:pt idx="17">
                  <c:v>2.0603384841795247E-2</c:v>
                </c:pt>
                <c:pt idx="18">
                  <c:v>7.309941520467822E-3</c:v>
                </c:pt>
                <c:pt idx="19">
                  <c:v>-2.9133284777859147E-3</c:v>
                </c:pt>
                <c:pt idx="20">
                  <c:v>-5.0724637681158757E-3</c:v>
                </c:pt>
                <c:pt idx="21">
                  <c:v>5.8139534883721034E-3</c:v>
                </c:pt>
                <c:pt idx="22">
                  <c:v>7.2254335260102387E-4</c:v>
                </c:pt>
                <c:pt idx="23">
                  <c:v>1.4482259232442285E-3</c:v>
                </c:pt>
                <c:pt idx="24">
                  <c:v>5.8224163027655873E-3</c:v>
                </c:pt>
                <c:pt idx="25">
                  <c:v>6.526468455402501E-3</c:v>
                </c:pt>
                <c:pt idx="26">
                  <c:v>1.0167029774873049E-2</c:v>
                </c:pt>
                <c:pt idx="27">
                  <c:v>8.720930232558155E-3</c:v>
                </c:pt>
                <c:pt idx="28">
                  <c:v>1.3043478260869712E-2</c:v>
                </c:pt>
                <c:pt idx="29">
                  <c:v>1.2977649603460817E-2</c:v>
                </c:pt>
                <c:pt idx="30">
                  <c:v>2.4673439767779248E-2</c:v>
                </c:pt>
                <c:pt idx="31">
                  <c:v>3.7253469685902152E-2</c:v>
                </c:pt>
                <c:pt idx="32">
                  <c:v>4.0058266569555689E-2</c:v>
                </c:pt>
                <c:pt idx="33">
                  <c:v>3.5404624277456609E-2</c:v>
                </c:pt>
                <c:pt idx="34">
                  <c:v>4.115523465703963E-2</c:v>
                </c:pt>
                <c:pt idx="35">
                  <c:v>4.5553145336225453E-2</c:v>
                </c:pt>
                <c:pt idx="36">
                  <c:v>4.920405209840828E-2</c:v>
                </c:pt>
                <c:pt idx="37">
                  <c:v>5.187319884726227E-2</c:v>
                </c:pt>
                <c:pt idx="38">
                  <c:v>5.1761322789360298E-2</c:v>
                </c:pt>
                <c:pt idx="39">
                  <c:v>5.3314121037463913E-2</c:v>
                </c:pt>
                <c:pt idx="40">
                  <c:v>5.5793991416308808E-2</c:v>
                </c:pt>
                <c:pt idx="41">
                  <c:v>6.1209964412811457E-2</c:v>
                </c:pt>
                <c:pt idx="42">
                  <c:v>7.1529745042492987E-2</c:v>
                </c:pt>
                <c:pt idx="43">
                  <c:v>7.1830985915492862E-2</c:v>
                </c:pt>
                <c:pt idx="44">
                  <c:v>8.1232492997198813E-2</c:v>
                </c:pt>
                <c:pt idx="45">
                  <c:v>8.3740404745289654E-2</c:v>
                </c:pt>
                <c:pt idx="46">
                  <c:v>7.905686546463242E-2</c:v>
                </c:pt>
                <c:pt idx="47">
                  <c:v>7.0539419087137123E-2</c:v>
                </c:pt>
                <c:pt idx="48">
                  <c:v>6.7586206896551815E-2</c:v>
                </c:pt>
                <c:pt idx="49">
                  <c:v>6.7808219178082219E-2</c:v>
                </c:pt>
                <c:pt idx="50">
                  <c:v>6.6302118933697862E-2</c:v>
                </c:pt>
                <c:pt idx="51">
                  <c:v>5.8823529411764941E-2</c:v>
                </c:pt>
                <c:pt idx="52">
                  <c:v>5.35230352303524E-2</c:v>
                </c:pt>
                <c:pt idx="53">
                  <c:v>4.6948356807511749E-2</c:v>
                </c:pt>
                <c:pt idx="54">
                  <c:v>3.6351619299405113E-2</c:v>
                </c:pt>
                <c:pt idx="55">
                  <c:v>3.6793692509855536E-2</c:v>
                </c:pt>
                <c:pt idx="56">
                  <c:v>2.5259067357513043E-2</c:v>
                </c:pt>
                <c:pt idx="57">
                  <c:v>1.9961365099806727E-2</c:v>
                </c:pt>
                <c:pt idx="58">
                  <c:v>2.3778920308483498E-2</c:v>
                </c:pt>
                <c:pt idx="59">
                  <c:v>3.1653746770025748E-2</c:v>
                </c:pt>
                <c:pt idx="60">
                  <c:v>2.9069767441860517E-2</c:v>
                </c:pt>
                <c:pt idx="61">
                  <c:v>2.1808851828094999E-2</c:v>
                </c:pt>
                <c:pt idx="62">
                  <c:v>2.1794871794871939E-2</c:v>
                </c:pt>
                <c:pt idx="63">
                  <c:v>2.5193798449612226E-2</c:v>
                </c:pt>
                <c:pt idx="64">
                  <c:v>1.9935691318327953E-2</c:v>
                </c:pt>
                <c:pt idx="65">
                  <c:v>1.8577834721332565E-2</c:v>
                </c:pt>
                <c:pt idx="66">
                  <c:v>2.0408163265306145E-2</c:v>
                </c:pt>
                <c:pt idx="67">
                  <c:v>1.8377693282636054E-2</c:v>
                </c:pt>
                <c:pt idx="68">
                  <c:v>2.0846493998736504E-2</c:v>
                </c:pt>
                <c:pt idx="69">
                  <c:v>1.8939393939394034E-2</c:v>
                </c:pt>
                <c:pt idx="70">
                  <c:v>1.7576898932831098E-2</c:v>
                </c:pt>
                <c:pt idx="71">
                  <c:v>1.1897307451471439E-2</c:v>
                </c:pt>
                <c:pt idx="72">
                  <c:v>1.0043942247331961E-2</c:v>
                </c:pt>
                <c:pt idx="73">
                  <c:v>1.3810420590081529E-2</c:v>
                </c:pt>
                <c:pt idx="74">
                  <c:v>1.3174404015056318E-2</c:v>
                </c:pt>
                <c:pt idx="75">
                  <c:v>1.3232514177693888E-2</c:v>
                </c:pt>
                <c:pt idx="76">
                  <c:v>1.4501891551071955E-2</c:v>
                </c:pt>
                <c:pt idx="77">
                  <c:v>2.2641509433962259E-2</c:v>
                </c:pt>
                <c:pt idx="78">
                  <c:v>2.0000000000000018E-2</c:v>
                </c:pt>
                <c:pt idx="79">
                  <c:v>1.4312383322962141E-2</c:v>
                </c:pt>
                <c:pt idx="80">
                  <c:v>1.4851485148514865E-2</c:v>
                </c:pt>
                <c:pt idx="81">
                  <c:v>1.6728624535315983E-2</c:v>
                </c:pt>
                <c:pt idx="82">
                  <c:v>1.5422578655151176E-2</c:v>
                </c:pt>
                <c:pt idx="83">
                  <c:v>1.7326732673267342E-2</c:v>
                </c:pt>
                <c:pt idx="84">
                  <c:v>2.2995649471721391E-2</c:v>
                </c:pt>
                <c:pt idx="85">
                  <c:v>2.1052631578947434E-2</c:v>
                </c:pt>
                <c:pt idx="86">
                  <c:v>2.2291021671826616E-2</c:v>
                </c:pt>
              </c:numCache>
            </c:numRef>
          </c:val>
          <c:smooth val="0"/>
          <c:extLst>
            <c:ext xmlns:c16="http://schemas.microsoft.com/office/drawing/2014/chart" uri="{C3380CC4-5D6E-409C-BE32-E72D297353CC}">
              <c16:uniqueId val="{00000002-CE2A-4E4F-A2D9-7BEDD758FC0A}"/>
            </c:ext>
          </c:extLst>
        </c:ser>
        <c:dLbls>
          <c:showLegendKey val="0"/>
          <c:showVal val="0"/>
          <c:showCatName val="0"/>
          <c:showSerName val="0"/>
          <c:showPercent val="0"/>
          <c:showBubbleSize val="0"/>
        </c:dLbls>
        <c:smooth val="0"/>
        <c:axId val="1752158336"/>
        <c:axId val="1752155712"/>
      </c:lineChart>
      <c:catAx>
        <c:axId val="1752158336"/>
        <c:scaling>
          <c:orientation val="minMax"/>
        </c:scaling>
        <c:delete val="0"/>
        <c:axPos val="b"/>
        <c:numFmt formatCode="0"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752155712"/>
        <c:crosses val="autoZero"/>
        <c:auto val="1"/>
        <c:lblAlgn val="ctr"/>
        <c:lblOffset val="100"/>
        <c:tickLblSkip val="12"/>
        <c:noMultiLvlLbl val="1"/>
      </c:catAx>
      <c:valAx>
        <c:axId val="175215571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752158336"/>
        <c:crosses val="autoZero"/>
        <c:crossBetween val="between"/>
        <c:majorUnit val="2.0000000000000004E-2"/>
      </c:valAx>
      <c:spPr>
        <a:noFill/>
        <a:ln>
          <a:noFill/>
        </a:ln>
        <a:effectLst/>
      </c:spPr>
    </c:plotArea>
    <c:legend>
      <c:legendPos val="t"/>
      <c:layout>
        <c:manualLayout>
          <c:xMode val="edge"/>
          <c:yMode val="edge"/>
          <c:x val="7.3048993875765526E-3"/>
          <c:y val="1.0759332166812472E-3"/>
          <c:w val="0.96652322105570154"/>
          <c:h val="0.2646490264755039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1656363113617E-2"/>
          <c:y val="4.4167993678964325E-2"/>
          <c:w val="0.82008466389617962"/>
          <c:h val="0.7835971755745379"/>
        </c:manualLayout>
      </c:layout>
      <c:lineChart>
        <c:grouping val="standard"/>
        <c:varyColors val="0"/>
        <c:ser>
          <c:idx val="1"/>
          <c:order val="0"/>
          <c:tx>
            <c:strRef>
              <c:f>'Economy_Capital Markets'!$H$32</c:f>
              <c:strCache>
                <c:ptCount val="1"/>
                <c:pt idx="0">
                  <c:v>Unemployment Rate</c:v>
                </c:pt>
              </c:strCache>
            </c:strRef>
          </c:tx>
          <c:spPr>
            <a:ln w="28575" cap="rnd">
              <a:solidFill>
                <a:schemeClr val="accent2"/>
              </a:solidFill>
              <a:round/>
            </a:ln>
            <a:effectLst/>
          </c:spPr>
          <c:marker>
            <c:symbol val="none"/>
          </c:marker>
          <c:dLbls>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38-4934-AED9-408BD90F7416}"/>
                </c:ext>
              </c:extLst>
            </c:dLbl>
            <c:spPr>
              <a:noFill/>
              <a:ln>
                <a:noFill/>
              </a:ln>
              <a:effectLst/>
            </c:spPr>
            <c:txPr>
              <a:bodyPr rot="0" spcFirstLastPara="1" vertOverflow="ellipsis" vert="horz" wrap="square" anchor="ctr" anchorCtr="1"/>
              <a:lstStyle/>
              <a:p>
                <a:pPr>
                  <a:defRPr sz="1000" b="1" i="0" u="none" strike="noStrike" kern="1200" baseline="0">
                    <a:solidFill>
                      <a:schemeClr val="accent2"/>
                    </a:solidFill>
                    <a:latin typeface="Arial" panose="020B0604020202020204" pitchFamily="34" charset="0"/>
                    <a:ea typeface="Calibri" panose="020F050202020403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'Economy_Capital Markets'!$I$28:$AF$28</c:f>
              <c:numCache>
                <c:formatCode>General</c:formatCode>
                <c:ptCount val="24"/>
                <c:pt idx="0">
                  <c:v>2020</c:v>
                </c:pt>
                <c:pt idx="1">
                  <c:v>2020</c:v>
                </c:pt>
                <c:pt idx="2">
                  <c:v>2020</c:v>
                </c:pt>
                <c:pt idx="3">
                  <c:v>2020</c:v>
                </c:pt>
                <c:pt idx="4">
                  <c:v>2021</c:v>
                </c:pt>
                <c:pt idx="5">
                  <c:v>2021</c:v>
                </c:pt>
                <c:pt idx="6">
                  <c:v>2021</c:v>
                </c:pt>
                <c:pt idx="7">
                  <c:v>2021</c:v>
                </c:pt>
                <c:pt idx="8">
                  <c:v>2022</c:v>
                </c:pt>
                <c:pt idx="9">
                  <c:v>2022</c:v>
                </c:pt>
                <c:pt idx="10">
                  <c:v>2022</c:v>
                </c:pt>
                <c:pt idx="11">
                  <c:v>2022</c:v>
                </c:pt>
                <c:pt idx="12">
                  <c:v>2023</c:v>
                </c:pt>
                <c:pt idx="13">
                  <c:v>2023</c:v>
                </c:pt>
                <c:pt idx="14">
                  <c:v>2023</c:v>
                </c:pt>
                <c:pt idx="15">
                  <c:v>2023</c:v>
                </c:pt>
                <c:pt idx="16">
                  <c:v>2024</c:v>
                </c:pt>
                <c:pt idx="17">
                  <c:v>2024</c:v>
                </c:pt>
                <c:pt idx="18">
                  <c:v>2024</c:v>
                </c:pt>
                <c:pt idx="19">
                  <c:v>2024</c:v>
                </c:pt>
                <c:pt idx="20">
                  <c:v>2025</c:v>
                </c:pt>
                <c:pt idx="21">
                  <c:v>2025</c:v>
                </c:pt>
                <c:pt idx="22">
                  <c:v>2025</c:v>
                </c:pt>
                <c:pt idx="23">
                  <c:v>2025</c:v>
                </c:pt>
              </c:numCache>
            </c:numRef>
          </c:cat>
          <c:val>
            <c:numRef>
              <c:f>'Economy_Capital Markets'!$I$32:$AF$32</c:f>
              <c:numCache>
                <c:formatCode>0.0%</c:formatCode>
                <c:ptCount val="24"/>
                <c:pt idx="0">
                  <c:v>8.1300000000000011E-2</c:v>
                </c:pt>
                <c:pt idx="1">
                  <c:v>7.17E-2</c:v>
                </c:pt>
                <c:pt idx="2">
                  <c:v>6.1699999999999998E-2</c:v>
                </c:pt>
                <c:pt idx="3">
                  <c:v>5.2499999999999998E-2</c:v>
                </c:pt>
                <c:pt idx="4">
                  <c:v>5.1699999999999996E-2</c:v>
                </c:pt>
                <c:pt idx="5">
                  <c:v>5.0300000000000004E-2</c:v>
                </c:pt>
                <c:pt idx="6">
                  <c:v>5.0300000000000004E-2</c:v>
                </c:pt>
                <c:pt idx="7">
                  <c:v>5.3800000000000001E-2</c:v>
                </c:pt>
                <c:pt idx="8">
                  <c:v>5.2300000000000006E-2</c:v>
                </c:pt>
                <c:pt idx="9">
                  <c:v>5.5E-2</c:v>
                </c:pt>
                <c:pt idx="10">
                  <c:v>5.7300000000000004E-2</c:v>
                </c:pt>
                <c:pt idx="11">
                  <c:v>6.3799999999999996E-2</c:v>
                </c:pt>
                <c:pt idx="12">
                  <c:v>6.3E-2</c:v>
                </c:pt>
                <c:pt idx="13">
                  <c:v>6.5700000000000008E-2</c:v>
                </c:pt>
                <c:pt idx="14">
                  <c:v>6.7299999999999999E-2</c:v>
                </c:pt>
                <c:pt idx="15">
                  <c:v>6.8400000000000002E-2</c:v>
                </c:pt>
                <c:pt idx="16">
                  <c:v>6.93E-2</c:v>
                </c:pt>
                <c:pt idx="17">
                  <c:v>7.0300000000000001E-2</c:v>
                </c:pt>
                <c:pt idx="18">
                  <c:v>6.7500000000000004E-2</c:v>
                </c:pt>
                <c:pt idx="19">
                  <c:v>6.83E-2</c:v>
                </c:pt>
                <c:pt idx="20">
                  <c:v>7.0000000000000007E-2</c:v>
                </c:pt>
                <c:pt idx="21">
                  <c:v>6.7699999999999996E-2</c:v>
                </c:pt>
                <c:pt idx="22">
                  <c:v>6.4500000000000002E-2</c:v>
                </c:pt>
                <c:pt idx="23">
                  <c:v>6.0599999999999994E-2</c:v>
                </c:pt>
              </c:numCache>
            </c:numRef>
          </c:val>
          <c:smooth val="0"/>
          <c:extLst>
            <c:ext xmlns:c16="http://schemas.microsoft.com/office/drawing/2014/chart" uri="{C3380CC4-5D6E-409C-BE32-E72D297353CC}">
              <c16:uniqueId val="{00000001-9B38-4934-AED9-408BD90F7416}"/>
            </c:ext>
          </c:extLst>
        </c:ser>
        <c:ser>
          <c:idx val="0"/>
          <c:order val="1"/>
          <c:tx>
            <c:strRef>
              <c:f>'Economy_Capital Markets'!$H$33</c:f>
              <c:strCache>
                <c:ptCount val="1"/>
                <c:pt idx="0">
                  <c:v>5-Year Average</c:v>
                </c:pt>
              </c:strCache>
            </c:strRef>
          </c:tx>
          <c:spPr>
            <a:ln w="28575" cap="rnd">
              <a:solidFill>
                <a:schemeClr val="accent1"/>
              </a:solidFill>
              <a:round/>
            </a:ln>
            <a:effectLst/>
          </c:spPr>
          <c:marker>
            <c:symbol val="none"/>
          </c:marker>
          <c:dLbls>
            <c:dLbl>
              <c:idx val="23"/>
              <c:layout>
                <c:manualLayout>
                  <c:x val="0"/>
                  <c:y val="-6.15156751950821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38-4934-AED9-408BD90F7416}"/>
                </c:ext>
              </c:extLst>
            </c:dLbl>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Arial" panose="020B0604020202020204" pitchFamily="34" charset="0"/>
                    <a:ea typeface="Calibri" panose="020F050202020403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'Economy_Capital Markets'!$I$28:$AF$28</c:f>
              <c:numCache>
                <c:formatCode>General</c:formatCode>
                <c:ptCount val="24"/>
                <c:pt idx="0">
                  <c:v>2020</c:v>
                </c:pt>
                <c:pt idx="1">
                  <c:v>2020</c:v>
                </c:pt>
                <c:pt idx="2">
                  <c:v>2020</c:v>
                </c:pt>
                <c:pt idx="3">
                  <c:v>2020</c:v>
                </c:pt>
                <c:pt idx="4">
                  <c:v>2021</c:v>
                </c:pt>
                <c:pt idx="5">
                  <c:v>2021</c:v>
                </c:pt>
                <c:pt idx="6">
                  <c:v>2021</c:v>
                </c:pt>
                <c:pt idx="7">
                  <c:v>2021</c:v>
                </c:pt>
                <c:pt idx="8">
                  <c:v>2022</c:v>
                </c:pt>
                <c:pt idx="9">
                  <c:v>2022</c:v>
                </c:pt>
                <c:pt idx="10">
                  <c:v>2022</c:v>
                </c:pt>
                <c:pt idx="11">
                  <c:v>2022</c:v>
                </c:pt>
                <c:pt idx="12">
                  <c:v>2023</c:v>
                </c:pt>
                <c:pt idx="13">
                  <c:v>2023</c:v>
                </c:pt>
                <c:pt idx="14">
                  <c:v>2023</c:v>
                </c:pt>
                <c:pt idx="15">
                  <c:v>2023</c:v>
                </c:pt>
                <c:pt idx="16">
                  <c:v>2024</c:v>
                </c:pt>
                <c:pt idx="17">
                  <c:v>2024</c:v>
                </c:pt>
                <c:pt idx="18">
                  <c:v>2024</c:v>
                </c:pt>
                <c:pt idx="19">
                  <c:v>2024</c:v>
                </c:pt>
                <c:pt idx="20">
                  <c:v>2025</c:v>
                </c:pt>
                <c:pt idx="21">
                  <c:v>2025</c:v>
                </c:pt>
                <c:pt idx="22">
                  <c:v>2025</c:v>
                </c:pt>
                <c:pt idx="23">
                  <c:v>2025</c:v>
                </c:pt>
              </c:numCache>
            </c:numRef>
          </c:cat>
          <c:val>
            <c:numRef>
              <c:f>'Economy_Capital Markets'!$I$33:$AF$33</c:f>
              <c:numCache>
                <c:formatCode>0.0%</c:formatCode>
                <c:ptCount val="24"/>
                <c:pt idx="0">
                  <c:v>6.2679166666666675E-2</c:v>
                </c:pt>
                <c:pt idx="1">
                  <c:v>6.2679166666666675E-2</c:v>
                </c:pt>
                <c:pt idx="2">
                  <c:v>6.2679166666666675E-2</c:v>
                </c:pt>
                <c:pt idx="3">
                  <c:v>6.2679166666666675E-2</c:v>
                </c:pt>
                <c:pt idx="4">
                  <c:v>6.2679166666666675E-2</c:v>
                </c:pt>
                <c:pt idx="5">
                  <c:v>6.2679166666666675E-2</c:v>
                </c:pt>
                <c:pt idx="6">
                  <c:v>6.2679166666666675E-2</c:v>
                </c:pt>
                <c:pt idx="7">
                  <c:v>6.2679166666666675E-2</c:v>
                </c:pt>
                <c:pt idx="8">
                  <c:v>6.2679166666666675E-2</c:v>
                </c:pt>
                <c:pt idx="9">
                  <c:v>6.2679166666666675E-2</c:v>
                </c:pt>
                <c:pt idx="10">
                  <c:v>6.2679166666666675E-2</c:v>
                </c:pt>
                <c:pt idx="11">
                  <c:v>6.2679166666666675E-2</c:v>
                </c:pt>
                <c:pt idx="12">
                  <c:v>6.2679166666666675E-2</c:v>
                </c:pt>
                <c:pt idx="13">
                  <c:v>6.2679166666666675E-2</c:v>
                </c:pt>
                <c:pt idx="14">
                  <c:v>6.2679166666666675E-2</c:v>
                </c:pt>
                <c:pt idx="15">
                  <c:v>6.2679166666666675E-2</c:v>
                </c:pt>
                <c:pt idx="16">
                  <c:v>6.2679166666666675E-2</c:v>
                </c:pt>
                <c:pt idx="17">
                  <c:v>6.2679166666666675E-2</c:v>
                </c:pt>
                <c:pt idx="18">
                  <c:v>6.2679166666666675E-2</c:v>
                </c:pt>
                <c:pt idx="19">
                  <c:v>6.2679166666666675E-2</c:v>
                </c:pt>
                <c:pt idx="20">
                  <c:v>6.2679166666666675E-2</c:v>
                </c:pt>
                <c:pt idx="21">
                  <c:v>6.2679166666666675E-2</c:v>
                </c:pt>
                <c:pt idx="22">
                  <c:v>6.2679166666666675E-2</c:v>
                </c:pt>
                <c:pt idx="23">
                  <c:v>6.2679166666666675E-2</c:v>
                </c:pt>
              </c:numCache>
            </c:numRef>
          </c:val>
          <c:smooth val="0"/>
          <c:extLst>
            <c:ext xmlns:c16="http://schemas.microsoft.com/office/drawing/2014/chart" uri="{C3380CC4-5D6E-409C-BE32-E72D297353CC}">
              <c16:uniqueId val="{00000003-9B38-4934-AED9-408BD90F7416}"/>
            </c:ext>
          </c:extLst>
        </c:ser>
        <c:dLbls>
          <c:showLegendKey val="0"/>
          <c:showVal val="0"/>
          <c:showCatName val="0"/>
          <c:showSerName val="0"/>
          <c:showPercent val="0"/>
          <c:showBubbleSize val="0"/>
        </c:dLbls>
        <c:smooth val="0"/>
        <c:axId val="763003888"/>
        <c:axId val="763004368"/>
      </c:lineChart>
      <c:catAx>
        <c:axId val="763003888"/>
        <c:scaling>
          <c:orientation val="minMax"/>
        </c:scaling>
        <c:delete val="0"/>
        <c:axPos val="b"/>
        <c:numFmt formatCode="General"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763004368"/>
        <c:crosses val="autoZero"/>
        <c:auto val="1"/>
        <c:lblAlgn val="ctr"/>
        <c:lblOffset val="100"/>
        <c:tickLblSkip val="4"/>
        <c:noMultiLvlLbl val="1"/>
      </c:catAx>
      <c:valAx>
        <c:axId val="763004368"/>
        <c:scaling>
          <c:orientation val="minMax"/>
          <c:max val="0.1"/>
          <c:min val="4.0000000000000008E-2"/>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763003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853454977454206E-2"/>
          <c:y val="0.10504229186295191"/>
          <c:w val="0.89945084591537261"/>
          <c:h val="0.75129957403480541"/>
        </c:manualLayout>
      </c:layout>
      <c:lineChart>
        <c:grouping val="standard"/>
        <c:varyColors val="0"/>
        <c:ser>
          <c:idx val="0"/>
          <c:order val="0"/>
          <c:tx>
            <c:strRef>
              <c:f>MSCI!$D$129</c:f>
              <c:strCache>
                <c:ptCount val="1"/>
                <c:pt idx="0">
                  <c:v>Office</c:v>
                </c:pt>
              </c:strCache>
            </c:strRef>
          </c:tx>
          <c:spPr>
            <a:ln w="28575" cap="rnd">
              <a:solidFill>
                <a:srgbClr val="00A758"/>
              </a:solidFill>
              <a:round/>
            </a:ln>
            <a:effectLst/>
          </c:spPr>
          <c:marker>
            <c:symbol val="none"/>
          </c:marker>
          <c:cat>
            <c:multiLvlStrRef>
              <c:f>MSCI!$A$130:$B$152</c:f>
              <c:multiLvlStrCache>
                <c:ptCount val="23"/>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lvl>
                <c:lvl>
                  <c:pt idx="0">
                    <c:v>'20</c:v>
                  </c:pt>
                  <c:pt idx="4">
                    <c:v>'21</c:v>
                  </c:pt>
                  <c:pt idx="8">
                    <c:v>'22</c:v>
                  </c:pt>
                  <c:pt idx="12">
                    <c:v>'23</c:v>
                  </c:pt>
                  <c:pt idx="16">
                    <c:v>'24</c:v>
                  </c:pt>
                  <c:pt idx="20">
                    <c:v>'25</c:v>
                  </c:pt>
                </c:lvl>
              </c:multiLvlStrCache>
            </c:multiLvlStrRef>
          </c:cat>
          <c:val>
            <c:numRef>
              <c:f>MSCI!$D$130:$D$152</c:f>
              <c:numCache>
                <c:formatCode>0%</c:formatCode>
                <c:ptCount val="23"/>
                <c:pt idx="0">
                  <c:v>5.1005900000000007E-2</c:v>
                </c:pt>
                <c:pt idx="1">
                  <c:v>5.0410799999999999E-2</c:v>
                </c:pt>
                <c:pt idx="2">
                  <c:v>5.2245100000000003E-2</c:v>
                </c:pt>
                <c:pt idx="3">
                  <c:v>5.1722499999999998E-2</c:v>
                </c:pt>
                <c:pt idx="4">
                  <c:v>5.1889100000000001E-2</c:v>
                </c:pt>
                <c:pt idx="5">
                  <c:v>5.1853900000000001E-2</c:v>
                </c:pt>
                <c:pt idx="6">
                  <c:v>5.1357799999999995E-2</c:v>
                </c:pt>
                <c:pt idx="7">
                  <c:v>5.1174200000000003E-2</c:v>
                </c:pt>
                <c:pt idx="8">
                  <c:v>5.0543899999999996E-2</c:v>
                </c:pt>
                <c:pt idx="9">
                  <c:v>5.12612E-2</c:v>
                </c:pt>
                <c:pt idx="10">
                  <c:v>5.2940699999999993E-2</c:v>
                </c:pt>
                <c:pt idx="11">
                  <c:v>5.5368800000000003E-2</c:v>
                </c:pt>
                <c:pt idx="12">
                  <c:v>5.6216299999999997E-2</c:v>
                </c:pt>
                <c:pt idx="13">
                  <c:v>5.6489900000000003E-2</c:v>
                </c:pt>
                <c:pt idx="14">
                  <c:v>5.7850900000000004E-2</c:v>
                </c:pt>
                <c:pt idx="15">
                  <c:v>5.9514500000000005E-2</c:v>
                </c:pt>
                <c:pt idx="16">
                  <c:v>6.0321899999999998E-2</c:v>
                </c:pt>
                <c:pt idx="17">
                  <c:v>6.1860099999999994E-2</c:v>
                </c:pt>
                <c:pt idx="18">
                  <c:v>6.1903199999999999E-2</c:v>
                </c:pt>
                <c:pt idx="19">
                  <c:v>6.3111199999999992E-2</c:v>
                </c:pt>
                <c:pt idx="20">
                  <c:v>6.2470699999999997E-2</c:v>
                </c:pt>
                <c:pt idx="21">
                  <c:v>6.2701000000000007E-2</c:v>
                </c:pt>
                <c:pt idx="22">
                  <c:v>6.2741400000000003E-2</c:v>
                </c:pt>
              </c:numCache>
            </c:numRef>
          </c:val>
          <c:smooth val="0"/>
          <c:extLst>
            <c:ext xmlns:c16="http://schemas.microsoft.com/office/drawing/2014/chart" uri="{C3380CC4-5D6E-409C-BE32-E72D297353CC}">
              <c16:uniqueId val="{00000000-6AE0-4EBD-9EA4-3643EE5CC2DF}"/>
            </c:ext>
          </c:extLst>
        </c:ser>
        <c:ser>
          <c:idx val="1"/>
          <c:order val="1"/>
          <c:tx>
            <c:strRef>
              <c:f>MSCI!$E$129</c:f>
              <c:strCache>
                <c:ptCount val="1"/>
                <c:pt idx="0">
                  <c:v>Industrial</c:v>
                </c:pt>
              </c:strCache>
            </c:strRef>
          </c:tx>
          <c:spPr>
            <a:ln w="28575" cap="rnd">
              <a:solidFill>
                <a:srgbClr val="0000C1"/>
              </a:solidFill>
              <a:round/>
            </a:ln>
            <a:effectLst/>
          </c:spPr>
          <c:marker>
            <c:symbol val="none"/>
          </c:marker>
          <c:cat>
            <c:multiLvlStrRef>
              <c:f>MSCI!$A$130:$B$152</c:f>
              <c:multiLvlStrCache>
                <c:ptCount val="23"/>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lvl>
                <c:lvl>
                  <c:pt idx="0">
                    <c:v>'20</c:v>
                  </c:pt>
                  <c:pt idx="4">
                    <c:v>'21</c:v>
                  </c:pt>
                  <c:pt idx="8">
                    <c:v>'22</c:v>
                  </c:pt>
                  <c:pt idx="12">
                    <c:v>'23</c:v>
                  </c:pt>
                  <c:pt idx="16">
                    <c:v>'24</c:v>
                  </c:pt>
                  <c:pt idx="20">
                    <c:v>'25</c:v>
                  </c:pt>
                </c:lvl>
              </c:multiLvlStrCache>
            </c:multiLvlStrRef>
          </c:cat>
          <c:val>
            <c:numRef>
              <c:f>MSCI!$E$130:$E$152</c:f>
              <c:numCache>
                <c:formatCode>0%</c:formatCode>
                <c:ptCount val="23"/>
                <c:pt idx="0">
                  <c:v>5.1869399999999996E-2</c:v>
                </c:pt>
                <c:pt idx="1">
                  <c:v>5.2108000000000002E-2</c:v>
                </c:pt>
                <c:pt idx="2">
                  <c:v>5.2338300000000004E-2</c:v>
                </c:pt>
                <c:pt idx="3">
                  <c:v>5.1653399999999995E-2</c:v>
                </c:pt>
                <c:pt idx="4">
                  <c:v>5.1167499999999998E-2</c:v>
                </c:pt>
                <c:pt idx="5">
                  <c:v>4.9743599999999999E-2</c:v>
                </c:pt>
                <c:pt idx="6">
                  <c:v>4.7787900000000001E-2</c:v>
                </c:pt>
                <c:pt idx="7">
                  <c:v>4.67179E-2</c:v>
                </c:pt>
                <c:pt idx="8">
                  <c:v>4.5639399999999997E-2</c:v>
                </c:pt>
                <c:pt idx="9">
                  <c:v>4.4848400000000004E-2</c:v>
                </c:pt>
                <c:pt idx="10">
                  <c:v>4.6942199999999996E-2</c:v>
                </c:pt>
                <c:pt idx="11">
                  <c:v>4.9533199999999999E-2</c:v>
                </c:pt>
                <c:pt idx="12">
                  <c:v>5.1717300000000001E-2</c:v>
                </c:pt>
                <c:pt idx="13">
                  <c:v>5.2200900000000001E-2</c:v>
                </c:pt>
                <c:pt idx="14">
                  <c:v>5.4617399999999997E-2</c:v>
                </c:pt>
                <c:pt idx="15">
                  <c:v>5.6311299999999995E-2</c:v>
                </c:pt>
                <c:pt idx="16">
                  <c:v>5.7325000000000001E-2</c:v>
                </c:pt>
                <c:pt idx="17">
                  <c:v>5.7625599999999999E-2</c:v>
                </c:pt>
                <c:pt idx="18">
                  <c:v>5.7677399999999997E-2</c:v>
                </c:pt>
                <c:pt idx="19">
                  <c:v>5.7593800000000001E-2</c:v>
                </c:pt>
                <c:pt idx="20">
                  <c:v>5.7646900000000001E-2</c:v>
                </c:pt>
                <c:pt idx="21">
                  <c:v>5.7143800000000002E-2</c:v>
                </c:pt>
                <c:pt idx="22">
                  <c:v>5.7364400000000003E-2</c:v>
                </c:pt>
              </c:numCache>
            </c:numRef>
          </c:val>
          <c:smooth val="0"/>
          <c:extLst>
            <c:ext xmlns:c16="http://schemas.microsoft.com/office/drawing/2014/chart" uri="{C3380CC4-5D6E-409C-BE32-E72D297353CC}">
              <c16:uniqueId val="{00000001-6AE0-4EBD-9EA4-3643EE5CC2DF}"/>
            </c:ext>
          </c:extLst>
        </c:ser>
        <c:ser>
          <c:idx val="2"/>
          <c:order val="2"/>
          <c:tx>
            <c:strRef>
              <c:f>MSCI!$F$129</c:f>
              <c:strCache>
                <c:ptCount val="1"/>
                <c:pt idx="0">
                  <c:v>Retail</c:v>
                </c:pt>
              </c:strCache>
            </c:strRef>
          </c:tx>
          <c:spPr>
            <a:ln w="28575" cap="rnd">
              <a:solidFill>
                <a:srgbClr val="FF7769"/>
              </a:solidFill>
              <a:round/>
            </a:ln>
            <a:effectLst/>
          </c:spPr>
          <c:marker>
            <c:symbol val="none"/>
          </c:marker>
          <c:cat>
            <c:multiLvlStrRef>
              <c:f>MSCI!$A$130:$B$152</c:f>
              <c:multiLvlStrCache>
                <c:ptCount val="23"/>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lvl>
                <c:lvl>
                  <c:pt idx="0">
                    <c:v>'20</c:v>
                  </c:pt>
                  <c:pt idx="4">
                    <c:v>'21</c:v>
                  </c:pt>
                  <c:pt idx="8">
                    <c:v>'22</c:v>
                  </c:pt>
                  <c:pt idx="12">
                    <c:v>'23</c:v>
                  </c:pt>
                  <c:pt idx="16">
                    <c:v>'24</c:v>
                  </c:pt>
                  <c:pt idx="20">
                    <c:v>'25</c:v>
                  </c:pt>
                </c:lvl>
              </c:multiLvlStrCache>
            </c:multiLvlStrRef>
          </c:cat>
          <c:val>
            <c:numRef>
              <c:f>MSCI!$F$130:$F$152</c:f>
              <c:numCache>
                <c:formatCode>0%</c:formatCode>
                <c:ptCount val="23"/>
                <c:pt idx="0">
                  <c:v>5.3102099999999999E-2</c:v>
                </c:pt>
                <c:pt idx="1">
                  <c:v>5.5571200000000001E-2</c:v>
                </c:pt>
                <c:pt idx="2">
                  <c:v>5.5226600000000001E-2</c:v>
                </c:pt>
                <c:pt idx="3">
                  <c:v>5.6787799999999999E-2</c:v>
                </c:pt>
                <c:pt idx="4">
                  <c:v>5.4991000000000005E-2</c:v>
                </c:pt>
                <c:pt idx="5">
                  <c:v>5.6878499999999999E-2</c:v>
                </c:pt>
                <c:pt idx="6">
                  <c:v>5.5571500000000003E-2</c:v>
                </c:pt>
                <c:pt idx="7">
                  <c:v>5.4686399999999996E-2</c:v>
                </c:pt>
                <c:pt idx="8">
                  <c:v>5.5962100000000001E-2</c:v>
                </c:pt>
                <c:pt idx="9">
                  <c:v>5.67E-2</c:v>
                </c:pt>
                <c:pt idx="10">
                  <c:v>5.8563299999999999E-2</c:v>
                </c:pt>
                <c:pt idx="11">
                  <c:v>5.9103099999999999E-2</c:v>
                </c:pt>
                <c:pt idx="12">
                  <c:v>5.8392199999999998E-2</c:v>
                </c:pt>
                <c:pt idx="13">
                  <c:v>6.00592E-2</c:v>
                </c:pt>
                <c:pt idx="14">
                  <c:v>5.9768000000000002E-2</c:v>
                </c:pt>
                <c:pt idx="15">
                  <c:v>6.0162899999999998E-2</c:v>
                </c:pt>
                <c:pt idx="16">
                  <c:v>6.021E-2</c:v>
                </c:pt>
                <c:pt idx="17">
                  <c:v>5.9601600000000005E-2</c:v>
                </c:pt>
                <c:pt idx="18">
                  <c:v>5.9895400000000001E-2</c:v>
                </c:pt>
                <c:pt idx="19">
                  <c:v>6.0097399999999995E-2</c:v>
                </c:pt>
                <c:pt idx="20">
                  <c:v>5.9092900000000004E-2</c:v>
                </c:pt>
                <c:pt idx="21">
                  <c:v>5.8929299999999997E-2</c:v>
                </c:pt>
                <c:pt idx="22">
                  <c:v>5.9077900000000003E-2</c:v>
                </c:pt>
              </c:numCache>
            </c:numRef>
          </c:val>
          <c:smooth val="0"/>
          <c:extLst>
            <c:ext xmlns:c16="http://schemas.microsoft.com/office/drawing/2014/chart" uri="{C3380CC4-5D6E-409C-BE32-E72D297353CC}">
              <c16:uniqueId val="{00000002-6AE0-4EBD-9EA4-3643EE5CC2DF}"/>
            </c:ext>
          </c:extLst>
        </c:ser>
        <c:ser>
          <c:idx val="3"/>
          <c:order val="3"/>
          <c:tx>
            <c:strRef>
              <c:f>MSCI!$G$129</c:f>
              <c:strCache>
                <c:ptCount val="1"/>
                <c:pt idx="0">
                  <c:v>Residential</c:v>
                </c:pt>
              </c:strCache>
            </c:strRef>
          </c:tx>
          <c:spPr>
            <a:ln w="28575" cap="rnd">
              <a:solidFill>
                <a:srgbClr val="7030A0"/>
              </a:solidFill>
              <a:round/>
            </a:ln>
            <a:effectLst/>
          </c:spPr>
          <c:marker>
            <c:symbol val="none"/>
          </c:marker>
          <c:cat>
            <c:multiLvlStrRef>
              <c:f>MSCI!$A$130:$B$152</c:f>
              <c:multiLvlStrCache>
                <c:ptCount val="23"/>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lvl>
                <c:lvl>
                  <c:pt idx="0">
                    <c:v>'20</c:v>
                  </c:pt>
                  <c:pt idx="4">
                    <c:v>'21</c:v>
                  </c:pt>
                  <c:pt idx="8">
                    <c:v>'22</c:v>
                  </c:pt>
                  <c:pt idx="12">
                    <c:v>'23</c:v>
                  </c:pt>
                  <c:pt idx="16">
                    <c:v>'24</c:v>
                  </c:pt>
                  <c:pt idx="20">
                    <c:v>'25</c:v>
                  </c:pt>
                </c:lvl>
              </c:multiLvlStrCache>
            </c:multiLvlStrRef>
          </c:cat>
          <c:val>
            <c:numRef>
              <c:f>MSCI!$G$130:$G$152</c:f>
              <c:numCache>
                <c:formatCode>0%</c:formatCode>
                <c:ptCount val="23"/>
                <c:pt idx="0">
                  <c:v>4.0125599999999997E-2</c:v>
                </c:pt>
                <c:pt idx="1">
                  <c:v>3.9822900000000001E-2</c:v>
                </c:pt>
                <c:pt idx="2">
                  <c:v>3.9633399999999999E-2</c:v>
                </c:pt>
                <c:pt idx="3">
                  <c:v>3.9581699999999997E-2</c:v>
                </c:pt>
                <c:pt idx="4">
                  <c:v>3.9154700000000001E-2</c:v>
                </c:pt>
                <c:pt idx="5">
                  <c:v>3.9244799999999996E-2</c:v>
                </c:pt>
                <c:pt idx="6">
                  <c:v>3.8462700000000002E-2</c:v>
                </c:pt>
                <c:pt idx="7">
                  <c:v>3.7960500000000001E-2</c:v>
                </c:pt>
                <c:pt idx="8">
                  <c:v>3.7662300000000003E-2</c:v>
                </c:pt>
                <c:pt idx="9">
                  <c:v>3.7295300000000003E-2</c:v>
                </c:pt>
                <c:pt idx="10">
                  <c:v>3.75985E-2</c:v>
                </c:pt>
                <c:pt idx="11">
                  <c:v>3.8251500000000001E-2</c:v>
                </c:pt>
                <c:pt idx="12">
                  <c:v>3.8812899999999997E-2</c:v>
                </c:pt>
                <c:pt idx="13">
                  <c:v>3.8881899999999997E-2</c:v>
                </c:pt>
                <c:pt idx="14">
                  <c:v>3.90176E-2</c:v>
                </c:pt>
                <c:pt idx="15">
                  <c:v>4.0669299999999999E-2</c:v>
                </c:pt>
                <c:pt idx="16">
                  <c:v>4.0962199999999997E-2</c:v>
                </c:pt>
                <c:pt idx="17">
                  <c:v>4.0945499999999996E-2</c:v>
                </c:pt>
                <c:pt idx="18">
                  <c:v>4.1468199999999997E-2</c:v>
                </c:pt>
                <c:pt idx="19">
                  <c:v>4.1980400000000001E-2</c:v>
                </c:pt>
                <c:pt idx="20">
                  <c:v>4.2621200000000005E-2</c:v>
                </c:pt>
                <c:pt idx="21">
                  <c:v>4.2687299999999997E-2</c:v>
                </c:pt>
                <c:pt idx="22">
                  <c:v>4.2708099999999999E-2</c:v>
                </c:pt>
              </c:numCache>
            </c:numRef>
          </c:val>
          <c:smooth val="0"/>
          <c:extLst>
            <c:ext xmlns:c16="http://schemas.microsoft.com/office/drawing/2014/chart" uri="{C3380CC4-5D6E-409C-BE32-E72D297353CC}">
              <c16:uniqueId val="{00000003-6AE0-4EBD-9EA4-3643EE5CC2DF}"/>
            </c:ext>
          </c:extLst>
        </c:ser>
        <c:dLbls>
          <c:showLegendKey val="0"/>
          <c:showVal val="0"/>
          <c:showCatName val="0"/>
          <c:showSerName val="0"/>
          <c:showPercent val="0"/>
          <c:showBubbleSize val="0"/>
        </c:dLbls>
        <c:smooth val="0"/>
        <c:axId val="743891967"/>
        <c:axId val="743894367"/>
      </c:lineChart>
      <c:catAx>
        <c:axId val="743891967"/>
        <c:scaling>
          <c:orientation val="minMax"/>
        </c:scaling>
        <c:delete val="0"/>
        <c:axPos val="b"/>
        <c:numFmt formatCode="\'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Body)"/>
                <a:ea typeface="+mn-ea"/>
                <a:cs typeface="+mn-cs"/>
              </a:defRPr>
            </a:pPr>
            <a:endParaRPr lang="en-US"/>
          </a:p>
        </c:txPr>
        <c:crossAx val="743894367"/>
        <c:crosses val="autoZero"/>
        <c:auto val="1"/>
        <c:lblAlgn val="ctr"/>
        <c:lblOffset val="100"/>
        <c:noMultiLvlLbl val="0"/>
      </c:catAx>
      <c:valAx>
        <c:axId val="743894367"/>
        <c:scaling>
          <c:orientation val="minMax"/>
          <c:min val="3.0000000000000006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Body)"/>
                <a:ea typeface="+mn-ea"/>
                <a:cs typeface="+mn-cs"/>
              </a:defRPr>
            </a:pPr>
            <a:endParaRPr lang="en-US"/>
          </a:p>
        </c:txPr>
        <c:crossAx val="743891967"/>
        <c:crosses val="autoZero"/>
        <c:crossBetween val="between"/>
      </c:valAx>
      <c:spPr>
        <a:noFill/>
        <a:ln>
          <a:noFill/>
        </a:ln>
        <a:effectLst/>
      </c:spPr>
    </c:plotArea>
    <c:legend>
      <c:legendPos val="b"/>
      <c:layout>
        <c:manualLayout>
          <c:xMode val="edge"/>
          <c:yMode val="edge"/>
          <c:x val="1.1993292505103522E-2"/>
          <c:y val="0"/>
          <c:w val="0.95959295432990444"/>
          <c:h val="5.8575613258178102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Body)"/>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Arial (Body)"/>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82641929330801"/>
          <c:y val="8.6547142906463259E-2"/>
          <c:w val="0.85972674913395219"/>
          <c:h val="0.6542633826054115"/>
        </c:manualLayout>
      </c:layout>
      <c:barChart>
        <c:barDir val="col"/>
        <c:grouping val="stacked"/>
        <c:varyColors val="0"/>
        <c:ser>
          <c:idx val="0"/>
          <c:order val="0"/>
          <c:tx>
            <c:strRef>
              <c:f>'Economy_Capital Markets'!$I$44</c:f>
              <c:strCache>
                <c:ptCount val="1"/>
                <c:pt idx="0">
                  <c:v>Office</c:v>
                </c:pt>
              </c:strCache>
            </c:strRef>
          </c:tx>
          <c:spPr>
            <a:solidFill>
              <a:schemeClr val="accent1"/>
            </a:solidFill>
            <a:ln>
              <a:noFill/>
            </a:ln>
            <a:effectLst/>
          </c:spPr>
          <c:invertIfNegative val="0"/>
          <c:cat>
            <c:multiLvlStrRef>
              <c:f>'Economy_Capital Markets'!$F$45:$G$66</c:f>
              <c:multiLvlStrCache>
                <c:ptCount val="22"/>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lvl>
                <c:lvl>
                  <c:pt idx="0">
                    <c:v>'20</c:v>
                  </c:pt>
                  <c:pt idx="3">
                    <c:v>'21</c:v>
                  </c:pt>
                  <c:pt idx="7">
                    <c:v>'22</c:v>
                  </c:pt>
                  <c:pt idx="11">
                    <c:v>'23</c:v>
                  </c:pt>
                  <c:pt idx="15">
                    <c:v>'24</c:v>
                  </c:pt>
                  <c:pt idx="19">
                    <c:v>'25</c:v>
                  </c:pt>
                </c:lvl>
              </c:multiLvlStrCache>
            </c:multiLvlStrRef>
          </c:cat>
          <c:val>
            <c:numRef>
              <c:f>'Economy_Capital Markets'!$I$45:$I$66</c:f>
              <c:numCache>
                <c:formatCode>_(* #,##0_);_(* \(#,##0\);_(* "-"??_);_(@_)</c:formatCode>
                <c:ptCount val="22"/>
                <c:pt idx="0">
                  <c:v>674451794.94814098</c:v>
                </c:pt>
                <c:pt idx="1">
                  <c:v>486071888.52581799</c:v>
                </c:pt>
                <c:pt idx="2">
                  <c:v>897827432.75235796</c:v>
                </c:pt>
                <c:pt idx="3">
                  <c:v>697657174.74472296</c:v>
                </c:pt>
                <c:pt idx="4">
                  <c:v>746920614.33955204</c:v>
                </c:pt>
                <c:pt idx="5">
                  <c:v>1370925093.5947399</c:v>
                </c:pt>
                <c:pt idx="6">
                  <c:v>3279183734.7299299</c:v>
                </c:pt>
                <c:pt idx="7">
                  <c:v>2543099830.0381398</c:v>
                </c:pt>
                <c:pt idx="8">
                  <c:v>1556173352.18542</c:v>
                </c:pt>
                <c:pt idx="9">
                  <c:v>987781818.60541403</c:v>
                </c:pt>
                <c:pt idx="10">
                  <c:v>749149253.21905899</c:v>
                </c:pt>
                <c:pt idx="11">
                  <c:v>749055074.93969297</c:v>
                </c:pt>
                <c:pt idx="12">
                  <c:v>832723141.71340799</c:v>
                </c:pt>
                <c:pt idx="13">
                  <c:v>637272637.67279994</c:v>
                </c:pt>
                <c:pt idx="14">
                  <c:v>612614142.15208304</c:v>
                </c:pt>
                <c:pt idx="15">
                  <c:v>458758983.06526101</c:v>
                </c:pt>
                <c:pt idx="16">
                  <c:v>1593840402.05215</c:v>
                </c:pt>
                <c:pt idx="17">
                  <c:v>780136362.34398699</c:v>
                </c:pt>
                <c:pt idx="18">
                  <c:v>1216954029.9063599</c:v>
                </c:pt>
                <c:pt idx="19">
                  <c:v>507148829.94376302</c:v>
                </c:pt>
                <c:pt idx="20">
                  <c:v>1087412709.9711001</c:v>
                </c:pt>
                <c:pt idx="21">
                  <c:v>836466832.54897904</c:v>
                </c:pt>
              </c:numCache>
            </c:numRef>
          </c:val>
          <c:extLst>
            <c:ext xmlns:c16="http://schemas.microsoft.com/office/drawing/2014/chart" uri="{C3380CC4-5D6E-409C-BE32-E72D297353CC}">
              <c16:uniqueId val="{00000000-47DD-468E-A65E-B74459EB0984}"/>
            </c:ext>
          </c:extLst>
        </c:ser>
        <c:ser>
          <c:idx val="2"/>
          <c:order val="1"/>
          <c:tx>
            <c:strRef>
              <c:f>'Economy_Capital Markets'!$K$44</c:f>
              <c:strCache>
                <c:ptCount val="1"/>
                <c:pt idx="0">
                  <c:v>Industrial</c:v>
                </c:pt>
              </c:strCache>
            </c:strRef>
          </c:tx>
          <c:spPr>
            <a:solidFill>
              <a:schemeClr val="accent2"/>
            </a:solidFill>
            <a:ln>
              <a:noFill/>
            </a:ln>
            <a:effectLst/>
          </c:spPr>
          <c:invertIfNegative val="0"/>
          <c:cat>
            <c:multiLvlStrRef>
              <c:f>'Economy_Capital Markets'!$F$45:$G$66</c:f>
              <c:multiLvlStrCache>
                <c:ptCount val="22"/>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lvl>
                <c:lvl>
                  <c:pt idx="0">
                    <c:v>'20</c:v>
                  </c:pt>
                  <c:pt idx="3">
                    <c:v>'21</c:v>
                  </c:pt>
                  <c:pt idx="7">
                    <c:v>'22</c:v>
                  </c:pt>
                  <c:pt idx="11">
                    <c:v>'23</c:v>
                  </c:pt>
                  <c:pt idx="15">
                    <c:v>'24</c:v>
                  </c:pt>
                  <c:pt idx="19">
                    <c:v>'25</c:v>
                  </c:pt>
                </c:lvl>
              </c:multiLvlStrCache>
            </c:multiLvlStrRef>
          </c:cat>
          <c:val>
            <c:numRef>
              <c:f>'Economy_Capital Markets'!$K$45:$K$66</c:f>
              <c:numCache>
                <c:formatCode>_(* #,##0_);_(* \(#,##0\);_(* "-"??_);_(@_)</c:formatCode>
                <c:ptCount val="22"/>
                <c:pt idx="0">
                  <c:v>844549117.05515504</c:v>
                </c:pt>
                <c:pt idx="1">
                  <c:v>1118932276.1265399</c:v>
                </c:pt>
                <c:pt idx="2">
                  <c:v>1915157605.4406099</c:v>
                </c:pt>
                <c:pt idx="3">
                  <c:v>2440722805.6666398</c:v>
                </c:pt>
                <c:pt idx="4">
                  <c:v>2542987353.4703598</c:v>
                </c:pt>
                <c:pt idx="5">
                  <c:v>3580941503.8699002</c:v>
                </c:pt>
                <c:pt idx="6">
                  <c:v>3852226461.6013799</c:v>
                </c:pt>
                <c:pt idx="7">
                  <c:v>4532250154.8593702</c:v>
                </c:pt>
                <c:pt idx="8">
                  <c:v>3365364133.3407698</c:v>
                </c:pt>
                <c:pt idx="9">
                  <c:v>2410775687.8706698</c:v>
                </c:pt>
                <c:pt idx="10">
                  <c:v>2975411578.82166</c:v>
                </c:pt>
                <c:pt idx="11">
                  <c:v>5992506936.6036501</c:v>
                </c:pt>
                <c:pt idx="12">
                  <c:v>3196173433.5187998</c:v>
                </c:pt>
                <c:pt idx="13">
                  <c:v>2955624041.3525</c:v>
                </c:pt>
                <c:pt idx="14">
                  <c:v>3286652401.18963</c:v>
                </c:pt>
                <c:pt idx="15">
                  <c:v>1760394295.3509901</c:v>
                </c:pt>
                <c:pt idx="16">
                  <c:v>3109641707.77037</c:v>
                </c:pt>
                <c:pt idx="17">
                  <c:v>1702300240.7409401</c:v>
                </c:pt>
                <c:pt idx="18">
                  <c:v>2467403470.5188398</c:v>
                </c:pt>
                <c:pt idx="19">
                  <c:v>2140850269.8061099</c:v>
                </c:pt>
                <c:pt idx="20">
                  <c:v>1887146492.8838401</c:v>
                </c:pt>
                <c:pt idx="21">
                  <c:v>2425774169.50072</c:v>
                </c:pt>
              </c:numCache>
            </c:numRef>
          </c:val>
          <c:extLst>
            <c:ext xmlns:c16="http://schemas.microsoft.com/office/drawing/2014/chart" uri="{C3380CC4-5D6E-409C-BE32-E72D297353CC}">
              <c16:uniqueId val="{00000001-47DD-468E-A65E-B74459EB0984}"/>
            </c:ext>
          </c:extLst>
        </c:ser>
        <c:ser>
          <c:idx val="3"/>
          <c:order val="2"/>
          <c:tx>
            <c:strRef>
              <c:f>'Economy_Capital Markets'!$L$44</c:f>
              <c:strCache>
                <c:ptCount val="1"/>
                <c:pt idx="0">
                  <c:v>Retail</c:v>
                </c:pt>
              </c:strCache>
            </c:strRef>
          </c:tx>
          <c:spPr>
            <a:solidFill>
              <a:schemeClr val="accent3"/>
            </a:solidFill>
            <a:ln>
              <a:noFill/>
            </a:ln>
            <a:effectLst/>
          </c:spPr>
          <c:invertIfNegative val="0"/>
          <c:cat>
            <c:multiLvlStrRef>
              <c:f>'Economy_Capital Markets'!$F$45:$G$66</c:f>
              <c:multiLvlStrCache>
                <c:ptCount val="22"/>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lvl>
                <c:lvl>
                  <c:pt idx="0">
                    <c:v>'20</c:v>
                  </c:pt>
                  <c:pt idx="3">
                    <c:v>'21</c:v>
                  </c:pt>
                  <c:pt idx="7">
                    <c:v>'22</c:v>
                  </c:pt>
                  <c:pt idx="11">
                    <c:v>'23</c:v>
                  </c:pt>
                  <c:pt idx="15">
                    <c:v>'24</c:v>
                  </c:pt>
                  <c:pt idx="19">
                    <c:v>'25</c:v>
                  </c:pt>
                </c:lvl>
              </c:multiLvlStrCache>
            </c:multiLvlStrRef>
          </c:cat>
          <c:val>
            <c:numRef>
              <c:f>'Economy_Capital Markets'!$L$45:$L$66</c:f>
              <c:numCache>
                <c:formatCode>_(* #,##0_);_(* \(#,##0\);_(* "-"??_);_(@_)</c:formatCode>
                <c:ptCount val="22"/>
                <c:pt idx="0">
                  <c:v>466319233.616602</c:v>
                </c:pt>
                <c:pt idx="1">
                  <c:v>699245605.15357399</c:v>
                </c:pt>
                <c:pt idx="2">
                  <c:v>1090023852.56567</c:v>
                </c:pt>
                <c:pt idx="3">
                  <c:v>853348416.51855397</c:v>
                </c:pt>
                <c:pt idx="4">
                  <c:v>1360408163.9088399</c:v>
                </c:pt>
                <c:pt idx="5">
                  <c:v>1698863127.3046999</c:v>
                </c:pt>
                <c:pt idx="6">
                  <c:v>2031754669.8256099</c:v>
                </c:pt>
                <c:pt idx="7">
                  <c:v>1883315062.91343</c:v>
                </c:pt>
                <c:pt idx="8">
                  <c:v>1556777983.2244201</c:v>
                </c:pt>
                <c:pt idx="9">
                  <c:v>1163178464.0120399</c:v>
                </c:pt>
                <c:pt idx="10">
                  <c:v>1038699238.17393</c:v>
                </c:pt>
                <c:pt idx="11">
                  <c:v>805637320.32833302</c:v>
                </c:pt>
                <c:pt idx="12">
                  <c:v>769423803.10876799</c:v>
                </c:pt>
                <c:pt idx="13">
                  <c:v>921118883.99166703</c:v>
                </c:pt>
                <c:pt idx="14">
                  <c:v>981693074.71618605</c:v>
                </c:pt>
                <c:pt idx="15">
                  <c:v>774204983.73513603</c:v>
                </c:pt>
                <c:pt idx="16">
                  <c:v>1590636950.8102701</c:v>
                </c:pt>
                <c:pt idx="17">
                  <c:v>376066122.41455698</c:v>
                </c:pt>
                <c:pt idx="18">
                  <c:v>1000290157.9683501</c:v>
                </c:pt>
                <c:pt idx="19">
                  <c:v>1826307417.06271</c:v>
                </c:pt>
                <c:pt idx="20">
                  <c:v>1302241564.69206</c:v>
                </c:pt>
                <c:pt idx="21">
                  <c:v>974282777.48029399</c:v>
                </c:pt>
              </c:numCache>
            </c:numRef>
          </c:val>
          <c:extLst>
            <c:ext xmlns:c16="http://schemas.microsoft.com/office/drawing/2014/chart" uri="{C3380CC4-5D6E-409C-BE32-E72D297353CC}">
              <c16:uniqueId val="{00000002-47DD-468E-A65E-B74459EB0984}"/>
            </c:ext>
          </c:extLst>
        </c:ser>
        <c:ser>
          <c:idx val="1"/>
          <c:order val="3"/>
          <c:tx>
            <c:v>Residential</c:v>
          </c:tx>
          <c:spPr>
            <a:solidFill>
              <a:schemeClr val="accent4"/>
            </a:solidFill>
            <a:ln>
              <a:noFill/>
            </a:ln>
            <a:effectLst/>
          </c:spPr>
          <c:invertIfNegative val="0"/>
          <c:cat>
            <c:multiLvlStrRef>
              <c:f>'Economy_Capital Markets'!$F$45:$G$66</c:f>
              <c:multiLvlStrCache>
                <c:ptCount val="22"/>
                <c:lvl>
                  <c:pt idx="0">
                    <c:v>Q2</c:v>
                  </c:pt>
                  <c:pt idx="1">
                    <c:v>Q3</c:v>
                  </c:pt>
                  <c:pt idx="2">
                    <c:v>Q4</c:v>
                  </c:pt>
                  <c:pt idx="3">
                    <c:v>Q1</c:v>
                  </c:pt>
                  <c:pt idx="4">
                    <c:v>Q2</c:v>
                  </c:pt>
                  <c:pt idx="5">
                    <c:v>Q3</c:v>
                  </c:pt>
                  <c:pt idx="6">
                    <c:v>Q4</c:v>
                  </c:pt>
                  <c:pt idx="7">
                    <c:v>Q1</c:v>
                  </c:pt>
                  <c:pt idx="8">
                    <c:v>Q2</c:v>
                  </c:pt>
                  <c:pt idx="9">
                    <c:v>Q3</c:v>
                  </c:pt>
                  <c:pt idx="10">
                    <c:v>Q4</c:v>
                  </c:pt>
                  <c:pt idx="11">
                    <c:v>Q1</c:v>
                  </c:pt>
                  <c:pt idx="12">
                    <c:v>Q2</c:v>
                  </c:pt>
                  <c:pt idx="13">
                    <c:v>Q3</c:v>
                  </c:pt>
                  <c:pt idx="14">
                    <c:v>Q4</c:v>
                  </c:pt>
                  <c:pt idx="15">
                    <c:v>Q1</c:v>
                  </c:pt>
                  <c:pt idx="16">
                    <c:v>Q2</c:v>
                  </c:pt>
                  <c:pt idx="17">
                    <c:v>Q3</c:v>
                  </c:pt>
                  <c:pt idx="18">
                    <c:v>Q4</c:v>
                  </c:pt>
                  <c:pt idx="19">
                    <c:v>Q1</c:v>
                  </c:pt>
                  <c:pt idx="20">
                    <c:v>Q2</c:v>
                  </c:pt>
                  <c:pt idx="21">
                    <c:v>Q3</c:v>
                  </c:pt>
                </c:lvl>
                <c:lvl>
                  <c:pt idx="0">
                    <c:v>'20</c:v>
                  </c:pt>
                  <c:pt idx="3">
                    <c:v>'21</c:v>
                  </c:pt>
                  <c:pt idx="7">
                    <c:v>'22</c:v>
                  </c:pt>
                  <c:pt idx="11">
                    <c:v>'23</c:v>
                  </c:pt>
                  <c:pt idx="15">
                    <c:v>'24</c:v>
                  </c:pt>
                  <c:pt idx="19">
                    <c:v>'25</c:v>
                  </c:pt>
                </c:lvl>
              </c:multiLvlStrCache>
            </c:multiLvlStrRef>
          </c:cat>
          <c:val>
            <c:numRef>
              <c:f>'Economy_Capital Markets'!$J$45:$J$66</c:f>
              <c:numCache>
                <c:formatCode>_(* #,##0_);_(* \(#,##0\);_(* "-"??_);_(@_)</c:formatCode>
                <c:ptCount val="22"/>
                <c:pt idx="0">
                  <c:v>584152428.45246696</c:v>
                </c:pt>
                <c:pt idx="1">
                  <c:v>853029702.02664995</c:v>
                </c:pt>
                <c:pt idx="2">
                  <c:v>1017249567.5696599</c:v>
                </c:pt>
                <c:pt idx="3">
                  <c:v>1154165051.4117899</c:v>
                </c:pt>
                <c:pt idx="4">
                  <c:v>1500331793.71699</c:v>
                </c:pt>
                <c:pt idx="5">
                  <c:v>2371094807.1329999</c:v>
                </c:pt>
                <c:pt idx="6">
                  <c:v>1176035721.62396</c:v>
                </c:pt>
                <c:pt idx="7">
                  <c:v>1369429266.4227099</c:v>
                </c:pt>
                <c:pt idx="8">
                  <c:v>1535163118.4518299</c:v>
                </c:pt>
                <c:pt idx="9">
                  <c:v>1030348825.83648</c:v>
                </c:pt>
                <c:pt idx="10">
                  <c:v>982150115.00355804</c:v>
                </c:pt>
                <c:pt idx="11">
                  <c:v>826320871.70772505</c:v>
                </c:pt>
                <c:pt idx="12">
                  <c:v>924322335.233549</c:v>
                </c:pt>
                <c:pt idx="13">
                  <c:v>569733933.07802904</c:v>
                </c:pt>
                <c:pt idx="14">
                  <c:v>1090285124.32938</c:v>
                </c:pt>
                <c:pt idx="15">
                  <c:v>906838436.46401298</c:v>
                </c:pt>
                <c:pt idx="16">
                  <c:v>1515123852.1238</c:v>
                </c:pt>
                <c:pt idx="17">
                  <c:v>1725277517.31686</c:v>
                </c:pt>
                <c:pt idx="18">
                  <c:v>1306443037.0114901</c:v>
                </c:pt>
                <c:pt idx="19">
                  <c:v>923257977.069888</c:v>
                </c:pt>
                <c:pt idx="20">
                  <c:v>942446627.77286398</c:v>
                </c:pt>
                <c:pt idx="21">
                  <c:v>1140044609.6770201</c:v>
                </c:pt>
              </c:numCache>
            </c:numRef>
          </c:val>
          <c:extLst>
            <c:ext xmlns:c16="http://schemas.microsoft.com/office/drawing/2014/chart" uri="{C3380CC4-5D6E-409C-BE32-E72D297353CC}">
              <c16:uniqueId val="{00000003-47DD-468E-A65E-B74459EB0984}"/>
            </c:ext>
          </c:extLst>
        </c:ser>
        <c:dLbls>
          <c:showLegendKey val="0"/>
          <c:showVal val="0"/>
          <c:showCatName val="0"/>
          <c:showSerName val="0"/>
          <c:showPercent val="0"/>
          <c:showBubbleSize val="0"/>
        </c:dLbls>
        <c:gapWidth val="150"/>
        <c:overlap val="100"/>
        <c:axId val="757622928"/>
        <c:axId val="757627520"/>
      </c:barChart>
      <c:catAx>
        <c:axId val="75762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757627520"/>
        <c:crosses val="autoZero"/>
        <c:auto val="1"/>
        <c:lblAlgn val="ctr"/>
        <c:lblOffset val="100"/>
        <c:tickLblSkip val="1"/>
        <c:noMultiLvlLbl val="0"/>
      </c:catAx>
      <c:valAx>
        <c:axId val="75762752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r>
                  <a:rPr lang="en-US"/>
                  <a:t>CAD Billions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quot;$&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757622928"/>
        <c:crosses val="autoZero"/>
        <c:crossBetween val="between"/>
      </c:valAx>
      <c:spPr>
        <a:noFill/>
        <a:ln>
          <a:noFill/>
        </a:ln>
        <a:effectLst/>
      </c:spPr>
    </c:plotArea>
    <c:legend>
      <c:legendPos val="b"/>
      <c:layout>
        <c:manualLayout>
          <c:xMode val="edge"/>
          <c:yMode val="edge"/>
          <c:x val="0.12149411879070675"/>
          <c:y val="3.4955536218350346E-3"/>
          <c:w val="0.83488582889583951"/>
          <c:h val="6.487799094774444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05286445613235E-2"/>
          <c:y val="0.2796194945350115"/>
          <c:w val="0.90922484274051996"/>
          <c:h val="0.55300554867446094"/>
        </c:manualLayout>
      </c:layout>
      <c:barChart>
        <c:barDir val="col"/>
        <c:grouping val="clustered"/>
        <c:varyColors val="0"/>
        <c:ser>
          <c:idx val="0"/>
          <c:order val="0"/>
          <c:tx>
            <c:strRef>
              <c:f>Charts!$H$9</c:f>
              <c:strCache>
                <c:ptCount val="1"/>
                <c:pt idx="0">
                  <c:v>1 Yr</c:v>
                </c:pt>
              </c:strCache>
            </c:strRef>
          </c:tx>
          <c:spPr>
            <a:solidFill>
              <a:schemeClr val="accent1"/>
            </a:solidFill>
            <a:ln>
              <a:noFill/>
            </a:ln>
            <a:effectLst/>
          </c:spPr>
          <c:invertIfNegative val="0"/>
          <c:dLbls>
            <c:numFmt formatCode="0.0%" sourceLinked="0"/>
            <c:spPr>
              <a:noFill/>
              <a:ln>
                <a:noFill/>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Charts!$I$8:$L$8</c:f>
              <c:strCache>
                <c:ptCount val="4"/>
                <c:pt idx="0">
                  <c:v>Apartment</c:v>
                </c:pt>
                <c:pt idx="1">
                  <c:v>Industrial</c:v>
                </c:pt>
                <c:pt idx="2">
                  <c:v>Office</c:v>
                </c:pt>
                <c:pt idx="3">
                  <c:v>Retail</c:v>
                </c:pt>
              </c:strCache>
            </c:strRef>
          </c:cat>
          <c:val>
            <c:numRef>
              <c:f>Charts!$I$9:$L$9</c:f>
              <c:numCache>
                <c:formatCode>0%</c:formatCode>
                <c:ptCount val="4"/>
                <c:pt idx="0">
                  <c:v>1.7246899999999999E-2</c:v>
                </c:pt>
                <c:pt idx="1">
                  <c:v>2.8343699999999999E-2</c:v>
                </c:pt>
                <c:pt idx="2">
                  <c:v>9.5367000000000004E-3</c:v>
                </c:pt>
                <c:pt idx="3">
                  <c:v>5.5138699999999999E-2</c:v>
                </c:pt>
              </c:numCache>
            </c:numRef>
          </c:val>
          <c:extLst>
            <c:ext xmlns:c16="http://schemas.microsoft.com/office/drawing/2014/chart" uri="{C3380CC4-5D6E-409C-BE32-E72D297353CC}">
              <c16:uniqueId val="{00000000-EE45-4883-9B63-29A0C3E2740B}"/>
            </c:ext>
          </c:extLst>
        </c:ser>
        <c:ser>
          <c:idx val="1"/>
          <c:order val="1"/>
          <c:tx>
            <c:strRef>
              <c:f>Charts!$H$10</c:f>
              <c:strCache>
                <c:ptCount val="1"/>
                <c:pt idx="0">
                  <c:v>5 Yr</c:v>
                </c:pt>
              </c:strCache>
            </c:strRef>
          </c:tx>
          <c:spPr>
            <a:solidFill>
              <a:schemeClr val="accent2"/>
            </a:solidFill>
            <a:ln>
              <a:noFill/>
            </a:ln>
            <a:effectLst/>
          </c:spPr>
          <c:invertIfNegative val="0"/>
          <c:dLbls>
            <c:dLbl>
              <c:idx val="2"/>
              <c:layout>
                <c:manualLayout>
                  <c:x val="2.9288681700292227E-3"/>
                  <c:y val="0.2668286113906903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3-445C-BC41-AC4094B04455}"/>
                </c:ext>
              </c:extLst>
            </c:dLbl>
            <c:numFmt formatCode="0.0%" sourceLinked="0"/>
            <c:spPr>
              <a:noFill/>
              <a:ln>
                <a:noFill/>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Charts!$I$8:$L$8</c:f>
              <c:strCache>
                <c:ptCount val="4"/>
                <c:pt idx="0">
                  <c:v>Apartment</c:v>
                </c:pt>
                <c:pt idx="1">
                  <c:v>Industrial</c:v>
                </c:pt>
                <c:pt idx="2">
                  <c:v>Office</c:v>
                </c:pt>
                <c:pt idx="3">
                  <c:v>Retail</c:v>
                </c:pt>
              </c:strCache>
            </c:strRef>
          </c:cat>
          <c:val>
            <c:numRef>
              <c:f>Charts!$I$10:$L$10</c:f>
              <c:numCache>
                <c:formatCode>0%</c:formatCode>
                <c:ptCount val="4"/>
                <c:pt idx="0">
                  <c:v>3.9245200000000001E-2</c:v>
                </c:pt>
                <c:pt idx="1">
                  <c:v>0.10719620000000001</c:v>
                </c:pt>
                <c:pt idx="2">
                  <c:v>-1.4240200000000001E-2</c:v>
                </c:pt>
                <c:pt idx="3">
                  <c:v>3.8606700000000001E-2</c:v>
                </c:pt>
              </c:numCache>
            </c:numRef>
          </c:val>
          <c:extLst>
            <c:ext xmlns:c16="http://schemas.microsoft.com/office/drawing/2014/chart" uri="{C3380CC4-5D6E-409C-BE32-E72D297353CC}">
              <c16:uniqueId val="{00000001-EE45-4883-9B63-29A0C3E2740B}"/>
            </c:ext>
          </c:extLst>
        </c:ser>
        <c:ser>
          <c:idx val="2"/>
          <c:order val="2"/>
          <c:tx>
            <c:strRef>
              <c:f>Charts!$H$11</c:f>
              <c:strCache>
                <c:ptCount val="1"/>
                <c:pt idx="0">
                  <c:v>10 Yr</c:v>
                </c:pt>
              </c:strCache>
            </c:strRef>
          </c:tx>
          <c:spPr>
            <a:solidFill>
              <a:srgbClr val="8E90A2"/>
            </a:solidFill>
            <a:ln>
              <a:noFill/>
            </a:ln>
            <a:effectLst/>
          </c:spPr>
          <c:invertIfNegative val="0"/>
          <c:dLbls>
            <c:numFmt formatCode="0.0%" sourceLinked="0"/>
            <c:spPr>
              <a:noFill/>
              <a:ln>
                <a:noFill/>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Charts!$I$8:$L$8</c:f>
              <c:strCache>
                <c:ptCount val="4"/>
                <c:pt idx="0">
                  <c:v>Apartment</c:v>
                </c:pt>
                <c:pt idx="1">
                  <c:v>Industrial</c:v>
                </c:pt>
                <c:pt idx="2">
                  <c:v>Office</c:v>
                </c:pt>
                <c:pt idx="3">
                  <c:v>Retail</c:v>
                </c:pt>
              </c:strCache>
            </c:strRef>
          </c:cat>
          <c:val>
            <c:numRef>
              <c:f>Charts!$I$11:$L$11</c:f>
              <c:numCache>
                <c:formatCode>0%</c:formatCode>
                <c:ptCount val="4"/>
                <c:pt idx="0">
                  <c:v>6.4074800000000001E-2</c:v>
                </c:pt>
                <c:pt idx="1">
                  <c:v>0.10900230000000001</c:v>
                </c:pt>
                <c:pt idx="2">
                  <c:v>1.47096E-2</c:v>
                </c:pt>
                <c:pt idx="3">
                  <c:v>3.2414499999999999E-2</c:v>
                </c:pt>
              </c:numCache>
            </c:numRef>
          </c:val>
          <c:extLst>
            <c:ext xmlns:c16="http://schemas.microsoft.com/office/drawing/2014/chart" uri="{C3380CC4-5D6E-409C-BE32-E72D297353CC}">
              <c16:uniqueId val="{00000002-EE45-4883-9B63-29A0C3E2740B}"/>
            </c:ext>
          </c:extLst>
        </c:ser>
        <c:dLbls>
          <c:dLblPos val="outEnd"/>
          <c:showLegendKey val="0"/>
          <c:showVal val="1"/>
          <c:showCatName val="0"/>
          <c:showSerName val="0"/>
          <c:showPercent val="0"/>
          <c:showBubbleSize val="0"/>
        </c:dLbls>
        <c:gapWidth val="219"/>
        <c:overlap val="-27"/>
        <c:axId val="1196855232"/>
        <c:axId val="1196841312"/>
      </c:barChart>
      <c:catAx>
        <c:axId val="1196855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196841312"/>
        <c:crosses val="autoZero"/>
        <c:auto val="1"/>
        <c:lblAlgn val="ctr"/>
        <c:lblOffset val="100"/>
        <c:noMultiLvlLbl val="0"/>
      </c:catAx>
      <c:valAx>
        <c:axId val="119684131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196855232"/>
        <c:crosses val="autoZero"/>
        <c:crossBetween val="between"/>
        <c:majorUnit val="4.0000000000000008E-2"/>
      </c:valAx>
      <c:spPr>
        <a:noFill/>
        <a:ln>
          <a:noFill/>
        </a:ln>
        <a:effectLst/>
      </c:spPr>
    </c:plotArea>
    <c:legend>
      <c:legendPos val="b"/>
      <c:layout>
        <c:manualLayout>
          <c:xMode val="edge"/>
          <c:yMode val="edge"/>
          <c:x val="7.4991481436523879E-6"/>
          <c:y val="8.9423854381448422E-4"/>
          <c:w val="0.57205828689629645"/>
          <c:h val="8.2340903260426992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706725195711923"/>
          <c:y val="0.18943299860896767"/>
          <c:w val="0.82614865796576387"/>
          <c:h val="0.70336317383280489"/>
        </c:manualLayout>
      </c:layout>
      <c:barChart>
        <c:barDir val="col"/>
        <c:grouping val="stacked"/>
        <c:varyColors val="0"/>
        <c:ser>
          <c:idx val="0"/>
          <c:order val="0"/>
          <c:tx>
            <c:strRef>
              <c:f>'Capital Markets'!$E$34</c:f>
              <c:strCache>
                <c:ptCount val="1"/>
                <c:pt idx="0">
                  <c:v>Office</c:v>
                </c:pt>
              </c:strCache>
            </c:strRef>
          </c:tx>
          <c:spPr>
            <a:solidFill>
              <a:schemeClr val="accent1"/>
            </a:solidFill>
            <a:ln>
              <a:noFill/>
            </a:ln>
            <a:effectLst/>
          </c:spPr>
          <c:invertIfNegative val="0"/>
          <c:cat>
            <c:strRef>
              <c:f>'Capital Markets'!$D$35:$D$57</c:f>
              <c:strCache>
                <c:ptCount val="23"/>
                <c:pt idx="0">
                  <c:v>'03</c:v>
                </c:pt>
                <c:pt idx="1">
                  <c:v>'04</c:v>
                </c:pt>
                <c:pt idx="2">
                  <c:v>'05</c:v>
                </c:pt>
                <c:pt idx="3">
                  <c:v>'06</c:v>
                </c:pt>
                <c:pt idx="4">
                  <c:v>'07</c:v>
                </c:pt>
                <c:pt idx="5">
                  <c:v>'08</c:v>
                </c:pt>
                <c:pt idx="6">
                  <c:v>'09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pt idx="21">
                  <c:v>'24</c:v>
                </c:pt>
                <c:pt idx="22">
                  <c:v>'25</c:v>
                </c:pt>
              </c:strCache>
            </c:strRef>
          </c:cat>
          <c:val>
            <c:numRef>
              <c:f>'Capital Markets'!$E$35:$E$57</c:f>
              <c:numCache>
                <c:formatCode>_("$"* #,##0_);_("$"* \(#,##0\);_("$"* "-"_);_(@_)</c:formatCode>
                <c:ptCount val="23"/>
                <c:pt idx="0">
                  <c:v>48832531710.355202</c:v>
                </c:pt>
                <c:pt idx="1">
                  <c:v>76875479356.359695</c:v>
                </c:pt>
                <c:pt idx="2">
                  <c:v>110600348295.8325</c:v>
                </c:pt>
                <c:pt idx="3">
                  <c:v>153101343100.71091</c:v>
                </c:pt>
                <c:pt idx="4">
                  <c:v>213502537720.77951</c:v>
                </c:pt>
                <c:pt idx="5">
                  <c:v>63010400497.681297</c:v>
                </c:pt>
                <c:pt idx="6">
                  <c:v>18972115832.329899</c:v>
                </c:pt>
                <c:pt idx="7">
                  <c:v>48291570825.1735</c:v>
                </c:pt>
                <c:pt idx="8">
                  <c:v>68663068833.016403</c:v>
                </c:pt>
                <c:pt idx="9">
                  <c:v>82387824652.725098</c:v>
                </c:pt>
                <c:pt idx="10">
                  <c:v>105574944590.7932</c:v>
                </c:pt>
                <c:pt idx="11">
                  <c:v>127322498312.12741</c:v>
                </c:pt>
                <c:pt idx="12">
                  <c:v>150147292690.4054</c:v>
                </c:pt>
                <c:pt idx="13">
                  <c:v>143167606273.04391</c:v>
                </c:pt>
                <c:pt idx="14">
                  <c:v>130509217755.2851</c:v>
                </c:pt>
                <c:pt idx="15">
                  <c:v>134661842703.29019</c:v>
                </c:pt>
                <c:pt idx="16">
                  <c:v>143742776451.89291</c:v>
                </c:pt>
                <c:pt idx="17">
                  <c:v>87805370283.901001</c:v>
                </c:pt>
                <c:pt idx="18">
                  <c:v>142235551021.51511</c:v>
                </c:pt>
                <c:pt idx="19">
                  <c:v>115586183369.267</c:v>
                </c:pt>
                <c:pt idx="20">
                  <c:v>50960980020.711502</c:v>
                </c:pt>
                <c:pt idx="21">
                  <c:v>63312055800.145302</c:v>
                </c:pt>
                <c:pt idx="22">
                  <c:v>73286234585.389297</c:v>
                </c:pt>
              </c:numCache>
            </c:numRef>
          </c:val>
          <c:extLst>
            <c:ext xmlns:c16="http://schemas.microsoft.com/office/drawing/2014/chart" uri="{C3380CC4-5D6E-409C-BE32-E72D297353CC}">
              <c16:uniqueId val="{00000000-5598-473A-8F2B-3F98F2CC9BFA}"/>
            </c:ext>
          </c:extLst>
        </c:ser>
        <c:ser>
          <c:idx val="1"/>
          <c:order val="1"/>
          <c:tx>
            <c:strRef>
              <c:f>'Capital Markets'!$F$34</c:f>
              <c:strCache>
                <c:ptCount val="1"/>
                <c:pt idx="0">
                  <c:v>Industrial</c:v>
                </c:pt>
              </c:strCache>
            </c:strRef>
          </c:tx>
          <c:spPr>
            <a:solidFill>
              <a:schemeClr val="accent2"/>
            </a:solidFill>
            <a:ln>
              <a:noFill/>
            </a:ln>
            <a:effectLst/>
          </c:spPr>
          <c:invertIfNegative val="0"/>
          <c:cat>
            <c:strRef>
              <c:f>'Capital Markets'!$D$35:$D$57</c:f>
              <c:strCache>
                <c:ptCount val="23"/>
                <c:pt idx="0">
                  <c:v>'03</c:v>
                </c:pt>
                <c:pt idx="1">
                  <c:v>'04</c:v>
                </c:pt>
                <c:pt idx="2">
                  <c:v>'05</c:v>
                </c:pt>
                <c:pt idx="3">
                  <c:v>'06</c:v>
                </c:pt>
                <c:pt idx="4">
                  <c:v>'07</c:v>
                </c:pt>
                <c:pt idx="5">
                  <c:v>'08</c:v>
                </c:pt>
                <c:pt idx="6">
                  <c:v>'09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pt idx="21">
                  <c:v>'24</c:v>
                </c:pt>
                <c:pt idx="22">
                  <c:v>'25</c:v>
                </c:pt>
              </c:strCache>
            </c:strRef>
          </c:cat>
          <c:val>
            <c:numRef>
              <c:f>'Capital Markets'!$F$35:$F$57</c:f>
              <c:numCache>
                <c:formatCode>_("$"* #,##0_);_("$"* \(#,##0\);_("$"* "-"_);_(@_)</c:formatCode>
                <c:ptCount val="23"/>
                <c:pt idx="0">
                  <c:v>15918125127.5432</c:v>
                </c:pt>
                <c:pt idx="1">
                  <c:v>25323906384.980801</c:v>
                </c:pt>
                <c:pt idx="2">
                  <c:v>49135698579.087204</c:v>
                </c:pt>
                <c:pt idx="3">
                  <c:v>51704533286.459503</c:v>
                </c:pt>
                <c:pt idx="4">
                  <c:v>60424832069.768303</c:v>
                </c:pt>
                <c:pt idx="5">
                  <c:v>26332697240.513802</c:v>
                </c:pt>
                <c:pt idx="6">
                  <c:v>9994222619.5499992</c:v>
                </c:pt>
                <c:pt idx="7">
                  <c:v>19923046695.659599</c:v>
                </c:pt>
                <c:pt idx="8">
                  <c:v>34672592684.996201</c:v>
                </c:pt>
                <c:pt idx="9">
                  <c:v>35897343080.215302</c:v>
                </c:pt>
                <c:pt idx="10">
                  <c:v>45088241577.3573</c:v>
                </c:pt>
                <c:pt idx="11">
                  <c:v>48886847202.663498</c:v>
                </c:pt>
                <c:pt idx="12">
                  <c:v>78400710979.561905</c:v>
                </c:pt>
                <c:pt idx="13">
                  <c:v>60102945663.349701</c:v>
                </c:pt>
                <c:pt idx="14">
                  <c:v>66771059599.180901</c:v>
                </c:pt>
                <c:pt idx="15">
                  <c:v>99328486624.255493</c:v>
                </c:pt>
                <c:pt idx="16">
                  <c:v>115656592508.87241</c:v>
                </c:pt>
                <c:pt idx="17">
                  <c:v>106444306798.8562</c:v>
                </c:pt>
                <c:pt idx="18">
                  <c:v>173681867689.80042</c:v>
                </c:pt>
                <c:pt idx="19">
                  <c:v>149252503237.0795</c:v>
                </c:pt>
                <c:pt idx="20">
                  <c:v>87889237853.443497</c:v>
                </c:pt>
                <c:pt idx="21">
                  <c:v>97078903254.10231</c:v>
                </c:pt>
                <c:pt idx="22">
                  <c:v>99714053122.598404</c:v>
                </c:pt>
              </c:numCache>
            </c:numRef>
          </c:val>
          <c:extLst>
            <c:ext xmlns:c16="http://schemas.microsoft.com/office/drawing/2014/chart" uri="{C3380CC4-5D6E-409C-BE32-E72D297353CC}">
              <c16:uniqueId val="{00000001-5598-473A-8F2B-3F98F2CC9BFA}"/>
            </c:ext>
          </c:extLst>
        </c:ser>
        <c:ser>
          <c:idx val="2"/>
          <c:order val="2"/>
          <c:tx>
            <c:strRef>
              <c:f>'Capital Markets'!$H$34</c:f>
              <c:strCache>
                <c:ptCount val="1"/>
                <c:pt idx="0">
                  <c:v>Residential</c:v>
                </c:pt>
              </c:strCache>
            </c:strRef>
          </c:tx>
          <c:spPr>
            <a:solidFill>
              <a:schemeClr val="accent4"/>
            </a:solidFill>
            <a:ln>
              <a:noFill/>
            </a:ln>
            <a:effectLst/>
          </c:spPr>
          <c:invertIfNegative val="0"/>
          <c:cat>
            <c:strRef>
              <c:f>'Capital Markets'!$D$35:$D$57</c:f>
              <c:strCache>
                <c:ptCount val="23"/>
                <c:pt idx="0">
                  <c:v>'03</c:v>
                </c:pt>
                <c:pt idx="1">
                  <c:v>'04</c:v>
                </c:pt>
                <c:pt idx="2">
                  <c:v>'05</c:v>
                </c:pt>
                <c:pt idx="3">
                  <c:v>'06</c:v>
                </c:pt>
                <c:pt idx="4">
                  <c:v>'07</c:v>
                </c:pt>
                <c:pt idx="5">
                  <c:v>'08</c:v>
                </c:pt>
                <c:pt idx="6">
                  <c:v>'09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pt idx="21">
                  <c:v>'24</c:v>
                </c:pt>
                <c:pt idx="22">
                  <c:v>'25</c:v>
                </c:pt>
              </c:strCache>
            </c:strRef>
          </c:cat>
          <c:val>
            <c:numRef>
              <c:f>'Capital Markets'!$H$35:$H$57</c:f>
              <c:numCache>
                <c:formatCode>_("$"* #,##0_);_("$"* \(#,##0\);_("$"* "-"_);_(@_)</c:formatCode>
                <c:ptCount val="23"/>
                <c:pt idx="0">
                  <c:v>32593986308.1059</c:v>
                </c:pt>
                <c:pt idx="1">
                  <c:v>53645121020.630997</c:v>
                </c:pt>
                <c:pt idx="2">
                  <c:v>100350563857.16229</c:v>
                </c:pt>
                <c:pt idx="3">
                  <c:v>99973166433.147003</c:v>
                </c:pt>
                <c:pt idx="4">
                  <c:v>103280896350.0502</c:v>
                </c:pt>
                <c:pt idx="5">
                  <c:v>42810598094.515099</c:v>
                </c:pt>
                <c:pt idx="6">
                  <c:v>17703312132.251801</c:v>
                </c:pt>
                <c:pt idx="7">
                  <c:v>36170156807.602402</c:v>
                </c:pt>
                <c:pt idx="8">
                  <c:v>57569556328.139702</c:v>
                </c:pt>
                <c:pt idx="9">
                  <c:v>87045666332.5336</c:v>
                </c:pt>
                <c:pt idx="10">
                  <c:v>102637315465.48941</c:v>
                </c:pt>
                <c:pt idx="11">
                  <c:v>112951232496.869</c:v>
                </c:pt>
                <c:pt idx="12">
                  <c:v>153899413985.25299</c:v>
                </c:pt>
                <c:pt idx="13">
                  <c:v>161255477504.98181</c:v>
                </c:pt>
                <c:pt idx="14">
                  <c:v>154382304298.30521</c:v>
                </c:pt>
                <c:pt idx="15">
                  <c:v>178085707042.83609</c:v>
                </c:pt>
                <c:pt idx="16">
                  <c:v>194149390890.48071</c:v>
                </c:pt>
                <c:pt idx="17">
                  <c:v>147469892933.21741</c:v>
                </c:pt>
                <c:pt idx="18">
                  <c:v>352658942250.15692</c:v>
                </c:pt>
                <c:pt idx="19">
                  <c:v>296638996121.0531</c:v>
                </c:pt>
                <c:pt idx="20">
                  <c:v>119207552806.70959</c:v>
                </c:pt>
                <c:pt idx="21">
                  <c:v>147188444893.9332</c:v>
                </c:pt>
                <c:pt idx="22">
                  <c:v>151905607349.6138</c:v>
                </c:pt>
              </c:numCache>
            </c:numRef>
          </c:val>
          <c:extLst>
            <c:ext xmlns:c16="http://schemas.microsoft.com/office/drawing/2014/chart" uri="{C3380CC4-5D6E-409C-BE32-E72D297353CC}">
              <c16:uniqueId val="{00000002-5598-473A-8F2B-3F98F2CC9BFA}"/>
            </c:ext>
          </c:extLst>
        </c:ser>
        <c:ser>
          <c:idx val="3"/>
          <c:order val="3"/>
          <c:tx>
            <c:strRef>
              <c:f>'Capital Markets'!$G$34</c:f>
              <c:strCache>
                <c:ptCount val="1"/>
                <c:pt idx="0">
                  <c:v>Retail</c:v>
                </c:pt>
              </c:strCache>
            </c:strRef>
          </c:tx>
          <c:spPr>
            <a:solidFill>
              <a:srgbClr val="FF7769"/>
            </a:solidFill>
            <a:ln>
              <a:noFill/>
            </a:ln>
            <a:effectLst/>
          </c:spPr>
          <c:invertIfNegative val="0"/>
          <c:cat>
            <c:strRef>
              <c:f>'Capital Markets'!$D$35:$D$57</c:f>
              <c:strCache>
                <c:ptCount val="23"/>
                <c:pt idx="0">
                  <c:v>'03</c:v>
                </c:pt>
                <c:pt idx="1">
                  <c:v>'04</c:v>
                </c:pt>
                <c:pt idx="2">
                  <c:v>'05</c:v>
                </c:pt>
                <c:pt idx="3">
                  <c:v>'06</c:v>
                </c:pt>
                <c:pt idx="4">
                  <c:v>'07</c:v>
                </c:pt>
                <c:pt idx="5">
                  <c:v>'08</c:v>
                </c:pt>
                <c:pt idx="6">
                  <c:v>'09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pt idx="21">
                  <c:v>'24</c:v>
                </c:pt>
                <c:pt idx="22">
                  <c:v>'25</c:v>
                </c:pt>
              </c:strCache>
            </c:strRef>
          </c:cat>
          <c:val>
            <c:numRef>
              <c:f>'Capital Markets'!$G$35:$G$57</c:f>
              <c:numCache>
                <c:formatCode>_("$"* #,##0_);_("$"* \(#,##0\);_("$"* "-"_);_(@_)</c:formatCode>
                <c:ptCount val="23"/>
                <c:pt idx="0">
                  <c:v>37047138371.318802</c:v>
                </c:pt>
                <c:pt idx="1">
                  <c:v>62282564052.138596</c:v>
                </c:pt>
                <c:pt idx="2">
                  <c:v>58880807132.233704</c:v>
                </c:pt>
                <c:pt idx="3">
                  <c:v>64427379316.428802</c:v>
                </c:pt>
                <c:pt idx="4">
                  <c:v>81365048496.8181</c:v>
                </c:pt>
                <c:pt idx="5">
                  <c:v>26159864658.834801</c:v>
                </c:pt>
                <c:pt idx="6">
                  <c:v>16392012065.1716</c:v>
                </c:pt>
                <c:pt idx="7">
                  <c:v>24257971919.313999</c:v>
                </c:pt>
                <c:pt idx="8">
                  <c:v>44432072427.587502</c:v>
                </c:pt>
                <c:pt idx="9">
                  <c:v>58344845506.1595</c:v>
                </c:pt>
                <c:pt idx="10">
                  <c:v>62900982707.834999</c:v>
                </c:pt>
                <c:pt idx="11">
                  <c:v>86244709405.012192</c:v>
                </c:pt>
                <c:pt idx="12">
                  <c:v>89974753653.168701</c:v>
                </c:pt>
                <c:pt idx="13">
                  <c:v>77591210283.509293</c:v>
                </c:pt>
                <c:pt idx="14">
                  <c:v>63957573358.737503</c:v>
                </c:pt>
                <c:pt idx="15">
                  <c:v>86080868661.962402</c:v>
                </c:pt>
                <c:pt idx="16">
                  <c:v>66873470638.556</c:v>
                </c:pt>
                <c:pt idx="17">
                  <c:v>40376043976.449303</c:v>
                </c:pt>
                <c:pt idx="18">
                  <c:v>81200392390.8246</c:v>
                </c:pt>
                <c:pt idx="19">
                  <c:v>92358710202.894501</c:v>
                </c:pt>
                <c:pt idx="20">
                  <c:v>58320261687.936401</c:v>
                </c:pt>
                <c:pt idx="21">
                  <c:v>55367869344.421501</c:v>
                </c:pt>
                <c:pt idx="22">
                  <c:v>65689280396.659004</c:v>
                </c:pt>
              </c:numCache>
            </c:numRef>
          </c:val>
          <c:extLst>
            <c:ext xmlns:c16="http://schemas.microsoft.com/office/drawing/2014/chart" uri="{C3380CC4-5D6E-409C-BE32-E72D297353CC}">
              <c16:uniqueId val="{00000003-5598-473A-8F2B-3F98F2CC9BFA}"/>
            </c:ext>
          </c:extLst>
        </c:ser>
        <c:dLbls>
          <c:showLegendKey val="0"/>
          <c:showVal val="0"/>
          <c:showCatName val="0"/>
          <c:showSerName val="0"/>
          <c:showPercent val="0"/>
          <c:showBubbleSize val="0"/>
        </c:dLbls>
        <c:gapWidth val="150"/>
        <c:overlap val="100"/>
        <c:axId val="1167312271"/>
        <c:axId val="1969838095"/>
      </c:barChart>
      <c:catAx>
        <c:axId val="116731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969838095"/>
        <c:crosses val="autoZero"/>
        <c:auto val="1"/>
        <c:lblAlgn val="ctr"/>
        <c:lblOffset val="100"/>
        <c:tickLblSkip val="2"/>
        <c:noMultiLvlLbl val="0"/>
      </c:catAx>
      <c:valAx>
        <c:axId val="1969838095"/>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167312271"/>
        <c:crosses val="autoZero"/>
        <c:crossBetween val="between"/>
        <c:dispUnits>
          <c:builtInUnit val="billions"/>
          <c:dispUnitsLbl>
            <c:layout>
              <c:manualLayout>
                <c:xMode val="edge"/>
                <c:yMode val="edge"/>
                <c:x val="0"/>
                <c:y val="0.32638610144155245"/>
              </c:manualLayout>
            </c:layout>
            <c:tx>
              <c:strRef>
                <c:f>'Capital Markets'!$J$2</c:f>
                <c:strCache>
                  <c:ptCount val="1"/>
                  <c:pt idx="0">
                    <c:v>Billions</c:v>
                  </c:pt>
                </c:strCache>
              </c:strRef>
            </c:tx>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dispUnitsLbl>
        </c:dispUnits>
      </c:valAx>
      <c:spPr>
        <a:noFill/>
        <a:ln>
          <a:noFill/>
        </a:ln>
        <a:effectLst/>
      </c:spPr>
    </c:plotArea>
    <c:legend>
      <c:legendPos val="t"/>
      <c:layout>
        <c:manualLayout>
          <c:xMode val="edge"/>
          <c:yMode val="edge"/>
          <c:x val="8.7825458517696381E-2"/>
          <c:y val="3.9083750474542968E-2"/>
          <c:w val="0.61523452621502961"/>
          <c:h val="7.752777149137957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mj-lt"/>
          <a:ea typeface="Calibri" panose="020F0502020204030204" pitchFamily="34" charset="0"/>
          <a:cs typeface="Calibri" panose="020F0502020204030204" pitchFamily="34" charset="0"/>
        </a:defRPr>
      </a:pPr>
      <a:endParaRPr lang="en-US"/>
    </a:p>
  </c:txPr>
  <c:externalData r:id="rId4">
    <c:autoUpdate val="0"/>
  </c:externalData>
  <c:extLst/>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24606318275958E-2"/>
          <c:y val="0.13235312229889573"/>
          <c:w val="0.91800908176252705"/>
          <c:h val="0.72755499791727785"/>
        </c:manualLayout>
      </c:layout>
      <c:barChart>
        <c:barDir val="col"/>
        <c:grouping val="stacked"/>
        <c:varyColors val="0"/>
        <c:ser>
          <c:idx val="0"/>
          <c:order val="0"/>
          <c:tx>
            <c:strRef>
              <c:f>Charts!$AJ$103</c:f>
              <c:strCache>
                <c:ptCount val="1"/>
                <c:pt idx="0">
                  <c:v>Capital Growth</c:v>
                </c:pt>
              </c:strCache>
            </c:strRef>
          </c:tx>
          <c:spPr>
            <a:solidFill>
              <a:schemeClr val="accent1"/>
            </a:solidFill>
            <a:ln>
              <a:noFill/>
            </a:ln>
            <a:effectLst/>
          </c:spPr>
          <c:invertIfNegative val="0"/>
          <c:cat>
            <c:strRef>
              <c:f>Charts!$AG$104:$AG$187</c:f>
              <c:strCache>
                <c:ptCount val="81"/>
                <c:pt idx="0">
                  <c:v>'05</c:v>
                </c:pt>
                <c:pt idx="4">
                  <c:v>'06</c:v>
                </c:pt>
                <c:pt idx="8">
                  <c:v>'07</c:v>
                </c:pt>
                <c:pt idx="12">
                  <c:v>'08</c:v>
                </c:pt>
                <c:pt idx="16">
                  <c:v>'09</c:v>
                </c:pt>
                <c:pt idx="20">
                  <c:v>'10</c:v>
                </c:pt>
                <c:pt idx="24">
                  <c:v>'11</c:v>
                </c:pt>
                <c:pt idx="28">
                  <c:v>'12</c:v>
                </c:pt>
                <c:pt idx="32">
                  <c:v>'13</c:v>
                </c:pt>
                <c:pt idx="36">
                  <c:v>'14</c:v>
                </c:pt>
                <c:pt idx="40">
                  <c:v>'15</c:v>
                </c:pt>
                <c:pt idx="44">
                  <c:v>'16</c:v>
                </c:pt>
                <c:pt idx="48">
                  <c:v>'17</c:v>
                </c:pt>
                <c:pt idx="52">
                  <c:v>'18</c:v>
                </c:pt>
                <c:pt idx="56">
                  <c:v>'19</c:v>
                </c:pt>
                <c:pt idx="60">
                  <c:v>'20</c:v>
                </c:pt>
                <c:pt idx="64">
                  <c:v>'21</c:v>
                </c:pt>
                <c:pt idx="68">
                  <c:v>'22</c:v>
                </c:pt>
                <c:pt idx="72">
                  <c:v>'23</c:v>
                </c:pt>
                <c:pt idx="76">
                  <c:v>'24</c:v>
                </c:pt>
                <c:pt idx="80">
                  <c:v>'25</c:v>
                </c:pt>
              </c:strCache>
            </c:strRef>
          </c:cat>
          <c:val>
            <c:numRef>
              <c:f>Charts!$AJ$104:$AJ$187</c:f>
              <c:numCache>
                <c:formatCode>0.0</c:formatCode>
                <c:ptCount val="84"/>
                <c:pt idx="0">
                  <c:v>0.57638999999999996</c:v>
                </c:pt>
                <c:pt idx="1">
                  <c:v>1.9835499999999999</c:v>
                </c:pt>
                <c:pt idx="2">
                  <c:v>1.1904999999999999</c:v>
                </c:pt>
                <c:pt idx="3">
                  <c:v>2.4761299999999999</c:v>
                </c:pt>
                <c:pt idx="4">
                  <c:v>1.7842899999999999</c:v>
                </c:pt>
                <c:pt idx="5">
                  <c:v>3.41859</c:v>
                </c:pt>
                <c:pt idx="6">
                  <c:v>2.5266700000000002</c:v>
                </c:pt>
                <c:pt idx="7">
                  <c:v>2.7390300000000001</c:v>
                </c:pt>
                <c:pt idx="8">
                  <c:v>1.7108099999999999</c:v>
                </c:pt>
                <c:pt idx="9">
                  <c:v>2.2718500000000001</c:v>
                </c:pt>
                <c:pt idx="10">
                  <c:v>3.0712999999999999</c:v>
                </c:pt>
                <c:pt idx="11">
                  <c:v>2.3372199999999999</c:v>
                </c:pt>
                <c:pt idx="12">
                  <c:v>1.45242</c:v>
                </c:pt>
                <c:pt idx="13">
                  <c:v>1.0354300000000001</c:v>
                </c:pt>
                <c:pt idx="14">
                  <c:v>0.93513000000000002</c:v>
                </c:pt>
                <c:pt idx="15">
                  <c:v>-6.9613699999999996</c:v>
                </c:pt>
                <c:pt idx="16">
                  <c:v>-1.7463900000000001</c:v>
                </c:pt>
                <c:pt idx="17">
                  <c:v>-1.1084400000000001</c:v>
                </c:pt>
                <c:pt idx="18">
                  <c:v>-1.4916</c:v>
                </c:pt>
                <c:pt idx="19">
                  <c:v>-1.2074199999999999</c:v>
                </c:pt>
                <c:pt idx="20">
                  <c:v>-0.23139999999999999</c:v>
                </c:pt>
                <c:pt idx="21">
                  <c:v>-0.54120999999999997</c:v>
                </c:pt>
                <c:pt idx="22">
                  <c:v>0.58587999999999996</c:v>
                </c:pt>
                <c:pt idx="23">
                  <c:v>0.65968000000000004</c:v>
                </c:pt>
                <c:pt idx="24">
                  <c:v>1.8340799999999999</c:v>
                </c:pt>
                <c:pt idx="25">
                  <c:v>1.9576199999999999</c:v>
                </c:pt>
                <c:pt idx="26">
                  <c:v>1.4728600000000001</c:v>
                </c:pt>
                <c:pt idx="27">
                  <c:v>2.3523200000000002</c:v>
                </c:pt>
                <c:pt idx="28">
                  <c:v>1.69757</c:v>
                </c:pt>
                <c:pt idx="29">
                  <c:v>2.4708199999999998</c:v>
                </c:pt>
                <c:pt idx="30">
                  <c:v>1.50865</c:v>
                </c:pt>
                <c:pt idx="31">
                  <c:v>1.9117299999999999</c:v>
                </c:pt>
                <c:pt idx="32">
                  <c:v>1.0324199999999999</c:v>
                </c:pt>
                <c:pt idx="33">
                  <c:v>1.02942</c:v>
                </c:pt>
                <c:pt idx="34">
                  <c:v>0.50527</c:v>
                </c:pt>
                <c:pt idx="35">
                  <c:v>0.71592999999999996</c:v>
                </c:pt>
                <c:pt idx="36">
                  <c:v>0.38305</c:v>
                </c:pt>
                <c:pt idx="37">
                  <c:v>0.31622</c:v>
                </c:pt>
                <c:pt idx="38">
                  <c:v>0.29372999999999999</c:v>
                </c:pt>
                <c:pt idx="39">
                  <c:v>0.48975000000000002</c:v>
                </c:pt>
                <c:pt idx="40">
                  <c:v>6.8650000000000003E-2</c:v>
                </c:pt>
                <c:pt idx="41">
                  <c:v>0.41225000000000001</c:v>
                </c:pt>
                <c:pt idx="42">
                  <c:v>0.10177</c:v>
                </c:pt>
                <c:pt idx="43">
                  <c:v>-3.1480000000000001E-2</c:v>
                </c:pt>
                <c:pt idx="44">
                  <c:v>-3.4259999999999999E-2</c:v>
                </c:pt>
                <c:pt idx="45">
                  <c:v>0.54915999999999998</c:v>
                </c:pt>
                <c:pt idx="46">
                  <c:v>4.4560000000000002E-2</c:v>
                </c:pt>
                <c:pt idx="47">
                  <c:v>0.52192000000000005</c:v>
                </c:pt>
                <c:pt idx="48">
                  <c:v>0.28919</c:v>
                </c:pt>
                <c:pt idx="49">
                  <c:v>0.89188000000000001</c:v>
                </c:pt>
                <c:pt idx="50">
                  <c:v>0.32738</c:v>
                </c:pt>
                <c:pt idx="51">
                  <c:v>0.80886999999999998</c:v>
                </c:pt>
                <c:pt idx="52">
                  <c:v>0.63073999999999997</c:v>
                </c:pt>
                <c:pt idx="53">
                  <c:v>1.10128</c:v>
                </c:pt>
                <c:pt idx="54">
                  <c:v>0.82637000000000005</c:v>
                </c:pt>
                <c:pt idx="55">
                  <c:v>0.44386999999999999</c:v>
                </c:pt>
                <c:pt idx="56">
                  <c:v>0.76978999999999997</c:v>
                </c:pt>
                <c:pt idx="57">
                  <c:v>0.80212000000000006</c:v>
                </c:pt>
                <c:pt idx="58">
                  <c:v>1.0520099999999999</c:v>
                </c:pt>
                <c:pt idx="59">
                  <c:v>1.1059000000000001</c:v>
                </c:pt>
                <c:pt idx="60">
                  <c:v>0.62946000000000002</c:v>
                </c:pt>
                <c:pt idx="61">
                  <c:v>-2.4810599999999998</c:v>
                </c:pt>
                <c:pt idx="62">
                  <c:v>0.31014999999999998</c:v>
                </c:pt>
                <c:pt idx="63">
                  <c:v>0.45988000000000001</c:v>
                </c:pt>
                <c:pt idx="64">
                  <c:v>0.36329</c:v>
                </c:pt>
                <c:pt idx="65">
                  <c:v>1.98203</c:v>
                </c:pt>
                <c:pt idx="66">
                  <c:v>1.82315</c:v>
                </c:pt>
                <c:pt idx="67">
                  <c:v>3.0793499999999998</c:v>
                </c:pt>
                <c:pt idx="68">
                  <c:v>2.55809</c:v>
                </c:pt>
                <c:pt idx="69">
                  <c:v>1.91658</c:v>
                </c:pt>
                <c:pt idx="70">
                  <c:v>-0.59279999999999999</c:v>
                </c:pt>
                <c:pt idx="71">
                  <c:v>-1.8161099999999999</c:v>
                </c:pt>
                <c:pt idx="72">
                  <c:v>-0.54879</c:v>
                </c:pt>
                <c:pt idx="73">
                  <c:v>-0.24054</c:v>
                </c:pt>
                <c:pt idx="74">
                  <c:v>-0.74943000000000004</c:v>
                </c:pt>
                <c:pt idx="75">
                  <c:v>-1.64893</c:v>
                </c:pt>
                <c:pt idx="76">
                  <c:v>-0.47858000000000001</c:v>
                </c:pt>
                <c:pt idx="77">
                  <c:v>-0.42237999999999998</c:v>
                </c:pt>
                <c:pt idx="78">
                  <c:v>-0.19409000000000001</c:v>
                </c:pt>
                <c:pt idx="79">
                  <c:v>-0.57987999999999995</c:v>
                </c:pt>
                <c:pt idx="80">
                  <c:v>-0.26262999999999997</c:v>
                </c:pt>
                <c:pt idx="81">
                  <c:v>-0.45121</c:v>
                </c:pt>
                <c:pt idx="82">
                  <c:v>-0.36928</c:v>
                </c:pt>
                <c:pt idx="83">
                  <c:v>-0.75734000000000001</c:v>
                </c:pt>
              </c:numCache>
            </c:numRef>
          </c:val>
          <c:extLst>
            <c:ext xmlns:c16="http://schemas.microsoft.com/office/drawing/2014/chart" uri="{C3380CC4-5D6E-409C-BE32-E72D297353CC}">
              <c16:uniqueId val="{00000000-C27E-42C8-9F8D-E9E5702204C8}"/>
            </c:ext>
          </c:extLst>
        </c:ser>
        <c:ser>
          <c:idx val="1"/>
          <c:order val="1"/>
          <c:tx>
            <c:strRef>
              <c:f>Charts!$AK$103</c:f>
              <c:strCache>
                <c:ptCount val="1"/>
                <c:pt idx="0">
                  <c:v>Income Return</c:v>
                </c:pt>
              </c:strCache>
            </c:strRef>
          </c:tx>
          <c:spPr>
            <a:solidFill>
              <a:schemeClr val="accent2"/>
            </a:solidFill>
            <a:ln>
              <a:noFill/>
            </a:ln>
            <a:effectLst/>
          </c:spPr>
          <c:invertIfNegative val="0"/>
          <c:cat>
            <c:strRef>
              <c:f>Charts!$AG$104:$AG$187</c:f>
              <c:strCache>
                <c:ptCount val="81"/>
                <c:pt idx="0">
                  <c:v>'05</c:v>
                </c:pt>
                <c:pt idx="4">
                  <c:v>'06</c:v>
                </c:pt>
                <c:pt idx="8">
                  <c:v>'07</c:v>
                </c:pt>
                <c:pt idx="12">
                  <c:v>'08</c:v>
                </c:pt>
                <c:pt idx="16">
                  <c:v>'09</c:v>
                </c:pt>
                <c:pt idx="20">
                  <c:v>'10</c:v>
                </c:pt>
                <c:pt idx="24">
                  <c:v>'11</c:v>
                </c:pt>
                <c:pt idx="28">
                  <c:v>'12</c:v>
                </c:pt>
                <c:pt idx="32">
                  <c:v>'13</c:v>
                </c:pt>
                <c:pt idx="36">
                  <c:v>'14</c:v>
                </c:pt>
                <c:pt idx="40">
                  <c:v>'15</c:v>
                </c:pt>
                <c:pt idx="44">
                  <c:v>'16</c:v>
                </c:pt>
                <c:pt idx="48">
                  <c:v>'17</c:v>
                </c:pt>
                <c:pt idx="52">
                  <c:v>'18</c:v>
                </c:pt>
                <c:pt idx="56">
                  <c:v>'19</c:v>
                </c:pt>
                <c:pt idx="60">
                  <c:v>'20</c:v>
                </c:pt>
                <c:pt idx="64">
                  <c:v>'21</c:v>
                </c:pt>
                <c:pt idx="68">
                  <c:v>'22</c:v>
                </c:pt>
                <c:pt idx="72">
                  <c:v>'23</c:v>
                </c:pt>
                <c:pt idx="76">
                  <c:v>'24</c:v>
                </c:pt>
                <c:pt idx="80">
                  <c:v>'25</c:v>
                </c:pt>
              </c:strCache>
            </c:strRef>
          </c:cat>
          <c:val>
            <c:numRef>
              <c:f>Charts!$AK$104:$AK$187</c:f>
              <c:numCache>
                <c:formatCode>0.0</c:formatCode>
                <c:ptCount val="84"/>
                <c:pt idx="0">
                  <c:v>1.8394999999999999</c:v>
                </c:pt>
                <c:pt idx="1">
                  <c:v>1.93065</c:v>
                </c:pt>
                <c:pt idx="2">
                  <c:v>1.8823099999999999</c:v>
                </c:pt>
                <c:pt idx="3">
                  <c:v>1.8579000000000001</c:v>
                </c:pt>
                <c:pt idx="4">
                  <c:v>1.72566</c:v>
                </c:pt>
                <c:pt idx="5">
                  <c:v>1.76583</c:v>
                </c:pt>
                <c:pt idx="6">
                  <c:v>1.6924399999999999</c:v>
                </c:pt>
                <c:pt idx="7">
                  <c:v>1.60649</c:v>
                </c:pt>
                <c:pt idx="8">
                  <c:v>1.63219</c:v>
                </c:pt>
                <c:pt idx="9">
                  <c:v>1.6710199999999999</c:v>
                </c:pt>
                <c:pt idx="10">
                  <c:v>1.6067199999999999</c:v>
                </c:pt>
                <c:pt idx="11">
                  <c:v>1.50617</c:v>
                </c:pt>
                <c:pt idx="12">
                  <c:v>1.49254</c:v>
                </c:pt>
                <c:pt idx="13">
                  <c:v>1.46844</c:v>
                </c:pt>
                <c:pt idx="14">
                  <c:v>1.53701</c:v>
                </c:pt>
                <c:pt idx="15">
                  <c:v>1.4861899999999999</c:v>
                </c:pt>
                <c:pt idx="16">
                  <c:v>1.58616</c:v>
                </c:pt>
                <c:pt idx="17">
                  <c:v>1.6710400000000001</c:v>
                </c:pt>
                <c:pt idx="18">
                  <c:v>1.6469100000000001</c:v>
                </c:pt>
                <c:pt idx="19">
                  <c:v>1.59073</c:v>
                </c:pt>
                <c:pt idx="20">
                  <c:v>1.6017399999999999</c:v>
                </c:pt>
                <c:pt idx="21">
                  <c:v>1.6335599999999999</c:v>
                </c:pt>
                <c:pt idx="22">
                  <c:v>1.6133500000000001</c:v>
                </c:pt>
                <c:pt idx="23">
                  <c:v>1.5523899999999999</c:v>
                </c:pt>
                <c:pt idx="24">
                  <c:v>1.5853600000000001</c:v>
                </c:pt>
                <c:pt idx="25">
                  <c:v>1.5583800000000001</c:v>
                </c:pt>
                <c:pt idx="26">
                  <c:v>1.5188900000000001</c:v>
                </c:pt>
                <c:pt idx="27">
                  <c:v>1.4706600000000001</c:v>
                </c:pt>
                <c:pt idx="28">
                  <c:v>1.45672</c:v>
                </c:pt>
                <c:pt idx="29">
                  <c:v>1.4443999999999999</c:v>
                </c:pt>
                <c:pt idx="30">
                  <c:v>1.3791899999999999</c:v>
                </c:pt>
                <c:pt idx="31">
                  <c:v>1.33385</c:v>
                </c:pt>
                <c:pt idx="32">
                  <c:v>1.35754</c:v>
                </c:pt>
                <c:pt idx="33">
                  <c:v>1.3569500000000001</c:v>
                </c:pt>
                <c:pt idx="34">
                  <c:v>1.3025899999999999</c:v>
                </c:pt>
                <c:pt idx="35">
                  <c:v>1.3161</c:v>
                </c:pt>
                <c:pt idx="36">
                  <c:v>1.31335</c:v>
                </c:pt>
                <c:pt idx="37">
                  <c:v>1.3549100000000001</c:v>
                </c:pt>
                <c:pt idx="38">
                  <c:v>1.3053999999999999</c:v>
                </c:pt>
                <c:pt idx="39">
                  <c:v>1.27776</c:v>
                </c:pt>
                <c:pt idx="40">
                  <c:v>1.2668900000000001</c:v>
                </c:pt>
                <c:pt idx="41">
                  <c:v>1.3008999999999999</c:v>
                </c:pt>
                <c:pt idx="42">
                  <c:v>1.2529600000000001</c:v>
                </c:pt>
                <c:pt idx="43">
                  <c:v>1.23428</c:v>
                </c:pt>
                <c:pt idx="44">
                  <c:v>1.23319</c:v>
                </c:pt>
                <c:pt idx="45">
                  <c:v>1.2582</c:v>
                </c:pt>
                <c:pt idx="46">
                  <c:v>1.2210399999999999</c:v>
                </c:pt>
                <c:pt idx="47">
                  <c:v>1.1870099999999999</c:v>
                </c:pt>
                <c:pt idx="48">
                  <c:v>1.1900599999999999</c:v>
                </c:pt>
                <c:pt idx="49">
                  <c:v>1.20485</c:v>
                </c:pt>
                <c:pt idx="50">
                  <c:v>1.1754100000000001</c:v>
                </c:pt>
                <c:pt idx="51">
                  <c:v>1.15446</c:v>
                </c:pt>
                <c:pt idx="52">
                  <c:v>1.1008199999999999</c:v>
                </c:pt>
                <c:pt idx="53">
                  <c:v>1.13286</c:v>
                </c:pt>
                <c:pt idx="54">
                  <c:v>1.09192</c:v>
                </c:pt>
                <c:pt idx="55">
                  <c:v>1.0893699999999999</c:v>
                </c:pt>
                <c:pt idx="56">
                  <c:v>1.0746199999999999</c:v>
                </c:pt>
                <c:pt idx="57">
                  <c:v>1.0891200000000001</c:v>
                </c:pt>
                <c:pt idx="58">
                  <c:v>1.0743400000000001</c:v>
                </c:pt>
                <c:pt idx="59">
                  <c:v>1.0498000000000001</c:v>
                </c:pt>
                <c:pt idx="60">
                  <c:v>1.02807</c:v>
                </c:pt>
                <c:pt idx="61">
                  <c:v>0.96384000000000003</c:v>
                </c:pt>
                <c:pt idx="62">
                  <c:v>0.97291000000000005</c:v>
                </c:pt>
                <c:pt idx="63">
                  <c:v>0.9335</c:v>
                </c:pt>
                <c:pt idx="64">
                  <c:v>0.94160999999999995</c:v>
                </c:pt>
                <c:pt idx="65">
                  <c:v>0.93228999999999995</c:v>
                </c:pt>
                <c:pt idx="66">
                  <c:v>0.91952</c:v>
                </c:pt>
                <c:pt idx="67">
                  <c:v>0.89553000000000005</c:v>
                </c:pt>
                <c:pt idx="68">
                  <c:v>0.88070000000000004</c:v>
                </c:pt>
                <c:pt idx="69">
                  <c:v>0.89166000000000001</c:v>
                </c:pt>
                <c:pt idx="70">
                  <c:v>0.90271999999999997</c:v>
                </c:pt>
                <c:pt idx="71">
                  <c:v>0.87702000000000002</c:v>
                </c:pt>
                <c:pt idx="72">
                  <c:v>0.89890999999999999</c:v>
                </c:pt>
                <c:pt idx="73">
                  <c:v>0.95184999999999997</c:v>
                </c:pt>
                <c:pt idx="74">
                  <c:v>0.94206999999999996</c:v>
                </c:pt>
                <c:pt idx="75">
                  <c:v>0.95474000000000003</c:v>
                </c:pt>
                <c:pt idx="76">
                  <c:v>0.98231000000000002</c:v>
                </c:pt>
                <c:pt idx="77">
                  <c:v>1.0112000000000001</c:v>
                </c:pt>
                <c:pt idx="78">
                  <c:v>1.0016499999999999</c:v>
                </c:pt>
                <c:pt idx="79">
                  <c:v>1.00549</c:v>
                </c:pt>
                <c:pt idx="80">
                  <c:v>1.0200499999999999</c:v>
                </c:pt>
                <c:pt idx="81">
                  <c:v>1.04362</c:v>
                </c:pt>
                <c:pt idx="82">
                  <c:v>1.0566500000000001</c:v>
                </c:pt>
                <c:pt idx="83">
                  <c:v>1.07707</c:v>
                </c:pt>
              </c:numCache>
            </c:numRef>
          </c:val>
          <c:extLst>
            <c:ext xmlns:c16="http://schemas.microsoft.com/office/drawing/2014/chart" uri="{C3380CC4-5D6E-409C-BE32-E72D297353CC}">
              <c16:uniqueId val="{00000001-C27E-42C8-9F8D-E9E5702204C8}"/>
            </c:ext>
          </c:extLst>
        </c:ser>
        <c:dLbls>
          <c:showLegendKey val="0"/>
          <c:showVal val="0"/>
          <c:showCatName val="0"/>
          <c:showSerName val="0"/>
          <c:showPercent val="0"/>
          <c:showBubbleSize val="0"/>
        </c:dLbls>
        <c:gapWidth val="150"/>
        <c:overlap val="100"/>
        <c:axId val="185877503"/>
        <c:axId val="185865503"/>
      </c:barChart>
      <c:lineChart>
        <c:grouping val="standard"/>
        <c:varyColors val="0"/>
        <c:ser>
          <c:idx val="2"/>
          <c:order val="2"/>
          <c:tx>
            <c:strRef>
              <c:f>Charts!$AL$103</c:f>
              <c:strCache>
                <c:ptCount val="1"/>
                <c:pt idx="0">
                  <c:v>Total Return</c:v>
                </c:pt>
              </c:strCache>
            </c:strRef>
          </c:tx>
          <c:spPr>
            <a:ln w="28575" cap="rnd">
              <a:solidFill>
                <a:schemeClr val="accent3"/>
              </a:solidFill>
              <a:round/>
            </a:ln>
            <a:effectLst/>
          </c:spPr>
          <c:marker>
            <c:symbol val="none"/>
          </c:marker>
          <c:cat>
            <c:strRef>
              <c:f>Charts!$AG$104:$AG$187</c:f>
              <c:strCache>
                <c:ptCount val="81"/>
                <c:pt idx="0">
                  <c:v>'05</c:v>
                </c:pt>
                <c:pt idx="4">
                  <c:v>'06</c:v>
                </c:pt>
                <c:pt idx="8">
                  <c:v>'07</c:v>
                </c:pt>
                <c:pt idx="12">
                  <c:v>'08</c:v>
                </c:pt>
                <c:pt idx="16">
                  <c:v>'09</c:v>
                </c:pt>
                <c:pt idx="20">
                  <c:v>'10</c:v>
                </c:pt>
                <c:pt idx="24">
                  <c:v>'11</c:v>
                </c:pt>
                <c:pt idx="28">
                  <c:v>'12</c:v>
                </c:pt>
                <c:pt idx="32">
                  <c:v>'13</c:v>
                </c:pt>
                <c:pt idx="36">
                  <c:v>'14</c:v>
                </c:pt>
                <c:pt idx="40">
                  <c:v>'15</c:v>
                </c:pt>
                <c:pt idx="44">
                  <c:v>'16</c:v>
                </c:pt>
                <c:pt idx="48">
                  <c:v>'17</c:v>
                </c:pt>
                <c:pt idx="52">
                  <c:v>'18</c:v>
                </c:pt>
                <c:pt idx="56">
                  <c:v>'19</c:v>
                </c:pt>
                <c:pt idx="60">
                  <c:v>'20</c:v>
                </c:pt>
                <c:pt idx="64">
                  <c:v>'21</c:v>
                </c:pt>
                <c:pt idx="68">
                  <c:v>'22</c:v>
                </c:pt>
                <c:pt idx="72">
                  <c:v>'23</c:v>
                </c:pt>
                <c:pt idx="76">
                  <c:v>'24</c:v>
                </c:pt>
                <c:pt idx="80">
                  <c:v>'25</c:v>
                </c:pt>
              </c:strCache>
            </c:strRef>
          </c:cat>
          <c:val>
            <c:numRef>
              <c:f>Charts!$AL$104:$AL$187</c:f>
              <c:numCache>
                <c:formatCode>0.0</c:formatCode>
                <c:ptCount val="84"/>
                <c:pt idx="0">
                  <c:v>2.42293</c:v>
                </c:pt>
                <c:pt idx="1">
                  <c:v>3.9395600000000002</c:v>
                </c:pt>
                <c:pt idx="2">
                  <c:v>3.0876800000000002</c:v>
                </c:pt>
                <c:pt idx="3">
                  <c:v>4.3644699999999998</c:v>
                </c:pt>
                <c:pt idx="4">
                  <c:v>3.5303499999999999</c:v>
                </c:pt>
                <c:pt idx="5">
                  <c:v>5.22431</c:v>
                </c:pt>
                <c:pt idx="6">
                  <c:v>4.24742</c:v>
                </c:pt>
                <c:pt idx="7">
                  <c:v>4.3746400000000003</c:v>
                </c:pt>
                <c:pt idx="8">
                  <c:v>3.36151</c:v>
                </c:pt>
                <c:pt idx="9">
                  <c:v>3.96801</c:v>
                </c:pt>
                <c:pt idx="10">
                  <c:v>4.7106599999999998</c:v>
                </c:pt>
                <c:pt idx="11">
                  <c:v>3.8667099999999999</c:v>
                </c:pt>
                <c:pt idx="12">
                  <c:v>2.9593400000000001</c:v>
                </c:pt>
                <c:pt idx="13">
                  <c:v>2.51397</c:v>
                </c:pt>
                <c:pt idx="14">
                  <c:v>2.48169</c:v>
                </c:pt>
                <c:pt idx="15">
                  <c:v>-5.5448000000000004</c:v>
                </c:pt>
                <c:pt idx="16">
                  <c:v>-0.1787</c:v>
                </c:pt>
                <c:pt idx="17">
                  <c:v>0.55025999999999997</c:v>
                </c:pt>
                <c:pt idx="18">
                  <c:v>0.13894000000000001</c:v>
                </c:pt>
                <c:pt idx="19">
                  <c:v>0.37051000000000001</c:v>
                </c:pt>
                <c:pt idx="20">
                  <c:v>1.36788</c:v>
                </c:pt>
                <c:pt idx="21">
                  <c:v>1.08646</c:v>
                </c:pt>
                <c:pt idx="22">
                  <c:v>2.2055099999999999</c:v>
                </c:pt>
                <c:pt idx="23">
                  <c:v>2.2188599999999998</c:v>
                </c:pt>
                <c:pt idx="24">
                  <c:v>3.43872</c:v>
                </c:pt>
                <c:pt idx="25">
                  <c:v>3.5362100000000001</c:v>
                </c:pt>
                <c:pt idx="26">
                  <c:v>3.0066000000000002</c:v>
                </c:pt>
                <c:pt idx="27">
                  <c:v>3.8458999999999999</c:v>
                </c:pt>
                <c:pt idx="28">
                  <c:v>3.17069</c:v>
                </c:pt>
                <c:pt idx="29">
                  <c:v>3.9388399999999999</c:v>
                </c:pt>
                <c:pt idx="30">
                  <c:v>2.9016500000000001</c:v>
                </c:pt>
                <c:pt idx="31">
                  <c:v>3.26248</c:v>
                </c:pt>
                <c:pt idx="32">
                  <c:v>2.3992599999999999</c:v>
                </c:pt>
                <c:pt idx="33">
                  <c:v>2.3956400000000002</c:v>
                </c:pt>
                <c:pt idx="34">
                  <c:v>1.8122400000000001</c:v>
                </c:pt>
                <c:pt idx="35">
                  <c:v>2.0382899999999999</c:v>
                </c:pt>
                <c:pt idx="36">
                  <c:v>1.6997500000000001</c:v>
                </c:pt>
                <c:pt idx="37">
                  <c:v>1.67398</c:v>
                </c:pt>
                <c:pt idx="38">
                  <c:v>1.60168</c:v>
                </c:pt>
                <c:pt idx="39">
                  <c:v>1.7716700000000001</c:v>
                </c:pt>
                <c:pt idx="40">
                  <c:v>1.33612</c:v>
                </c:pt>
                <c:pt idx="41">
                  <c:v>1.71672</c:v>
                </c:pt>
                <c:pt idx="42">
                  <c:v>1.3555900000000001</c:v>
                </c:pt>
                <c:pt idx="43">
                  <c:v>1.20255</c:v>
                </c:pt>
                <c:pt idx="44">
                  <c:v>1.1986399999999999</c:v>
                </c:pt>
                <c:pt idx="45">
                  <c:v>1.8119499999999999</c:v>
                </c:pt>
                <c:pt idx="46">
                  <c:v>1.26596</c:v>
                </c:pt>
                <c:pt idx="47">
                  <c:v>1.71305</c:v>
                </c:pt>
                <c:pt idx="48">
                  <c:v>1.48153</c:v>
                </c:pt>
                <c:pt idx="49">
                  <c:v>2.1038700000000001</c:v>
                </c:pt>
                <c:pt idx="50">
                  <c:v>1.50535</c:v>
                </c:pt>
                <c:pt idx="51">
                  <c:v>1.96953</c:v>
                </c:pt>
                <c:pt idx="52">
                  <c:v>1.73617</c:v>
                </c:pt>
                <c:pt idx="53">
                  <c:v>2.2424200000000001</c:v>
                </c:pt>
                <c:pt idx="54">
                  <c:v>1.9242900000000001</c:v>
                </c:pt>
                <c:pt idx="55">
                  <c:v>1.5364599999999999</c:v>
                </c:pt>
                <c:pt idx="56">
                  <c:v>1.8499099999999999</c:v>
                </c:pt>
                <c:pt idx="57">
                  <c:v>1.8970499999999999</c:v>
                </c:pt>
                <c:pt idx="58">
                  <c:v>2.1338599999999999</c:v>
                </c:pt>
                <c:pt idx="59">
                  <c:v>2.1634099999999998</c:v>
                </c:pt>
                <c:pt idx="60">
                  <c:v>1.66184</c:v>
                </c:pt>
                <c:pt idx="61">
                  <c:v>-1.5331999999999999</c:v>
                </c:pt>
                <c:pt idx="62">
                  <c:v>1.2850699999999999</c:v>
                </c:pt>
                <c:pt idx="63">
                  <c:v>1.3962300000000001</c:v>
                </c:pt>
                <c:pt idx="64">
                  <c:v>1.3071699999999999</c:v>
                </c:pt>
                <c:pt idx="65">
                  <c:v>2.92658</c:v>
                </c:pt>
                <c:pt idx="66">
                  <c:v>2.75379</c:v>
                </c:pt>
                <c:pt idx="67">
                  <c:v>3.99315</c:v>
                </c:pt>
                <c:pt idx="68">
                  <c:v>3.4537200000000001</c:v>
                </c:pt>
                <c:pt idx="69">
                  <c:v>2.8195899999999998</c:v>
                </c:pt>
                <c:pt idx="70">
                  <c:v>0.30635000000000001</c:v>
                </c:pt>
                <c:pt idx="71">
                  <c:v>-0.94972999999999996</c:v>
                </c:pt>
                <c:pt idx="72">
                  <c:v>0.34683000000000003</c:v>
                </c:pt>
                <c:pt idx="73">
                  <c:v>0.70977999999999997</c:v>
                </c:pt>
                <c:pt idx="74">
                  <c:v>0.18794</c:v>
                </c:pt>
                <c:pt idx="75">
                  <c:v>-0.70469000000000004</c:v>
                </c:pt>
                <c:pt idx="76">
                  <c:v>0.50060000000000004</c:v>
                </c:pt>
                <c:pt idx="77">
                  <c:v>0.58596999999999999</c:v>
                </c:pt>
                <c:pt idx="78">
                  <c:v>0.80627000000000004</c:v>
                </c:pt>
                <c:pt idx="79">
                  <c:v>0.42172999999999999</c:v>
                </c:pt>
                <c:pt idx="80">
                  <c:v>0.75563999999999998</c:v>
                </c:pt>
                <c:pt idx="81">
                  <c:v>0.58928000000000003</c:v>
                </c:pt>
                <c:pt idx="82">
                  <c:v>0.68476999999999999</c:v>
                </c:pt>
                <c:pt idx="83">
                  <c:v>0.31430000000000002</c:v>
                </c:pt>
              </c:numCache>
            </c:numRef>
          </c:val>
          <c:smooth val="0"/>
          <c:extLst>
            <c:ext xmlns:c16="http://schemas.microsoft.com/office/drawing/2014/chart" uri="{C3380CC4-5D6E-409C-BE32-E72D297353CC}">
              <c16:uniqueId val="{00000002-C27E-42C8-9F8D-E9E5702204C8}"/>
            </c:ext>
          </c:extLst>
        </c:ser>
        <c:dLbls>
          <c:showLegendKey val="0"/>
          <c:showVal val="0"/>
          <c:showCatName val="0"/>
          <c:showSerName val="0"/>
          <c:showPercent val="0"/>
          <c:showBubbleSize val="0"/>
        </c:dLbls>
        <c:marker val="1"/>
        <c:smooth val="0"/>
        <c:axId val="1915826240"/>
        <c:axId val="1915833080"/>
      </c:lineChart>
      <c:catAx>
        <c:axId val="185877503"/>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82B3E"/>
                </a:solidFill>
                <a:latin typeface="Arial" panose="020B0604020202020204" pitchFamily="34" charset="0"/>
                <a:ea typeface="+mn-ea"/>
                <a:cs typeface="Arial" panose="020B0604020202020204" pitchFamily="34" charset="0"/>
              </a:defRPr>
            </a:pPr>
            <a:endParaRPr lang="en-US"/>
          </a:p>
        </c:txPr>
        <c:crossAx val="185865503"/>
        <c:crosses val="autoZero"/>
        <c:auto val="1"/>
        <c:lblAlgn val="ctr"/>
        <c:lblOffset val="100"/>
        <c:tickLblSkip val="8"/>
        <c:noMultiLvlLbl val="0"/>
      </c:catAx>
      <c:valAx>
        <c:axId val="185865503"/>
        <c:scaling>
          <c:orientation val="minMax"/>
        </c:scaling>
        <c:delete val="0"/>
        <c:axPos val="l"/>
        <c:numFmt formatCode="#,##0&quot;%&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82B3E"/>
                </a:solidFill>
                <a:latin typeface="Arial" panose="020B0604020202020204" pitchFamily="34" charset="0"/>
                <a:ea typeface="+mn-ea"/>
                <a:cs typeface="Arial" panose="020B0604020202020204" pitchFamily="34" charset="0"/>
              </a:defRPr>
            </a:pPr>
            <a:endParaRPr lang="en-US"/>
          </a:p>
        </c:txPr>
        <c:crossAx val="185877503"/>
        <c:crosses val="autoZero"/>
        <c:crossBetween val="between"/>
      </c:valAx>
      <c:valAx>
        <c:axId val="1915833080"/>
        <c:scaling>
          <c:orientation val="minMax"/>
        </c:scaling>
        <c:delete val="1"/>
        <c:axPos val="r"/>
        <c:numFmt formatCode="0.0" sourceLinked="1"/>
        <c:majorTickMark val="out"/>
        <c:minorTickMark val="none"/>
        <c:tickLblPos val="nextTo"/>
        <c:crossAx val="1915826240"/>
        <c:crosses val="max"/>
        <c:crossBetween val="between"/>
      </c:valAx>
      <c:catAx>
        <c:axId val="1915826240"/>
        <c:scaling>
          <c:orientation val="minMax"/>
        </c:scaling>
        <c:delete val="1"/>
        <c:axPos val="b"/>
        <c:numFmt formatCode="General" sourceLinked="1"/>
        <c:majorTickMark val="out"/>
        <c:minorTickMark val="none"/>
        <c:tickLblPos val="nextTo"/>
        <c:crossAx val="1915833080"/>
        <c:crosses val="autoZero"/>
        <c:auto val="1"/>
        <c:lblAlgn val="ctr"/>
        <c:lblOffset val="100"/>
        <c:noMultiLvlLbl val="0"/>
      </c:catAx>
      <c:spPr>
        <a:noFill/>
        <a:ln>
          <a:noFill/>
        </a:ln>
        <a:effectLst/>
      </c:spPr>
    </c:plotArea>
    <c:legend>
      <c:legendPos val="b"/>
      <c:layout>
        <c:manualLayout>
          <c:xMode val="edge"/>
          <c:yMode val="edge"/>
          <c:x val="5.1848719564180287E-4"/>
          <c:y val="1.537961597698878E-3"/>
          <c:w val="0.99948144502770486"/>
          <c:h val="6.396878095858273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82B3E"/>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rgbClr val="282B3E"/>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02210607642373E-2"/>
          <c:y val="0.1213319506897314"/>
          <c:w val="0.87710483734417588"/>
          <c:h val="0.68845566458018936"/>
        </c:manualLayout>
      </c:layout>
      <c:lineChart>
        <c:grouping val="standard"/>
        <c:varyColors val="0"/>
        <c:ser>
          <c:idx val="4"/>
          <c:order val="0"/>
          <c:tx>
            <c:strRef>
              <c:f>RG_Returns!$I$12</c:f>
              <c:strCache>
                <c:ptCount val="1"/>
                <c:pt idx="0">
                  <c:v>Office</c:v>
                </c:pt>
              </c:strCache>
            </c:strRef>
          </c:tx>
          <c:spPr>
            <a:ln w="28575" cap="rnd">
              <a:solidFill>
                <a:schemeClr val="accent1"/>
              </a:solidFill>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RG_Returns!$I$13:$I$27</c:f>
              <c:numCache>
                <c:formatCode>0.0%</c:formatCode>
                <c:ptCount val="15"/>
                <c:pt idx="0">
                  <c:v>-3.1417131417131296E-2</c:v>
                </c:pt>
                <c:pt idx="1">
                  <c:v>2.4065079060426701E-3</c:v>
                </c:pt>
                <c:pt idx="2">
                  <c:v>4.4008483563096668E-2</c:v>
                </c:pt>
                <c:pt idx="3">
                  <c:v>6.8590937306021102E-2</c:v>
                </c:pt>
                <c:pt idx="4">
                  <c:v>4.3962717503232031E-3</c:v>
                </c:pt>
                <c:pt idx="5">
                  <c:v>-5.9806254025421852E-3</c:v>
                </c:pt>
                <c:pt idx="6">
                  <c:v>3.2978948481963782E-2</c:v>
                </c:pt>
                <c:pt idx="7">
                  <c:v>1.6129445198289648E-2</c:v>
                </c:pt>
                <c:pt idx="8">
                  <c:v>3.4896318879287657E-3</c:v>
                </c:pt>
                <c:pt idx="9">
                  <c:v>1.2834515514824091E-2</c:v>
                </c:pt>
              </c:numCache>
            </c:numRef>
          </c:val>
          <c:smooth val="0"/>
          <c:extLst>
            <c:ext xmlns:c16="http://schemas.microsoft.com/office/drawing/2014/chart" uri="{C3380CC4-5D6E-409C-BE32-E72D297353CC}">
              <c16:uniqueId val="{00000000-5840-4EC1-B6B7-90897D7BF96D}"/>
            </c:ext>
          </c:extLst>
        </c:ser>
        <c:ser>
          <c:idx val="0"/>
          <c:order val="1"/>
          <c:tx>
            <c:strRef>
              <c:f>RG_Returns!$E$12</c:f>
              <c:strCache>
                <c:ptCount val="1"/>
                <c:pt idx="0">
                  <c:v>Industrial</c:v>
                </c:pt>
              </c:strCache>
            </c:strRef>
          </c:tx>
          <c:spPr>
            <a:ln w="28575" cap="rnd">
              <a:solidFill>
                <a:schemeClr val="accent2"/>
              </a:solidFill>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RG_Returns!$E$13:$E$27</c:f>
              <c:numCache>
                <c:formatCode>0.0%</c:formatCode>
                <c:ptCount val="15"/>
                <c:pt idx="0">
                  <c:v>2.1400000000000002E-2</c:v>
                </c:pt>
                <c:pt idx="1">
                  <c:v>7.2000000000000008E-2</c:v>
                </c:pt>
                <c:pt idx="2">
                  <c:v>8.2500000000000004E-2</c:v>
                </c:pt>
                <c:pt idx="3">
                  <c:v>0.1305</c:v>
                </c:pt>
                <c:pt idx="4">
                  <c:v>0.12689999999999999</c:v>
                </c:pt>
                <c:pt idx="5">
                  <c:v>0.18149999999999999</c:v>
                </c:pt>
                <c:pt idx="6">
                  <c:v>0.34850000000000003</c:v>
                </c:pt>
                <c:pt idx="7">
                  <c:v>5.5400000000000005E-2</c:v>
                </c:pt>
                <c:pt idx="8">
                  <c:v>-5.3099999999999994E-2</c:v>
                </c:pt>
                <c:pt idx="9">
                  <c:v>-2.1700000000000001E-2</c:v>
                </c:pt>
              </c:numCache>
            </c:numRef>
          </c:val>
          <c:smooth val="0"/>
          <c:extLst>
            <c:ext xmlns:c16="http://schemas.microsoft.com/office/drawing/2014/chart" uri="{C3380CC4-5D6E-409C-BE32-E72D297353CC}">
              <c16:uniqueId val="{00000001-5840-4EC1-B6B7-90897D7BF96D}"/>
            </c:ext>
          </c:extLst>
        </c:ser>
        <c:ser>
          <c:idx val="6"/>
          <c:order val="2"/>
          <c:tx>
            <c:strRef>
              <c:f>RG_Returns!$K$12</c:f>
              <c:strCache>
                <c:ptCount val="1"/>
                <c:pt idx="0">
                  <c:v>Retail</c:v>
                </c:pt>
              </c:strCache>
            </c:strRef>
          </c:tx>
          <c:spPr>
            <a:ln w="28575" cap="rnd">
              <a:solidFill>
                <a:schemeClr val="accent3"/>
              </a:solidFill>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RG_Returns!$K$13:$K$27</c:f>
              <c:numCache>
                <c:formatCode>0.0%</c:formatCode>
                <c:ptCount val="15"/>
                <c:pt idx="0">
                  <c:v>0</c:v>
                </c:pt>
                <c:pt idx="1">
                  <c:v>3.8008175790309899E-2</c:v>
                </c:pt>
                <c:pt idx="2">
                  <c:v>3.2472349703311899E-2</c:v>
                </c:pt>
                <c:pt idx="3">
                  <c:v>2.6727279648184801E-2</c:v>
                </c:pt>
                <c:pt idx="4">
                  <c:v>3.0604906380176499E-2</c:v>
                </c:pt>
                <c:pt idx="5">
                  <c:v>4.1471909731626497E-2</c:v>
                </c:pt>
                <c:pt idx="6">
                  <c:v>5.05795627832413E-2</c:v>
                </c:pt>
                <c:pt idx="7">
                  <c:v>4.3372675776481601E-2</c:v>
                </c:pt>
                <c:pt idx="8">
                  <c:v>4.0256019681692103E-2</c:v>
                </c:pt>
                <c:pt idx="9">
                  <c:v>1.9421229138970399E-2</c:v>
                </c:pt>
              </c:numCache>
            </c:numRef>
          </c:val>
          <c:smooth val="0"/>
          <c:extLst>
            <c:ext xmlns:c16="http://schemas.microsoft.com/office/drawing/2014/chart" uri="{C3380CC4-5D6E-409C-BE32-E72D297353CC}">
              <c16:uniqueId val="{00000002-5840-4EC1-B6B7-90897D7BF96D}"/>
            </c:ext>
          </c:extLst>
        </c:ser>
        <c:ser>
          <c:idx val="2"/>
          <c:order val="3"/>
          <c:tx>
            <c:strRef>
              <c:f>RG_Returns!$G$12</c:f>
              <c:strCache>
                <c:ptCount val="1"/>
                <c:pt idx="0">
                  <c:v>Residential</c:v>
                </c:pt>
              </c:strCache>
            </c:strRef>
          </c:tx>
          <c:spPr>
            <a:ln w="28575" cap="rnd">
              <a:solidFill>
                <a:srgbClr val="604584"/>
              </a:solidFill>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RG_Returns!$G$13:$G$27</c:f>
              <c:numCache>
                <c:formatCode>0.0%</c:formatCode>
                <c:ptCount val="15"/>
                <c:pt idx="0">
                  <c:v>3.26640158891678E-2</c:v>
                </c:pt>
                <c:pt idx="1">
                  <c:v>5.55693954229355E-2</c:v>
                </c:pt>
                <c:pt idx="2">
                  <c:v>6.3836485147476196E-2</c:v>
                </c:pt>
                <c:pt idx="3">
                  <c:v>5.4446209222078303E-2</c:v>
                </c:pt>
                <c:pt idx="4">
                  <c:v>3.07767949998379E-2</c:v>
                </c:pt>
                <c:pt idx="5">
                  <c:v>3.7297185510396999E-2</c:v>
                </c:pt>
                <c:pt idx="6">
                  <c:v>8.6683146655559498E-2</c:v>
                </c:pt>
                <c:pt idx="7">
                  <c:v>6.5865091979503604E-2</c:v>
                </c:pt>
                <c:pt idx="8">
                  <c:v>1.1437960900366299E-2</c:v>
                </c:pt>
                <c:pt idx="9">
                  <c:v>-1.95869114249945E-2</c:v>
                </c:pt>
              </c:numCache>
            </c:numRef>
          </c:val>
          <c:smooth val="0"/>
          <c:extLst>
            <c:ext xmlns:c16="http://schemas.microsoft.com/office/drawing/2014/chart" uri="{C3380CC4-5D6E-409C-BE32-E72D297353CC}">
              <c16:uniqueId val="{00000003-5840-4EC1-B6B7-90897D7BF96D}"/>
            </c:ext>
          </c:extLst>
        </c:ser>
        <c:ser>
          <c:idx val="1"/>
          <c:order val="4"/>
          <c:tx>
            <c:strRef>
              <c:f>RG_Returns!$F$12</c:f>
              <c:strCache>
                <c:ptCount val="1"/>
                <c:pt idx="0">
                  <c:v>Industrial</c:v>
                </c:pt>
              </c:strCache>
            </c:strRef>
          </c:tx>
          <c:spPr>
            <a:ln w="28575" cap="rnd">
              <a:solidFill>
                <a:schemeClr val="accent2"/>
              </a:solidFill>
              <a:prstDash val="sysDash"/>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RG_Returns!$F$13:$F$27</c:f>
              <c:numCache>
                <c:formatCode>General</c:formatCode>
                <c:ptCount val="15"/>
                <c:pt idx="9" formatCode="0.0%">
                  <c:v>-2.1999999999999999E-2</c:v>
                </c:pt>
                <c:pt idx="10" formatCode="0.0%">
                  <c:v>7.0000000000000001E-3</c:v>
                </c:pt>
                <c:pt idx="11" formatCode="0.0%">
                  <c:v>2.7E-2</c:v>
                </c:pt>
                <c:pt idx="12" formatCode="0.0%">
                  <c:v>3.7999999999999999E-2</c:v>
                </c:pt>
                <c:pt idx="13" formatCode="0.0%">
                  <c:v>4.8000000000000001E-2</c:v>
                </c:pt>
                <c:pt idx="14" formatCode="0.0%">
                  <c:v>5.6000000000000001E-2</c:v>
                </c:pt>
              </c:numCache>
            </c:numRef>
          </c:val>
          <c:smooth val="0"/>
          <c:extLst>
            <c:ext xmlns:c16="http://schemas.microsoft.com/office/drawing/2014/chart" uri="{C3380CC4-5D6E-409C-BE32-E72D297353CC}">
              <c16:uniqueId val="{00000004-5840-4EC1-B6B7-90897D7BF96D}"/>
            </c:ext>
          </c:extLst>
        </c:ser>
        <c:ser>
          <c:idx val="3"/>
          <c:order val="5"/>
          <c:tx>
            <c:strRef>
              <c:f>RG_Returns!$H$12</c:f>
              <c:strCache>
                <c:ptCount val="1"/>
                <c:pt idx="0">
                  <c:v>Residential</c:v>
                </c:pt>
              </c:strCache>
            </c:strRef>
          </c:tx>
          <c:spPr>
            <a:ln w="28575" cap="rnd">
              <a:solidFill>
                <a:srgbClr val="604584"/>
              </a:solidFill>
              <a:prstDash val="sysDash"/>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RG_Returns!$H$13:$H$27</c:f>
              <c:numCache>
                <c:formatCode>General</c:formatCode>
                <c:ptCount val="15"/>
                <c:pt idx="9" formatCode="0.0%">
                  <c:v>-0.02</c:v>
                </c:pt>
                <c:pt idx="10" formatCode="0.0%">
                  <c:v>0.01</c:v>
                </c:pt>
                <c:pt idx="11" formatCode="0.0%">
                  <c:v>2.1999999999999999E-2</c:v>
                </c:pt>
                <c:pt idx="12" formatCode="0.0%">
                  <c:v>3.2000000000000001E-2</c:v>
                </c:pt>
                <c:pt idx="13" formatCode="0.0%">
                  <c:v>3.7999999999999999E-2</c:v>
                </c:pt>
                <c:pt idx="14" formatCode="0.0%">
                  <c:v>3.2000000000000001E-2</c:v>
                </c:pt>
              </c:numCache>
            </c:numRef>
          </c:val>
          <c:smooth val="0"/>
          <c:extLst>
            <c:ext xmlns:c16="http://schemas.microsoft.com/office/drawing/2014/chart" uri="{C3380CC4-5D6E-409C-BE32-E72D297353CC}">
              <c16:uniqueId val="{00000005-5840-4EC1-B6B7-90897D7BF96D}"/>
            </c:ext>
          </c:extLst>
        </c:ser>
        <c:ser>
          <c:idx val="5"/>
          <c:order val="6"/>
          <c:tx>
            <c:strRef>
              <c:f>RG_Returns!$J$12</c:f>
              <c:strCache>
                <c:ptCount val="1"/>
                <c:pt idx="0">
                  <c:v>Office</c:v>
                </c:pt>
              </c:strCache>
            </c:strRef>
          </c:tx>
          <c:spPr>
            <a:ln w="28575" cap="rnd">
              <a:solidFill>
                <a:schemeClr val="accent1"/>
              </a:solidFill>
              <a:prstDash val="sysDash"/>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RG_Returns!$J$13:$J$27</c:f>
              <c:numCache>
                <c:formatCode>General</c:formatCode>
                <c:ptCount val="15"/>
                <c:pt idx="9" formatCode="0.0%">
                  <c:v>1.7000000000000001E-2</c:v>
                </c:pt>
                <c:pt idx="10" formatCode="0.0%">
                  <c:v>1.6E-2</c:v>
                </c:pt>
                <c:pt idx="11" formatCode="0.0%">
                  <c:v>1.7000000000000001E-2</c:v>
                </c:pt>
                <c:pt idx="12" formatCode="0.0%">
                  <c:v>1.9E-2</c:v>
                </c:pt>
                <c:pt idx="13" formatCode="0.0%">
                  <c:v>1.7999999999999999E-2</c:v>
                </c:pt>
                <c:pt idx="14" formatCode="0.0%">
                  <c:v>1.7999999999999999E-2</c:v>
                </c:pt>
              </c:numCache>
            </c:numRef>
          </c:val>
          <c:smooth val="0"/>
          <c:extLst>
            <c:ext xmlns:c16="http://schemas.microsoft.com/office/drawing/2014/chart" uri="{C3380CC4-5D6E-409C-BE32-E72D297353CC}">
              <c16:uniqueId val="{00000006-5840-4EC1-B6B7-90897D7BF96D}"/>
            </c:ext>
          </c:extLst>
        </c:ser>
        <c:ser>
          <c:idx val="7"/>
          <c:order val="7"/>
          <c:tx>
            <c:strRef>
              <c:f>RG_Returns!$L$12</c:f>
              <c:strCache>
                <c:ptCount val="1"/>
                <c:pt idx="0">
                  <c:v>Retail</c:v>
                </c:pt>
              </c:strCache>
            </c:strRef>
          </c:tx>
          <c:spPr>
            <a:ln w="28575" cap="rnd">
              <a:solidFill>
                <a:schemeClr val="accent3"/>
              </a:solidFill>
              <a:prstDash val="sysDash"/>
              <a:round/>
            </a:ln>
            <a:effectLst/>
          </c:spPr>
          <c:marker>
            <c:symbol val="none"/>
          </c:marker>
          <c:cat>
            <c:strRef>
              <c:f>RG_Returns!$B$13:$B$27</c:f>
              <c:strCache>
                <c:ptCount val="15"/>
                <c:pt idx="0">
                  <c:v>'16</c:v>
                </c:pt>
                <c:pt idx="1">
                  <c:v>'17</c:v>
                </c:pt>
                <c:pt idx="2">
                  <c:v>'18</c:v>
                </c:pt>
                <c:pt idx="3">
                  <c:v>'19</c:v>
                </c:pt>
                <c:pt idx="4">
                  <c:v>'20</c:v>
                </c:pt>
                <c:pt idx="5">
                  <c:v>'21</c:v>
                </c:pt>
                <c:pt idx="6">
                  <c:v>'22</c:v>
                </c:pt>
                <c:pt idx="7">
                  <c:v>'23</c:v>
                </c:pt>
                <c:pt idx="8">
                  <c:v>'24</c:v>
                </c:pt>
                <c:pt idx="9">
                  <c:v>'25</c:v>
                </c:pt>
                <c:pt idx="10">
                  <c:v>'26</c:v>
                </c:pt>
                <c:pt idx="11">
                  <c:v>'27</c:v>
                </c:pt>
                <c:pt idx="12">
                  <c:v>'28</c:v>
                </c:pt>
                <c:pt idx="13">
                  <c:v>'29</c:v>
                </c:pt>
                <c:pt idx="14">
                  <c:v>'30</c:v>
                </c:pt>
              </c:strCache>
            </c:strRef>
          </c:cat>
          <c:val>
            <c:numRef>
              <c:f>RG_Returns!$L$13:$L$27</c:f>
              <c:numCache>
                <c:formatCode>General</c:formatCode>
                <c:ptCount val="15"/>
                <c:pt idx="9" formatCode="0.0%">
                  <c:v>1.9E-2</c:v>
                </c:pt>
                <c:pt idx="10" formatCode="0.0%">
                  <c:v>2.3E-2</c:v>
                </c:pt>
                <c:pt idx="11" formatCode="0.0%">
                  <c:v>2.5000000000000001E-2</c:v>
                </c:pt>
                <c:pt idx="12" formatCode="0.0%">
                  <c:v>2.1999999999999999E-2</c:v>
                </c:pt>
                <c:pt idx="13" formatCode="0.0%">
                  <c:v>1.7000000000000001E-2</c:v>
                </c:pt>
                <c:pt idx="14" formatCode="0.0%">
                  <c:v>1.6E-2</c:v>
                </c:pt>
              </c:numCache>
            </c:numRef>
          </c:val>
          <c:smooth val="0"/>
          <c:extLst>
            <c:ext xmlns:c16="http://schemas.microsoft.com/office/drawing/2014/chart" uri="{C3380CC4-5D6E-409C-BE32-E72D297353CC}">
              <c16:uniqueId val="{00000007-5840-4EC1-B6B7-90897D7BF96D}"/>
            </c:ext>
          </c:extLst>
        </c:ser>
        <c:dLbls>
          <c:showLegendKey val="0"/>
          <c:showVal val="0"/>
          <c:showCatName val="0"/>
          <c:showSerName val="0"/>
          <c:showPercent val="0"/>
          <c:showBubbleSize val="0"/>
        </c:dLbls>
        <c:smooth val="0"/>
        <c:axId val="561574080"/>
        <c:axId val="561581760"/>
      </c:lineChart>
      <c:catAx>
        <c:axId val="5615740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561581760"/>
        <c:crosses val="autoZero"/>
        <c:auto val="1"/>
        <c:lblAlgn val="ctr"/>
        <c:lblOffset val="100"/>
        <c:tickLblSkip val="2"/>
        <c:noMultiLvlLbl val="0"/>
      </c:catAx>
      <c:valAx>
        <c:axId val="561581760"/>
        <c:scaling>
          <c:orientation val="minMax"/>
          <c:max val="0.4"/>
          <c:min val="-6.0000000000000012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561574080"/>
        <c:crosses val="autoZero"/>
        <c:crossBetween val="between"/>
        <c:majorUnit val="6.0000000000000012E-2"/>
      </c:valAx>
      <c:spPr>
        <a:noFill/>
        <a:ln>
          <a:noFill/>
        </a:ln>
        <a:effectLst/>
      </c:spPr>
    </c:plotArea>
    <c:legend>
      <c:legendPos val="t"/>
      <c:layout>
        <c:manualLayout>
          <c:xMode val="edge"/>
          <c:yMode val="edge"/>
          <c:x val="0"/>
          <c:y val="2.7777777777777776E-2"/>
          <c:w val="0.96288612899903259"/>
          <c:h val="3.918498223142027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49511516426185E-2"/>
          <c:y val="0.11991959197262658"/>
          <c:w val="0.90922484274051996"/>
          <c:h val="0.75603235066181351"/>
        </c:manualLayout>
      </c:layout>
      <c:barChart>
        <c:barDir val="col"/>
        <c:grouping val="clustered"/>
        <c:varyColors val="0"/>
        <c:ser>
          <c:idx val="0"/>
          <c:order val="0"/>
          <c:tx>
            <c:strRef>
              <c:f>RG_Returns!$I$62</c:f>
              <c:strCache>
                <c:ptCount val="1"/>
                <c:pt idx="0">
                  <c:v>Historical: 5-Year (2021-2025)</c:v>
                </c:pt>
              </c:strCache>
            </c:strRef>
          </c:tx>
          <c:spPr>
            <a:solidFill>
              <a:srgbClr val="000000"/>
            </a:solidFill>
            <a:ln>
              <a:noFill/>
            </a:ln>
            <a:effectLst/>
          </c:spPr>
          <c:invertIfNegative val="0"/>
          <c:dLbls>
            <c:delete val="1"/>
          </c:dLbls>
          <c:cat>
            <c:strRef>
              <c:f>RG_Returns!$J$61:$M$61</c:f>
              <c:strCache>
                <c:ptCount val="4"/>
                <c:pt idx="0">
                  <c:v>Office</c:v>
                </c:pt>
                <c:pt idx="1">
                  <c:v>Industrial</c:v>
                </c:pt>
                <c:pt idx="2">
                  <c:v>Retail</c:v>
                </c:pt>
                <c:pt idx="3">
                  <c:v>Multi-Family</c:v>
                </c:pt>
              </c:strCache>
            </c:strRef>
          </c:cat>
          <c:val>
            <c:numRef>
              <c:f>RG_Returns!$J$62:$M$62</c:f>
              <c:numCache>
                <c:formatCode>0.0%</c:formatCode>
                <c:ptCount val="4"/>
                <c:pt idx="0">
                  <c:v>-1.4240214861499845E-2</c:v>
                </c:pt>
                <c:pt idx="1">
                  <c:v>0.10719628914846635</c:v>
                </c:pt>
                <c:pt idx="2">
                  <c:v>5.8163047807115564E-2</c:v>
                </c:pt>
                <c:pt idx="3">
                  <c:v>3.9245202589272221E-2</c:v>
                </c:pt>
              </c:numCache>
            </c:numRef>
          </c:val>
          <c:extLst>
            <c:ext xmlns:c16="http://schemas.microsoft.com/office/drawing/2014/chart" uri="{C3380CC4-5D6E-409C-BE32-E72D297353CC}">
              <c16:uniqueId val="{00000000-3721-44AE-9185-9145E1E19D78}"/>
            </c:ext>
          </c:extLst>
        </c:ser>
        <c:ser>
          <c:idx val="1"/>
          <c:order val="1"/>
          <c:tx>
            <c:strRef>
              <c:f>RG_Returns!$I$63</c:f>
              <c:strCache>
                <c:ptCount val="1"/>
                <c:pt idx="0">
                  <c:v>1-Year Forecast</c:v>
                </c:pt>
              </c:strCache>
            </c:strRef>
          </c:tx>
          <c:spPr>
            <a:solidFill>
              <a:srgbClr val="EC6453"/>
            </a:solidFill>
            <a:ln>
              <a:noFill/>
            </a:ln>
            <a:effectLst/>
          </c:spPr>
          <c:invertIfNegative val="0"/>
          <c:dLbls>
            <c:delete val="1"/>
          </c:dLbls>
          <c:cat>
            <c:strRef>
              <c:f>RG_Returns!$J$61:$M$61</c:f>
              <c:strCache>
                <c:ptCount val="4"/>
                <c:pt idx="0">
                  <c:v>Office</c:v>
                </c:pt>
                <c:pt idx="1">
                  <c:v>Industrial</c:v>
                </c:pt>
                <c:pt idx="2">
                  <c:v>Retail</c:v>
                </c:pt>
                <c:pt idx="3">
                  <c:v>Multi-Family</c:v>
                </c:pt>
              </c:strCache>
            </c:strRef>
          </c:cat>
          <c:val>
            <c:numRef>
              <c:f>RG_Returns!$J$63:$M$63</c:f>
              <c:numCache>
                <c:formatCode>0.0%</c:formatCode>
                <c:ptCount val="4"/>
                <c:pt idx="0">
                  <c:v>1.6112979999999999E-2</c:v>
                </c:pt>
                <c:pt idx="1">
                  <c:v>3.7761670000000004E-2</c:v>
                </c:pt>
                <c:pt idx="2">
                  <c:v>5.5536830000000002E-2</c:v>
                </c:pt>
                <c:pt idx="3">
                  <c:v>2.9317360000000001E-2</c:v>
                </c:pt>
              </c:numCache>
            </c:numRef>
          </c:val>
          <c:extLst>
            <c:ext xmlns:c16="http://schemas.microsoft.com/office/drawing/2014/chart" uri="{C3380CC4-5D6E-409C-BE32-E72D297353CC}">
              <c16:uniqueId val="{00000001-3721-44AE-9185-9145E1E19D78}"/>
            </c:ext>
          </c:extLst>
        </c:ser>
        <c:ser>
          <c:idx val="2"/>
          <c:order val="2"/>
          <c:tx>
            <c:strRef>
              <c:f>RG_Returns!$I$64</c:f>
              <c:strCache>
                <c:ptCount val="1"/>
                <c:pt idx="0">
                  <c:v>3-Year Forecast</c:v>
                </c:pt>
              </c:strCache>
            </c:strRef>
          </c:tx>
          <c:spPr>
            <a:solidFill>
              <a:schemeClr val="accent2"/>
            </a:solidFill>
            <a:ln>
              <a:noFill/>
            </a:ln>
            <a:effectLst/>
          </c:spPr>
          <c:invertIfNegative val="0"/>
          <c:dLbls>
            <c:delete val="1"/>
          </c:dLbls>
          <c:cat>
            <c:strRef>
              <c:f>RG_Returns!$J$61:$M$61</c:f>
              <c:strCache>
                <c:ptCount val="4"/>
                <c:pt idx="0">
                  <c:v>Office</c:v>
                </c:pt>
                <c:pt idx="1">
                  <c:v>Industrial</c:v>
                </c:pt>
                <c:pt idx="2">
                  <c:v>Retail</c:v>
                </c:pt>
                <c:pt idx="3">
                  <c:v>Multi-Family</c:v>
                </c:pt>
              </c:strCache>
            </c:strRef>
          </c:cat>
          <c:val>
            <c:numRef>
              <c:f>RG_Returns!$J$64:$M$64</c:f>
              <c:numCache>
                <c:formatCode>0.0%</c:formatCode>
                <c:ptCount val="4"/>
                <c:pt idx="0">
                  <c:v>3.9403630824431657E-2</c:v>
                </c:pt>
                <c:pt idx="1">
                  <c:v>5.6991188437427454E-2</c:v>
                </c:pt>
                <c:pt idx="2">
                  <c:v>5.4179869839131589E-2</c:v>
                </c:pt>
                <c:pt idx="3">
                  <c:v>4.2444694870665156E-2</c:v>
                </c:pt>
              </c:numCache>
            </c:numRef>
          </c:val>
          <c:extLst>
            <c:ext xmlns:c16="http://schemas.microsoft.com/office/drawing/2014/chart" uri="{C3380CC4-5D6E-409C-BE32-E72D297353CC}">
              <c16:uniqueId val="{00000002-3721-44AE-9185-9145E1E19D78}"/>
            </c:ext>
          </c:extLst>
        </c:ser>
        <c:ser>
          <c:idx val="3"/>
          <c:order val="3"/>
          <c:tx>
            <c:strRef>
              <c:f>RG_Returns!$I$65</c:f>
              <c:strCache>
                <c:ptCount val="1"/>
                <c:pt idx="0">
                  <c:v>5-Year Forecast</c:v>
                </c:pt>
              </c:strCache>
            </c:strRef>
          </c:tx>
          <c:spPr>
            <a:solidFill>
              <a:schemeClr val="accent1"/>
            </a:solidFill>
            <a:ln>
              <a:noFill/>
            </a:ln>
            <a:effectLst/>
          </c:spPr>
          <c:invertIfNegative val="0"/>
          <c:dLbls>
            <c:delete val="1"/>
          </c:dLbls>
          <c:cat>
            <c:strRef>
              <c:f>RG_Returns!$J$61:$M$61</c:f>
              <c:strCache>
                <c:ptCount val="4"/>
                <c:pt idx="0">
                  <c:v>Office</c:v>
                </c:pt>
                <c:pt idx="1">
                  <c:v>Industrial</c:v>
                </c:pt>
                <c:pt idx="2">
                  <c:v>Retail</c:v>
                </c:pt>
                <c:pt idx="3">
                  <c:v>Multi-Family</c:v>
                </c:pt>
              </c:strCache>
            </c:strRef>
          </c:cat>
          <c:val>
            <c:numRef>
              <c:f>RG_Returns!$J$65:$M$65</c:f>
              <c:numCache>
                <c:formatCode>0.0%</c:formatCode>
                <c:ptCount val="4"/>
                <c:pt idx="0">
                  <c:v>4.4518545581478053E-2</c:v>
                </c:pt>
                <c:pt idx="1">
                  <c:v>6.8561305084038349E-2</c:v>
                </c:pt>
                <c:pt idx="2">
                  <c:v>5.3537546487342436E-2</c:v>
                </c:pt>
                <c:pt idx="3">
                  <c:v>5.1013727714923851E-2</c:v>
                </c:pt>
              </c:numCache>
            </c:numRef>
          </c:val>
          <c:extLst>
            <c:ext xmlns:c16="http://schemas.microsoft.com/office/drawing/2014/chart" uri="{C3380CC4-5D6E-409C-BE32-E72D297353CC}">
              <c16:uniqueId val="{00000003-3721-44AE-9185-9145E1E19D78}"/>
            </c:ext>
          </c:extLst>
        </c:ser>
        <c:dLbls>
          <c:dLblPos val="outEnd"/>
          <c:showLegendKey val="0"/>
          <c:showVal val="1"/>
          <c:showCatName val="0"/>
          <c:showSerName val="0"/>
          <c:showPercent val="0"/>
          <c:showBubbleSize val="0"/>
        </c:dLbls>
        <c:gapWidth val="219"/>
        <c:overlap val="-27"/>
        <c:axId val="1196855232"/>
        <c:axId val="1196841312"/>
      </c:barChart>
      <c:catAx>
        <c:axId val="1196855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196841312"/>
        <c:crosses val="autoZero"/>
        <c:auto val="1"/>
        <c:lblAlgn val="ctr"/>
        <c:lblOffset val="100"/>
        <c:noMultiLvlLbl val="0"/>
      </c:catAx>
      <c:valAx>
        <c:axId val="119684131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196855232"/>
        <c:crosses val="autoZero"/>
        <c:crossBetween val="between"/>
        <c:majorUnit val="4.0000000000000008E-2"/>
      </c:valAx>
      <c:spPr>
        <a:noFill/>
        <a:ln>
          <a:noFill/>
        </a:ln>
        <a:effectLst/>
      </c:spPr>
    </c:plotArea>
    <c:legend>
      <c:legendPos val="b"/>
      <c:layout>
        <c:manualLayout>
          <c:xMode val="edge"/>
          <c:yMode val="edge"/>
          <c:x val="4.0147784200079722E-2"/>
          <c:y val="8.9419880123574238E-4"/>
          <c:w val="0.95643248542178749"/>
          <c:h val="0.1896144793250313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00B050"/>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0000FF"/>
          </a:solidFill>
          <a:ln>
            <a:solidFill>
              <a:srgbClr val="0000FF"/>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2755179442763398"/>
          <c:y val="0.11171426808956882"/>
          <c:w val="0.74672517991167842"/>
          <c:h val="0.60678400294233004"/>
        </c:manualLayout>
      </c:layout>
      <c:barChart>
        <c:barDir val="col"/>
        <c:grouping val="clustered"/>
        <c:varyColors val="0"/>
        <c:ser>
          <c:idx val="0"/>
          <c:order val="0"/>
          <c:tx>
            <c:strRef>
              <c:f>'Sector Charts'!$E$93</c:f>
              <c:strCache>
                <c:ptCount val="1"/>
                <c:pt idx="0">
                  <c:v>Net Absorption</c:v>
                </c:pt>
              </c:strCache>
            </c:strRef>
          </c:tx>
          <c:spPr>
            <a:solidFill>
              <a:srgbClr val="00B050"/>
            </a:solidFill>
            <a:ln>
              <a:noFill/>
            </a:ln>
            <a:effectLst/>
          </c:spPr>
          <c:invertIfNegative val="0"/>
          <c:cat>
            <c:multiLvlStrRef>
              <c:f>'Sector Charts'!$B$94:$C$113</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Charts'!$E$94:$E$113</c:f>
              <c:numCache>
                <c:formatCode>_(* #,##0_);_(* \(#,##0\);_(* "-"??_);_(@_)</c:formatCode>
                <c:ptCount val="20"/>
                <c:pt idx="0">
                  <c:v>3.4159999999999999</c:v>
                </c:pt>
                <c:pt idx="1">
                  <c:v>4.8070000000000004</c:v>
                </c:pt>
                <c:pt idx="2">
                  <c:v>4.7839999999999998</c:v>
                </c:pt>
                <c:pt idx="3">
                  <c:v>3.8370000000000002</c:v>
                </c:pt>
                <c:pt idx="4">
                  <c:v>3.1989999999999998</c:v>
                </c:pt>
                <c:pt idx="5">
                  <c:v>3.5339999999999998</c:v>
                </c:pt>
                <c:pt idx="6">
                  <c:v>5.367</c:v>
                </c:pt>
                <c:pt idx="7">
                  <c:v>4.9109999999999996</c:v>
                </c:pt>
                <c:pt idx="8">
                  <c:v>1.88</c:v>
                </c:pt>
                <c:pt idx="9">
                  <c:v>3.2029999999999998</c:v>
                </c:pt>
                <c:pt idx="10">
                  <c:v>3.5219999999999998</c:v>
                </c:pt>
                <c:pt idx="11">
                  <c:v>4.3639999999999999</c:v>
                </c:pt>
                <c:pt idx="12">
                  <c:v>2.9049999999999998</c:v>
                </c:pt>
                <c:pt idx="13">
                  <c:v>6.1349999999999998</c:v>
                </c:pt>
                <c:pt idx="14">
                  <c:v>4.9729999999999999</c:v>
                </c:pt>
                <c:pt idx="15">
                  <c:v>6.125</c:v>
                </c:pt>
                <c:pt idx="16">
                  <c:v>6.48</c:v>
                </c:pt>
                <c:pt idx="17">
                  <c:v>6.3010000000000002</c:v>
                </c:pt>
                <c:pt idx="18">
                  <c:v>5.907</c:v>
                </c:pt>
                <c:pt idx="19">
                  <c:v>5.6509999999999998</c:v>
                </c:pt>
              </c:numCache>
            </c:numRef>
          </c:val>
          <c:extLst>
            <c:ext xmlns:c16="http://schemas.microsoft.com/office/drawing/2014/chart" uri="{C3380CC4-5D6E-409C-BE32-E72D297353CC}">
              <c16:uniqueId val="{00000000-74D8-4992-AC45-466CB06AF972}"/>
            </c:ext>
          </c:extLst>
        </c:ser>
        <c:ser>
          <c:idx val="1"/>
          <c:order val="1"/>
          <c:tx>
            <c:strRef>
              <c:f>'Sector Charts'!$F$93</c:f>
              <c:strCache>
                <c:ptCount val="1"/>
                <c:pt idx="0">
                  <c:v>Net Delivered</c:v>
                </c:pt>
              </c:strCache>
            </c:strRef>
          </c:tx>
          <c:spPr>
            <a:solidFill>
              <a:srgbClr val="8E90A2"/>
            </a:solidFill>
            <a:ln>
              <a:noFill/>
            </a:ln>
            <a:effectLst/>
          </c:spPr>
          <c:invertIfNegative val="0"/>
          <c:cat>
            <c:multiLvlStrRef>
              <c:f>'Sector Charts'!$B$94:$C$113</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Charts'!$F$94:$F$113</c:f>
              <c:numCache>
                <c:formatCode>_(* #,##0_);_(* \(#,##0\);_(* "-"??_);_(@_)</c:formatCode>
                <c:ptCount val="20"/>
                <c:pt idx="0">
                  <c:v>2.9380000000000002</c:v>
                </c:pt>
                <c:pt idx="1">
                  <c:v>5.2450000000000001</c:v>
                </c:pt>
                <c:pt idx="2">
                  <c:v>6.1580000000000004</c:v>
                </c:pt>
                <c:pt idx="3">
                  <c:v>4.9219999999999997</c:v>
                </c:pt>
                <c:pt idx="4">
                  <c:v>4.79</c:v>
                </c:pt>
                <c:pt idx="5">
                  <c:v>4.8929999999999998</c:v>
                </c:pt>
                <c:pt idx="6">
                  <c:v>7.17</c:v>
                </c:pt>
                <c:pt idx="7">
                  <c:v>8.4700000000000006</c:v>
                </c:pt>
                <c:pt idx="8">
                  <c:v>4.6340000000000003</c:v>
                </c:pt>
                <c:pt idx="9">
                  <c:v>6.7930000000000001</c:v>
                </c:pt>
                <c:pt idx="10">
                  <c:v>6.5780000000000003</c:v>
                </c:pt>
                <c:pt idx="11">
                  <c:v>9.1989999999999998</c:v>
                </c:pt>
                <c:pt idx="12">
                  <c:v>7.6269999999999998</c:v>
                </c:pt>
                <c:pt idx="13">
                  <c:v>11.670999999999999</c:v>
                </c:pt>
                <c:pt idx="14">
                  <c:v>4.7759999999999998</c:v>
                </c:pt>
                <c:pt idx="15">
                  <c:v>5.1109999999999998</c:v>
                </c:pt>
                <c:pt idx="16">
                  <c:v>4.3079999999999998</c:v>
                </c:pt>
                <c:pt idx="17">
                  <c:v>5.0650000000000004</c:v>
                </c:pt>
                <c:pt idx="18">
                  <c:v>3.2189999999999999</c:v>
                </c:pt>
                <c:pt idx="19">
                  <c:v>2.431</c:v>
                </c:pt>
              </c:numCache>
            </c:numRef>
          </c:val>
          <c:extLst>
            <c:ext xmlns:c16="http://schemas.microsoft.com/office/drawing/2014/chart" uri="{C3380CC4-5D6E-409C-BE32-E72D297353CC}">
              <c16:uniqueId val="{00000001-74D8-4992-AC45-466CB06AF972}"/>
            </c:ext>
          </c:extLst>
        </c:ser>
        <c:dLbls>
          <c:showLegendKey val="0"/>
          <c:showVal val="0"/>
          <c:showCatName val="0"/>
          <c:showSerName val="0"/>
          <c:showPercent val="0"/>
          <c:showBubbleSize val="0"/>
        </c:dLbls>
        <c:gapWidth val="150"/>
        <c:overlap val="-40"/>
        <c:axId val="1044219368"/>
        <c:axId val="1044224408"/>
      </c:barChart>
      <c:lineChart>
        <c:grouping val="standard"/>
        <c:varyColors val="0"/>
        <c:ser>
          <c:idx val="2"/>
          <c:order val="2"/>
          <c:tx>
            <c:strRef>
              <c:f>'Sector Charts'!$G$93</c:f>
              <c:strCache>
                <c:ptCount val="1"/>
                <c:pt idx="0">
                  <c:v>Vacancy</c:v>
                </c:pt>
              </c:strCache>
            </c:strRef>
          </c:tx>
          <c:spPr>
            <a:ln w="28575" cap="rnd">
              <a:solidFill>
                <a:srgbClr val="0020C1"/>
              </a:solidFill>
              <a:round/>
            </a:ln>
            <a:effectLst/>
          </c:spPr>
          <c:marker>
            <c:symbol val="none"/>
          </c:marker>
          <c:cat>
            <c:strRef>
              <c:f>'[3]Sector Charts'!#REF!</c:f>
              <c:strCache>
                <c:ptCount val="1"/>
                <c:pt idx="0">
                  <c:v>#REF!</c:v>
                </c:pt>
              </c:strCache>
            </c:strRef>
          </c:cat>
          <c:val>
            <c:numRef>
              <c:f>'Sector Charts'!$G$94:$G$113</c:f>
              <c:numCache>
                <c:formatCode>0.0%</c:formatCode>
                <c:ptCount val="20"/>
                <c:pt idx="0">
                  <c:v>1.7055980861186999E-2</c:v>
                </c:pt>
                <c:pt idx="1">
                  <c:v>1.7425647005438801E-2</c:v>
                </c:pt>
                <c:pt idx="2">
                  <c:v>1.87757406383753E-2</c:v>
                </c:pt>
                <c:pt idx="3">
                  <c:v>1.9818430766463301E-2</c:v>
                </c:pt>
                <c:pt idx="4">
                  <c:v>2.1391507238149601E-2</c:v>
                </c:pt>
                <c:pt idx="5">
                  <c:v>2.2701714187860499E-2</c:v>
                </c:pt>
                <c:pt idx="6">
                  <c:v>2.4419331923127199E-2</c:v>
                </c:pt>
                <c:pt idx="7">
                  <c:v>2.7883091941475899E-2</c:v>
                </c:pt>
                <c:pt idx="8">
                  <c:v>3.0590867623686801E-2</c:v>
                </c:pt>
                <c:pt idx="9">
                  <c:v>3.4069892019033397E-2</c:v>
                </c:pt>
                <c:pt idx="10">
                  <c:v>3.6936361342668499E-2</c:v>
                </c:pt>
                <c:pt idx="11">
                  <c:v>4.1455749422311797E-2</c:v>
                </c:pt>
                <c:pt idx="12">
                  <c:v>4.58125807344913E-2</c:v>
                </c:pt>
                <c:pt idx="13">
                  <c:v>5.0692215561866802E-2</c:v>
                </c:pt>
                <c:pt idx="14">
                  <c:v>5.0266221165657002E-2</c:v>
                </c:pt>
                <c:pt idx="15">
                  <c:v>4.90389093756676E-2</c:v>
                </c:pt>
                <c:pt idx="16">
                  <c:v>4.67448532581329E-2</c:v>
                </c:pt>
                <c:pt idx="17">
                  <c:v>4.5334786176681498E-2</c:v>
                </c:pt>
                <c:pt idx="18">
                  <c:v>4.2629584670066799E-2</c:v>
                </c:pt>
                <c:pt idx="19">
                  <c:v>3.9463400840759298E-2</c:v>
                </c:pt>
              </c:numCache>
            </c:numRef>
          </c:val>
          <c:smooth val="0"/>
          <c:extLst>
            <c:ext xmlns:c16="http://schemas.microsoft.com/office/drawing/2014/chart" uri="{C3380CC4-5D6E-409C-BE32-E72D297353CC}">
              <c16:uniqueId val="{00000002-74D8-4992-AC45-466CB06AF972}"/>
            </c:ext>
          </c:extLst>
        </c:ser>
        <c:dLbls>
          <c:showLegendKey val="0"/>
          <c:showVal val="0"/>
          <c:showCatName val="0"/>
          <c:showSerName val="0"/>
          <c:showPercent val="0"/>
          <c:showBubbleSize val="0"/>
        </c:dLbls>
        <c:marker val="1"/>
        <c:smooth val="0"/>
        <c:axId val="1082704592"/>
        <c:axId val="1082715032"/>
      </c:lineChart>
      <c:catAx>
        <c:axId val="1044219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24408"/>
        <c:crosses val="autoZero"/>
        <c:auto val="1"/>
        <c:lblAlgn val="ctr"/>
        <c:lblOffset val="100"/>
        <c:noMultiLvlLbl val="0"/>
      </c:catAx>
      <c:valAx>
        <c:axId val="1044224408"/>
        <c:scaling>
          <c:orientation val="minMax"/>
        </c:scaling>
        <c:delete val="0"/>
        <c:axPos val="l"/>
        <c:majorGridlines>
          <c:spPr>
            <a:ln w="9525" cap="flat" cmpd="sng" algn="ctr">
              <a:noFill/>
              <a:round/>
            </a:ln>
            <a:effectLst/>
          </c:spPr>
        </c:majorGridlines>
        <c:title>
          <c:tx>
            <c:strRef>
              <c:f>"# Units (thousands)"</c:f>
              <c:strCache>
                <c:ptCount val="1"/>
                <c:pt idx="0">
                  <c:v># Units (thousands)</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19368"/>
        <c:crosses val="autoZero"/>
        <c:crossBetween val="between"/>
      </c:valAx>
      <c:valAx>
        <c:axId val="108271503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r>
                  <a:rPr lang="en-US"/>
                  <a:t>Vacancy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1082704592"/>
        <c:crosses val="max"/>
        <c:crossBetween val="between"/>
        <c:majorUnit val="1.0000000000000002E-2"/>
      </c:valAx>
      <c:catAx>
        <c:axId val="1082704592"/>
        <c:scaling>
          <c:orientation val="minMax"/>
        </c:scaling>
        <c:delete val="1"/>
        <c:axPos val="b"/>
        <c:numFmt formatCode="General" sourceLinked="1"/>
        <c:majorTickMark val="out"/>
        <c:minorTickMark val="none"/>
        <c:tickLblPos val="nextTo"/>
        <c:crossAx val="1082715032"/>
        <c:crosses val="autoZero"/>
        <c:auto val="1"/>
        <c:lblAlgn val="ctr"/>
        <c:lblOffset val="100"/>
        <c:noMultiLvlLbl val="0"/>
      </c:catAx>
      <c:spPr>
        <a:noFill/>
        <a:ln>
          <a:noFill/>
        </a:ln>
        <a:effectLst/>
      </c:spPr>
    </c:plotArea>
    <c:legend>
      <c:legendPos val="r"/>
      <c:layout>
        <c:manualLayout>
          <c:xMode val="edge"/>
          <c:yMode val="edge"/>
          <c:x val="0"/>
          <c:y val="8.4290261946043558E-5"/>
          <c:w val="0.85491171143565359"/>
          <c:h val="5.749942351686233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chart>
  <c:spPr>
    <a:noFill/>
    <a:ln w="9525" cap="flat" cmpd="sng" algn="ctr">
      <a:noFill/>
      <a:round/>
    </a:ln>
    <a:effectLst/>
  </c:spPr>
  <c:txPr>
    <a:bodyPr/>
    <a:lstStyle/>
    <a:p>
      <a:pPr>
        <a:defRPr sz="100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4">
    <c:autoUpdate val="0"/>
  </c:externalData>
  <c:extLst/>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418992377713081E-2"/>
          <c:y val="0.11998600174978127"/>
          <c:w val="0.87571180098451062"/>
          <c:h val="0.70622618839311757"/>
        </c:manualLayout>
      </c:layout>
      <c:barChart>
        <c:barDir val="bar"/>
        <c:grouping val="clustered"/>
        <c:varyColors val="0"/>
        <c:ser>
          <c:idx val="0"/>
          <c:order val="0"/>
          <c:tx>
            <c:strRef>
              <c:f>General!$I$16</c:f>
              <c:strCache>
                <c:ptCount val="1"/>
                <c:pt idx="0">
                  <c:v>Last 5-Yrs. (CAGR)</c:v>
                </c:pt>
              </c:strCache>
            </c:strRef>
          </c:tx>
          <c:spPr>
            <a:solidFill>
              <a:schemeClr val="accent1"/>
            </a:solidFill>
            <a:ln>
              <a:noFill/>
            </a:ln>
            <a:effectLst/>
          </c:spPr>
          <c:invertIfNegative val="0"/>
          <c:dLbls>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92-428F-BE45-5E64F816BE1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General!$F$17:$F$27</c:f>
              <c:strCache>
                <c:ptCount val="11"/>
                <c:pt idx="0">
                  <c:v>PEI</c:v>
                </c:pt>
                <c:pt idx="1">
                  <c:v>Newfoundland</c:v>
                </c:pt>
                <c:pt idx="2">
                  <c:v>New Brunswick</c:v>
                </c:pt>
                <c:pt idx="3">
                  <c:v>Manitoba</c:v>
                </c:pt>
                <c:pt idx="4">
                  <c:v>Saskatchewan</c:v>
                </c:pt>
                <c:pt idx="5">
                  <c:v>Nova Scotia</c:v>
                </c:pt>
                <c:pt idx="6">
                  <c:v>Quebec</c:v>
                </c:pt>
                <c:pt idx="7">
                  <c:v>Alberta</c:v>
                </c:pt>
                <c:pt idx="8">
                  <c:v>BC</c:v>
                </c:pt>
                <c:pt idx="9">
                  <c:v>Ontario</c:v>
                </c:pt>
                <c:pt idx="10">
                  <c:v>Canada</c:v>
                </c:pt>
              </c:strCache>
            </c:strRef>
          </c:cat>
          <c:val>
            <c:numRef>
              <c:f>General!$I$17:$I$27</c:f>
              <c:numCache>
                <c:formatCode>0.0%</c:formatCode>
                <c:ptCount val="11"/>
                <c:pt idx="0">
                  <c:v>-3.4242158464453665E-3</c:v>
                </c:pt>
                <c:pt idx="1">
                  <c:v>0.16371064885834907</c:v>
                </c:pt>
                <c:pt idx="2">
                  <c:v>-4.7519137769603481E-2</c:v>
                </c:pt>
                <c:pt idx="3">
                  <c:v>-0.12640434136645373</c:v>
                </c:pt>
                <c:pt idx="4">
                  <c:v>0.12379899117541093</c:v>
                </c:pt>
                <c:pt idx="5">
                  <c:v>1.5606337022460171E-3</c:v>
                </c:pt>
                <c:pt idx="6">
                  <c:v>-0.12751821506940941</c:v>
                </c:pt>
                <c:pt idx="7">
                  <c:v>3.580433256997928E-2</c:v>
                </c:pt>
                <c:pt idx="8">
                  <c:v>-8.0807448003732407E-3</c:v>
                </c:pt>
                <c:pt idx="9">
                  <c:v>1.3907141021733738E-2</c:v>
                </c:pt>
                <c:pt idx="10">
                  <c:v>-1.937996268261255E-2</c:v>
                </c:pt>
              </c:numCache>
            </c:numRef>
          </c:val>
          <c:extLst>
            <c:ext xmlns:c16="http://schemas.microsoft.com/office/drawing/2014/chart" uri="{C3380CC4-5D6E-409C-BE32-E72D297353CC}">
              <c16:uniqueId val="{00000000-80BB-422A-B083-B3C07DADE7F2}"/>
            </c:ext>
          </c:extLst>
        </c:ser>
        <c:ser>
          <c:idx val="2"/>
          <c:order val="1"/>
          <c:tx>
            <c:strRef>
              <c:f>General!$K$16</c:f>
              <c:strCache>
                <c:ptCount val="1"/>
                <c:pt idx="0">
                  <c:v>Next 5-Yrs. (CAGR)</c:v>
                </c:pt>
              </c:strCache>
            </c:strRef>
          </c:tx>
          <c:spPr>
            <a:solidFill>
              <a:schemeClr val="bg2"/>
            </a:solidFill>
            <a:ln>
              <a:noFill/>
            </a:ln>
            <a:effectLst/>
          </c:spPr>
          <c:invertIfNegative val="0"/>
          <c:dLbls>
            <c:dLbl>
              <c:idx val="1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92-428F-BE45-5E64F816BE1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3"/>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General!$F$17:$F$27</c:f>
              <c:strCache>
                <c:ptCount val="11"/>
                <c:pt idx="0">
                  <c:v>PEI</c:v>
                </c:pt>
                <c:pt idx="1">
                  <c:v>Newfoundland</c:v>
                </c:pt>
                <c:pt idx="2">
                  <c:v>New Brunswick</c:v>
                </c:pt>
                <c:pt idx="3">
                  <c:v>Manitoba</c:v>
                </c:pt>
                <c:pt idx="4">
                  <c:v>Saskatchewan</c:v>
                </c:pt>
                <c:pt idx="5">
                  <c:v>Nova Scotia</c:v>
                </c:pt>
                <c:pt idx="6">
                  <c:v>Quebec</c:v>
                </c:pt>
                <c:pt idx="7">
                  <c:v>Alberta</c:v>
                </c:pt>
                <c:pt idx="8">
                  <c:v>BC</c:v>
                </c:pt>
                <c:pt idx="9">
                  <c:v>Ontario</c:v>
                </c:pt>
                <c:pt idx="10">
                  <c:v>Canada</c:v>
                </c:pt>
              </c:strCache>
            </c:strRef>
          </c:cat>
          <c:val>
            <c:numRef>
              <c:f>General!$K$17:$K$27</c:f>
              <c:numCache>
                <c:formatCode>0.0%</c:formatCode>
                <c:ptCount val="11"/>
                <c:pt idx="0">
                  <c:v>0.1342623289676057</c:v>
                </c:pt>
                <c:pt idx="1">
                  <c:v>0.10693063135878367</c:v>
                </c:pt>
                <c:pt idx="2">
                  <c:v>-6.0841333025428601E-2</c:v>
                </c:pt>
                <c:pt idx="3">
                  <c:v>3.5738259293896402E-2</c:v>
                </c:pt>
                <c:pt idx="4">
                  <c:v>0.12105282833963038</c:v>
                </c:pt>
                <c:pt idx="5">
                  <c:v>-1.0961647935353591E-2</c:v>
                </c:pt>
                <c:pt idx="6">
                  <c:v>0.11941289621306583</c:v>
                </c:pt>
                <c:pt idx="7">
                  <c:v>6.9093871856682476E-2</c:v>
                </c:pt>
                <c:pt idx="8">
                  <c:v>2.3226477042620486E-2</c:v>
                </c:pt>
                <c:pt idx="9">
                  <c:v>4.2788400326653653E-2</c:v>
                </c:pt>
                <c:pt idx="10">
                  <c:v>5.6463628428515378E-2</c:v>
                </c:pt>
              </c:numCache>
            </c:numRef>
          </c:val>
          <c:extLst>
            <c:ext xmlns:c16="http://schemas.microsoft.com/office/drawing/2014/chart" uri="{C3380CC4-5D6E-409C-BE32-E72D297353CC}">
              <c16:uniqueId val="{00000001-80BB-422A-B083-B3C07DADE7F2}"/>
            </c:ext>
          </c:extLst>
        </c:ser>
        <c:dLbls>
          <c:showLegendKey val="0"/>
          <c:showVal val="0"/>
          <c:showCatName val="0"/>
          <c:showSerName val="0"/>
          <c:showPercent val="0"/>
          <c:showBubbleSize val="0"/>
        </c:dLbls>
        <c:gapWidth val="132"/>
        <c:axId val="1154957360"/>
        <c:axId val="1154959160"/>
      </c:barChart>
      <c:catAx>
        <c:axId val="115495736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4959160"/>
        <c:crosses val="autoZero"/>
        <c:auto val="1"/>
        <c:lblAlgn val="ctr"/>
        <c:lblOffset val="100"/>
        <c:noMultiLvlLbl val="0"/>
      </c:catAx>
      <c:valAx>
        <c:axId val="1154959160"/>
        <c:scaling>
          <c:orientation val="minMax"/>
          <c:min val="-0.15000000000000002"/>
        </c:scaling>
        <c:delete val="0"/>
        <c:axPos val="b"/>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4957360"/>
        <c:crosses val="autoZero"/>
        <c:crossBetween val="between"/>
      </c:valAx>
      <c:spPr>
        <a:noFill/>
        <a:ln>
          <a:noFill/>
        </a:ln>
        <a:effectLst/>
      </c:spPr>
    </c:plotArea>
    <c:legend>
      <c:legendPos val="b"/>
      <c:layout>
        <c:manualLayout>
          <c:xMode val="edge"/>
          <c:yMode val="edge"/>
          <c:x val="0"/>
          <c:y val="0"/>
          <c:w val="0.6508121399237552"/>
          <c:h val="0.10895007559739693"/>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03105861767273E-2"/>
          <c:y val="5.0925925925925923E-2"/>
          <c:w val="0.87154133858267713"/>
          <c:h val="0.82526479666547592"/>
        </c:manualLayout>
      </c:layout>
      <c:barChart>
        <c:barDir val="col"/>
        <c:grouping val="clustered"/>
        <c:varyColors val="0"/>
        <c:ser>
          <c:idx val="0"/>
          <c:order val="0"/>
          <c:tx>
            <c:strRef>
              <c:f>Alts!$B$65</c:f>
              <c:strCache>
                <c:ptCount val="1"/>
                <c:pt idx="0">
                  <c:v>Seniors Housing</c:v>
                </c:pt>
              </c:strCache>
            </c:strRef>
          </c:tx>
          <c:spPr>
            <a:solidFill>
              <a:schemeClr val="accent1"/>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F0-4F21-BEE2-A8347AC883A1}"/>
                </c:ext>
              </c:extLst>
            </c:dLbl>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Alts!$A$66:$A$74</c:f>
              <c:numCache>
                <c:formatCode>General</c:formatCode>
                <c:ptCount val="9"/>
                <c:pt idx="0">
                  <c:v>2020</c:v>
                </c:pt>
                <c:pt idx="1">
                  <c:v>2021</c:v>
                </c:pt>
                <c:pt idx="2">
                  <c:v>2022</c:v>
                </c:pt>
                <c:pt idx="3">
                  <c:v>2023</c:v>
                </c:pt>
                <c:pt idx="4">
                  <c:v>2024</c:v>
                </c:pt>
                <c:pt idx="5">
                  <c:v>2025</c:v>
                </c:pt>
                <c:pt idx="6">
                  <c:v>2026</c:v>
                </c:pt>
                <c:pt idx="7">
                  <c:v>2027</c:v>
                </c:pt>
                <c:pt idx="8">
                  <c:v>2028</c:v>
                </c:pt>
              </c:numCache>
            </c:numRef>
          </c:cat>
          <c:val>
            <c:numRef>
              <c:f>Alts!$B$66:$B$74</c:f>
              <c:numCache>
                <c:formatCode>0%</c:formatCode>
                <c:ptCount val="9"/>
                <c:pt idx="0">
                  <c:v>-0.25</c:v>
                </c:pt>
                <c:pt idx="1">
                  <c:v>-0.18</c:v>
                </c:pt>
                <c:pt idx="2">
                  <c:v>0.17</c:v>
                </c:pt>
                <c:pt idx="3">
                  <c:v>0.21</c:v>
                </c:pt>
                <c:pt idx="4">
                  <c:v>0.19</c:v>
                </c:pt>
                <c:pt idx="5">
                  <c:v>0.16</c:v>
                </c:pt>
                <c:pt idx="6">
                  <c:v>0.14000000000000001</c:v>
                </c:pt>
                <c:pt idx="7">
                  <c:v>0.11</c:v>
                </c:pt>
                <c:pt idx="8">
                  <c:v>0.09</c:v>
                </c:pt>
              </c:numCache>
            </c:numRef>
          </c:val>
          <c:extLst>
            <c:ext xmlns:c16="http://schemas.microsoft.com/office/drawing/2014/chart" uri="{C3380CC4-5D6E-409C-BE32-E72D297353CC}">
              <c16:uniqueId val="{00000000-9390-42F6-82A5-8388A2FF2EA2}"/>
            </c:ext>
          </c:extLst>
        </c:ser>
        <c:ser>
          <c:idx val="1"/>
          <c:order val="1"/>
          <c:tx>
            <c:strRef>
              <c:f>Alts!$C$65</c:f>
              <c:strCache>
                <c:ptCount val="1"/>
                <c:pt idx="0">
                  <c:v>Traditional CRE Sectors</c:v>
                </c:pt>
              </c:strCache>
            </c:strRef>
          </c:tx>
          <c:spPr>
            <a:solidFill>
              <a:schemeClr val="accent2"/>
            </a:solidFill>
            <a:ln>
              <a:noFill/>
            </a:ln>
            <a:effectLst/>
          </c:spPr>
          <c:invertIfNegative val="0"/>
          <c:dLbls>
            <c:dLbl>
              <c:idx val="5"/>
              <c:layout>
                <c:manualLayout>
                  <c:x val="2.5851617415603629E-3"/>
                  <c:y val="-1.4035684899979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F0-4F21-BEE2-A8347AC883A1}"/>
                </c:ext>
              </c:extLst>
            </c:dLbl>
            <c:spPr>
              <a:noFill/>
              <a:ln>
                <a:noFill/>
              </a:ln>
              <a:effectLst/>
            </c:spPr>
            <c:txPr>
              <a:bodyPr rot="0" spcFirstLastPara="1" vertOverflow="ellipsis" vert="horz" wrap="square" anchor="ctr" anchorCtr="1"/>
              <a:lstStyle/>
              <a:p>
                <a:pPr>
                  <a:defRPr sz="1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Alts!$A$66:$A$74</c:f>
              <c:numCache>
                <c:formatCode>General</c:formatCode>
                <c:ptCount val="9"/>
                <c:pt idx="0">
                  <c:v>2020</c:v>
                </c:pt>
                <c:pt idx="1">
                  <c:v>2021</c:v>
                </c:pt>
                <c:pt idx="2">
                  <c:v>2022</c:v>
                </c:pt>
                <c:pt idx="3">
                  <c:v>2023</c:v>
                </c:pt>
                <c:pt idx="4">
                  <c:v>2024</c:v>
                </c:pt>
                <c:pt idx="5">
                  <c:v>2025</c:v>
                </c:pt>
                <c:pt idx="6">
                  <c:v>2026</c:v>
                </c:pt>
                <c:pt idx="7">
                  <c:v>2027</c:v>
                </c:pt>
                <c:pt idx="8">
                  <c:v>2028</c:v>
                </c:pt>
              </c:numCache>
            </c:numRef>
          </c:cat>
          <c:val>
            <c:numRef>
              <c:f>Alts!$C$66:$C$74</c:f>
              <c:numCache>
                <c:formatCode>0%</c:formatCode>
                <c:ptCount val="9"/>
                <c:pt idx="0">
                  <c:v>0.03</c:v>
                </c:pt>
                <c:pt idx="1">
                  <c:v>0.05</c:v>
                </c:pt>
                <c:pt idx="2">
                  <c:v>0.08</c:v>
                </c:pt>
                <c:pt idx="3">
                  <c:v>0.05</c:v>
                </c:pt>
                <c:pt idx="4">
                  <c:v>0.03</c:v>
                </c:pt>
                <c:pt idx="5">
                  <c:v>0.03</c:v>
                </c:pt>
                <c:pt idx="6">
                  <c:v>0.04</c:v>
                </c:pt>
                <c:pt idx="7">
                  <c:v>0.03</c:v>
                </c:pt>
                <c:pt idx="8">
                  <c:v>0.03</c:v>
                </c:pt>
              </c:numCache>
            </c:numRef>
          </c:val>
          <c:extLst>
            <c:ext xmlns:c16="http://schemas.microsoft.com/office/drawing/2014/chart" uri="{C3380CC4-5D6E-409C-BE32-E72D297353CC}">
              <c16:uniqueId val="{00000001-9390-42F6-82A5-8388A2FF2EA2}"/>
            </c:ext>
          </c:extLst>
        </c:ser>
        <c:dLbls>
          <c:showLegendKey val="0"/>
          <c:showVal val="0"/>
          <c:showCatName val="0"/>
          <c:showSerName val="0"/>
          <c:showPercent val="0"/>
          <c:showBubbleSize val="0"/>
        </c:dLbls>
        <c:gapWidth val="93"/>
        <c:overlap val="3"/>
        <c:axId val="571086240"/>
        <c:axId val="571085520"/>
      </c:barChart>
      <c:catAx>
        <c:axId val="5710862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71085520"/>
        <c:crosses val="autoZero"/>
        <c:auto val="1"/>
        <c:lblAlgn val="ctr"/>
        <c:lblOffset val="100"/>
        <c:noMultiLvlLbl val="0"/>
      </c:catAx>
      <c:valAx>
        <c:axId val="5710855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71086240"/>
        <c:crosses val="autoZero"/>
        <c:crossBetween val="between"/>
      </c:valAx>
      <c:spPr>
        <a:noFill/>
        <a:ln>
          <a:noFill/>
        </a:ln>
        <a:effectLst/>
      </c:spPr>
    </c:plotArea>
    <c:legend>
      <c:legendPos val="b"/>
      <c:layout>
        <c:manualLayout>
          <c:xMode val="edge"/>
          <c:yMode val="edge"/>
          <c:x val="0.12667629046369203"/>
          <c:y val="9.4929279673373734E-3"/>
          <c:w val="0.65562984872467189"/>
          <c:h val="9.372806418849354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903105861767273E-2"/>
          <c:y val="5.0925925925925923E-2"/>
          <c:w val="0.87154133858267713"/>
          <c:h val="0.82526479666547592"/>
        </c:manualLayout>
      </c:layout>
      <c:barChart>
        <c:barDir val="col"/>
        <c:grouping val="clustered"/>
        <c:varyColors val="0"/>
        <c:ser>
          <c:idx val="0"/>
          <c:order val="0"/>
          <c:tx>
            <c:strRef>
              <c:f>Alts!$D$43</c:f>
              <c:strCache>
                <c:ptCount val="1"/>
                <c:pt idx="0">
                  <c:v>Total Grants</c:v>
                </c:pt>
              </c:strCache>
            </c:strRef>
          </c:tx>
          <c:spPr>
            <a:solidFill>
              <a:schemeClr val="bg2"/>
            </a:solidFill>
            <a:ln>
              <a:noFill/>
            </a:ln>
            <a:effectLst/>
          </c:spPr>
          <c:invertIfNegative val="0"/>
          <c:dLbls>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68-4547-924B-2AC569D72AFC}"/>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68-4547-924B-2AC569D72AF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Alts!$C$44:$C$50</c:f>
              <c:numCache>
                <c:formatCode>General</c:formatCode>
                <c:ptCount val="7"/>
                <c:pt idx="0">
                  <c:v>2019</c:v>
                </c:pt>
                <c:pt idx="1">
                  <c:v>2020</c:v>
                </c:pt>
                <c:pt idx="2">
                  <c:v>2021</c:v>
                </c:pt>
                <c:pt idx="3">
                  <c:v>2022</c:v>
                </c:pt>
                <c:pt idx="4">
                  <c:v>2023</c:v>
                </c:pt>
                <c:pt idx="5">
                  <c:v>2024</c:v>
                </c:pt>
                <c:pt idx="6">
                  <c:v>2025</c:v>
                </c:pt>
              </c:numCache>
            </c:numRef>
          </c:cat>
          <c:val>
            <c:numRef>
              <c:f>Alts!$D$44:$D$50</c:f>
              <c:numCache>
                <c:formatCode>_(* #,##0_);_(* \(#,##0\);_(* "-"??_);_(@_)</c:formatCode>
                <c:ptCount val="7"/>
                <c:pt idx="0">
                  <c:v>251689</c:v>
                </c:pt>
                <c:pt idx="1">
                  <c:v>109200</c:v>
                </c:pt>
                <c:pt idx="2">
                  <c:v>326835</c:v>
                </c:pt>
                <c:pt idx="3">
                  <c:v>410450</c:v>
                </c:pt>
                <c:pt idx="4">
                  <c:v>507755</c:v>
                </c:pt>
                <c:pt idx="5">
                  <c:v>262065</c:v>
                </c:pt>
                <c:pt idx="6">
                  <c:v>106700</c:v>
                </c:pt>
              </c:numCache>
            </c:numRef>
          </c:val>
          <c:extLst>
            <c:ext xmlns:c16="http://schemas.microsoft.com/office/drawing/2014/chart" uri="{C3380CC4-5D6E-409C-BE32-E72D297353CC}">
              <c16:uniqueId val="{00000000-8668-4547-924B-2AC569D72AFC}"/>
            </c:ext>
          </c:extLst>
        </c:ser>
        <c:dLbls>
          <c:showLegendKey val="0"/>
          <c:showVal val="0"/>
          <c:showCatName val="0"/>
          <c:showSerName val="0"/>
          <c:showPercent val="0"/>
          <c:showBubbleSize val="0"/>
        </c:dLbls>
        <c:gapWidth val="93"/>
        <c:overlap val="3"/>
        <c:axId val="571086240"/>
        <c:axId val="571085520"/>
      </c:barChart>
      <c:catAx>
        <c:axId val="5710862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71085520"/>
        <c:crosses val="autoZero"/>
        <c:auto val="1"/>
        <c:lblAlgn val="ctr"/>
        <c:lblOffset val="100"/>
        <c:noMultiLvlLbl val="0"/>
      </c:catAx>
      <c:valAx>
        <c:axId val="5710855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71086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dLbls>
            <c:dLbl>
              <c:idx val="100"/>
              <c:layout>
                <c:manualLayout>
                  <c:x val="-7.6502019420670128E-2"/>
                  <c:y val="9.0973760875111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025-4A04-9A7C-4A420B9EC77F}"/>
                </c:ext>
              </c:extLst>
            </c:dLbl>
            <c:dLbl>
              <c:idx val="123"/>
              <c:layout>
                <c:manualLayout>
                  <c:x val="-1.0552002678713122E-2"/>
                  <c:y val="-0.1119677056924448"/>
                </c:manualLayout>
              </c:layout>
              <c:numFmt formatCode="#,##0" sourceLinked="0"/>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025-4A04-9A7C-4A420B9EC77F}"/>
                </c:ext>
              </c:extLst>
            </c:dLbl>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Alts!$CI$89:$HB$89</c:f>
              <c:strCache>
                <c:ptCount val="124"/>
                <c:pt idx="0">
                  <c:v>1999</c:v>
                </c:pt>
                <c:pt idx="1">
                  <c:v>2000</c:v>
                </c:pt>
                <c:pt idx="2">
                  <c:v>2000</c:v>
                </c:pt>
                <c:pt idx="3">
                  <c:v>2000</c:v>
                </c:pt>
                <c:pt idx="4">
                  <c:v>2000</c:v>
                </c:pt>
                <c:pt idx="5">
                  <c:v>2001</c:v>
                </c:pt>
                <c:pt idx="6">
                  <c:v>2001</c:v>
                </c:pt>
                <c:pt idx="7">
                  <c:v>2001</c:v>
                </c:pt>
                <c:pt idx="8">
                  <c:v>2001</c:v>
                </c:pt>
                <c:pt idx="9">
                  <c:v>2002</c:v>
                </c:pt>
                <c:pt idx="10">
                  <c:v>2002</c:v>
                </c:pt>
                <c:pt idx="11">
                  <c:v>2002</c:v>
                </c:pt>
                <c:pt idx="12">
                  <c:v>2002</c:v>
                </c:pt>
                <c:pt idx="13">
                  <c:v>2003</c:v>
                </c:pt>
                <c:pt idx="14">
                  <c:v>2003</c:v>
                </c:pt>
                <c:pt idx="15">
                  <c:v>2003</c:v>
                </c:pt>
                <c:pt idx="16">
                  <c:v>2003</c:v>
                </c:pt>
                <c:pt idx="17">
                  <c:v>2004</c:v>
                </c:pt>
                <c:pt idx="18">
                  <c:v>2004</c:v>
                </c:pt>
                <c:pt idx="19">
                  <c:v>2004</c:v>
                </c:pt>
                <c:pt idx="20">
                  <c:v>2004</c:v>
                </c:pt>
                <c:pt idx="21">
                  <c:v>2005</c:v>
                </c:pt>
                <c:pt idx="22">
                  <c:v>2005</c:v>
                </c:pt>
                <c:pt idx="23">
                  <c:v>2005</c:v>
                </c:pt>
                <c:pt idx="24">
                  <c:v>2005</c:v>
                </c:pt>
                <c:pt idx="25">
                  <c:v>2006</c:v>
                </c:pt>
                <c:pt idx="26">
                  <c:v>2006</c:v>
                </c:pt>
                <c:pt idx="27">
                  <c:v>2006</c:v>
                </c:pt>
                <c:pt idx="28">
                  <c:v>2006</c:v>
                </c:pt>
                <c:pt idx="29">
                  <c:v>2007</c:v>
                </c:pt>
                <c:pt idx="30">
                  <c:v>2007</c:v>
                </c:pt>
                <c:pt idx="31">
                  <c:v>2007</c:v>
                </c:pt>
                <c:pt idx="32">
                  <c:v>2007</c:v>
                </c:pt>
                <c:pt idx="33">
                  <c:v>2008</c:v>
                </c:pt>
                <c:pt idx="34">
                  <c:v>2008</c:v>
                </c:pt>
                <c:pt idx="35">
                  <c:v>2008</c:v>
                </c:pt>
                <c:pt idx="36">
                  <c:v>2008</c:v>
                </c:pt>
                <c:pt idx="37">
                  <c:v>2009</c:v>
                </c:pt>
                <c:pt idx="38">
                  <c:v>2009</c:v>
                </c:pt>
                <c:pt idx="39">
                  <c:v>2009</c:v>
                </c:pt>
                <c:pt idx="40">
                  <c:v>2009</c:v>
                </c:pt>
                <c:pt idx="41">
                  <c:v>2010</c:v>
                </c:pt>
                <c:pt idx="42">
                  <c:v>2010</c:v>
                </c:pt>
                <c:pt idx="43">
                  <c:v>2010</c:v>
                </c:pt>
                <c:pt idx="44">
                  <c:v>2010</c:v>
                </c:pt>
                <c:pt idx="45">
                  <c:v>2011</c:v>
                </c:pt>
                <c:pt idx="46">
                  <c:v>2011</c:v>
                </c:pt>
                <c:pt idx="47">
                  <c:v>2011</c:v>
                </c:pt>
                <c:pt idx="48">
                  <c:v>2011</c:v>
                </c:pt>
                <c:pt idx="49">
                  <c:v>2012</c:v>
                </c:pt>
                <c:pt idx="50">
                  <c:v>2012</c:v>
                </c:pt>
                <c:pt idx="51">
                  <c:v>2012</c:v>
                </c:pt>
                <c:pt idx="52">
                  <c:v>2012</c:v>
                </c:pt>
                <c:pt idx="53">
                  <c:v>2013</c:v>
                </c:pt>
                <c:pt idx="54">
                  <c:v>2013</c:v>
                </c:pt>
                <c:pt idx="55">
                  <c:v>2013</c:v>
                </c:pt>
                <c:pt idx="56">
                  <c:v>2013</c:v>
                </c:pt>
                <c:pt idx="57">
                  <c:v>2014</c:v>
                </c:pt>
                <c:pt idx="58">
                  <c:v>2014</c:v>
                </c:pt>
                <c:pt idx="59">
                  <c:v>2014</c:v>
                </c:pt>
                <c:pt idx="60">
                  <c:v>2014</c:v>
                </c:pt>
                <c:pt idx="61">
                  <c:v>2015</c:v>
                </c:pt>
                <c:pt idx="62">
                  <c:v>2015</c:v>
                </c:pt>
                <c:pt idx="63">
                  <c:v>2015</c:v>
                </c:pt>
                <c:pt idx="64">
                  <c:v>2015</c:v>
                </c:pt>
                <c:pt idx="65">
                  <c:v>2016</c:v>
                </c:pt>
                <c:pt idx="66">
                  <c:v>2016</c:v>
                </c:pt>
                <c:pt idx="67">
                  <c:v>2016</c:v>
                </c:pt>
                <c:pt idx="68">
                  <c:v>2016</c:v>
                </c:pt>
                <c:pt idx="69">
                  <c:v>2017</c:v>
                </c:pt>
                <c:pt idx="70">
                  <c:v>2017</c:v>
                </c:pt>
                <c:pt idx="71">
                  <c:v>2017</c:v>
                </c:pt>
                <c:pt idx="72">
                  <c:v>2017</c:v>
                </c:pt>
                <c:pt idx="73">
                  <c:v>2018</c:v>
                </c:pt>
                <c:pt idx="74">
                  <c:v>2018</c:v>
                </c:pt>
                <c:pt idx="75">
                  <c:v>2018</c:v>
                </c:pt>
                <c:pt idx="76">
                  <c:v>2018</c:v>
                </c:pt>
                <c:pt idx="77">
                  <c:v>2019</c:v>
                </c:pt>
                <c:pt idx="78">
                  <c:v>2019</c:v>
                </c:pt>
                <c:pt idx="79">
                  <c:v>2019</c:v>
                </c:pt>
                <c:pt idx="80">
                  <c:v>2019</c:v>
                </c:pt>
                <c:pt idx="81">
                  <c:v>2020</c:v>
                </c:pt>
                <c:pt idx="82">
                  <c:v>2020</c:v>
                </c:pt>
                <c:pt idx="83">
                  <c:v>2020</c:v>
                </c:pt>
                <c:pt idx="84">
                  <c:v>2020</c:v>
                </c:pt>
                <c:pt idx="85">
                  <c:v>2021</c:v>
                </c:pt>
                <c:pt idx="86">
                  <c:v>2021</c:v>
                </c:pt>
                <c:pt idx="87">
                  <c:v>2021</c:v>
                </c:pt>
                <c:pt idx="88">
                  <c:v>2021</c:v>
                </c:pt>
                <c:pt idx="89">
                  <c:v>2022</c:v>
                </c:pt>
                <c:pt idx="90">
                  <c:v>2022</c:v>
                </c:pt>
                <c:pt idx="91">
                  <c:v>2022</c:v>
                </c:pt>
                <c:pt idx="92">
                  <c:v>2022</c:v>
                </c:pt>
                <c:pt idx="93">
                  <c:v>2023</c:v>
                </c:pt>
                <c:pt idx="94">
                  <c:v>2023</c:v>
                </c:pt>
                <c:pt idx="95">
                  <c:v>2023</c:v>
                </c:pt>
                <c:pt idx="96">
                  <c:v>2023</c:v>
                </c:pt>
                <c:pt idx="97">
                  <c:v>2024</c:v>
                </c:pt>
                <c:pt idx="98">
                  <c:v>2024</c:v>
                </c:pt>
                <c:pt idx="99">
                  <c:v>2024</c:v>
                </c:pt>
                <c:pt idx="100">
                  <c:v>2024</c:v>
                </c:pt>
                <c:pt idx="101">
                  <c:v>2025</c:v>
                </c:pt>
                <c:pt idx="102">
                  <c:v>2025</c:v>
                </c:pt>
                <c:pt idx="103">
                  <c:v>2025</c:v>
                </c:pt>
                <c:pt idx="104">
                  <c:v>2025</c:v>
                </c:pt>
                <c:pt idx="105">
                  <c:v>2026</c:v>
                </c:pt>
                <c:pt idx="106">
                  <c:v>2026</c:v>
                </c:pt>
                <c:pt idx="107">
                  <c:v>2026</c:v>
                </c:pt>
                <c:pt idx="108">
                  <c:v>2026</c:v>
                </c:pt>
                <c:pt idx="109">
                  <c:v>2027</c:v>
                </c:pt>
                <c:pt idx="110">
                  <c:v>2027</c:v>
                </c:pt>
                <c:pt idx="111">
                  <c:v>2027</c:v>
                </c:pt>
                <c:pt idx="112">
                  <c:v>2027</c:v>
                </c:pt>
                <c:pt idx="113">
                  <c:v>2028</c:v>
                </c:pt>
                <c:pt idx="114">
                  <c:v>2028</c:v>
                </c:pt>
                <c:pt idx="115">
                  <c:v>2028</c:v>
                </c:pt>
                <c:pt idx="116">
                  <c:v>2028</c:v>
                </c:pt>
                <c:pt idx="117">
                  <c:v>2029</c:v>
                </c:pt>
                <c:pt idx="118">
                  <c:v>2029</c:v>
                </c:pt>
                <c:pt idx="119">
                  <c:v>2029</c:v>
                </c:pt>
                <c:pt idx="120">
                  <c:v>2029</c:v>
                </c:pt>
                <c:pt idx="121">
                  <c:v>2030</c:v>
                </c:pt>
                <c:pt idx="122">
                  <c:v>2030</c:v>
                </c:pt>
                <c:pt idx="123">
                  <c:v>2030</c:v>
                </c:pt>
              </c:strCache>
            </c:strRef>
          </c:cat>
          <c:val>
            <c:numRef>
              <c:f>Alts!$CI$90:$HB$90</c:f>
              <c:numCache>
                <c:formatCode>_(* #,##0_);_(* \(#,##0\);_(* "-"??_);_(@_)</c:formatCode>
                <c:ptCount val="124"/>
                <c:pt idx="0">
                  <c:v>83.866860000000003</c:v>
                </c:pt>
                <c:pt idx="1">
                  <c:v>85.516829999999999</c:v>
                </c:pt>
                <c:pt idx="2">
                  <c:v>84.772769999999994</c:v>
                </c:pt>
                <c:pt idx="3">
                  <c:v>84.108500000000006</c:v>
                </c:pt>
                <c:pt idx="4">
                  <c:v>83.548580000000001</c:v>
                </c:pt>
                <c:pt idx="5">
                  <c:v>79.660550000000001</c:v>
                </c:pt>
                <c:pt idx="6">
                  <c:v>79.944059999999993</c:v>
                </c:pt>
                <c:pt idx="7">
                  <c:v>81.014510000000001</c:v>
                </c:pt>
                <c:pt idx="8">
                  <c:v>78.068179999999998</c:v>
                </c:pt>
                <c:pt idx="9">
                  <c:v>80.832470000000001</c:v>
                </c:pt>
                <c:pt idx="10">
                  <c:v>84.162819999999996</c:v>
                </c:pt>
                <c:pt idx="11">
                  <c:v>82.786349999999999</c:v>
                </c:pt>
                <c:pt idx="12">
                  <c:v>83.410830000000004</c:v>
                </c:pt>
                <c:pt idx="13">
                  <c:v>83.634079999999997</c:v>
                </c:pt>
                <c:pt idx="14">
                  <c:v>82.473110000000005</c:v>
                </c:pt>
                <c:pt idx="15">
                  <c:v>83.972899999999996</c:v>
                </c:pt>
                <c:pt idx="16">
                  <c:v>85.834360000000004</c:v>
                </c:pt>
                <c:pt idx="17">
                  <c:v>83.251270000000005</c:v>
                </c:pt>
                <c:pt idx="18">
                  <c:v>86.071780000000004</c:v>
                </c:pt>
                <c:pt idx="19">
                  <c:v>87.085890000000006</c:v>
                </c:pt>
                <c:pt idx="20">
                  <c:v>87.599170000000001</c:v>
                </c:pt>
                <c:pt idx="21">
                  <c:v>86.648849999999996</c:v>
                </c:pt>
                <c:pt idx="22">
                  <c:v>86.95635</c:v>
                </c:pt>
                <c:pt idx="23">
                  <c:v>86.706289999999996</c:v>
                </c:pt>
                <c:pt idx="24">
                  <c:v>89.313739999999996</c:v>
                </c:pt>
                <c:pt idx="25">
                  <c:v>92.647810000000007</c:v>
                </c:pt>
                <c:pt idx="26">
                  <c:v>96.051000000000002</c:v>
                </c:pt>
                <c:pt idx="27">
                  <c:v>97.515500000000003</c:v>
                </c:pt>
                <c:pt idx="28">
                  <c:v>96.199650000000005</c:v>
                </c:pt>
                <c:pt idx="29">
                  <c:v>98.260419999999996</c:v>
                </c:pt>
                <c:pt idx="30">
                  <c:v>101.13930000000001</c:v>
                </c:pt>
                <c:pt idx="31">
                  <c:v>105.8707</c:v>
                </c:pt>
                <c:pt idx="32">
                  <c:v>107.7685</c:v>
                </c:pt>
                <c:pt idx="33">
                  <c:v>106.3032</c:v>
                </c:pt>
                <c:pt idx="34">
                  <c:v>100.2088</c:v>
                </c:pt>
                <c:pt idx="35">
                  <c:v>97.46875</c:v>
                </c:pt>
                <c:pt idx="36">
                  <c:v>94.924160000000001</c:v>
                </c:pt>
                <c:pt idx="37">
                  <c:v>88.196579999999997</c:v>
                </c:pt>
                <c:pt idx="38">
                  <c:v>89.508830000000003</c:v>
                </c:pt>
                <c:pt idx="39">
                  <c:v>97.040549999999996</c:v>
                </c:pt>
                <c:pt idx="40">
                  <c:v>97.857460000000003</c:v>
                </c:pt>
                <c:pt idx="41">
                  <c:v>94.955629999999999</c:v>
                </c:pt>
                <c:pt idx="42">
                  <c:v>97.597149999999999</c:v>
                </c:pt>
                <c:pt idx="43">
                  <c:v>93.797899999999998</c:v>
                </c:pt>
                <c:pt idx="44">
                  <c:v>93.863429999999994</c:v>
                </c:pt>
                <c:pt idx="45">
                  <c:v>97.411990000000003</c:v>
                </c:pt>
                <c:pt idx="46">
                  <c:v>98.03013</c:v>
                </c:pt>
                <c:pt idx="47">
                  <c:v>94.71181</c:v>
                </c:pt>
                <c:pt idx="48">
                  <c:v>93.019689999999997</c:v>
                </c:pt>
                <c:pt idx="49">
                  <c:v>92.216899999999995</c:v>
                </c:pt>
                <c:pt idx="50">
                  <c:v>91.92783</c:v>
                </c:pt>
                <c:pt idx="51">
                  <c:v>89.850589999999997</c:v>
                </c:pt>
                <c:pt idx="52">
                  <c:v>89.018979999999999</c:v>
                </c:pt>
                <c:pt idx="53">
                  <c:v>88.903720000000007</c:v>
                </c:pt>
                <c:pt idx="54">
                  <c:v>88.92313</c:v>
                </c:pt>
                <c:pt idx="55">
                  <c:v>92.756749999999997</c:v>
                </c:pt>
                <c:pt idx="56">
                  <c:v>95.122730000000004</c:v>
                </c:pt>
                <c:pt idx="57">
                  <c:v>93.541939999999997</c:v>
                </c:pt>
                <c:pt idx="58">
                  <c:v>91.675160000000005</c:v>
                </c:pt>
                <c:pt idx="59">
                  <c:v>93.014510000000001</c:v>
                </c:pt>
                <c:pt idx="60">
                  <c:v>93.479209999999995</c:v>
                </c:pt>
                <c:pt idx="61">
                  <c:v>92.294889999999995</c:v>
                </c:pt>
                <c:pt idx="62">
                  <c:v>93.204409999999996</c:v>
                </c:pt>
                <c:pt idx="63">
                  <c:v>93.907759999999996</c:v>
                </c:pt>
                <c:pt idx="64">
                  <c:v>96.883200000000002</c:v>
                </c:pt>
                <c:pt idx="65">
                  <c:v>102.0513</c:v>
                </c:pt>
                <c:pt idx="66">
                  <c:v>102.06229999999999</c:v>
                </c:pt>
                <c:pt idx="67">
                  <c:v>100.021</c:v>
                </c:pt>
                <c:pt idx="68">
                  <c:v>99.924040000000005</c:v>
                </c:pt>
                <c:pt idx="69">
                  <c:v>102.9066</c:v>
                </c:pt>
                <c:pt idx="70">
                  <c:v>102.3347</c:v>
                </c:pt>
                <c:pt idx="71">
                  <c:v>99.051220000000001</c:v>
                </c:pt>
                <c:pt idx="72">
                  <c:v>102.93980000000001</c:v>
                </c:pt>
                <c:pt idx="73">
                  <c:v>100.99079999999999</c:v>
                </c:pt>
                <c:pt idx="74">
                  <c:v>101.25449999999999</c:v>
                </c:pt>
                <c:pt idx="75">
                  <c:v>103.1006</c:v>
                </c:pt>
                <c:pt idx="76">
                  <c:v>102.7465</c:v>
                </c:pt>
                <c:pt idx="77">
                  <c:v>98.499380000000002</c:v>
                </c:pt>
                <c:pt idx="78">
                  <c:v>101.0408</c:v>
                </c:pt>
                <c:pt idx="79">
                  <c:v>101.5985</c:v>
                </c:pt>
                <c:pt idx="80">
                  <c:v>102.29259999999999</c:v>
                </c:pt>
                <c:pt idx="81">
                  <c:v>99.407120000000006</c:v>
                </c:pt>
                <c:pt idx="82">
                  <c:v>94.091650000000001</c:v>
                </c:pt>
                <c:pt idx="83">
                  <c:v>103.789</c:v>
                </c:pt>
                <c:pt idx="84">
                  <c:v>103.4432</c:v>
                </c:pt>
                <c:pt idx="85">
                  <c:v>108.8017</c:v>
                </c:pt>
                <c:pt idx="86">
                  <c:v>109.21680000000001</c:v>
                </c:pt>
                <c:pt idx="87">
                  <c:v>110.0702</c:v>
                </c:pt>
                <c:pt idx="88">
                  <c:v>115.72669999999999</c:v>
                </c:pt>
                <c:pt idx="89">
                  <c:v>122.7321</c:v>
                </c:pt>
                <c:pt idx="90">
                  <c:v>120.7015</c:v>
                </c:pt>
                <c:pt idx="91">
                  <c:v>123.5513</c:v>
                </c:pt>
                <c:pt idx="92">
                  <c:v>122.80200000000001</c:v>
                </c:pt>
                <c:pt idx="93">
                  <c:v>123.70059999999999</c:v>
                </c:pt>
                <c:pt idx="94">
                  <c:v>129.55119999999999</c:v>
                </c:pt>
                <c:pt idx="95">
                  <c:v>128.18100000000001</c:v>
                </c:pt>
                <c:pt idx="96">
                  <c:v>127.8304</c:v>
                </c:pt>
                <c:pt idx="97">
                  <c:v>127.5964</c:v>
                </c:pt>
                <c:pt idx="98">
                  <c:v>125.62560000000001</c:v>
                </c:pt>
                <c:pt idx="99">
                  <c:v>121.3798</c:v>
                </c:pt>
                <c:pt idx="100">
                  <c:v>118.90389999999999</c:v>
                </c:pt>
                <c:pt idx="101">
                  <c:v>106.7064</c:v>
                </c:pt>
                <c:pt idx="102">
                  <c:v>105.1705</c:v>
                </c:pt>
                <c:pt idx="103">
                  <c:v>107.0411</c:v>
                </c:pt>
                <c:pt idx="104">
                  <c:v>105.958</c:v>
                </c:pt>
                <c:pt idx="105">
                  <c:v>104.68729999999999</c:v>
                </c:pt>
                <c:pt idx="106">
                  <c:v>105.2901</c:v>
                </c:pt>
                <c:pt idx="107">
                  <c:v>106.27800000000001</c:v>
                </c:pt>
                <c:pt idx="108">
                  <c:v>107.3861</c:v>
                </c:pt>
                <c:pt idx="109">
                  <c:v>108.38630000000001</c:v>
                </c:pt>
                <c:pt idx="110">
                  <c:v>109.60469999999999</c:v>
                </c:pt>
                <c:pt idx="111">
                  <c:v>110.3261</c:v>
                </c:pt>
                <c:pt idx="112">
                  <c:v>110.7461</c:v>
                </c:pt>
                <c:pt idx="113">
                  <c:v>111.05710000000001</c:v>
                </c:pt>
                <c:pt idx="114">
                  <c:v>111.1863</c:v>
                </c:pt>
                <c:pt idx="115">
                  <c:v>111.2843</c:v>
                </c:pt>
                <c:pt idx="116">
                  <c:v>111.4081</c:v>
                </c:pt>
                <c:pt idx="117">
                  <c:v>111.5335</c:v>
                </c:pt>
                <c:pt idx="118">
                  <c:v>111.6549</c:v>
                </c:pt>
                <c:pt idx="119">
                  <c:v>111.74939999999999</c:v>
                </c:pt>
                <c:pt idx="120">
                  <c:v>111.866</c:v>
                </c:pt>
                <c:pt idx="121">
                  <c:v>111.9148</c:v>
                </c:pt>
                <c:pt idx="122">
                  <c:v>111.92230000000001</c:v>
                </c:pt>
                <c:pt idx="123">
                  <c:v>111.8938</c:v>
                </c:pt>
              </c:numCache>
            </c:numRef>
          </c:val>
          <c:smooth val="0"/>
          <c:extLst>
            <c:ext xmlns:c16="http://schemas.microsoft.com/office/drawing/2014/chart" uri="{C3380CC4-5D6E-409C-BE32-E72D297353CC}">
              <c16:uniqueId val="{00000000-1025-4A04-9A7C-4A420B9EC77F}"/>
            </c:ext>
          </c:extLst>
        </c:ser>
        <c:dLbls>
          <c:showLegendKey val="0"/>
          <c:showVal val="0"/>
          <c:showCatName val="0"/>
          <c:showSerName val="0"/>
          <c:showPercent val="0"/>
          <c:showBubbleSize val="0"/>
        </c:dLbls>
        <c:smooth val="0"/>
        <c:axId val="1075138192"/>
        <c:axId val="1075129192"/>
      </c:lineChart>
      <c:catAx>
        <c:axId val="1075138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75129192"/>
        <c:crosses val="autoZero"/>
        <c:auto val="1"/>
        <c:lblAlgn val="ctr"/>
        <c:lblOffset val="100"/>
        <c:tickLblSkip val="15"/>
        <c:noMultiLvlLbl val="0"/>
      </c:catAx>
      <c:valAx>
        <c:axId val="1075129192"/>
        <c:scaling>
          <c:orientation val="minMax"/>
          <c:max val="130"/>
          <c:min val="7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75138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00B050"/>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0000FF"/>
          </a:solidFill>
          <a:ln>
            <a:solidFill>
              <a:srgbClr val="0000FF"/>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1976458624681299"/>
          <c:y val="0.1835394186837756"/>
          <c:w val="0.76705126896692499"/>
          <c:h val="0.5367565859823078"/>
        </c:manualLayout>
      </c:layout>
      <c:barChart>
        <c:barDir val="col"/>
        <c:grouping val="clustered"/>
        <c:varyColors val="0"/>
        <c:ser>
          <c:idx val="0"/>
          <c:order val="0"/>
          <c:tx>
            <c:strRef>
              <c:f>'Sector Charts'!$J$151</c:f>
              <c:strCache>
                <c:ptCount val="1"/>
                <c:pt idx="0">
                  <c:v>Net Absorption</c:v>
                </c:pt>
              </c:strCache>
            </c:strRef>
          </c:tx>
          <c:spPr>
            <a:solidFill>
              <a:srgbClr val="00A758"/>
            </a:solidFill>
            <a:ln>
              <a:noFill/>
            </a:ln>
            <a:effectLst/>
          </c:spPr>
          <c:invertIfNegative val="0"/>
          <c:cat>
            <c:multiLvlStrRef>
              <c:f>'Sector Charts'!$B$152:$C$171</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Charts'!$J$152:$J$171</c:f>
              <c:numCache>
                <c:formatCode>_(* #,##0_);_(* \(#,##0\);_(* "-"??_);_(@_)</c:formatCode>
                <c:ptCount val="20"/>
                <c:pt idx="0">
                  <c:v>8156000</c:v>
                </c:pt>
                <c:pt idx="1">
                  <c:v>6782000</c:v>
                </c:pt>
                <c:pt idx="2">
                  <c:v>9003000</c:v>
                </c:pt>
                <c:pt idx="3">
                  <c:v>10482000</c:v>
                </c:pt>
                <c:pt idx="4">
                  <c:v>1368000</c:v>
                </c:pt>
                <c:pt idx="5">
                  <c:v>2885000</c:v>
                </c:pt>
                <c:pt idx="6">
                  <c:v>2686000</c:v>
                </c:pt>
                <c:pt idx="7">
                  <c:v>1236000</c:v>
                </c:pt>
                <c:pt idx="8">
                  <c:v>-532000</c:v>
                </c:pt>
                <c:pt idx="9">
                  <c:v>-4180000</c:v>
                </c:pt>
                <c:pt idx="10">
                  <c:v>1003000</c:v>
                </c:pt>
                <c:pt idx="11">
                  <c:v>5255000</c:v>
                </c:pt>
                <c:pt idx="12">
                  <c:v>4542000</c:v>
                </c:pt>
                <c:pt idx="13">
                  <c:v>-427000</c:v>
                </c:pt>
                <c:pt idx="14">
                  <c:v>748000</c:v>
                </c:pt>
                <c:pt idx="15">
                  <c:v>3113000</c:v>
                </c:pt>
                <c:pt idx="16">
                  <c:v>587000</c:v>
                </c:pt>
                <c:pt idx="17">
                  <c:v>3052000</c:v>
                </c:pt>
                <c:pt idx="18">
                  <c:v>2164000</c:v>
                </c:pt>
                <c:pt idx="19">
                  <c:v>3532000</c:v>
                </c:pt>
              </c:numCache>
            </c:numRef>
          </c:val>
          <c:extLst>
            <c:ext xmlns:c16="http://schemas.microsoft.com/office/drawing/2014/chart" uri="{C3380CC4-5D6E-409C-BE32-E72D297353CC}">
              <c16:uniqueId val="{00000000-FC57-4802-A704-B9BF752902D6}"/>
            </c:ext>
          </c:extLst>
        </c:ser>
        <c:ser>
          <c:idx val="1"/>
          <c:order val="1"/>
          <c:tx>
            <c:strRef>
              <c:f>'Sector Charts'!$K$151</c:f>
              <c:strCache>
                <c:ptCount val="1"/>
                <c:pt idx="0">
                  <c:v>Net Delivered</c:v>
                </c:pt>
              </c:strCache>
            </c:strRef>
          </c:tx>
          <c:spPr>
            <a:solidFill>
              <a:srgbClr val="8E90A2"/>
            </a:solidFill>
            <a:ln>
              <a:noFill/>
            </a:ln>
            <a:effectLst/>
          </c:spPr>
          <c:invertIfNegative val="0"/>
          <c:cat>
            <c:multiLvlStrRef>
              <c:f>'Sector Charts'!$B$152:$C$171</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Charts'!$K$152:$K$171</c:f>
              <c:numCache>
                <c:formatCode>_(* #,##0_);_(* \(#,##0\);_(* "-"??_);_(@_)</c:formatCode>
                <c:ptCount val="20"/>
                <c:pt idx="0">
                  <c:v>5167000</c:v>
                </c:pt>
                <c:pt idx="1">
                  <c:v>5924000</c:v>
                </c:pt>
                <c:pt idx="2">
                  <c:v>8313000</c:v>
                </c:pt>
                <c:pt idx="3">
                  <c:v>12552000</c:v>
                </c:pt>
                <c:pt idx="4">
                  <c:v>5051000</c:v>
                </c:pt>
                <c:pt idx="5">
                  <c:v>8340000</c:v>
                </c:pt>
                <c:pt idx="6">
                  <c:v>9946000</c:v>
                </c:pt>
                <c:pt idx="7">
                  <c:v>14727000</c:v>
                </c:pt>
                <c:pt idx="8">
                  <c:v>9164000</c:v>
                </c:pt>
                <c:pt idx="9">
                  <c:v>3033000</c:v>
                </c:pt>
                <c:pt idx="10">
                  <c:v>6486000</c:v>
                </c:pt>
                <c:pt idx="11">
                  <c:v>14216000</c:v>
                </c:pt>
                <c:pt idx="12">
                  <c:v>4526000</c:v>
                </c:pt>
                <c:pt idx="13">
                  <c:v>6713000</c:v>
                </c:pt>
                <c:pt idx="14">
                  <c:v>2827000</c:v>
                </c:pt>
                <c:pt idx="15">
                  <c:v>5236000</c:v>
                </c:pt>
                <c:pt idx="16">
                  <c:v>4147000</c:v>
                </c:pt>
                <c:pt idx="17">
                  <c:v>2367000</c:v>
                </c:pt>
                <c:pt idx="18">
                  <c:v>2121000</c:v>
                </c:pt>
                <c:pt idx="19">
                  <c:v>2904000</c:v>
                </c:pt>
              </c:numCache>
            </c:numRef>
          </c:val>
          <c:extLst>
            <c:ext xmlns:c16="http://schemas.microsoft.com/office/drawing/2014/chart" uri="{C3380CC4-5D6E-409C-BE32-E72D297353CC}">
              <c16:uniqueId val="{00000001-FC57-4802-A704-B9BF752902D6}"/>
            </c:ext>
          </c:extLst>
        </c:ser>
        <c:dLbls>
          <c:showLegendKey val="0"/>
          <c:showVal val="0"/>
          <c:showCatName val="0"/>
          <c:showSerName val="0"/>
          <c:showPercent val="0"/>
          <c:showBubbleSize val="0"/>
        </c:dLbls>
        <c:gapWidth val="150"/>
        <c:overlap val="-40"/>
        <c:axId val="1044219368"/>
        <c:axId val="1044224408"/>
      </c:barChart>
      <c:lineChart>
        <c:grouping val="standard"/>
        <c:varyColors val="0"/>
        <c:ser>
          <c:idx val="2"/>
          <c:order val="2"/>
          <c:tx>
            <c:strRef>
              <c:f>'Sector Charts'!$L$151</c:f>
              <c:strCache>
                <c:ptCount val="1"/>
                <c:pt idx="0">
                  <c:v>Availability Rate</c:v>
                </c:pt>
              </c:strCache>
            </c:strRef>
          </c:tx>
          <c:spPr>
            <a:ln w="28575" cap="rnd">
              <a:solidFill>
                <a:srgbClr val="0020C1"/>
              </a:solidFill>
              <a:round/>
            </a:ln>
            <a:effectLst/>
          </c:spPr>
          <c:marker>
            <c:symbol val="none"/>
          </c:marker>
          <c:cat>
            <c:multiLvlStrRef>
              <c:f>'Sector Charts'!$B$152:$C$171</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Charts'!$L$152:$L$171</c:f>
              <c:numCache>
                <c:formatCode>0.00%</c:formatCode>
                <c:ptCount val="20"/>
                <c:pt idx="0">
                  <c:v>1.7000000000000001E-2</c:v>
                </c:pt>
                <c:pt idx="1">
                  <c:v>1.6E-2</c:v>
                </c:pt>
                <c:pt idx="2">
                  <c:v>1.6E-2</c:v>
                </c:pt>
                <c:pt idx="3">
                  <c:v>1.7000000000000001E-2</c:v>
                </c:pt>
                <c:pt idx="4">
                  <c:v>1.9E-2</c:v>
                </c:pt>
                <c:pt idx="5">
                  <c:v>2.2000000000000002E-2</c:v>
                </c:pt>
                <c:pt idx="6">
                  <c:v>2.6000000000000002E-2</c:v>
                </c:pt>
                <c:pt idx="7">
                  <c:v>3.3000000000000002E-2</c:v>
                </c:pt>
                <c:pt idx="8">
                  <c:v>3.7999999999999999E-2</c:v>
                </c:pt>
                <c:pt idx="9">
                  <c:v>4.2000000000000003E-2</c:v>
                </c:pt>
                <c:pt idx="10">
                  <c:v>4.4000000000000004E-2</c:v>
                </c:pt>
                <c:pt idx="11">
                  <c:v>4.9000000000000002E-2</c:v>
                </c:pt>
                <c:pt idx="12">
                  <c:v>4.9000000000000002E-2</c:v>
                </c:pt>
                <c:pt idx="13">
                  <c:v>5.2000000000000005E-2</c:v>
                </c:pt>
                <c:pt idx="14">
                  <c:v>5.2999999999999999E-2</c:v>
                </c:pt>
                <c:pt idx="15">
                  <c:v>5.5E-2</c:v>
                </c:pt>
                <c:pt idx="16">
                  <c:v>5.5999999999999994E-2</c:v>
                </c:pt>
                <c:pt idx="17">
                  <c:v>5.5999999999999994E-2</c:v>
                </c:pt>
                <c:pt idx="18">
                  <c:v>5.5999999999999994E-2</c:v>
                </c:pt>
                <c:pt idx="19">
                  <c:v>5.5E-2</c:v>
                </c:pt>
              </c:numCache>
            </c:numRef>
          </c:val>
          <c:smooth val="0"/>
          <c:extLst>
            <c:ext xmlns:c16="http://schemas.microsoft.com/office/drawing/2014/chart" uri="{C3380CC4-5D6E-409C-BE32-E72D297353CC}">
              <c16:uniqueId val="{00000002-FC57-4802-A704-B9BF752902D6}"/>
            </c:ext>
          </c:extLst>
        </c:ser>
        <c:dLbls>
          <c:showLegendKey val="0"/>
          <c:showVal val="0"/>
          <c:showCatName val="0"/>
          <c:showSerName val="0"/>
          <c:showPercent val="0"/>
          <c:showBubbleSize val="0"/>
        </c:dLbls>
        <c:marker val="1"/>
        <c:smooth val="0"/>
        <c:axId val="1082704592"/>
        <c:axId val="1082715032"/>
      </c:lineChart>
      <c:catAx>
        <c:axId val="1044219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24408"/>
        <c:crosses val="autoZero"/>
        <c:auto val="1"/>
        <c:lblAlgn val="ctr"/>
        <c:lblOffset val="100"/>
        <c:tickLblSkip val="1"/>
        <c:noMultiLvlLbl val="0"/>
      </c:catAx>
      <c:valAx>
        <c:axId val="10442244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r>
                  <a:rPr lang="en-US"/>
                  <a:t>SF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19368"/>
        <c:crosses val="autoZero"/>
        <c:crossBetween val="between"/>
      </c:valAx>
      <c:valAx>
        <c:axId val="1082715032"/>
        <c:scaling>
          <c:orientation val="minMax"/>
        </c:scaling>
        <c:delete val="0"/>
        <c:axPos val="r"/>
        <c:title>
          <c:tx>
            <c:strRef>
              <c:f>"Vacancy (%)"</c:f>
              <c:strCache>
                <c:ptCount val="1"/>
                <c:pt idx="0">
                  <c:v>Vacancy (%)</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82704592"/>
        <c:crosses val="max"/>
        <c:crossBetween val="between"/>
      </c:valAx>
      <c:catAx>
        <c:axId val="1082704592"/>
        <c:scaling>
          <c:orientation val="minMax"/>
        </c:scaling>
        <c:delete val="1"/>
        <c:axPos val="b"/>
        <c:numFmt formatCode="General" sourceLinked="1"/>
        <c:majorTickMark val="out"/>
        <c:minorTickMark val="none"/>
        <c:tickLblPos val="nextTo"/>
        <c:crossAx val="1082715032"/>
        <c:crosses val="autoZero"/>
        <c:auto val="1"/>
        <c:lblAlgn val="ctr"/>
        <c:lblOffset val="100"/>
        <c:noMultiLvlLbl val="0"/>
      </c:catAx>
      <c:spPr>
        <a:noFill/>
        <a:ln>
          <a:noFill/>
        </a:ln>
        <a:effectLst/>
      </c:spPr>
    </c:plotArea>
    <c:legend>
      <c:legendPos val="r"/>
      <c:layout>
        <c:manualLayout>
          <c:xMode val="edge"/>
          <c:yMode val="edge"/>
          <c:x val="0"/>
          <c:y val="2.953554534522563E-5"/>
          <c:w val="0.85491171143565359"/>
          <c:h val="5.749942351686233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4">
    <c:autoUpdate val="0"/>
  </c:externalData>
  <c:userShapes r:id="rId5"/>
  <c:extLst/>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4561301775254"/>
          <c:y val="0.16246281904783208"/>
          <c:w val="0.73246348214579071"/>
          <c:h val="0.68987652848121517"/>
        </c:manualLayout>
      </c:layout>
      <c:lineChart>
        <c:grouping val="standard"/>
        <c:varyColors val="0"/>
        <c:ser>
          <c:idx val="1"/>
          <c:order val="0"/>
          <c:tx>
            <c:strRef>
              <c:f>'Economy_Capital Markets'!$A$95</c:f>
              <c:strCache>
                <c:ptCount val="1"/>
                <c:pt idx="0">
                  <c:v>Non-residential structures</c:v>
                </c:pt>
              </c:strCache>
            </c:strRef>
          </c:tx>
          <c:spPr>
            <a:ln w="28575" cap="rnd">
              <a:solidFill>
                <a:schemeClr val="accent2"/>
              </a:solidFill>
              <a:round/>
            </a:ln>
            <a:effectLst/>
          </c:spPr>
          <c:marker>
            <c:symbol val="none"/>
          </c:marker>
          <c:dLbls>
            <c:dLbl>
              <c:idx val="34"/>
              <c:layout>
                <c:manualLayout>
                  <c:x val="0"/>
                  <c:y val="-9.9811536956203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FF6-4DA5-BFC6-DF72BB4536D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solidFill>
                    <a:latin typeface="Arial" panose="020B0604020202020204" pitchFamily="34" charset="0"/>
                    <a:ea typeface="Calibri" panose="020F050202020403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'Economy_Capital Markets'!$B$93:$AJ$93</c:f>
              <c:strCache>
                <c:ptCount val="33"/>
                <c:pt idx="0">
                  <c:v>2017</c:v>
                </c:pt>
                <c:pt idx="4">
                  <c:v>2018</c:v>
                </c:pt>
                <c:pt idx="8">
                  <c:v>2019</c:v>
                </c:pt>
                <c:pt idx="12">
                  <c:v>2020</c:v>
                </c:pt>
                <c:pt idx="16">
                  <c:v>2021</c:v>
                </c:pt>
                <c:pt idx="20">
                  <c:v>2022</c:v>
                </c:pt>
                <c:pt idx="24">
                  <c:v>2023</c:v>
                </c:pt>
                <c:pt idx="28">
                  <c:v>2024</c:v>
                </c:pt>
                <c:pt idx="32">
                  <c:v>2025</c:v>
                </c:pt>
              </c:strCache>
            </c:strRef>
          </c:cat>
          <c:val>
            <c:numRef>
              <c:f>'Economy_Capital Markets'!$B$95:$AJ$95</c:f>
              <c:numCache>
                <c:formatCode>0%</c:formatCode>
                <c:ptCount val="35"/>
                <c:pt idx="0">
                  <c:v>-2E-3</c:v>
                </c:pt>
                <c:pt idx="1">
                  <c:v>6.7000000000000004E-2</c:v>
                </c:pt>
                <c:pt idx="2">
                  <c:v>8.5000000000000006E-2</c:v>
                </c:pt>
                <c:pt idx="3">
                  <c:v>8.5000000000000006E-2</c:v>
                </c:pt>
                <c:pt idx="4">
                  <c:v>-5.1999999999999998E-2</c:v>
                </c:pt>
                <c:pt idx="5">
                  <c:v>1.0999999999999999E-2</c:v>
                </c:pt>
                <c:pt idx="6">
                  <c:v>-4.2000000000000003E-2</c:v>
                </c:pt>
                <c:pt idx="7">
                  <c:v>-5.2999999999999999E-2</c:v>
                </c:pt>
                <c:pt idx="8">
                  <c:v>9.7000000000000003E-2</c:v>
                </c:pt>
                <c:pt idx="9">
                  <c:v>0.02</c:v>
                </c:pt>
                <c:pt idx="10">
                  <c:v>0.16800000000000001</c:v>
                </c:pt>
                <c:pt idx="11">
                  <c:v>0.08</c:v>
                </c:pt>
                <c:pt idx="12">
                  <c:v>-3.2000000000000001E-2</c:v>
                </c:pt>
                <c:pt idx="13">
                  <c:v>-0.90700000000000003</c:v>
                </c:pt>
                <c:pt idx="14">
                  <c:v>-9.0999999999999998E-2</c:v>
                </c:pt>
                <c:pt idx="15">
                  <c:v>-4.2000000000000003E-2</c:v>
                </c:pt>
                <c:pt idx="16">
                  <c:v>0.23899999999999999</c:v>
                </c:pt>
                <c:pt idx="17">
                  <c:v>0.18</c:v>
                </c:pt>
                <c:pt idx="18">
                  <c:v>8.5999999999999993E-2</c:v>
                </c:pt>
                <c:pt idx="19">
                  <c:v>0.13900000000000001</c:v>
                </c:pt>
                <c:pt idx="20">
                  <c:v>9.1999999999999998E-2</c:v>
                </c:pt>
                <c:pt idx="21">
                  <c:v>0.13500000000000001</c:v>
                </c:pt>
                <c:pt idx="22">
                  <c:v>9.0999999999999998E-2</c:v>
                </c:pt>
                <c:pt idx="23">
                  <c:v>0.15</c:v>
                </c:pt>
                <c:pt idx="24">
                  <c:v>9.4E-2</c:v>
                </c:pt>
                <c:pt idx="25">
                  <c:v>0.19700000000000001</c:v>
                </c:pt>
                <c:pt idx="26">
                  <c:v>-0.16500000000000001</c:v>
                </c:pt>
                <c:pt idx="27">
                  <c:v>-0.24</c:v>
                </c:pt>
                <c:pt idx="28">
                  <c:v>0.03</c:v>
                </c:pt>
                <c:pt idx="29">
                  <c:v>0.125</c:v>
                </c:pt>
                <c:pt idx="30">
                  <c:v>-2.9000000000000001E-2</c:v>
                </c:pt>
                <c:pt idx="31">
                  <c:v>4.2000000000000003E-2</c:v>
                </c:pt>
                <c:pt idx="32">
                  <c:v>-4.5999999999999999E-2</c:v>
                </c:pt>
                <c:pt idx="33">
                  <c:v>8.7999999999999995E-2</c:v>
                </c:pt>
                <c:pt idx="34">
                  <c:v>-1.4999999999999999E-2</c:v>
                </c:pt>
              </c:numCache>
            </c:numRef>
          </c:val>
          <c:smooth val="0"/>
          <c:extLst>
            <c:ext xmlns:c16="http://schemas.microsoft.com/office/drawing/2014/chart" uri="{C3380CC4-5D6E-409C-BE32-E72D297353CC}">
              <c16:uniqueId val="{00000000-73E6-4D53-ACA9-1E9180F17799}"/>
            </c:ext>
          </c:extLst>
        </c:ser>
        <c:ser>
          <c:idx val="0"/>
          <c:order val="1"/>
          <c:tx>
            <c:strRef>
              <c:f>'Economy_Capital Markets'!$A$96</c:f>
              <c:strCache>
                <c:ptCount val="1"/>
                <c:pt idx="0">
                  <c:v>Machinery and equipment</c:v>
                </c:pt>
              </c:strCache>
            </c:strRef>
          </c:tx>
          <c:spPr>
            <a:ln w="28575" cap="rnd">
              <a:solidFill>
                <a:schemeClr val="accent1"/>
              </a:solidFill>
              <a:round/>
            </a:ln>
            <a:effectLst/>
          </c:spPr>
          <c:marker>
            <c:symbol val="none"/>
          </c:marker>
          <c:dLbls>
            <c:dLbl>
              <c:idx val="3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F6-4DA5-BFC6-DF72BB4536D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Arial" panose="020B0604020202020204" pitchFamily="34" charset="0"/>
                    <a:ea typeface="Calibri" panose="020F050202020403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'Economy_Capital Markets'!$B$93:$AJ$93</c:f>
              <c:strCache>
                <c:ptCount val="33"/>
                <c:pt idx="0">
                  <c:v>2017</c:v>
                </c:pt>
                <c:pt idx="4">
                  <c:v>2018</c:v>
                </c:pt>
                <c:pt idx="8">
                  <c:v>2019</c:v>
                </c:pt>
                <c:pt idx="12">
                  <c:v>2020</c:v>
                </c:pt>
                <c:pt idx="16">
                  <c:v>2021</c:v>
                </c:pt>
                <c:pt idx="20">
                  <c:v>2022</c:v>
                </c:pt>
                <c:pt idx="24">
                  <c:v>2023</c:v>
                </c:pt>
                <c:pt idx="28">
                  <c:v>2024</c:v>
                </c:pt>
                <c:pt idx="32">
                  <c:v>2025</c:v>
                </c:pt>
              </c:strCache>
            </c:strRef>
          </c:cat>
          <c:val>
            <c:numRef>
              <c:f>'Economy_Capital Markets'!$B$96:$AJ$96</c:f>
              <c:numCache>
                <c:formatCode>0%</c:formatCode>
                <c:ptCount val="35"/>
                <c:pt idx="0">
                  <c:v>0.29199999999999998</c:v>
                </c:pt>
                <c:pt idx="1">
                  <c:v>6.9000000000000006E-2</c:v>
                </c:pt>
                <c:pt idx="2">
                  <c:v>-3.7999999999999999E-2</c:v>
                </c:pt>
                <c:pt idx="3">
                  <c:v>0.28699999999999998</c:v>
                </c:pt>
                <c:pt idx="4">
                  <c:v>1.4999999999999999E-2</c:v>
                </c:pt>
                <c:pt idx="5">
                  <c:v>0.13</c:v>
                </c:pt>
                <c:pt idx="6">
                  <c:v>-0.156</c:v>
                </c:pt>
                <c:pt idx="7">
                  <c:v>1.9E-2</c:v>
                </c:pt>
                <c:pt idx="8">
                  <c:v>0.377</c:v>
                </c:pt>
                <c:pt idx="9">
                  <c:v>-0.23799999999999999</c:v>
                </c:pt>
                <c:pt idx="10">
                  <c:v>6.0999999999999999E-2</c:v>
                </c:pt>
                <c:pt idx="11">
                  <c:v>-0.24</c:v>
                </c:pt>
                <c:pt idx="12">
                  <c:v>-9.6000000000000002E-2</c:v>
                </c:pt>
                <c:pt idx="13">
                  <c:v>-0.90500000000000003</c:v>
                </c:pt>
                <c:pt idx="14">
                  <c:v>0.76100000000000001</c:v>
                </c:pt>
                <c:pt idx="15">
                  <c:v>0.28899999999999998</c:v>
                </c:pt>
                <c:pt idx="16">
                  <c:v>-0.19</c:v>
                </c:pt>
                <c:pt idx="17">
                  <c:v>0.33</c:v>
                </c:pt>
                <c:pt idx="18">
                  <c:v>-8.5999999999999993E-2</c:v>
                </c:pt>
                <c:pt idx="19">
                  <c:v>0.14799999999999999</c:v>
                </c:pt>
                <c:pt idx="20">
                  <c:v>-8.0000000000000002E-3</c:v>
                </c:pt>
                <c:pt idx="21">
                  <c:v>0.114</c:v>
                </c:pt>
                <c:pt idx="22">
                  <c:v>1.4E-2</c:v>
                </c:pt>
                <c:pt idx="23">
                  <c:v>-0.26700000000000002</c:v>
                </c:pt>
                <c:pt idx="24">
                  <c:v>0.108</c:v>
                </c:pt>
                <c:pt idx="25">
                  <c:v>0.19700000000000001</c:v>
                </c:pt>
                <c:pt idx="26">
                  <c:v>-0.17299999999999999</c:v>
                </c:pt>
                <c:pt idx="27">
                  <c:v>-6.2E-2</c:v>
                </c:pt>
                <c:pt idx="28">
                  <c:v>1.7000000000000001E-2</c:v>
                </c:pt>
                <c:pt idx="29">
                  <c:v>0.184</c:v>
                </c:pt>
                <c:pt idx="30">
                  <c:v>-0.29599999999999999</c:v>
                </c:pt>
                <c:pt idx="31">
                  <c:v>0.17</c:v>
                </c:pt>
                <c:pt idx="32">
                  <c:v>2.5000000000000001E-2</c:v>
                </c:pt>
                <c:pt idx="33">
                  <c:v>-0.17299999999999999</c:v>
                </c:pt>
                <c:pt idx="34">
                  <c:v>-8.5999999999999993E-2</c:v>
                </c:pt>
              </c:numCache>
            </c:numRef>
          </c:val>
          <c:smooth val="0"/>
          <c:extLst>
            <c:ext xmlns:c16="http://schemas.microsoft.com/office/drawing/2014/chart" uri="{C3380CC4-5D6E-409C-BE32-E72D297353CC}">
              <c16:uniqueId val="{00000001-73E6-4D53-ACA9-1E9180F17799}"/>
            </c:ext>
          </c:extLst>
        </c:ser>
        <c:dLbls>
          <c:showLegendKey val="0"/>
          <c:showVal val="0"/>
          <c:showCatName val="0"/>
          <c:showSerName val="0"/>
          <c:showPercent val="0"/>
          <c:showBubbleSize val="0"/>
        </c:dLbls>
        <c:smooth val="0"/>
        <c:axId val="743891967"/>
        <c:axId val="743894367"/>
      </c:lineChart>
      <c:catAx>
        <c:axId val="743891967"/>
        <c:scaling>
          <c:orientation val="minMax"/>
          <c:min val="13"/>
        </c:scaling>
        <c:delete val="0"/>
        <c:axPos val="b"/>
        <c:numFmt formatCode="\'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743894367"/>
        <c:crosses val="autoZero"/>
        <c:auto val="1"/>
        <c:lblAlgn val="ctr"/>
        <c:lblOffset val="100"/>
        <c:tickLblSkip val="1"/>
        <c:noMultiLvlLbl val="0"/>
      </c:catAx>
      <c:valAx>
        <c:axId val="74389436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r>
                  <a:rPr lang="en-US"/>
                  <a:t>Contributions to percent change (%)</a:t>
                </a:r>
              </a:p>
            </c:rich>
          </c:tx>
          <c:layout>
            <c:manualLayout>
              <c:xMode val="edge"/>
              <c:yMode val="edge"/>
              <c:x val="3.9906983919691031E-4"/>
              <c:y val="0.1666105891589236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0&quot;%&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743891967"/>
        <c:crosses val="autoZero"/>
        <c:crossBetween val="between"/>
      </c:valAx>
      <c:spPr>
        <a:noFill/>
        <a:ln>
          <a:noFill/>
        </a:ln>
        <a:effectLst/>
      </c:spPr>
    </c:plotArea>
    <c:legend>
      <c:legendPos val="b"/>
      <c:layout>
        <c:manualLayout>
          <c:xMode val="edge"/>
          <c:yMode val="edge"/>
          <c:x val="0"/>
          <c:y val="3.9404731737842971E-4"/>
          <c:w val="1"/>
          <c:h val="0.1082124723029534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8524061750522"/>
          <c:y val="0.25020907313056456"/>
          <c:w val="0.80472746085220592"/>
          <c:h val="0.59045200538658149"/>
        </c:manualLayout>
      </c:layout>
      <c:lineChart>
        <c:grouping val="standard"/>
        <c:varyColors val="0"/>
        <c:ser>
          <c:idx val="0"/>
          <c:order val="0"/>
          <c:tx>
            <c:strRef>
              <c:f>'Capital Markets'!$D$230</c:f>
              <c:strCache>
                <c:ptCount val="1"/>
                <c:pt idx="0">
                  <c:v>Office</c:v>
                </c:pt>
              </c:strCache>
            </c:strRef>
          </c:tx>
          <c:spPr>
            <a:ln w="28575" cap="rnd">
              <a:solidFill>
                <a:schemeClr val="accent1"/>
              </a:solidFill>
              <a:round/>
            </a:ln>
            <a:effectLst/>
          </c:spPr>
          <c:marker>
            <c:symbol val="none"/>
          </c:marker>
          <c:dLbls>
            <c:dLbl>
              <c:idx val="88"/>
              <c:layout>
                <c:manualLayout>
                  <c:x val="-8.7105484742022593E-3"/>
                  <c:y val="-4.7239269723637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2E-443B-8CE8-F21E1CB99BD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'Capital Markets'!$C$238:$C$326</c:f>
              <c:strCache>
                <c:ptCount val="89"/>
                <c:pt idx="0">
                  <c:v>'03</c:v>
                </c:pt>
                <c:pt idx="1">
                  <c:v>'04</c:v>
                </c:pt>
                <c:pt idx="2">
                  <c:v>'04</c:v>
                </c:pt>
                <c:pt idx="3">
                  <c:v>'04</c:v>
                </c:pt>
                <c:pt idx="4">
                  <c:v>'04</c:v>
                </c:pt>
                <c:pt idx="5">
                  <c:v>'05</c:v>
                </c:pt>
                <c:pt idx="6">
                  <c:v>'05</c:v>
                </c:pt>
                <c:pt idx="7">
                  <c:v>'05</c:v>
                </c:pt>
                <c:pt idx="8">
                  <c:v>'05</c:v>
                </c:pt>
                <c:pt idx="9">
                  <c:v>'06</c:v>
                </c:pt>
                <c:pt idx="10">
                  <c:v>'06</c:v>
                </c:pt>
                <c:pt idx="11">
                  <c:v>'06</c:v>
                </c:pt>
                <c:pt idx="12">
                  <c:v>'06</c:v>
                </c:pt>
                <c:pt idx="13">
                  <c:v>'07</c:v>
                </c:pt>
                <c:pt idx="14">
                  <c:v>'07</c:v>
                </c:pt>
                <c:pt idx="15">
                  <c:v>'07</c:v>
                </c:pt>
                <c:pt idx="16">
                  <c:v>'07</c:v>
                </c:pt>
                <c:pt idx="17">
                  <c:v>'08</c:v>
                </c:pt>
                <c:pt idx="18">
                  <c:v>'08</c:v>
                </c:pt>
                <c:pt idx="19">
                  <c:v>'08</c:v>
                </c:pt>
                <c:pt idx="20">
                  <c:v>'08</c:v>
                </c:pt>
                <c:pt idx="21">
                  <c:v>'09</c:v>
                </c:pt>
                <c:pt idx="22">
                  <c:v>'09</c:v>
                </c:pt>
                <c:pt idx="23">
                  <c:v>'09</c:v>
                </c:pt>
                <c:pt idx="24">
                  <c:v>'09</c:v>
                </c:pt>
                <c:pt idx="25">
                  <c:v>'10</c:v>
                </c:pt>
                <c:pt idx="26">
                  <c:v>'10</c:v>
                </c:pt>
                <c:pt idx="27">
                  <c:v>'10</c:v>
                </c:pt>
                <c:pt idx="28">
                  <c:v>'10</c:v>
                </c:pt>
                <c:pt idx="29">
                  <c:v>'11</c:v>
                </c:pt>
                <c:pt idx="30">
                  <c:v>'11</c:v>
                </c:pt>
                <c:pt idx="31">
                  <c:v>'11</c:v>
                </c:pt>
                <c:pt idx="32">
                  <c:v>'11</c:v>
                </c:pt>
                <c:pt idx="33">
                  <c:v>'12</c:v>
                </c:pt>
                <c:pt idx="34">
                  <c:v>'12</c:v>
                </c:pt>
                <c:pt idx="35">
                  <c:v>'12</c:v>
                </c:pt>
                <c:pt idx="36">
                  <c:v>'12</c:v>
                </c:pt>
                <c:pt idx="37">
                  <c:v>'13</c:v>
                </c:pt>
                <c:pt idx="38">
                  <c:v>'13</c:v>
                </c:pt>
                <c:pt idx="39">
                  <c:v>'13</c:v>
                </c:pt>
                <c:pt idx="40">
                  <c:v>'13</c:v>
                </c:pt>
                <c:pt idx="41">
                  <c:v>'14</c:v>
                </c:pt>
                <c:pt idx="42">
                  <c:v>'14</c:v>
                </c:pt>
                <c:pt idx="43">
                  <c:v>'14</c:v>
                </c:pt>
                <c:pt idx="44">
                  <c:v>'14</c:v>
                </c:pt>
                <c:pt idx="45">
                  <c:v>'15</c:v>
                </c:pt>
                <c:pt idx="46">
                  <c:v>'15</c:v>
                </c:pt>
                <c:pt idx="47">
                  <c:v>'15</c:v>
                </c:pt>
                <c:pt idx="48">
                  <c:v>'15</c:v>
                </c:pt>
                <c:pt idx="49">
                  <c:v>'16</c:v>
                </c:pt>
                <c:pt idx="50">
                  <c:v>'16</c:v>
                </c:pt>
                <c:pt idx="51">
                  <c:v>'16</c:v>
                </c:pt>
                <c:pt idx="52">
                  <c:v>'16</c:v>
                </c:pt>
                <c:pt idx="53">
                  <c:v>'17</c:v>
                </c:pt>
                <c:pt idx="54">
                  <c:v>'17</c:v>
                </c:pt>
                <c:pt idx="55">
                  <c:v>'17</c:v>
                </c:pt>
                <c:pt idx="56">
                  <c:v>'17</c:v>
                </c:pt>
                <c:pt idx="57">
                  <c:v>'18</c:v>
                </c:pt>
                <c:pt idx="58">
                  <c:v>'18</c:v>
                </c:pt>
                <c:pt idx="59">
                  <c:v>'18</c:v>
                </c:pt>
                <c:pt idx="60">
                  <c:v>'18</c:v>
                </c:pt>
                <c:pt idx="61">
                  <c:v>'19</c:v>
                </c:pt>
                <c:pt idx="62">
                  <c:v>'19</c:v>
                </c:pt>
                <c:pt idx="63">
                  <c:v>'19</c:v>
                </c:pt>
                <c:pt idx="64">
                  <c:v>'19</c:v>
                </c:pt>
                <c:pt idx="65">
                  <c:v>'20</c:v>
                </c:pt>
                <c:pt idx="66">
                  <c:v>'20</c:v>
                </c:pt>
                <c:pt idx="67">
                  <c:v>'20</c:v>
                </c:pt>
                <c:pt idx="68">
                  <c:v>'20</c:v>
                </c:pt>
                <c:pt idx="69">
                  <c:v>'21</c:v>
                </c:pt>
                <c:pt idx="70">
                  <c:v>'21</c:v>
                </c:pt>
                <c:pt idx="71">
                  <c:v>'21</c:v>
                </c:pt>
                <c:pt idx="72">
                  <c:v>'21</c:v>
                </c:pt>
                <c:pt idx="73">
                  <c:v>'22</c:v>
                </c:pt>
                <c:pt idx="74">
                  <c:v>'22</c:v>
                </c:pt>
                <c:pt idx="75">
                  <c:v>'22</c:v>
                </c:pt>
                <c:pt idx="76">
                  <c:v>'22</c:v>
                </c:pt>
                <c:pt idx="77">
                  <c:v>'23</c:v>
                </c:pt>
                <c:pt idx="78">
                  <c:v>'23</c:v>
                </c:pt>
                <c:pt idx="79">
                  <c:v>'23</c:v>
                </c:pt>
                <c:pt idx="80">
                  <c:v>'23</c:v>
                </c:pt>
                <c:pt idx="81">
                  <c:v>'24</c:v>
                </c:pt>
                <c:pt idx="82">
                  <c:v>'24</c:v>
                </c:pt>
                <c:pt idx="83">
                  <c:v>'24</c:v>
                </c:pt>
                <c:pt idx="84">
                  <c:v>'24</c:v>
                </c:pt>
                <c:pt idx="85">
                  <c:v>'25</c:v>
                </c:pt>
                <c:pt idx="86">
                  <c:v>'25</c:v>
                </c:pt>
                <c:pt idx="87">
                  <c:v>'25</c:v>
                </c:pt>
                <c:pt idx="88">
                  <c:v>'25</c:v>
                </c:pt>
              </c:strCache>
            </c:strRef>
          </c:cat>
          <c:val>
            <c:numRef>
              <c:f>'Capital Markets'!$D$238:$D$326</c:f>
              <c:numCache>
                <c:formatCode>0.0%</c:formatCode>
                <c:ptCount val="89"/>
                <c:pt idx="0">
                  <c:v>8.367332476934107E-2</c:v>
                </c:pt>
                <c:pt idx="1">
                  <c:v>8.1783693884209405E-2</c:v>
                </c:pt>
                <c:pt idx="2">
                  <c:v>7.9891342559130857E-2</c:v>
                </c:pt>
                <c:pt idx="3">
                  <c:v>7.9851827621459967E-2</c:v>
                </c:pt>
                <c:pt idx="4">
                  <c:v>7.6737506858589474E-2</c:v>
                </c:pt>
                <c:pt idx="5">
                  <c:v>7.5863264525538987E-2</c:v>
                </c:pt>
                <c:pt idx="6">
                  <c:v>7.3274604812974015E-2</c:v>
                </c:pt>
                <c:pt idx="7">
                  <c:v>7.2741965621582458E-2</c:v>
                </c:pt>
                <c:pt idx="8">
                  <c:v>7.0461684632066049E-2</c:v>
                </c:pt>
                <c:pt idx="9">
                  <c:v>7.0274145073720012E-2</c:v>
                </c:pt>
                <c:pt idx="10">
                  <c:v>6.8755354478440445E-2</c:v>
                </c:pt>
                <c:pt idx="11">
                  <c:v>6.909908219586966E-2</c:v>
                </c:pt>
                <c:pt idx="12">
                  <c:v>6.6796593063107104E-2</c:v>
                </c:pt>
                <c:pt idx="13">
                  <c:v>6.5601255628098154E-2</c:v>
                </c:pt>
                <c:pt idx="14">
                  <c:v>6.5413480038116534E-2</c:v>
                </c:pt>
                <c:pt idx="15">
                  <c:v>6.6129275529486373E-2</c:v>
                </c:pt>
                <c:pt idx="16">
                  <c:v>6.6830377061354931E-2</c:v>
                </c:pt>
                <c:pt idx="17">
                  <c:v>7.0986234717841809E-2</c:v>
                </c:pt>
                <c:pt idx="18">
                  <c:v>7.0219931944652841E-2</c:v>
                </c:pt>
                <c:pt idx="19">
                  <c:v>7.1276666543313438E-2</c:v>
                </c:pt>
                <c:pt idx="20">
                  <c:v>7.3339297334947012E-2</c:v>
                </c:pt>
                <c:pt idx="21">
                  <c:v>7.8057143216331795E-2</c:v>
                </c:pt>
                <c:pt idx="22">
                  <c:v>7.6465000864118338E-2</c:v>
                </c:pt>
                <c:pt idx="23">
                  <c:v>8.070500018075108E-2</c:v>
                </c:pt>
                <c:pt idx="24">
                  <c:v>8.6778261091398162E-2</c:v>
                </c:pt>
                <c:pt idx="25">
                  <c:v>8.3959714749029704E-2</c:v>
                </c:pt>
                <c:pt idx="26">
                  <c:v>8.0540089687304708E-2</c:v>
                </c:pt>
                <c:pt idx="27">
                  <c:v>7.8349624511221766E-2</c:v>
                </c:pt>
                <c:pt idx="28">
                  <c:v>7.6407099907685599E-2</c:v>
                </c:pt>
                <c:pt idx="29">
                  <c:v>7.6084772220899155E-2</c:v>
                </c:pt>
                <c:pt idx="30">
                  <c:v>7.4848271131515501E-2</c:v>
                </c:pt>
                <c:pt idx="31">
                  <c:v>7.3544043889742783E-2</c:v>
                </c:pt>
                <c:pt idx="32">
                  <c:v>7.3956374317789689E-2</c:v>
                </c:pt>
                <c:pt idx="33">
                  <c:v>7.3230339556324242E-2</c:v>
                </c:pt>
                <c:pt idx="34">
                  <c:v>7.1875533294732591E-2</c:v>
                </c:pt>
                <c:pt idx="35">
                  <c:v>7.3750443834733295E-2</c:v>
                </c:pt>
                <c:pt idx="36">
                  <c:v>7.1562677237350464E-2</c:v>
                </c:pt>
                <c:pt idx="37">
                  <c:v>7.2391595623462743E-2</c:v>
                </c:pt>
                <c:pt idx="38">
                  <c:v>6.9008055341536881E-2</c:v>
                </c:pt>
                <c:pt idx="39">
                  <c:v>7.0802842771791552E-2</c:v>
                </c:pt>
                <c:pt idx="40">
                  <c:v>7.0855781708334412E-2</c:v>
                </c:pt>
                <c:pt idx="41">
                  <c:v>6.8968127665369694E-2</c:v>
                </c:pt>
                <c:pt idx="42">
                  <c:v>6.9758201926802668E-2</c:v>
                </c:pt>
                <c:pt idx="43">
                  <c:v>6.8533687899224191E-2</c:v>
                </c:pt>
                <c:pt idx="44">
                  <c:v>6.7191789308226252E-2</c:v>
                </c:pt>
                <c:pt idx="45">
                  <c:v>6.8239804149279132E-2</c:v>
                </c:pt>
                <c:pt idx="46">
                  <c:v>6.7168471517322734E-2</c:v>
                </c:pt>
                <c:pt idx="47">
                  <c:v>6.7408225378569428E-2</c:v>
                </c:pt>
                <c:pt idx="48">
                  <c:v>6.6886565831230316E-2</c:v>
                </c:pt>
                <c:pt idx="49">
                  <c:v>6.5279602671019094E-2</c:v>
                </c:pt>
                <c:pt idx="50">
                  <c:v>6.5597173988281451E-2</c:v>
                </c:pt>
                <c:pt idx="51">
                  <c:v>6.4400970831374138E-2</c:v>
                </c:pt>
                <c:pt idx="52">
                  <c:v>6.7038031647541393E-2</c:v>
                </c:pt>
                <c:pt idx="53">
                  <c:v>6.6541217360182189E-2</c:v>
                </c:pt>
                <c:pt idx="54">
                  <c:v>6.5118829756007565E-2</c:v>
                </c:pt>
                <c:pt idx="55">
                  <c:v>6.4957373483634701E-2</c:v>
                </c:pt>
                <c:pt idx="56">
                  <c:v>6.5932834440726409E-2</c:v>
                </c:pt>
                <c:pt idx="57">
                  <c:v>6.58672318759701E-2</c:v>
                </c:pt>
                <c:pt idx="58">
                  <c:v>6.6648279569800128E-2</c:v>
                </c:pt>
                <c:pt idx="59">
                  <c:v>6.685879170684747E-2</c:v>
                </c:pt>
                <c:pt idx="60">
                  <c:v>6.635926672606729E-2</c:v>
                </c:pt>
                <c:pt idx="61">
                  <c:v>6.6179767230657938E-2</c:v>
                </c:pt>
                <c:pt idx="62">
                  <c:v>6.6674100814246323E-2</c:v>
                </c:pt>
                <c:pt idx="63">
                  <c:v>6.4611907948159311E-2</c:v>
                </c:pt>
                <c:pt idx="64">
                  <c:v>6.5210295884753577E-2</c:v>
                </c:pt>
                <c:pt idx="65">
                  <c:v>6.4012821235003015E-2</c:v>
                </c:pt>
                <c:pt idx="66">
                  <c:v>6.5509012214055182E-2</c:v>
                </c:pt>
                <c:pt idx="67">
                  <c:v>6.6235038779071859E-2</c:v>
                </c:pt>
                <c:pt idx="68">
                  <c:v>6.5475523425497825E-2</c:v>
                </c:pt>
                <c:pt idx="69">
                  <c:v>6.5565027024471353E-2</c:v>
                </c:pt>
                <c:pt idx="70">
                  <c:v>6.4337938786575607E-2</c:v>
                </c:pt>
                <c:pt idx="71">
                  <c:v>6.1989209758330936E-2</c:v>
                </c:pt>
                <c:pt idx="72">
                  <c:v>6.1828214872641611E-2</c:v>
                </c:pt>
                <c:pt idx="73">
                  <c:v>6.0815040631076463E-2</c:v>
                </c:pt>
                <c:pt idx="74">
                  <c:v>6.2640338037640617E-2</c:v>
                </c:pt>
                <c:pt idx="75">
                  <c:v>6.2978295370845538E-2</c:v>
                </c:pt>
                <c:pt idx="76">
                  <c:v>6.7503514513373372E-2</c:v>
                </c:pt>
                <c:pt idx="77">
                  <c:v>6.7017827517865752E-2</c:v>
                </c:pt>
                <c:pt idx="78">
                  <c:v>6.7651376600416618E-2</c:v>
                </c:pt>
                <c:pt idx="79">
                  <c:v>7.2357908809838223E-2</c:v>
                </c:pt>
                <c:pt idx="80">
                  <c:v>7.1226241987153702E-2</c:v>
                </c:pt>
                <c:pt idx="81">
                  <c:v>7.1861131116747856E-2</c:v>
                </c:pt>
                <c:pt idx="82">
                  <c:v>7.074459284952242E-2</c:v>
                </c:pt>
                <c:pt idx="83">
                  <c:v>7.2829452459700406E-2</c:v>
                </c:pt>
                <c:pt idx="84">
                  <c:v>7.4805312799577861E-2</c:v>
                </c:pt>
                <c:pt idx="85">
                  <c:v>7.4790825775894174E-2</c:v>
                </c:pt>
                <c:pt idx="86">
                  <c:v>7.488982668015319E-2</c:v>
                </c:pt>
                <c:pt idx="87">
                  <c:v>7.2226718493870329E-2</c:v>
                </c:pt>
                <c:pt idx="88">
                  <c:v>7.5237953779744168E-2</c:v>
                </c:pt>
              </c:numCache>
            </c:numRef>
          </c:val>
          <c:smooth val="0"/>
          <c:extLst>
            <c:ext xmlns:c16="http://schemas.microsoft.com/office/drawing/2014/chart" uri="{C3380CC4-5D6E-409C-BE32-E72D297353CC}">
              <c16:uniqueId val="{00000001-A32E-443B-8CE8-F21E1CB99BD4}"/>
            </c:ext>
          </c:extLst>
        </c:ser>
        <c:ser>
          <c:idx val="1"/>
          <c:order val="1"/>
          <c:tx>
            <c:strRef>
              <c:f>'Capital Markets'!$E$230</c:f>
              <c:strCache>
                <c:ptCount val="1"/>
                <c:pt idx="0">
                  <c:v>Industrial</c:v>
                </c:pt>
              </c:strCache>
            </c:strRef>
          </c:tx>
          <c:spPr>
            <a:ln w="28575" cap="rnd">
              <a:solidFill>
                <a:schemeClr val="accent2"/>
              </a:solidFill>
              <a:round/>
            </a:ln>
            <a:effectLst/>
          </c:spPr>
          <c:marker>
            <c:symbol val="none"/>
          </c:marker>
          <c:dLbls>
            <c:dLbl>
              <c:idx val="8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2E-443B-8CE8-F21E1CB99BD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Markets'!$C$238:$C$326</c:f>
              <c:strCache>
                <c:ptCount val="89"/>
                <c:pt idx="0">
                  <c:v>'03</c:v>
                </c:pt>
                <c:pt idx="1">
                  <c:v>'04</c:v>
                </c:pt>
                <c:pt idx="2">
                  <c:v>'04</c:v>
                </c:pt>
                <c:pt idx="3">
                  <c:v>'04</c:v>
                </c:pt>
                <c:pt idx="4">
                  <c:v>'04</c:v>
                </c:pt>
                <c:pt idx="5">
                  <c:v>'05</c:v>
                </c:pt>
                <c:pt idx="6">
                  <c:v>'05</c:v>
                </c:pt>
                <c:pt idx="7">
                  <c:v>'05</c:v>
                </c:pt>
                <c:pt idx="8">
                  <c:v>'05</c:v>
                </c:pt>
                <c:pt idx="9">
                  <c:v>'06</c:v>
                </c:pt>
                <c:pt idx="10">
                  <c:v>'06</c:v>
                </c:pt>
                <c:pt idx="11">
                  <c:v>'06</c:v>
                </c:pt>
                <c:pt idx="12">
                  <c:v>'06</c:v>
                </c:pt>
                <c:pt idx="13">
                  <c:v>'07</c:v>
                </c:pt>
                <c:pt idx="14">
                  <c:v>'07</c:v>
                </c:pt>
                <c:pt idx="15">
                  <c:v>'07</c:v>
                </c:pt>
                <c:pt idx="16">
                  <c:v>'07</c:v>
                </c:pt>
                <c:pt idx="17">
                  <c:v>'08</c:v>
                </c:pt>
                <c:pt idx="18">
                  <c:v>'08</c:v>
                </c:pt>
                <c:pt idx="19">
                  <c:v>'08</c:v>
                </c:pt>
                <c:pt idx="20">
                  <c:v>'08</c:v>
                </c:pt>
                <c:pt idx="21">
                  <c:v>'09</c:v>
                </c:pt>
                <c:pt idx="22">
                  <c:v>'09</c:v>
                </c:pt>
                <c:pt idx="23">
                  <c:v>'09</c:v>
                </c:pt>
                <c:pt idx="24">
                  <c:v>'09</c:v>
                </c:pt>
                <c:pt idx="25">
                  <c:v>'10</c:v>
                </c:pt>
                <c:pt idx="26">
                  <c:v>'10</c:v>
                </c:pt>
                <c:pt idx="27">
                  <c:v>'10</c:v>
                </c:pt>
                <c:pt idx="28">
                  <c:v>'10</c:v>
                </c:pt>
                <c:pt idx="29">
                  <c:v>'11</c:v>
                </c:pt>
                <c:pt idx="30">
                  <c:v>'11</c:v>
                </c:pt>
                <c:pt idx="31">
                  <c:v>'11</c:v>
                </c:pt>
                <c:pt idx="32">
                  <c:v>'11</c:v>
                </c:pt>
                <c:pt idx="33">
                  <c:v>'12</c:v>
                </c:pt>
                <c:pt idx="34">
                  <c:v>'12</c:v>
                </c:pt>
                <c:pt idx="35">
                  <c:v>'12</c:v>
                </c:pt>
                <c:pt idx="36">
                  <c:v>'12</c:v>
                </c:pt>
                <c:pt idx="37">
                  <c:v>'13</c:v>
                </c:pt>
                <c:pt idx="38">
                  <c:v>'13</c:v>
                </c:pt>
                <c:pt idx="39">
                  <c:v>'13</c:v>
                </c:pt>
                <c:pt idx="40">
                  <c:v>'13</c:v>
                </c:pt>
                <c:pt idx="41">
                  <c:v>'14</c:v>
                </c:pt>
                <c:pt idx="42">
                  <c:v>'14</c:v>
                </c:pt>
                <c:pt idx="43">
                  <c:v>'14</c:v>
                </c:pt>
                <c:pt idx="44">
                  <c:v>'14</c:v>
                </c:pt>
                <c:pt idx="45">
                  <c:v>'15</c:v>
                </c:pt>
                <c:pt idx="46">
                  <c:v>'15</c:v>
                </c:pt>
                <c:pt idx="47">
                  <c:v>'15</c:v>
                </c:pt>
                <c:pt idx="48">
                  <c:v>'15</c:v>
                </c:pt>
                <c:pt idx="49">
                  <c:v>'16</c:v>
                </c:pt>
                <c:pt idx="50">
                  <c:v>'16</c:v>
                </c:pt>
                <c:pt idx="51">
                  <c:v>'16</c:v>
                </c:pt>
                <c:pt idx="52">
                  <c:v>'16</c:v>
                </c:pt>
                <c:pt idx="53">
                  <c:v>'17</c:v>
                </c:pt>
                <c:pt idx="54">
                  <c:v>'17</c:v>
                </c:pt>
                <c:pt idx="55">
                  <c:v>'17</c:v>
                </c:pt>
                <c:pt idx="56">
                  <c:v>'17</c:v>
                </c:pt>
                <c:pt idx="57">
                  <c:v>'18</c:v>
                </c:pt>
                <c:pt idx="58">
                  <c:v>'18</c:v>
                </c:pt>
                <c:pt idx="59">
                  <c:v>'18</c:v>
                </c:pt>
                <c:pt idx="60">
                  <c:v>'18</c:v>
                </c:pt>
                <c:pt idx="61">
                  <c:v>'19</c:v>
                </c:pt>
                <c:pt idx="62">
                  <c:v>'19</c:v>
                </c:pt>
                <c:pt idx="63">
                  <c:v>'19</c:v>
                </c:pt>
                <c:pt idx="64">
                  <c:v>'19</c:v>
                </c:pt>
                <c:pt idx="65">
                  <c:v>'20</c:v>
                </c:pt>
                <c:pt idx="66">
                  <c:v>'20</c:v>
                </c:pt>
                <c:pt idx="67">
                  <c:v>'20</c:v>
                </c:pt>
                <c:pt idx="68">
                  <c:v>'20</c:v>
                </c:pt>
                <c:pt idx="69">
                  <c:v>'21</c:v>
                </c:pt>
                <c:pt idx="70">
                  <c:v>'21</c:v>
                </c:pt>
                <c:pt idx="71">
                  <c:v>'21</c:v>
                </c:pt>
                <c:pt idx="72">
                  <c:v>'21</c:v>
                </c:pt>
                <c:pt idx="73">
                  <c:v>'22</c:v>
                </c:pt>
                <c:pt idx="74">
                  <c:v>'22</c:v>
                </c:pt>
                <c:pt idx="75">
                  <c:v>'22</c:v>
                </c:pt>
                <c:pt idx="76">
                  <c:v>'22</c:v>
                </c:pt>
                <c:pt idx="77">
                  <c:v>'23</c:v>
                </c:pt>
                <c:pt idx="78">
                  <c:v>'23</c:v>
                </c:pt>
                <c:pt idx="79">
                  <c:v>'23</c:v>
                </c:pt>
                <c:pt idx="80">
                  <c:v>'23</c:v>
                </c:pt>
                <c:pt idx="81">
                  <c:v>'24</c:v>
                </c:pt>
                <c:pt idx="82">
                  <c:v>'24</c:v>
                </c:pt>
                <c:pt idx="83">
                  <c:v>'24</c:v>
                </c:pt>
                <c:pt idx="84">
                  <c:v>'24</c:v>
                </c:pt>
                <c:pt idx="85">
                  <c:v>'25</c:v>
                </c:pt>
                <c:pt idx="86">
                  <c:v>'25</c:v>
                </c:pt>
                <c:pt idx="87">
                  <c:v>'25</c:v>
                </c:pt>
                <c:pt idx="88">
                  <c:v>'25</c:v>
                </c:pt>
              </c:strCache>
            </c:strRef>
          </c:cat>
          <c:val>
            <c:numRef>
              <c:f>'Capital Markets'!$E$238:$E$326</c:f>
              <c:numCache>
                <c:formatCode>0.0%</c:formatCode>
                <c:ptCount val="89"/>
                <c:pt idx="0">
                  <c:v>8.3241613799085221E-2</c:v>
                </c:pt>
                <c:pt idx="1">
                  <c:v>7.9343373876020126E-2</c:v>
                </c:pt>
                <c:pt idx="2">
                  <c:v>8.1080182991196625E-2</c:v>
                </c:pt>
                <c:pt idx="3">
                  <c:v>8.2231976763635389E-2</c:v>
                </c:pt>
                <c:pt idx="4">
                  <c:v>7.7744295358057797E-2</c:v>
                </c:pt>
                <c:pt idx="5">
                  <c:v>7.8935535674426641E-2</c:v>
                </c:pt>
                <c:pt idx="6">
                  <c:v>7.708141835833783E-2</c:v>
                </c:pt>
                <c:pt idx="7">
                  <c:v>7.4870346338554689E-2</c:v>
                </c:pt>
                <c:pt idx="8">
                  <c:v>7.3138320499232842E-2</c:v>
                </c:pt>
                <c:pt idx="9">
                  <c:v>7.0368517016518917E-2</c:v>
                </c:pt>
                <c:pt idx="10">
                  <c:v>7.0814036071485231E-2</c:v>
                </c:pt>
                <c:pt idx="11">
                  <c:v>6.9193412650687E-2</c:v>
                </c:pt>
                <c:pt idx="12">
                  <c:v>7.1476913148128401E-2</c:v>
                </c:pt>
                <c:pt idx="13">
                  <c:v>6.8376671161968258E-2</c:v>
                </c:pt>
                <c:pt idx="14">
                  <c:v>6.8100576735682622E-2</c:v>
                </c:pt>
                <c:pt idx="15">
                  <c:v>6.8554068200066362E-2</c:v>
                </c:pt>
                <c:pt idx="16">
                  <c:v>7.1303521520900026E-2</c:v>
                </c:pt>
                <c:pt idx="17">
                  <c:v>7.3679714885197187E-2</c:v>
                </c:pt>
                <c:pt idx="18">
                  <c:v>7.5850160690126844E-2</c:v>
                </c:pt>
                <c:pt idx="19">
                  <c:v>7.4671801038180732E-2</c:v>
                </c:pt>
                <c:pt idx="20">
                  <c:v>7.5902703041965891E-2</c:v>
                </c:pt>
                <c:pt idx="21">
                  <c:v>7.8677778718648131E-2</c:v>
                </c:pt>
                <c:pt idx="22">
                  <c:v>8.2111110910773277E-2</c:v>
                </c:pt>
                <c:pt idx="23">
                  <c:v>8.4469583351165056E-2</c:v>
                </c:pt>
                <c:pt idx="24">
                  <c:v>8.3043333267172184E-2</c:v>
                </c:pt>
                <c:pt idx="25">
                  <c:v>8.1907222668329879E-2</c:v>
                </c:pt>
                <c:pt idx="26">
                  <c:v>8.4333333704206676E-2</c:v>
                </c:pt>
                <c:pt idx="27">
                  <c:v>8.465132191777229E-2</c:v>
                </c:pt>
                <c:pt idx="28">
                  <c:v>8.2896770074449733E-2</c:v>
                </c:pt>
                <c:pt idx="29">
                  <c:v>8.039807043103285E-2</c:v>
                </c:pt>
                <c:pt idx="30">
                  <c:v>7.9028746691243407E-2</c:v>
                </c:pt>
                <c:pt idx="31">
                  <c:v>7.6751616951383522E-2</c:v>
                </c:pt>
                <c:pt idx="32">
                  <c:v>7.8758637983720375E-2</c:v>
                </c:pt>
                <c:pt idx="33">
                  <c:v>7.5664033683446735E-2</c:v>
                </c:pt>
                <c:pt idx="34">
                  <c:v>7.4929694265679081E-2</c:v>
                </c:pt>
                <c:pt idx="35">
                  <c:v>7.5097509723326017E-2</c:v>
                </c:pt>
                <c:pt idx="36">
                  <c:v>7.4409404592909692E-2</c:v>
                </c:pt>
                <c:pt idx="37">
                  <c:v>7.5715324208140367E-2</c:v>
                </c:pt>
                <c:pt idx="38">
                  <c:v>7.5759928107638902E-2</c:v>
                </c:pt>
                <c:pt idx="39">
                  <c:v>7.322412514511277E-2</c:v>
                </c:pt>
                <c:pt idx="40">
                  <c:v>7.4478899322760597E-2</c:v>
                </c:pt>
                <c:pt idx="41">
                  <c:v>7.0768152340883156E-2</c:v>
                </c:pt>
                <c:pt idx="42">
                  <c:v>7.1428297191030443E-2</c:v>
                </c:pt>
                <c:pt idx="43">
                  <c:v>6.9622920568638696E-2</c:v>
                </c:pt>
                <c:pt idx="44">
                  <c:v>7.0099220838811663E-2</c:v>
                </c:pt>
                <c:pt idx="45">
                  <c:v>6.8857965346139208E-2</c:v>
                </c:pt>
                <c:pt idx="46">
                  <c:v>6.7710325716340794E-2</c:v>
                </c:pt>
                <c:pt idx="47">
                  <c:v>6.7268301659136373E-2</c:v>
                </c:pt>
                <c:pt idx="48">
                  <c:v>6.5351385436952111E-2</c:v>
                </c:pt>
                <c:pt idx="49">
                  <c:v>6.8653910997368034E-2</c:v>
                </c:pt>
                <c:pt idx="50">
                  <c:v>6.6154185008129168E-2</c:v>
                </c:pt>
                <c:pt idx="51">
                  <c:v>6.5998255893324323E-2</c:v>
                </c:pt>
                <c:pt idx="52">
                  <c:v>6.695876773125653E-2</c:v>
                </c:pt>
                <c:pt idx="53">
                  <c:v>6.7256129086017608E-2</c:v>
                </c:pt>
                <c:pt idx="54">
                  <c:v>6.4222343876713606E-2</c:v>
                </c:pt>
                <c:pt idx="55">
                  <c:v>6.4499329175953177E-2</c:v>
                </c:pt>
                <c:pt idx="56">
                  <c:v>6.3951592955018288E-2</c:v>
                </c:pt>
                <c:pt idx="57">
                  <c:v>6.3444240701080554E-2</c:v>
                </c:pt>
                <c:pt idx="58">
                  <c:v>6.2447058887959553E-2</c:v>
                </c:pt>
                <c:pt idx="59">
                  <c:v>6.367495408821329E-2</c:v>
                </c:pt>
                <c:pt idx="60">
                  <c:v>6.2378058973833812E-2</c:v>
                </c:pt>
                <c:pt idx="61">
                  <c:v>6.3969988824932697E-2</c:v>
                </c:pt>
                <c:pt idx="62">
                  <c:v>6.3384387756769467E-2</c:v>
                </c:pt>
                <c:pt idx="63">
                  <c:v>6.0159296472006893E-2</c:v>
                </c:pt>
                <c:pt idx="64">
                  <c:v>6.0325488525217977E-2</c:v>
                </c:pt>
                <c:pt idx="65">
                  <c:v>6.3308722650011376E-2</c:v>
                </c:pt>
                <c:pt idx="66">
                  <c:v>6.1714277212177551E-2</c:v>
                </c:pt>
                <c:pt idx="67">
                  <c:v>5.9203895413850106E-2</c:v>
                </c:pt>
                <c:pt idx="68">
                  <c:v>5.8447215376438294E-2</c:v>
                </c:pt>
                <c:pt idx="69">
                  <c:v>5.8554930820767036E-2</c:v>
                </c:pt>
                <c:pt idx="70">
                  <c:v>5.7936970450578718E-2</c:v>
                </c:pt>
                <c:pt idx="71">
                  <c:v>5.5042927523385986E-2</c:v>
                </c:pt>
                <c:pt idx="72">
                  <c:v>5.3656656908008235E-2</c:v>
                </c:pt>
                <c:pt idx="73">
                  <c:v>5.4688209299482198E-2</c:v>
                </c:pt>
                <c:pt idx="74">
                  <c:v>5.264804546203878E-2</c:v>
                </c:pt>
                <c:pt idx="75">
                  <c:v>5.5489096932275141E-2</c:v>
                </c:pt>
                <c:pt idx="76">
                  <c:v>5.613361716048041E-2</c:v>
                </c:pt>
                <c:pt idx="77">
                  <c:v>5.860314133266608E-2</c:v>
                </c:pt>
                <c:pt idx="78">
                  <c:v>6.044974461463945E-2</c:v>
                </c:pt>
                <c:pt idx="79">
                  <c:v>5.9107168902835204E-2</c:v>
                </c:pt>
                <c:pt idx="80">
                  <c:v>6.2899808793031059E-2</c:v>
                </c:pt>
                <c:pt idx="81">
                  <c:v>6.1719049647283017E-2</c:v>
                </c:pt>
                <c:pt idx="82">
                  <c:v>6.320945423369001E-2</c:v>
                </c:pt>
                <c:pt idx="83">
                  <c:v>6.1254146244000954E-2</c:v>
                </c:pt>
                <c:pt idx="84">
                  <c:v>6.1599370489110711E-2</c:v>
                </c:pt>
                <c:pt idx="85">
                  <c:v>6.4077151863760243E-2</c:v>
                </c:pt>
                <c:pt idx="86">
                  <c:v>6.4296707499233427E-2</c:v>
                </c:pt>
                <c:pt idx="87">
                  <c:v>6.2482470572586095E-2</c:v>
                </c:pt>
                <c:pt idx="88">
                  <c:v>6.5280534715081259E-2</c:v>
                </c:pt>
              </c:numCache>
            </c:numRef>
          </c:val>
          <c:smooth val="0"/>
          <c:extLst>
            <c:ext xmlns:c16="http://schemas.microsoft.com/office/drawing/2014/chart" uri="{C3380CC4-5D6E-409C-BE32-E72D297353CC}">
              <c16:uniqueId val="{00000003-A32E-443B-8CE8-F21E1CB99BD4}"/>
            </c:ext>
          </c:extLst>
        </c:ser>
        <c:ser>
          <c:idx val="2"/>
          <c:order val="2"/>
          <c:tx>
            <c:strRef>
              <c:f>'Capital Markets'!$F$230</c:f>
              <c:strCache>
                <c:ptCount val="1"/>
                <c:pt idx="0">
                  <c:v>Retail</c:v>
                </c:pt>
              </c:strCache>
            </c:strRef>
          </c:tx>
          <c:spPr>
            <a:ln w="28575" cap="rnd">
              <a:solidFill>
                <a:schemeClr val="accent3"/>
              </a:solidFill>
              <a:round/>
            </a:ln>
            <a:effectLst/>
          </c:spPr>
          <c:marker>
            <c:symbol val="none"/>
          </c:marker>
          <c:dLbls>
            <c:dLbl>
              <c:idx val="88"/>
              <c:layout>
                <c:manualLayout>
                  <c:x val="-1.062520963106304E-16"/>
                  <c:y val="6.77339835795756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2E-443B-8CE8-F21E1CB99BD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Markets'!$C$238:$C$326</c:f>
              <c:strCache>
                <c:ptCount val="89"/>
                <c:pt idx="0">
                  <c:v>'03</c:v>
                </c:pt>
                <c:pt idx="1">
                  <c:v>'04</c:v>
                </c:pt>
                <c:pt idx="2">
                  <c:v>'04</c:v>
                </c:pt>
                <c:pt idx="3">
                  <c:v>'04</c:v>
                </c:pt>
                <c:pt idx="4">
                  <c:v>'04</c:v>
                </c:pt>
                <c:pt idx="5">
                  <c:v>'05</c:v>
                </c:pt>
                <c:pt idx="6">
                  <c:v>'05</c:v>
                </c:pt>
                <c:pt idx="7">
                  <c:v>'05</c:v>
                </c:pt>
                <c:pt idx="8">
                  <c:v>'05</c:v>
                </c:pt>
                <c:pt idx="9">
                  <c:v>'06</c:v>
                </c:pt>
                <c:pt idx="10">
                  <c:v>'06</c:v>
                </c:pt>
                <c:pt idx="11">
                  <c:v>'06</c:v>
                </c:pt>
                <c:pt idx="12">
                  <c:v>'06</c:v>
                </c:pt>
                <c:pt idx="13">
                  <c:v>'07</c:v>
                </c:pt>
                <c:pt idx="14">
                  <c:v>'07</c:v>
                </c:pt>
                <c:pt idx="15">
                  <c:v>'07</c:v>
                </c:pt>
                <c:pt idx="16">
                  <c:v>'07</c:v>
                </c:pt>
                <c:pt idx="17">
                  <c:v>'08</c:v>
                </c:pt>
                <c:pt idx="18">
                  <c:v>'08</c:v>
                </c:pt>
                <c:pt idx="19">
                  <c:v>'08</c:v>
                </c:pt>
                <c:pt idx="20">
                  <c:v>'08</c:v>
                </c:pt>
                <c:pt idx="21">
                  <c:v>'09</c:v>
                </c:pt>
                <c:pt idx="22">
                  <c:v>'09</c:v>
                </c:pt>
                <c:pt idx="23">
                  <c:v>'09</c:v>
                </c:pt>
                <c:pt idx="24">
                  <c:v>'09</c:v>
                </c:pt>
                <c:pt idx="25">
                  <c:v>'10</c:v>
                </c:pt>
                <c:pt idx="26">
                  <c:v>'10</c:v>
                </c:pt>
                <c:pt idx="27">
                  <c:v>'10</c:v>
                </c:pt>
                <c:pt idx="28">
                  <c:v>'10</c:v>
                </c:pt>
                <c:pt idx="29">
                  <c:v>'11</c:v>
                </c:pt>
                <c:pt idx="30">
                  <c:v>'11</c:v>
                </c:pt>
                <c:pt idx="31">
                  <c:v>'11</c:v>
                </c:pt>
                <c:pt idx="32">
                  <c:v>'11</c:v>
                </c:pt>
                <c:pt idx="33">
                  <c:v>'12</c:v>
                </c:pt>
                <c:pt idx="34">
                  <c:v>'12</c:v>
                </c:pt>
                <c:pt idx="35">
                  <c:v>'12</c:v>
                </c:pt>
                <c:pt idx="36">
                  <c:v>'12</c:v>
                </c:pt>
                <c:pt idx="37">
                  <c:v>'13</c:v>
                </c:pt>
                <c:pt idx="38">
                  <c:v>'13</c:v>
                </c:pt>
                <c:pt idx="39">
                  <c:v>'13</c:v>
                </c:pt>
                <c:pt idx="40">
                  <c:v>'13</c:v>
                </c:pt>
                <c:pt idx="41">
                  <c:v>'14</c:v>
                </c:pt>
                <c:pt idx="42">
                  <c:v>'14</c:v>
                </c:pt>
                <c:pt idx="43">
                  <c:v>'14</c:v>
                </c:pt>
                <c:pt idx="44">
                  <c:v>'14</c:v>
                </c:pt>
                <c:pt idx="45">
                  <c:v>'15</c:v>
                </c:pt>
                <c:pt idx="46">
                  <c:v>'15</c:v>
                </c:pt>
                <c:pt idx="47">
                  <c:v>'15</c:v>
                </c:pt>
                <c:pt idx="48">
                  <c:v>'15</c:v>
                </c:pt>
                <c:pt idx="49">
                  <c:v>'16</c:v>
                </c:pt>
                <c:pt idx="50">
                  <c:v>'16</c:v>
                </c:pt>
                <c:pt idx="51">
                  <c:v>'16</c:v>
                </c:pt>
                <c:pt idx="52">
                  <c:v>'16</c:v>
                </c:pt>
                <c:pt idx="53">
                  <c:v>'17</c:v>
                </c:pt>
                <c:pt idx="54">
                  <c:v>'17</c:v>
                </c:pt>
                <c:pt idx="55">
                  <c:v>'17</c:v>
                </c:pt>
                <c:pt idx="56">
                  <c:v>'17</c:v>
                </c:pt>
                <c:pt idx="57">
                  <c:v>'18</c:v>
                </c:pt>
                <c:pt idx="58">
                  <c:v>'18</c:v>
                </c:pt>
                <c:pt idx="59">
                  <c:v>'18</c:v>
                </c:pt>
                <c:pt idx="60">
                  <c:v>'18</c:v>
                </c:pt>
                <c:pt idx="61">
                  <c:v>'19</c:v>
                </c:pt>
                <c:pt idx="62">
                  <c:v>'19</c:v>
                </c:pt>
                <c:pt idx="63">
                  <c:v>'19</c:v>
                </c:pt>
                <c:pt idx="64">
                  <c:v>'19</c:v>
                </c:pt>
                <c:pt idx="65">
                  <c:v>'20</c:v>
                </c:pt>
                <c:pt idx="66">
                  <c:v>'20</c:v>
                </c:pt>
                <c:pt idx="67">
                  <c:v>'20</c:v>
                </c:pt>
                <c:pt idx="68">
                  <c:v>'20</c:v>
                </c:pt>
                <c:pt idx="69">
                  <c:v>'21</c:v>
                </c:pt>
                <c:pt idx="70">
                  <c:v>'21</c:v>
                </c:pt>
                <c:pt idx="71">
                  <c:v>'21</c:v>
                </c:pt>
                <c:pt idx="72">
                  <c:v>'21</c:v>
                </c:pt>
                <c:pt idx="73">
                  <c:v>'22</c:v>
                </c:pt>
                <c:pt idx="74">
                  <c:v>'22</c:v>
                </c:pt>
                <c:pt idx="75">
                  <c:v>'22</c:v>
                </c:pt>
                <c:pt idx="76">
                  <c:v>'22</c:v>
                </c:pt>
                <c:pt idx="77">
                  <c:v>'23</c:v>
                </c:pt>
                <c:pt idx="78">
                  <c:v>'23</c:v>
                </c:pt>
                <c:pt idx="79">
                  <c:v>'23</c:v>
                </c:pt>
                <c:pt idx="80">
                  <c:v>'23</c:v>
                </c:pt>
                <c:pt idx="81">
                  <c:v>'24</c:v>
                </c:pt>
                <c:pt idx="82">
                  <c:v>'24</c:v>
                </c:pt>
                <c:pt idx="83">
                  <c:v>'24</c:v>
                </c:pt>
                <c:pt idx="84">
                  <c:v>'24</c:v>
                </c:pt>
                <c:pt idx="85">
                  <c:v>'25</c:v>
                </c:pt>
                <c:pt idx="86">
                  <c:v>'25</c:v>
                </c:pt>
                <c:pt idx="87">
                  <c:v>'25</c:v>
                </c:pt>
                <c:pt idx="88">
                  <c:v>'25</c:v>
                </c:pt>
              </c:strCache>
            </c:strRef>
          </c:cat>
          <c:val>
            <c:numRef>
              <c:f>'Capital Markets'!$F$238:$F$326</c:f>
              <c:numCache>
                <c:formatCode>0.0%</c:formatCode>
                <c:ptCount val="89"/>
                <c:pt idx="0">
                  <c:v>7.9024817244158135E-2</c:v>
                </c:pt>
                <c:pt idx="1">
                  <c:v>7.7871073487421005E-2</c:v>
                </c:pt>
                <c:pt idx="2">
                  <c:v>7.7078607970580804E-2</c:v>
                </c:pt>
                <c:pt idx="3">
                  <c:v>7.465574393565938E-2</c:v>
                </c:pt>
                <c:pt idx="4">
                  <c:v>7.2625168526072911E-2</c:v>
                </c:pt>
                <c:pt idx="5">
                  <c:v>7.1846486536702905E-2</c:v>
                </c:pt>
                <c:pt idx="6">
                  <c:v>7.0292859405538186E-2</c:v>
                </c:pt>
                <c:pt idx="7">
                  <c:v>6.8787299563487364E-2</c:v>
                </c:pt>
                <c:pt idx="8">
                  <c:v>6.7567209827275612E-2</c:v>
                </c:pt>
                <c:pt idx="9">
                  <c:v>6.8078129625445266E-2</c:v>
                </c:pt>
                <c:pt idx="10">
                  <c:v>6.7131181943302587E-2</c:v>
                </c:pt>
                <c:pt idx="11">
                  <c:v>6.6692047623365419E-2</c:v>
                </c:pt>
                <c:pt idx="12">
                  <c:v>6.6657310377599463E-2</c:v>
                </c:pt>
                <c:pt idx="13">
                  <c:v>6.5780074992614193E-2</c:v>
                </c:pt>
                <c:pt idx="14">
                  <c:v>6.4592651014663313E-2</c:v>
                </c:pt>
                <c:pt idx="15">
                  <c:v>6.4988266884700038E-2</c:v>
                </c:pt>
                <c:pt idx="16">
                  <c:v>6.6914217447183524E-2</c:v>
                </c:pt>
                <c:pt idx="17">
                  <c:v>6.7997139011477609E-2</c:v>
                </c:pt>
                <c:pt idx="18">
                  <c:v>6.7700568438169961E-2</c:v>
                </c:pt>
                <c:pt idx="19">
                  <c:v>6.8881944822216476E-2</c:v>
                </c:pt>
                <c:pt idx="20">
                  <c:v>7.0959547832167361E-2</c:v>
                </c:pt>
                <c:pt idx="21">
                  <c:v>7.2549193616836302E-2</c:v>
                </c:pt>
                <c:pt idx="22">
                  <c:v>7.2752721387372224E-2</c:v>
                </c:pt>
                <c:pt idx="23">
                  <c:v>7.9263680467480113E-2</c:v>
                </c:pt>
                <c:pt idx="24">
                  <c:v>7.9452897884010332E-2</c:v>
                </c:pt>
                <c:pt idx="25">
                  <c:v>8.1284435244940098E-2</c:v>
                </c:pt>
                <c:pt idx="26">
                  <c:v>7.8777258721541385E-2</c:v>
                </c:pt>
                <c:pt idx="27">
                  <c:v>7.9673078166587016E-2</c:v>
                </c:pt>
                <c:pt idx="28">
                  <c:v>7.6342185115327643E-2</c:v>
                </c:pt>
                <c:pt idx="29">
                  <c:v>7.6143729694113871E-2</c:v>
                </c:pt>
                <c:pt idx="30">
                  <c:v>7.5900227435870674E-2</c:v>
                </c:pt>
                <c:pt idx="31">
                  <c:v>7.520830731220457E-2</c:v>
                </c:pt>
                <c:pt idx="32">
                  <c:v>7.5302274018112153E-2</c:v>
                </c:pt>
                <c:pt idx="33">
                  <c:v>7.3708301092739459E-2</c:v>
                </c:pt>
                <c:pt idx="34">
                  <c:v>7.3457889719405672E-2</c:v>
                </c:pt>
                <c:pt idx="35">
                  <c:v>7.2454639606010646E-2</c:v>
                </c:pt>
                <c:pt idx="36">
                  <c:v>7.2360055689860411E-2</c:v>
                </c:pt>
                <c:pt idx="37">
                  <c:v>7.13463029346596E-2</c:v>
                </c:pt>
                <c:pt idx="38">
                  <c:v>7.0708693306178155E-2</c:v>
                </c:pt>
                <c:pt idx="39">
                  <c:v>7.0648388173069482E-2</c:v>
                </c:pt>
                <c:pt idx="40">
                  <c:v>7.0612799146550914E-2</c:v>
                </c:pt>
                <c:pt idx="41">
                  <c:v>6.8376091423950278E-2</c:v>
                </c:pt>
                <c:pt idx="42">
                  <c:v>6.8759473734063464E-2</c:v>
                </c:pt>
                <c:pt idx="43">
                  <c:v>6.8317831700296594E-2</c:v>
                </c:pt>
                <c:pt idx="44">
                  <c:v>6.6443827719132667E-2</c:v>
                </c:pt>
                <c:pt idx="45">
                  <c:v>6.6094264792844318E-2</c:v>
                </c:pt>
                <c:pt idx="46">
                  <c:v>6.5746473341649722E-2</c:v>
                </c:pt>
                <c:pt idx="47">
                  <c:v>6.519719684639802E-2</c:v>
                </c:pt>
                <c:pt idx="48">
                  <c:v>6.4662481006076231E-2</c:v>
                </c:pt>
                <c:pt idx="49">
                  <c:v>6.5291562032767481E-2</c:v>
                </c:pt>
                <c:pt idx="50">
                  <c:v>6.3592526673091399E-2</c:v>
                </c:pt>
                <c:pt idx="51">
                  <c:v>6.4263798426926713E-2</c:v>
                </c:pt>
                <c:pt idx="52">
                  <c:v>6.5339510993158531E-2</c:v>
                </c:pt>
                <c:pt idx="53">
                  <c:v>6.4251843888644147E-2</c:v>
                </c:pt>
                <c:pt idx="54">
                  <c:v>6.501786911571987E-2</c:v>
                </c:pt>
                <c:pt idx="55">
                  <c:v>6.4825723308375952E-2</c:v>
                </c:pt>
                <c:pt idx="56">
                  <c:v>6.5575374022043637E-2</c:v>
                </c:pt>
                <c:pt idx="57">
                  <c:v>6.4958838334718313E-2</c:v>
                </c:pt>
                <c:pt idx="58">
                  <c:v>6.5239257629510466E-2</c:v>
                </c:pt>
                <c:pt idx="59">
                  <c:v>6.526322228884375E-2</c:v>
                </c:pt>
                <c:pt idx="60">
                  <c:v>6.5574388751681423E-2</c:v>
                </c:pt>
                <c:pt idx="61">
                  <c:v>6.5628383295847373E-2</c:v>
                </c:pt>
                <c:pt idx="62">
                  <c:v>6.5858140071587898E-2</c:v>
                </c:pt>
                <c:pt idx="63">
                  <c:v>6.6198838843825117E-2</c:v>
                </c:pt>
                <c:pt idx="64">
                  <c:v>6.5548634183976578E-2</c:v>
                </c:pt>
                <c:pt idx="65">
                  <c:v>6.4988332717356198E-2</c:v>
                </c:pt>
                <c:pt idx="66">
                  <c:v>6.5023196090398167E-2</c:v>
                </c:pt>
                <c:pt idx="67">
                  <c:v>6.529781366876565E-2</c:v>
                </c:pt>
                <c:pt idx="68">
                  <c:v>6.413375789539201E-2</c:v>
                </c:pt>
                <c:pt idx="69">
                  <c:v>6.4601137073117515E-2</c:v>
                </c:pt>
                <c:pt idx="70">
                  <c:v>6.5619873954967975E-2</c:v>
                </c:pt>
                <c:pt idx="71">
                  <c:v>6.4646154060575042E-2</c:v>
                </c:pt>
                <c:pt idx="72">
                  <c:v>6.3704247719958126E-2</c:v>
                </c:pt>
                <c:pt idx="73">
                  <c:v>6.2225174392145088E-2</c:v>
                </c:pt>
                <c:pt idx="74">
                  <c:v>6.11748021787029E-2</c:v>
                </c:pt>
                <c:pt idx="75">
                  <c:v>6.1804437431342459E-2</c:v>
                </c:pt>
                <c:pt idx="76">
                  <c:v>6.5301675036185017E-2</c:v>
                </c:pt>
                <c:pt idx="77">
                  <c:v>6.5092605916431637E-2</c:v>
                </c:pt>
                <c:pt idx="78">
                  <c:v>6.7113151340996574E-2</c:v>
                </c:pt>
                <c:pt idx="79">
                  <c:v>6.5343756437859432E-2</c:v>
                </c:pt>
                <c:pt idx="80">
                  <c:v>6.9313301946277966E-2</c:v>
                </c:pt>
                <c:pt idx="81">
                  <c:v>6.9978964436694838E-2</c:v>
                </c:pt>
                <c:pt idx="82">
                  <c:v>7.007784248604948E-2</c:v>
                </c:pt>
                <c:pt idx="83">
                  <c:v>6.9177039147612931E-2</c:v>
                </c:pt>
                <c:pt idx="84">
                  <c:v>7.0022215692619433E-2</c:v>
                </c:pt>
                <c:pt idx="85">
                  <c:v>6.9091461382914277E-2</c:v>
                </c:pt>
                <c:pt idx="86">
                  <c:v>6.9135736461040556E-2</c:v>
                </c:pt>
                <c:pt idx="87">
                  <c:v>7.0189602109264601E-2</c:v>
                </c:pt>
                <c:pt idx="88">
                  <c:v>7.2122067888111083E-2</c:v>
                </c:pt>
              </c:numCache>
            </c:numRef>
          </c:val>
          <c:smooth val="0"/>
          <c:extLst>
            <c:ext xmlns:c16="http://schemas.microsoft.com/office/drawing/2014/chart" uri="{C3380CC4-5D6E-409C-BE32-E72D297353CC}">
              <c16:uniqueId val="{00000005-A32E-443B-8CE8-F21E1CB99BD4}"/>
            </c:ext>
          </c:extLst>
        </c:ser>
        <c:ser>
          <c:idx val="3"/>
          <c:order val="3"/>
          <c:tx>
            <c:strRef>
              <c:f>'Capital Markets'!$G$230</c:f>
              <c:strCache>
                <c:ptCount val="1"/>
                <c:pt idx="0">
                  <c:v>Residential</c:v>
                </c:pt>
              </c:strCache>
            </c:strRef>
          </c:tx>
          <c:spPr>
            <a:ln w="28575" cap="rnd">
              <a:solidFill>
                <a:schemeClr val="accent4"/>
              </a:solidFill>
              <a:round/>
            </a:ln>
            <a:effectLst/>
          </c:spPr>
          <c:marker>
            <c:symbol val="none"/>
          </c:marker>
          <c:dLbls>
            <c:dLbl>
              <c:idx val="8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32E-443B-8CE8-F21E1CB99BD4}"/>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Markets'!$C$238:$C$326</c:f>
              <c:strCache>
                <c:ptCount val="89"/>
                <c:pt idx="0">
                  <c:v>'03</c:v>
                </c:pt>
                <c:pt idx="1">
                  <c:v>'04</c:v>
                </c:pt>
                <c:pt idx="2">
                  <c:v>'04</c:v>
                </c:pt>
                <c:pt idx="3">
                  <c:v>'04</c:v>
                </c:pt>
                <c:pt idx="4">
                  <c:v>'04</c:v>
                </c:pt>
                <c:pt idx="5">
                  <c:v>'05</c:v>
                </c:pt>
                <c:pt idx="6">
                  <c:v>'05</c:v>
                </c:pt>
                <c:pt idx="7">
                  <c:v>'05</c:v>
                </c:pt>
                <c:pt idx="8">
                  <c:v>'05</c:v>
                </c:pt>
                <c:pt idx="9">
                  <c:v>'06</c:v>
                </c:pt>
                <c:pt idx="10">
                  <c:v>'06</c:v>
                </c:pt>
                <c:pt idx="11">
                  <c:v>'06</c:v>
                </c:pt>
                <c:pt idx="12">
                  <c:v>'06</c:v>
                </c:pt>
                <c:pt idx="13">
                  <c:v>'07</c:v>
                </c:pt>
                <c:pt idx="14">
                  <c:v>'07</c:v>
                </c:pt>
                <c:pt idx="15">
                  <c:v>'07</c:v>
                </c:pt>
                <c:pt idx="16">
                  <c:v>'07</c:v>
                </c:pt>
                <c:pt idx="17">
                  <c:v>'08</c:v>
                </c:pt>
                <c:pt idx="18">
                  <c:v>'08</c:v>
                </c:pt>
                <c:pt idx="19">
                  <c:v>'08</c:v>
                </c:pt>
                <c:pt idx="20">
                  <c:v>'08</c:v>
                </c:pt>
                <c:pt idx="21">
                  <c:v>'09</c:v>
                </c:pt>
                <c:pt idx="22">
                  <c:v>'09</c:v>
                </c:pt>
                <c:pt idx="23">
                  <c:v>'09</c:v>
                </c:pt>
                <c:pt idx="24">
                  <c:v>'09</c:v>
                </c:pt>
                <c:pt idx="25">
                  <c:v>'10</c:v>
                </c:pt>
                <c:pt idx="26">
                  <c:v>'10</c:v>
                </c:pt>
                <c:pt idx="27">
                  <c:v>'10</c:v>
                </c:pt>
                <c:pt idx="28">
                  <c:v>'10</c:v>
                </c:pt>
                <c:pt idx="29">
                  <c:v>'11</c:v>
                </c:pt>
                <c:pt idx="30">
                  <c:v>'11</c:v>
                </c:pt>
                <c:pt idx="31">
                  <c:v>'11</c:v>
                </c:pt>
                <c:pt idx="32">
                  <c:v>'11</c:v>
                </c:pt>
                <c:pt idx="33">
                  <c:v>'12</c:v>
                </c:pt>
                <c:pt idx="34">
                  <c:v>'12</c:v>
                </c:pt>
                <c:pt idx="35">
                  <c:v>'12</c:v>
                </c:pt>
                <c:pt idx="36">
                  <c:v>'12</c:v>
                </c:pt>
                <c:pt idx="37">
                  <c:v>'13</c:v>
                </c:pt>
                <c:pt idx="38">
                  <c:v>'13</c:v>
                </c:pt>
                <c:pt idx="39">
                  <c:v>'13</c:v>
                </c:pt>
                <c:pt idx="40">
                  <c:v>'13</c:v>
                </c:pt>
                <c:pt idx="41">
                  <c:v>'14</c:v>
                </c:pt>
                <c:pt idx="42">
                  <c:v>'14</c:v>
                </c:pt>
                <c:pt idx="43">
                  <c:v>'14</c:v>
                </c:pt>
                <c:pt idx="44">
                  <c:v>'14</c:v>
                </c:pt>
                <c:pt idx="45">
                  <c:v>'15</c:v>
                </c:pt>
                <c:pt idx="46">
                  <c:v>'15</c:v>
                </c:pt>
                <c:pt idx="47">
                  <c:v>'15</c:v>
                </c:pt>
                <c:pt idx="48">
                  <c:v>'15</c:v>
                </c:pt>
                <c:pt idx="49">
                  <c:v>'16</c:v>
                </c:pt>
                <c:pt idx="50">
                  <c:v>'16</c:v>
                </c:pt>
                <c:pt idx="51">
                  <c:v>'16</c:v>
                </c:pt>
                <c:pt idx="52">
                  <c:v>'16</c:v>
                </c:pt>
                <c:pt idx="53">
                  <c:v>'17</c:v>
                </c:pt>
                <c:pt idx="54">
                  <c:v>'17</c:v>
                </c:pt>
                <c:pt idx="55">
                  <c:v>'17</c:v>
                </c:pt>
                <c:pt idx="56">
                  <c:v>'17</c:v>
                </c:pt>
                <c:pt idx="57">
                  <c:v>'18</c:v>
                </c:pt>
                <c:pt idx="58">
                  <c:v>'18</c:v>
                </c:pt>
                <c:pt idx="59">
                  <c:v>'18</c:v>
                </c:pt>
                <c:pt idx="60">
                  <c:v>'18</c:v>
                </c:pt>
                <c:pt idx="61">
                  <c:v>'19</c:v>
                </c:pt>
                <c:pt idx="62">
                  <c:v>'19</c:v>
                </c:pt>
                <c:pt idx="63">
                  <c:v>'19</c:v>
                </c:pt>
                <c:pt idx="64">
                  <c:v>'19</c:v>
                </c:pt>
                <c:pt idx="65">
                  <c:v>'20</c:v>
                </c:pt>
                <c:pt idx="66">
                  <c:v>'20</c:v>
                </c:pt>
                <c:pt idx="67">
                  <c:v>'20</c:v>
                </c:pt>
                <c:pt idx="68">
                  <c:v>'20</c:v>
                </c:pt>
                <c:pt idx="69">
                  <c:v>'21</c:v>
                </c:pt>
                <c:pt idx="70">
                  <c:v>'21</c:v>
                </c:pt>
                <c:pt idx="71">
                  <c:v>'21</c:v>
                </c:pt>
                <c:pt idx="72">
                  <c:v>'21</c:v>
                </c:pt>
                <c:pt idx="73">
                  <c:v>'22</c:v>
                </c:pt>
                <c:pt idx="74">
                  <c:v>'22</c:v>
                </c:pt>
                <c:pt idx="75">
                  <c:v>'22</c:v>
                </c:pt>
                <c:pt idx="76">
                  <c:v>'22</c:v>
                </c:pt>
                <c:pt idx="77">
                  <c:v>'23</c:v>
                </c:pt>
                <c:pt idx="78">
                  <c:v>'23</c:v>
                </c:pt>
                <c:pt idx="79">
                  <c:v>'23</c:v>
                </c:pt>
                <c:pt idx="80">
                  <c:v>'23</c:v>
                </c:pt>
                <c:pt idx="81">
                  <c:v>'24</c:v>
                </c:pt>
                <c:pt idx="82">
                  <c:v>'24</c:v>
                </c:pt>
                <c:pt idx="83">
                  <c:v>'24</c:v>
                </c:pt>
                <c:pt idx="84">
                  <c:v>'24</c:v>
                </c:pt>
                <c:pt idx="85">
                  <c:v>'25</c:v>
                </c:pt>
                <c:pt idx="86">
                  <c:v>'25</c:v>
                </c:pt>
                <c:pt idx="87">
                  <c:v>'25</c:v>
                </c:pt>
                <c:pt idx="88">
                  <c:v>'25</c:v>
                </c:pt>
              </c:strCache>
            </c:strRef>
          </c:cat>
          <c:val>
            <c:numRef>
              <c:f>'Capital Markets'!$G$238:$G$326</c:f>
              <c:numCache>
                <c:formatCode>0.0%</c:formatCode>
                <c:ptCount val="89"/>
                <c:pt idx="0">
                  <c:v>7.383317461930583E-2</c:v>
                </c:pt>
                <c:pt idx="1">
                  <c:v>7.1610174164175991E-2</c:v>
                </c:pt>
                <c:pt idx="2">
                  <c:v>7.2728650988294521E-2</c:v>
                </c:pt>
                <c:pt idx="3">
                  <c:v>6.9323322122034278E-2</c:v>
                </c:pt>
                <c:pt idx="4">
                  <c:v>6.6249090461776808E-2</c:v>
                </c:pt>
                <c:pt idx="5">
                  <c:v>6.544870334308435E-2</c:v>
                </c:pt>
                <c:pt idx="6">
                  <c:v>6.4335564029650807E-2</c:v>
                </c:pt>
                <c:pt idx="7">
                  <c:v>6.2301684385447788E-2</c:v>
                </c:pt>
                <c:pt idx="8">
                  <c:v>6.2449081048024775E-2</c:v>
                </c:pt>
                <c:pt idx="9">
                  <c:v>6.2625442774283072E-2</c:v>
                </c:pt>
                <c:pt idx="10">
                  <c:v>6.3539537866332083E-2</c:v>
                </c:pt>
                <c:pt idx="11">
                  <c:v>6.2108101304479753E-2</c:v>
                </c:pt>
                <c:pt idx="12">
                  <c:v>6.2713758280453891E-2</c:v>
                </c:pt>
                <c:pt idx="13">
                  <c:v>6.3499824678311584E-2</c:v>
                </c:pt>
                <c:pt idx="14">
                  <c:v>6.2986509148120595E-2</c:v>
                </c:pt>
                <c:pt idx="15">
                  <c:v>6.3166316073916068E-2</c:v>
                </c:pt>
                <c:pt idx="16">
                  <c:v>6.3182525706314857E-2</c:v>
                </c:pt>
                <c:pt idx="17">
                  <c:v>6.330262948654089E-2</c:v>
                </c:pt>
                <c:pt idx="18">
                  <c:v>6.5090580037920856E-2</c:v>
                </c:pt>
                <c:pt idx="19">
                  <c:v>6.4459644942259309E-2</c:v>
                </c:pt>
                <c:pt idx="20">
                  <c:v>6.6876731849298238E-2</c:v>
                </c:pt>
                <c:pt idx="21">
                  <c:v>6.7563524708533898E-2</c:v>
                </c:pt>
                <c:pt idx="22">
                  <c:v>6.5571419617959426E-2</c:v>
                </c:pt>
                <c:pt idx="23">
                  <c:v>7.0613576927118837E-2</c:v>
                </c:pt>
                <c:pt idx="24">
                  <c:v>6.8807170757929151E-2</c:v>
                </c:pt>
                <c:pt idx="25">
                  <c:v>6.7786092087388422E-2</c:v>
                </c:pt>
                <c:pt idx="26">
                  <c:v>6.7933263337310354E-2</c:v>
                </c:pt>
                <c:pt idx="27">
                  <c:v>6.5596346310776765E-2</c:v>
                </c:pt>
                <c:pt idx="28">
                  <c:v>6.4970741146404679E-2</c:v>
                </c:pt>
                <c:pt idx="29">
                  <c:v>6.4735785148816533E-2</c:v>
                </c:pt>
                <c:pt idx="30">
                  <c:v>6.4706171973829052E-2</c:v>
                </c:pt>
                <c:pt idx="31">
                  <c:v>6.2969362226928158E-2</c:v>
                </c:pt>
                <c:pt idx="32">
                  <c:v>6.3141504685900435E-2</c:v>
                </c:pt>
                <c:pt idx="33">
                  <c:v>6.3441866435683697E-2</c:v>
                </c:pt>
                <c:pt idx="34">
                  <c:v>6.1911733196051776E-2</c:v>
                </c:pt>
                <c:pt idx="35">
                  <c:v>6.1854089469024029E-2</c:v>
                </c:pt>
                <c:pt idx="36">
                  <c:v>6.0455211002005745E-2</c:v>
                </c:pt>
                <c:pt idx="37">
                  <c:v>6.1669841808619473E-2</c:v>
                </c:pt>
                <c:pt idx="38">
                  <c:v>6.081421847359654E-2</c:v>
                </c:pt>
                <c:pt idx="39">
                  <c:v>6.1275814870686687E-2</c:v>
                </c:pt>
                <c:pt idx="40">
                  <c:v>6.2299576119741025E-2</c:v>
                </c:pt>
                <c:pt idx="41">
                  <c:v>6.1614615269467349E-2</c:v>
                </c:pt>
                <c:pt idx="42">
                  <c:v>6.0932140990588073E-2</c:v>
                </c:pt>
                <c:pt idx="43">
                  <c:v>5.8514422943383215E-2</c:v>
                </c:pt>
                <c:pt idx="44">
                  <c:v>5.9140839190396817E-2</c:v>
                </c:pt>
                <c:pt idx="45">
                  <c:v>5.7978283431588347E-2</c:v>
                </c:pt>
                <c:pt idx="46">
                  <c:v>5.7998677293256008E-2</c:v>
                </c:pt>
                <c:pt idx="47">
                  <c:v>5.7980132892316565E-2</c:v>
                </c:pt>
                <c:pt idx="48">
                  <c:v>5.7706882814125005E-2</c:v>
                </c:pt>
                <c:pt idx="49">
                  <c:v>5.6434020950374281E-2</c:v>
                </c:pt>
                <c:pt idx="50">
                  <c:v>5.6782413413116024E-2</c:v>
                </c:pt>
                <c:pt idx="51">
                  <c:v>5.6147929768280862E-2</c:v>
                </c:pt>
                <c:pt idx="52">
                  <c:v>5.6263082098719733E-2</c:v>
                </c:pt>
                <c:pt idx="53">
                  <c:v>5.6100115327469176E-2</c:v>
                </c:pt>
                <c:pt idx="54">
                  <c:v>5.6189008523978907E-2</c:v>
                </c:pt>
                <c:pt idx="55">
                  <c:v>5.4911553519328839E-2</c:v>
                </c:pt>
                <c:pt idx="56">
                  <c:v>5.5297965695559372E-2</c:v>
                </c:pt>
                <c:pt idx="57">
                  <c:v>5.56199612034965E-2</c:v>
                </c:pt>
                <c:pt idx="58">
                  <c:v>5.4987407285853523E-2</c:v>
                </c:pt>
                <c:pt idx="59">
                  <c:v>5.4901643116305125E-2</c:v>
                </c:pt>
                <c:pt idx="60">
                  <c:v>5.4696680054998843E-2</c:v>
                </c:pt>
                <c:pt idx="61">
                  <c:v>5.5393834906622218E-2</c:v>
                </c:pt>
                <c:pt idx="62">
                  <c:v>5.4435571649317012E-2</c:v>
                </c:pt>
                <c:pt idx="63">
                  <c:v>5.3611202362768409E-2</c:v>
                </c:pt>
                <c:pt idx="64">
                  <c:v>5.2696131459276423E-2</c:v>
                </c:pt>
                <c:pt idx="65">
                  <c:v>5.179978519592477E-2</c:v>
                </c:pt>
                <c:pt idx="66">
                  <c:v>5.0678094740475979E-2</c:v>
                </c:pt>
                <c:pt idx="67">
                  <c:v>5.0245799068253855E-2</c:v>
                </c:pt>
                <c:pt idx="68">
                  <c:v>4.959558698092105E-2</c:v>
                </c:pt>
                <c:pt idx="69">
                  <c:v>4.9678378244486295E-2</c:v>
                </c:pt>
                <c:pt idx="70">
                  <c:v>4.9519864597906034E-2</c:v>
                </c:pt>
                <c:pt idx="71">
                  <c:v>4.749653580671933E-2</c:v>
                </c:pt>
                <c:pt idx="72">
                  <c:v>4.6808489076461318E-2</c:v>
                </c:pt>
                <c:pt idx="73">
                  <c:v>4.6622801055523251E-2</c:v>
                </c:pt>
                <c:pt idx="74">
                  <c:v>4.6326307553249929E-2</c:v>
                </c:pt>
                <c:pt idx="75">
                  <c:v>4.6598112566808937E-2</c:v>
                </c:pt>
                <c:pt idx="76">
                  <c:v>4.9059523789201531E-2</c:v>
                </c:pt>
                <c:pt idx="77">
                  <c:v>5.1601860425899586E-2</c:v>
                </c:pt>
                <c:pt idx="78">
                  <c:v>5.2663414817088874E-2</c:v>
                </c:pt>
                <c:pt idx="79">
                  <c:v>5.3269972116419255E-2</c:v>
                </c:pt>
                <c:pt idx="80">
                  <c:v>5.49982610122337E-2</c:v>
                </c:pt>
                <c:pt idx="81">
                  <c:v>5.6226227345410204E-2</c:v>
                </c:pt>
                <c:pt idx="82">
                  <c:v>5.611999047150306E-2</c:v>
                </c:pt>
                <c:pt idx="83">
                  <c:v>5.5586588521630079E-2</c:v>
                </c:pt>
                <c:pt idx="84">
                  <c:v>5.4692183987365341E-2</c:v>
                </c:pt>
                <c:pt idx="85">
                  <c:v>5.6181001632701948E-2</c:v>
                </c:pt>
                <c:pt idx="86">
                  <c:v>5.5113716116253625E-2</c:v>
                </c:pt>
                <c:pt idx="87">
                  <c:v>5.6246462126719347E-2</c:v>
                </c:pt>
                <c:pt idx="88">
                  <c:v>5.4835059263688674E-2</c:v>
                </c:pt>
              </c:numCache>
            </c:numRef>
          </c:val>
          <c:smooth val="0"/>
          <c:extLst>
            <c:ext xmlns:c16="http://schemas.microsoft.com/office/drawing/2014/chart" uri="{C3380CC4-5D6E-409C-BE32-E72D297353CC}">
              <c16:uniqueId val="{00000007-A32E-443B-8CE8-F21E1CB99BD4}"/>
            </c:ext>
          </c:extLst>
        </c:ser>
        <c:dLbls>
          <c:showLegendKey val="0"/>
          <c:showVal val="0"/>
          <c:showCatName val="0"/>
          <c:showSerName val="0"/>
          <c:showPercent val="0"/>
          <c:showBubbleSize val="0"/>
        </c:dLbls>
        <c:smooth val="0"/>
        <c:axId val="103704607"/>
        <c:axId val="103726207"/>
      </c:lineChart>
      <c:catAx>
        <c:axId val="103704607"/>
        <c:scaling>
          <c:orientation val="minMax"/>
        </c:scaling>
        <c:delete val="0"/>
        <c:axPos val="b"/>
        <c:numFmt formatCode="\'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03726207"/>
        <c:crosses val="autoZero"/>
        <c:auto val="1"/>
        <c:lblAlgn val="ctr"/>
        <c:lblOffset val="100"/>
        <c:tickLblSkip val="8"/>
        <c:noMultiLvlLbl val="0"/>
      </c:catAx>
      <c:valAx>
        <c:axId val="103726207"/>
        <c:scaling>
          <c:orientation val="minMax"/>
          <c:min val="4.0000000000000008E-2"/>
        </c:scaling>
        <c:delete val="0"/>
        <c:axPos val="l"/>
        <c:title>
          <c:tx>
            <c:strRef>
              <c:f>'Capital Markets'!$J$123</c:f>
              <c:strCache>
                <c:ptCount val="1"/>
                <c:pt idx="0">
                  <c:v>Yield/Rate</c:v>
                </c:pt>
              </c:strCache>
            </c:strRef>
          </c:tx>
          <c:layout>
            <c:manualLayout>
              <c:xMode val="edge"/>
              <c:yMode val="edge"/>
              <c:x val="2.8975217291314554E-3"/>
              <c:y val="0.265549443019636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crossAx val="1037046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Calibri" panose="020F0502020204030204" pitchFamily="34" charset="0"/>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latin typeface="+mj-lt"/>
          <a:ea typeface="Calibri" panose="020F0502020204030204" pitchFamily="34" charset="0"/>
          <a:cs typeface="Calibri" panose="020F0502020204030204" pitchFamily="34" charset="0"/>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36739386611733"/>
          <c:y val="5.0925925925925923E-2"/>
          <c:w val="0.70527751742116085"/>
          <c:h val="0.79915566526371828"/>
        </c:manualLayout>
      </c:layout>
      <c:barChart>
        <c:barDir val="col"/>
        <c:grouping val="clustered"/>
        <c:varyColors val="0"/>
        <c:ser>
          <c:idx val="1"/>
          <c:order val="0"/>
          <c:tx>
            <c:strRef>
              <c:f>Alts!$C$121</c:f>
              <c:strCache>
                <c:ptCount val="1"/>
                <c:pt idx="0">
                  <c:v>Self-Storage Inventory</c:v>
                </c:pt>
              </c:strCache>
            </c:strRef>
          </c:tx>
          <c:spPr>
            <a:solidFill>
              <a:schemeClr val="bg2"/>
            </a:solidFill>
            <a:ln>
              <a:noFill/>
            </a:ln>
            <a:effectLst/>
          </c:spPr>
          <c:invertIfNegative val="0"/>
          <c:dPt>
            <c:idx val="26"/>
            <c:invertIfNegative val="0"/>
            <c:bubble3D val="0"/>
            <c:spPr>
              <a:solidFill>
                <a:schemeClr val="bg2">
                  <a:lumMod val="50000"/>
                </a:schemeClr>
              </a:solidFill>
              <a:ln>
                <a:noFill/>
              </a:ln>
              <a:effectLst/>
            </c:spPr>
            <c:extLst>
              <c:ext xmlns:c16="http://schemas.microsoft.com/office/drawing/2014/chart" uri="{C3380CC4-5D6E-409C-BE32-E72D297353CC}">
                <c16:uniqueId val="{00000001-BAF1-4421-82DB-BF200AA7E8C3}"/>
              </c:ext>
            </c:extLst>
          </c:dPt>
          <c:dPt>
            <c:idx val="27"/>
            <c:invertIfNegative val="0"/>
            <c:bubble3D val="0"/>
            <c:spPr>
              <a:solidFill>
                <a:schemeClr val="bg2">
                  <a:lumMod val="50000"/>
                </a:schemeClr>
              </a:solidFill>
              <a:ln>
                <a:noFill/>
              </a:ln>
              <a:effectLst/>
            </c:spPr>
            <c:extLst>
              <c:ext xmlns:c16="http://schemas.microsoft.com/office/drawing/2014/chart" uri="{C3380CC4-5D6E-409C-BE32-E72D297353CC}">
                <c16:uniqueId val="{00000003-BAF1-4421-82DB-BF200AA7E8C3}"/>
              </c:ext>
            </c:extLst>
          </c:dPt>
          <c:dPt>
            <c:idx val="28"/>
            <c:invertIfNegative val="0"/>
            <c:bubble3D val="0"/>
            <c:spPr>
              <a:solidFill>
                <a:schemeClr val="bg2">
                  <a:lumMod val="50000"/>
                </a:schemeClr>
              </a:solidFill>
              <a:ln>
                <a:noFill/>
              </a:ln>
              <a:effectLst/>
            </c:spPr>
            <c:extLst>
              <c:ext xmlns:c16="http://schemas.microsoft.com/office/drawing/2014/chart" uri="{C3380CC4-5D6E-409C-BE32-E72D297353CC}">
                <c16:uniqueId val="{00000005-BAF1-4421-82DB-BF200AA7E8C3}"/>
              </c:ext>
            </c:extLst>
          </c:dPt>
          <c:cat>
            <c:strRef>
              <c:f>Alts!$A$122:$A$150</c:f>
              <c:strCache>
                <c:ptCount val="29"/>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strCache>
            </c:strRef>
          </c:cat>
          <c:val>
            <c:numRef>
              <c:f>Alts!$C$122:$C$150</c:f>
              <c:numCache>
                <c:formatCode>General</c:formatCode>
                <c:ptCount val="29"/>
                <c:pt idx="0">
                  <c:v>1925966</c:v>
                </c:pt>
                <c:pt idx="1">
                  <c:v>861026</c:v>
                </c:pt>
                <c:pt idx="2">
                  <c:v>462062</c:v>
                </c:pt>
                <c:pt idx="3">
                  <c:v>945845</c:v>
                </c:pt>
                <c:pt idx="4">
                  <c:v>2087589</c:v>
                </c:pt>
                <c:pt idx="5">
                  <c:v>807034</c:v>
                </c:pt>
                <c:pt idx="6">
                  <c:v>1221258</c:v>
                </c:pt>
                <c:pt idx="7">
                  <c:v>1076491</c:v>
                </c:pt>
                <c:pt idx="8">
                  <c:v>1237610</c:v>
                </c:pt>
                <c:pt idx="9">
                  <c:v>704998</c:v>
                </c:pt>
                <c:pt idx="10">
                  <c:v>505624</c:v>
                </c:pt>
                <c:pt idx="11">
                  <c:v>467174</c:v>
                </c:pt>
                <c:pt idx="12">
                  <c:v>163277</c:v>
                </c:pt>
                <c:pt idx="13">
                  <c:v>634928</c:v>
                </c:pt>
                <c:pt idx="14">
                  <c:v>64194</c:v>
                </c:pt>
                <c:pt idx="15">
                  <c:v>572417</c:v>
                </c:pt>
                <c:pt idx="16">
                  <c:v>734177</c:v>
                </c:pt>
                <c:pt idx="17">
                  <c:v>678158</c:v>
                </c:pt>
                <c:pt idx="18">
                  <c:v>814208</c:v>
                </c:pt>
                <c:pt idx="19">
                  <c:v>1504216</c:v>
                </c:pt>
                <c:pt idx="20">
                  <c:v>1310904</c:v>
                </c:pt>
                <c:pt idx="21">
                  <c:v>877265</c:v>
                </c:pt>
                <c:pt idx="22">
                  <c:v>1322435</c:v>
                </c:pt>
                <c:pt idx="23">
                  <c:v>1789196</c:v>
                </c:pt>
                <c:pt idx="24">
                  <c:v>1878737</c:v>
                </c:pt>
                <c:pt idx="25">
                  <c:v>2286225</c:v>
                </c:pt>
                <c:pt idx="26">
                  <c:v>1877760</c:v>
                </c:pt>
                <c:pt idx="27">
                  <c:v>1291583</c:v>
                </c:pt>
                <c:pt idx="28">
                  <c:v>494138</c:v>
                </c:pt>
              </c:numCache>
            </c:numRef>
          </c:val>
          <c:extLst>
            <c:ext xmlns:c16="http://schemas.microsoft.com/office/drawing/2014/chart" uri="{C3380CC4-5D6E-409C-BE32-E72D297353CC}">
              <c16:uniqueId val="{00000006-BAF1-4421-82DB-BF200AA7E8C3}"/>
            </c:ext>
          </c:extLst>
        </c:ser>
        <c:dLbls>
          <c:showLegendKey val="0"/>
          <c:showVal val="0"/>
          <c:showCatName val="0"/>
          <c:showSerName val="0"/>
          <c:showPercent val="0"/>
          <c:showBubbleSize val="0"/>
        </c:dLbls>
        <c:gapWidth val="219"/>
        <c:axId val="853149704"/>
        <c:axId val="853150424"/>
      </c:barChart>
      <c:lineChart>
        <c:grouping val="standard"/>
        <c:varyColors val="0"/>
        <c:ser>
          <c:idx val="2"/>
          <c:order val="1"/>
          <c:tx>
            <c:strRef>
              <c:f>Alts!$F$121</c:f>
              <c:strCache>
                <c:ptCount val="1"/>
                <c:pt idx="0">
                  <c:v>Year-over-year Population Growth</c:v>
                </c:pt>
              </c:strCache>
            </c:strRef>
          </c:tx>
          <c:spPr>
            <a:ln w="28575" cap="rnd">
              <a:solidFill>
                <a:schemeClr val="accent2"/>
              </a:solidFill>
              <a:round/>
            </a:ln>
            <a:effectLst/>
          </c:spPr>
          <c:marker>
            <c:symbol val="none"/>
          </c:marker>
          <c:dPt>
            <c:idx val="26"/>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8-BAF1-4421-82DB-BF200AA7E8C3}"/>
              </c:ext>
            </c:extLst>
          </c:dPt>
          <c:dPt>
            <c:idx val="27"/>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A-BAF1-4421-82DB-BF200AA7E8C3}"/>
              </c:ext>
            </c:extLst>
          </c:dPt>
          <c:dPt>
            <c:idx val="28"/>
            <c:marker>
              <c:symbol val="none"/>
            </c:marker>
            <c:bubble3D val="0"/>
            <c:spPr>
              <a:ln w="28575" cap="rnd">
                <a:solidFill>
                  <a:schemeClr val="accent2"/>
                </a:solidFill>
                <a:prstDash val="sysDash"/>
                <a:round/>
              </a:ln>
              <a:effectLst/>
            </c:spPr>
            <c:extLst>
              <c:ext xmlns:c16="http://schemas.microsoft.com/office/drawing/2014/chart" uri="{C3380CC4-5D6E-409C-BE32-E72D297353CC}">
                <c16:uniqueId val="{0000000C-BAF1-4421-82DB-BF200AA7E8C3}"/>
              </c:ext>
            </c:extLst>
          </c:dPt>
          <c:cat>
            <c:numRef>
              <c:f>Alts!$B$122:$B$150</c:f>
              <c:numCache>
                <c:formatCode>General</c:formatCode>
                <c:ptCount val="2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numCache>
            </c:numRef>
          </c:cat>
          <c:val>
            <c:numRef>
              <c:f>Alts!$F$122:$F$150</c:f>
              <c:numCache>
                <c:formatCode>0.0%</c:formatCode>
                <c:ptCount val="29"/>
                <c:pt idx="0">
                  <c:v>9.1999999999999998E-3</c:v>
                </c:pt>
                <c:pt idx="1">
                  <c:v>1.06E-2</c:v>
                </c:pt>
                <c:pt idx="2">
                  <c:v>1.0900000000000002E-2</c:v>
                </c:pt>
                <c:pt idx="3">
                  <c:v>9.4000000000000004E-3</c:v>
                </c:pt>
                <c:pt idx="4">
                  <c:v>9.4000000000000004E-3</c:v>
                </c:pt>
                <c:pt idx="5">
                  <c:v>9.4999999999999998E-3</c:v>
                </c:pt>
                <c:pt idx="6">
                  <c:v>1.01E-2</c:v>
                </c:pt>
                <c:pt idx="7">
                  <c:v>9.7999999999999997E-3</c:v>
                </c:pt>
                <c:pt idx="8">
                  <c:v>1.0700000000000001E-2</c:v>
                </c:pt>
                <c:pt idx="9">
                  <c:v>1.15E-2</c:v>
                </c:pt>
                <c:pt idx="10">
                  <c:v>1.1200000000000002E-2</c:v>
                </c:pt>
                <c:pt idx="11">
                  <c:v>0.01</c:v>
                </c:pt>
                <c:pt idx="12">
                  <c:v>1.0700000000000001E-2</c:v>
                </c:pt>
                <c:pt idx="13">
                  <c:v>1.06E-2</c:v>
                </c:pt>
                <c:pt idx="14">
                  <c:v>1.0200000000000001E-2</c:v>
                </c:pt>
                <c:pt idx="15">
                  <c:v>8.1000000000000013E-3</c:v>
                </c:pt>
                <c:pt idx="16">
                  <c:v>1.0500000000000001E-2</c:v>
                </c:pt>
                <c:pt idx="17">
                  <c:v>1.23E-2</c:v>
                </c:pt>
                <c:pt idx="18">
                  <c:v>1.41E-2</c:v>
                </c:pt>
                <c:pt idx="19">
                  <c:v>1.47E-2</c:v>
                </c:pt>
                <c:pt idx="20">
                  <c:v>1.18E-2</c:v>
                </c:pt>
                <c:pt idx="21">
                  <c:v>6.0000000000000001E-3</c:v>
                </c:pt>
                <c:pt idx="22">
                  <c:v>1.7000000000000001E-2</c:v>
                </c:pt>
                <c:pt idx="23">
                  <c:v>2.7300000000000001E-2</c:v>
                </c:pt>
                <c:pt idx="24">
                  <c:v>2.9600000000000001E-2</c:v>
                </c:pt>
                <c:pt idx="25">
                  <c:v>1.2200000000000001E-2</c:v>
                </c:pt>
                <c:pt idx="26">
                  <c:v>-5.0000000000000001E-4</c:v>
                </c:pt>
                <c:pt idx="27">
                  <c:v>-3.5999999999999999E-3</c:v>
                </c:pt>
                <c:pt idx="28">
                  <c:v>5.8999999999999999E-3</c:v>
                </c:pt>
              </c:numCache>
            </c:numRef>
          </c:val>
          <c:smooth val="0"/>
          <c:extLst>
            <c:ext xmlns:c16="http://schemas.microsoft.com/office/drawing/2014/chart" uri="{C3380CC4-5D6E-409C-BE32-E72D297353CC}">
              <c16:uniqueId val="{0000000D-BAF1-4421-82DB-BF200AA7E8C3}"/>
            </c:ext>
          </c:extLst>
        </c:ser>
        <c:dLbls>
          <c:showLegendKey val="0"/>
          <c:showVal val="0"/>
          <c:showCatName val="0"/>
          <c:showSerName val="0"/>
          <c:showPercent val="0"/>
          <c:showBubbleSize val="0"/>
        </c:dLbls>
        <c:marker val="1"/>
        <c:smooth val="0"/>
        <c:axId val="1041557024"/>
        <c:axId val="1041561344"/>
      </c:lineChart>
      <c:catAx>
        <c:axId val="85314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53150424"/>
        <c:crosses val="autoZero"/>
        <c:auto val="1"/>
        <c:lblAlgn val="ctr"/>
        <c:lblOffset val="100"/>
        <c:tickLblSkip val="3"/>
        <c:noMultiLvlLbl val="0"/>
      </c:catAx>
      <c:valAx>
        <c:axId val="853150424"/>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Self-Storage Inventory (SF Thousands)</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53149704"/>
        <c:crosses val="autoZero"/>
        <c:crossBetween val="between"/>
      </c:valAx>
      <c:valAx>
        <c:axId val="1041561344"/>
        <c:scaling>
          <c:orientation val="minMax"/>
        </c:scaling>
        <c:delete val="0"/>
        <c:axPos val="r"/>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Year-over-Year </a:t>
                </a:r>
                <a:br>
                  <a:rPr lang="en-US"/>
                </a:br>
                <a:r>
                  <a:rPr lang="en-US"/>
                  <a:t> Population Growth</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41557024"/>
        <c:crosses val="max"/>
        <c:crossBetween val="between"/>
      </c:valAx>
      <c:catAx>
        <c:axId val="1041557024"/>
        <c:scaling>
          <c:orientation val="minMax"/>
        </c:scaling>
        <c:delete val="1"/>
        <c:axPos val="b"/>
        <c:numFmt formatCode="General" sourceLinked="1"/>
        <c:majorTickMark val="out"/>
        <c:minorTickMark val="none"/>
        <c:tickLblPos val="nextTo"/>
        <c:crossAx val="1041561344"/>
        <c:crosses val="autoZero"/>
        <c:auto val="1"/>
        <c:lblAlgn val="ctr"/>
        <c:lblOffset val="100"/>
        <c:noMultiLvlLbl val="0"/>
      </c:catAx>
      <c:spPr>
        <a:noFill/>
        <a:ln>
          <a:noFill/>
        </a:ln>
        <a:effectLst/>
      </c:spPr>
    </c:plotArea>
    <c:legend>
      <c:legendPos val="b"/>
      <c:layout>
        <c:manualLayout>
          <c:xMode val="edge"/>
          <c:yMode val="edge"/>
          <c:x val="0.11697123062936117"/>
          <c:y val="4.7199446670115556E-3"/>
          <c:w val="0.7361409650997105"/>
          <c:h val="0.1893231958999840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0292208747914"/>
          <c:y val="0.12352090573479718"/>
          <c:w val="0.78064900800321169"/>
          <c:h val="0.67343432460707797"/>
        </c:manualLayout>
      </c:layout>
      <c:barChart>
        <c:barDir val="col"/>
        <c:grouping val="clustered"/>
        <c:varyColors val="0"/>
        <c:ser>
          <c:idx val="0"/>
          <c:order val="0"/>
          <c:tx>
            <c:v>Cold Storage Inventory</c:v>
          </c:tx>
          <c:spPr>
            <a:solidFill>
              <a:srgbClr val="00B050"/>
            </a:solidFill>
            <a:ln>
              <a:noFill/>
            </a:ln>
            <a:effectLst/>
          </c:spPr>
          <c:invertIfNegative val="0"/>
          <c:cat>
            <c:strRef>
              <c:f>Alts!$C$8:$C$21</c:f>
              <c:strCache>
                <c:ptCount val="14"/>
                <c:pt idx="0">
                  <c:v>'13</c:v>
                </c:pt>
                <c:pt idx="1">
                  <c:v>'14</c:v>
                </c:pt>
                <c:pt idx="2">
                  <c:v>'15</c:v>
                </c:pt>
                <c:pt idx="3">
                  <c:v>'16</c:v>
                </c:pt>
                <c:pt idx="4">
                  <c:v>'17</c:v>
                </c:pt>
                <c:pt idx="5">
                  <c:v>'18</c:v>
                </c:pt>
                <c:pt idx="6">
                  <c:v>'19</c:v>
                </c:pt>
                <c:pt idx="7">
                  <c:v>'20</c:v>
                </c:pt>
                <c:pt idx="8">
                  <c:v>'21</c:v>
                </c:pt>
                <c:pt idx="9">
                  <c:v>'22</c:v>
                </c:pt>
                <c:pt idx="10">
                  <c:v>'23</c:v>
                </c:pt>
                <c:pt idx="11">
                  <c:v>'24</c:v>
                </c:pt>
                <c:pt idx="12">
                  <c:v>'25</c:v>
                </c:pt>
                <c:pt idx="13">
                  <c:v>'26
YTD</c:v>
                </c:pt>
              </c:strCache>
            </c:strRef>
          </c:cat>
          <c:val>
            <c:numRef>
              <c:f>Alts!$E$8:$E$21</c:f>
              <c:numCache>
                <c:formatCode>General</c:formatCode>
                <c:ptCount val="14"/>
                <c:pt idx="0">
                  <c:v>8510547</c:v>
                </c:pt>
                <c:pt idx="1">
                  <c:v>8510547</c:v>
                </c:pt>
                <c:pt idx="2">
                  <c:v>13940574</c:v>
                </c:pt>
                <c:pt idx="3">
                  <c:v>18229739</c:v>
                </c:pt>
                <c:pt idx="4">
                  <c:v>18290111</c:v>
                </c:pt>
                <c:pt idx="5">
                  <c:v>18524863</c:v>
                </c:pt>
                <c:pt idx="6">
                  <c:v>18613113</c:v>
                </c:pt>
                <c:pt idx="7">
                  <c:v>18884729</c:v>
                </c:pt>
                <c:pt idx="8">
                  <c:v>18884729</c:v>
                </c:pt>
                <c:pt idx="9">
                  <c:v>18789978</c:v>
                </c:pt>
                <c:pt idx="10">
                  <c:v>18841767</c:v>
                </c:pt>
                <c:pt idx="11">
                  <c:v>19337096</c:v>
                </c:pt>
                <c:pt idx="12">
                  <c:v>19737096</c:v>
                </c:pt>
                <c:pt idx="13">
                  <c:v>19737096</c:v>
                </c:pt>
              </c:numCache>
            </c:numRef>
          </c:val>
          <c:extLst>
            <c:ext xmlns:c16="http://schemas.microsoft.com/office/drawing/2014/chart" uri="{C3380CC4-5D6E-409C-BE32-E72D297353CC}">
              <c16:uniqueId val="{00000000-53B8-4184-A10E-8618C14C7061}"/>
            </c:ext>
          </c:extLst>
        </c:ser>
        <c:dLbls>
          <c:showLegendKey val="0"/>
          <c:showVal val="0"/>
          <c:showCatName val="0"/>
          <c:showSerName val="0"/>
          <c:showPercent val="0"/>
          <c:showBubbleSize val="0"/>
        </c:dLbls>
        <c:gapWidth val="219"/>
        <c:overlap val="-27"/>
        <c:axId val="191092159"/>
        <c:axId val="191092639"/>
      </c:barChart>
      <c:lineChart>
        <c:grouping val="standard"/>
        <c:varyColors val="0"/>
        <c:ser>
          <c:idx val="1"/>
          <c:order val="1"/>
          <c:tx>
            <c:v>Cold Storage Vacancy Rate</c:v>
          </c:tx>
          <c:spPr>
            <a:ln w="28575" cap="rnd">
              <a:solidFill>
                <a:srgbClr val="3333FF"/>
              </a:solidFill>
              <a:round/>
            </a:ln>
            <a:effectLst/>
          </c:spPr>
          <c:marker>
            <c:symbol val="none"/>
          </c:marker>
          <c:cat>
            <c:strRef>
              <c:f>Alts!$C$8:$C$21</c:f>
              <c:strCache>
                <c:ptCount val="14"/>
                <c:pt idx="0">
                  <c:v>'13</c:v>
                </c:pt>
                <c:pt idx="1">
                  <c:v>'14</c:v>
                </c:pt>
                <c:pt idx="2">
                  <c:v>'15</c:v>
                </c:pt>
                <c:pt idx="3">
                  <c:v>'16</c:v>
                </c:pt>
                <c:pt idx="4">
                  <c:v>'17</c:v>
                </c:pt>
                <c:pt idx="5">
                  <c:v>'18</c:v>
                </c:pt>
                <c:pt idx="6">
                  <c:v>'19</c:v>
                </c:pt>
                <c:pt idx="7">
                  <c:v>'20</c:v>
                </c:pt>
                <c:pt idx="8">
                  <c:v>'21</c:v>
                </c:pt>
                <c:pt idx="9">
                  <c:v>'22</c:v>
                </c:pt>
                <c:pt idx="10">
                  <c:v>'23</c:v>
                </c:pt>
                <c:pt idx="11">
                  <c:v>'24</c:v>
                </c:pt>
                <c:pt idx="12">
                  <c:v>'25</c:v>
                </c:pt>
                <c:pt idx="13">
                  <c:v>'26
YTD</c:v>
                </c:pt>
              </c:strCache>
            </c:strRef>
          </c:cat>
          <c:val>
            <c:numRef>
              <c:f>Alts!$F$8:$F$21</c:f>
              <c:numCache>
                <c:formatCode>0.0%</c:formatCode>
                <c:ptCount val="14"/>
                <c:pt idx="0">
                  <c:v>0</c:v>
                </c:pt>
                <c:pt idx="1">
                  <c:v>1.7999999999999999E-2</c:v>
                </c:pt>
                <c:pt idx="2">
                  <c:v>3.5000000000000003E-2</c:v>
                </c:pt>
                <c:pt idx="3">
                  <c:v>2.4E-2</c:v>
                </c:pt>
                <c:pt idx="4">
                  <c:v>2.3E-2</c:v>
                </c:pt>
                <c:pt idx="5">
                  <c:v>1.6E-2</c:v>
                </c:pt>
                <c:pt idx="6">
                  <c:v>8.0000000000000002E-3</c:v>
                </c:pt>
                <c:pt idx="7">
                  <c:v>3.2000000000000001E-2</c:v>
                </c:pt>
                <c:pt idx="8">
                  <c:v>7.0000000000000001E-3</c:v>
                </c:pt>
                <c:pt idx="9">
                  <c:v>7.0000000000000001E-3</c:v>
                </c:pt>
                <c:pt idx="10">
                  <c:v>1.2E-2</c:v>
                </c:pt>
                <c:pt idx="11">
                  <c:v>1.0999999999999999E-2</c:v>
                </c:pt>
                <c:pt idx="12">
                  <c:v>5.0000000000000001E-3</c:v>
                </c:pt>
                <c:pt idx="13">
                  <c:v>7.0000000000000001E-3</c:v>
                </c:pt>
              </c:numCache>
            </c:numRef>
          </c:val>
          <c:smooth val="0"/>
          <c:extLst>
            <c:ext xmlns:c16="http://schemas.microsoft.com/office/drawing/2014/chart" uri="{C3380CC4-5D6E-409C-BE32-E72D297353CC}">
              <c16:uniqueId val="{00000001-53B8-4184-A10E-8618C14C7061}"/>
            </c:ext>
          </c:extLst>
        </c:ser>
        <c:ser>
          <c:idx val="2"/>
          <c:order val="2"/>
          <c:tx>
            <c:v>Industrial Vacancy Rate</c:v>
          </c:tx>
          <c:spPr>
            <a:ln w="28575" cap="rnd">
              <a:solidFill>
                <a:schemeClr val="bg1">
                  <a:lumMod val="85000"/>
                </a:schemeClr>
              </a:solidFill>
              <a:round/>
            </a:ln>
            <a:effectLst/>
          </c:spPr>
          <c:marker>
            <c:symbol val="none"/>
          </c:marker>
          <c:cat>
            <c:strRef>
              <c:f>Alts!$C$8:$C$21</c:f>
              <c:strCache>
                <c:ptCount val="14"/>
                <c:pt idx="0">
                  <c:v>'13</c:v>
                </c:pt>
                <c:pt idx="1">
                  <c:v>'14</c:v>
                </c:pt>
                <c:pt idx="2">
                  <c:v>'15</c:v>
                </c:pt>
                <c:pt idx="3">
                  <c:v>'16</c:v>
                </c:pt>
                <c:pt idx="4">
                  <c:v>'17</c:v>
                </c:pt>
                <c:pt idx="5">
                  <c:v>'18</c:v>
                </c:pt>
                <c:pt idx="6">
                  <c:v>'19</c:v>
                </c:pt>
                <c:pt idx="7">
                  <c:v>'20</c:v>
                </c:pt>
                <c:pt idx="8">
                  <c:v>'21</c:v>
                </c:pt>
                <c:pt idx="9">
                  <c:v>'22</c:v>
                </c:pt>
                <c:pt idx="10">
                  <c:v>'23</c:v>
                </c:pt>
                <c:pt idx="11">
                  <c:v>'24</c:v>
                </c:pt>
                <c:pt idx="12">
                  <c:v>'25</c:v>
                </c:pt>
                <c:pt idx="13">
                  <c:v>'26
YTD</c:v>
                </c:pt>
              </c:strCache>
            </c:strRef>
          </c:cat>
          <c:val>
            <c:numRef>
              <c:f>Alts!$N$8:$N$21</c:f>
              <c:numCache>
                <c:formatCode>0.0%</c:formatCode>
                <c:ptCount val="14"/>
                <c:pt idx="0">
                  <c:v>3.3000000000000002E-2</c:v>
                </c:pt>
                <c:pt idx="1">
                  <c:v>2.8000000000000001E-2</c:v>
                </c:pt>
                <c:pt idx="2">
                  <c:v>3.2000000000000001E-2</c:v>
                </c:pt>
                <c:pt idx="3">
                  <c:v>3.2000000000000001E-2</c:v>
                </c:pt>
                <c:pt idx="4">
                  <c:v>3.5000000000000003E-2</c:v>
                </c:pt>
                <c:pt idx="5">
                  <c:v>2.5000000000000001E-2</c:v>
                </c:pt>
                <c:pt idx="6">
                  <c:v>2.4E-2</c:v>
                </c:pt>
                <c:pt idx="7">
                  <c:v>2.4E-2</c:v>
                </c:pt>
                <c:pt idx="8">
                  <c:v>1.4E-2</c:v>
                </c:pt>
                <c:pt idx="9">
                  <c:v>1.2999999999999999E-2</c:v>
                </c:pt>
                <c:pt idx="10">
                  <c:v>0.02</c:v>
                </c:pt>
                <c:pt idx="11">
                  <c:v>3.3000000000000002E-2</c:v>
                </c:pt>
                <c:pt idx="12">
                  <c:v>4.3999999999999997E-2</c:v>
                </c:pt>
                <c:pt idx="13">
                  <c:v>4.3999999999999997E-2</c:v>
                </c:pt>
              </c:numCache>
            </c:numRef>
          </c:val>
          <c:smooth val="0"/>
          <c:extLst>
            <c:ext xmlns:c16="http://schemas.microsoft.com/office/drawing/2014/chart" uri="{C3380CC4-5D6E-409C-BE32-E72D297353CC}">
              <c16:uniqueId val="{00000002-53B8-4184-A10E-8618C14C7061}"/>
            </c:ext>
          </c:extLst>
        </c:ser>
        <c:dLbls>
          <c:showLegendKey val="0"/>
          <c:showVal val="0"/>
          <c:showCatName val="0"/>
          <c:showSerName val="0"/>
          <c:showPercent val="0"/>
          <c:showBubbleSize val="0"/>
        </c:dLbls>
        <c:marker val="1"/>
        <c:smooth val="0"/>
        <c:axId val="191095039"/>
        <c:axId val="191093599"/>
      </c:lineChart>
      <c:catAx>
        <c:axId val="191092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1092639"/>
        <c:crosses val="autoZero"/>
        <c:auto val="1"/>
        <c:lblAlgn val="ctr"/>
        <c:lblOffset val="100"/>
        <c:noMultiLvlLbl val="0"/>
      </c:catAx>
      <c:valAx>
        <c:axId val="19109263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1092159"/>
        <c:crosses val="autoZero"/>
        <c:crossBetween val="between"/>
        <c:dispUnits>
          <c:builtInUnit val="millions"/>
          <c:dispUnitsLbl>
            <c:layout>
              <c:manualLayout>
                <c:xMode val="edge"/>
                <c:yMode val="edge"/>
                <c:x val="2.806358393656391E-3"/>
                <c:y val="0.23312495049150753"/>
              </c:manualLayout>
            </c:layout>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Millions (SF)</a:t>
                  </a:r>
                </a:p>
              </c:rich>
            </c:tx>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valAx>
        <c:axId val="191093599"/>
        <c:scaling>
          <c:orientation val="minMax"/>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Vacancy Rate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1095039"/>
        <c:crosses val="max"/>
        <c:crossBetween val="between"/>
      </c:valAx>
      <c:catAx>
        <c:axId val="191095039"/>
        <c:scaling>
          <c:orientation val="minMax"/>
        </c:scaling>
        <c:delete val="1"/>
        <c:axPos val="b"/>
        <c:numFmt formatCode="General" sourceLinked="1"/>
        <c:majorTickMark val="none"/>
        <c:minorTickMark val="none"/>
        <c:tickLblPos val="nextTo"/>
        <c:crossAx val="191093599"/>
        <c:crosses val="autoZero"/>
        <c:auto val="1"/>
        <c:lblAlgn val="ctr"/>
        <c:lblOffset val="100"/>
        <c:noMultiLvlLbl val="0"/>
      </c:catAx>
      <c:spPr>
        <a:noFill/>
        <a:ln>
          <a:noFill/>
        </a:ln>
        <a:effectLst/>
      </c:spPr>
    </c:plotArea>
    <c:legend>
      <c:legendPos val="b"/>
      <c:layout>
        <c:manualLayout>
          <c:xMode val="edge"/>
          <c:yMode val="edge"/>
          <c:x val="9.5042384051698028E-2"/>
          <c:y val="4.6446633195241314E-3"/>
          <c:w val="0.81267878962761886"/>
          <c:h val="0.1585040055919451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376083525670492"/>
          <c:y val="4.083245220095276E-2"/>
          <c:w val="0.35806353452753603"/>
          <c:h val="0.88022043423025409"/>
        </c:manualLayout>
      </c:layout>
      <c:barChart>
        <c:barDir val="bar"/>
        <c:grouping val="clustered"/>
        <c:varyColors val="0"/>
        <c:ser>
          <c:idx val="0"/>
          <c:order val="0"/>
          <c:spPr>
            <a:solidFill>
              <a:schemeClr val="accent1"/>
            </a:solidFill>
            <a:ln>
              <a:noFill/>
            </a:ln>
            <a:effectLst/>
          </c:spPr>
          <c:invertIfNegative val="0"/>
          <c:dLbls>
            <c:dLbl>
              <c:idx val="4"/>
              <c:numFmt formatCode="0.0%" sourceLinked="0"/>
              <c:spPr>
                <a:noFill/>
                <a:ln>
                  <a:noFill/>
                </a:ln>
                <a:effectLst/>
              </c:spPr>
              <c:txPr>
                <a:bodyPr rot="0" spcFirstLastPara="1" vertOverflow="ellipsis" vert="horz" wrap="square" anchor="ctr" anchorCtr="1"/>
                <a:lstStyle/>
                <a:p>
                  <a:pPr>
                    <a:defRPr sz="800" b="1" i="0" u="none" strike="noStrike" kern="1200" baseline="0">
                      <a:solidFill>
                        <a:schemeClr val="accent1"/>
                      </a:solidFill>
                      <a:latin typeface="Arial" panose="020B0604020202020204" pitchFamily="34" charset="0"/>
                      <a:ea typeface="Calibri" panose="020F0502020204030204" pitchFamily="34" charset="0"/>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AA2-4214-AB83-F6056C5A12F4}"/>
                </c:ext>
              </c:extLst>
            </c:dLbl>
            <c:numFmt formatCode="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Charts'!$C$186:$C$194</c:f>
              <c:strCache>
                <c:ptCount val="9"/>
                <c:pt idx="0">
                  <c:v>Building Material And Garden Equipment</c:v>
                </c:pt>
                <c:pt idx="1">
                  <c:v>Furniture, Electronics And Appliances</c:v>
                </c:pt>
                <c:pt idx="2">
                  <c:v>Food And Beverage</c:v>
                </c:pt>
                <c:pt idx="3">
                  <c:v>Grocery And Convenience</c:v>
                </c:pt>
                <c:pt idx="4">
                  <c:v>Total Retail Sales</c:v>
                </c:pt>
                <c:pt idx="5">
                  <c:v>Health And Personal Care</c:v>
                </c:pt>
                <c:pt idx="6">
                  <c:v>Sporting Goods, Hobby</c:v>
                </c:pt>
                <c:pt idx="7">
                  <c:v>Motor Vehicle And Parts</c:v>
                </c:pt>
                <c:pt idx="8">
                  <c:v>Clothing</c:v>
                </c:pt>
              </c:strCache>
            </c:strRef>
          </c:cat>
          <c:val>
            <c:numRef>
              <c:f>'Sector Charts'!$D$186:$D$194</c:f>
              <c:numCache>
                <c:formatCode>0.00%</c:formatCode>
                <c:ptCount val="9"/>
                <c:pt idx="0">
                  <c:v>9.3208026744391326E-3</c:v>
                </c:pt>
                <c:pt idx="1">
                  <c:v>2.2575840070205855E-2</c:v>
                </c:pt>
                <c:pt idx="2">
                  <c:v>2.4043018650203862E-2</c:v>
                </c:pt>
                <c:pt idx="3">
                  <c:v>2.7443174129364811E-2</c:v>
                </c:pt>
                <c:pt idx="4">
                  <c:v>3.976010852555345E-2</c:v>
                </c:pt>
                <c:pt idx="5">
                  <c:v>5.660127751695998E-2</c:v>
                </c:pt>
                <c:pt idx="6">
                  <c:v>5.8632527797759515E-2</c:v>
                </c:pt>
                <c:pt idx="7">
                  <c:v>7.6838420357401738E-2</c:v>
                </c:pt>
                <c:pt idx="8">
                  <c:v>7.8093098510936931E-2</c:v>
                </c:pt>
              </c:numCache>
            </c:numRef>
          </c:val>
          <c:extLst>
            <c:ext xmlns:c16="http://schemas.microsoft.com/office/drawing/2014/chart" uri="{C3380CC4-5D6E-409C-BE32-E72D297353CC}">
              <c16:uniqueId val="{00000000-6AA2-4214-AB83-F6056C5A12F4}"/>
            </c:ext>
          </c:extLst>
        </c:ser>
        <c:dLbls>
          <c:dLblPos val="outEnd"/>
          <c:showLegendKey val="0"/>
          <c:showVal val="1"/>
          <c:showCatName val="0"/>
          <c:showSerName val="0"/>
          <c:showPercent val="0"/>
          <c:showBubbleSize val="0"/>
        </c:dLbls>
        <c:gapWidth val="219"/>
        <c:axId val="1368376848"/>
        <c:axId val="1368377808"/>
      </c:barChart>
      <c:catAx>
        <c:axId val="1368376848"/>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368377808"/>
        <c:crosses val="autoZero"/>
        <c:auto val="1"/>
        <c:lblAlgn val="ctr"/>
        <c:lblOffset val="700"/>
        <c:noMultiLvlLbl val="0"/>
      </c:catAx>
      <c:valAx>
        <c:axId val="1368377808"/>
        <c:scaling>
          <c:orientation val="minMax"/>
        </c:scaling>
        <c:delete val="1"/>
        <c:axPos val="b"/>
        <c:numFmt formatCode="0.00%" sourceLinked="1"/>
        <c:majorTickMark val="none"/>
        <c:minorTickMark val="none"/>
        <c:tickLblPos val="nextTo"/>
        <c:crossAx val="13683768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00B050"/>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0000FF"/>
          </a:solidFill>
          <a:ln>
            <a:solidFill>
              <a:srgbClr val="0000FF"/>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3818398388403272"/>
          <c:y val="0.13089135042585562"/>
          <c:w val="0.72287119454734527"/>
          <c:h val="0.58760720918747089"/>
        </c:manualLayout>
      </c:layout>
      <c:barChart>
        <c:barDir val="col"/>
        <c:grouping val="clustered"/>
        <c:varyColors val="0"/>
        <c:ser>
          <c:idx val="0"/>
          <c:order val="0"/>
          <c:tx>
            <c:strRef>
              <c:f>'Sector Charts'!$K$93</c:f>
              <c:strCache>
                <c:ptCount val="1"/>
                <c:pt idx="0">
                  <c:v>Net Absorption</c:v>
                </c:pt>
              </c:strCache>
            </c:strRef>
          </c:tx>
          <c:spPr>
            <a:solidFill>
              <a:srgbClr val="00A758"/>
            </a:solidFill>
            <a:ln>
              <a:noFill/>
            </a:ln>
            <a:effectLst/>
          </c:spPr>
          <c:invertIfNegative val="0"/>
          <c:cat>
            <c:multiLvlStrRef>
              <c:f>'Sector Charts'!$B$94:$C$113</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Charts'!$K$94:$K$113</c:f>
              <c:numCache>
                <c:formatCode>_(* #,##0_);_(* \(#,##0\);_(* "-"??_);_(@_)</c:formatCode>
                <c:ptCount val="20"/>
                <c:pt idx="0">
                  <c:v>0.99270400000000003</c:v>
                </c:pt>
                <c:pt idx="1">
                  <c:v>0.27354400000000001</c:v>
                </c:pt>
                <c:pt idx="2">
                  <c:v>0.96852199999999999</c:v>
                </c:pt>
                <c:pt idx="3">
                  <c:v>1.5847629999999999</c:v>
                </c:pt>
                <c:pt idx="4">
                  <c:v>0.75196399999999997</c:v>
                </c:pt>
                <c:pt idx="5">
                  <c:v>1.2054720000000001</c:v>
                </c:pt>
                <c:pt idx="6">
                  <c:v>1.488626</c:v>
                </c:pt>
                <c:pt idx="7">
                  <c:v>1.1270530000000001</c:v>
                </c:pt>
                <c:pt idx="8">
                  <c:v>0.52135799999999999</c:v>
                </c:pt>
                <c:pt idx="9">
                  <c:v>-3.2228E-2</c:v>
                </c:pt>
                <c:pt idx="10">
                  <c:v>-4.8728090000000002</c:v>
                </c:pt>
                <c:pt idx="11">
                  <c:v>1.5565420000000001</c:v>
                </c:pt>
                <c:pt idx="12">
                  <c:v>0.54096699999999998</c:v>
                </c:pt>
                <c:pt idx="13">
                  <c:v>0.181059</c:v>
                </c:pt>
                <c:pt idx="14">
                  <c:v>-0.34291300000000002</c:v>
                </c:pt>
                <c:pt idx="15">
                  <c:v>0.40720899999999999</c:v>
                </c:pt>
                <c:pt idx="16">
                  <c:v>0.34353400000000001</c:v>
                </c:pt>
                <c:pt idx="17">
                  <c:v>0.38195099999999998</c:v>
                </c:pt>
                <c:pt idx="18">
                  <c:v>0.465837</c:v>
                </c:pt>
                <c:pt idx="19">
                  <c:v>0.512992</c:v>
                </c:pt>
              </c:numCache>
            </c:numRef>
          </c:val>
          <c:extLst>
            <c:ext xmlns:c16="http://schemas.microsoft.com/office/drawing/2014/chart" uri="{C3380CC4-5D6E-409C-BE32-E72D297353CC}">
              <c16:uniqueId val="{00000000-CF4D-4F79-B71E-8E08D01B4FED}"/>
            </c:ext>
          </c:extLst>
        </c:ser>
        <c:ser>
          <c:idx val="1"/>
          <c:order val="1"/>
          <c:tx>
            <c:strRef>
              <c:f>'Sector Charts'!$L$93</c:f>
              <c:strCache>
                <c:ptCount val="1"/>
                <c:pt idx="0">
                  <c:v>Net Delivered</c:v>
                </c:pt>
              </c:strCache>
            </c:strRef>
          </c:tx>
          <c:spPr>
            <a:solidFill>
              <a:srgbClr val="8E90A2"/>
            </a:solidFill>
            <a:ln>
              <a:noFill/>
            </a:ln>
            <a:effectLst/>
          </c:spPr>
          <c:invertIfNegative val="0"/>
          <c:cat>
            <c:multiLvlStrRef>
              <c:f>'Sector Charts'!$B$94:$C$113</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Charts'!$L$94:$L$113</c:f>
              <c:numCache>
                <c:formatCode>_(* #,##0_);_(* \(#,##0\);_(* "-"??_);_(@_)</c:formatCode>
                <c:ptCount val="20"/>
                <c:pt idx="0">
                  <c:v>0.54239000000000004</c:v>
                </c:pt>
                <c:pt idx="1">
                  <c:v>0.82896599999999998</c:v>
                </c:pt>
                <c:pt idx="2">
                  <c:v>-0.273978</c:v>
                </c:pt>
                <c:pt idx="3">
                  <c:v>1.2869649999999999</c:v>
                </c:pt>
                <c:pt idx="4">
                  <c:v>0.15884000000000001</c:v>
                </c:pt>
                <c:pt idx="5">
                  <c:v>0.78424700000000003</c:v>
                </c:pt>
                <c:pt idx="6">
                  <c:v>1.0855490000000001</c:v>
                </c:pt>
                <c:pt idx="7">
                  <c:v>1.176804</c:v>
                </c:pt>
                <c:pt idx="8">
                  <c:v>1.017857</c:v>
                </c:pt>
                <c:pt idx="9">
                  <c:v>0.71283099999999999</c:v>
                </c:pt>
                <c:pt idx="10">
                  <c:v>0.46557999999999999</c:v>
                </c:pt>
                <c:pt idx="11">
                  <c:v>1.202143</c:v>
                </c:pt>
                <c:pt idx="12">
                  <c:v>1.062829</c:v>
                </c:pt>
                <c:pt idx="13">
                  <c:v>1.153742</c:v>
                </c:pt>
                <c:pt idx="14">
                  <c:v>0.472159</c:v>
                </c:pt>
                <c:pt idx="15">
                  <c:v>0.64444000000000001</c:v>
                </c:pt>
                <c:pt idx="16">
                  <c:v>0.30861300000000003</c:v>
                </c:pt>
                <c:pt idx="17">
                  <c:v>0.322853</c:v>
                </c:pt>
                <c:pt idx="18">
                  <c:v>0.25137399999999999</c:v>
                </c:pt>
                <c:pt idx="19">
                  <c:v>0.55283400000000005</c:v>
                </c:pt>
              </c:numCache>
            </c:numRef>
          </c:val>
          <c:extLst>
            <c:ext xmlns:c16="http://schemas.microsoft.com/office/drawing/2014/chart" uri="{C3380CC4-5D6E-409C-BE32-E72D297353CC}">
              <c16:uniqueId val="{00000001-CF4D-4F79-B71E-8E08D01B4FED}"/>
            </c:ext>
          </c:extLst>
        </c:ser>
        <c:dLbls>
          <c:showLegendKey val="0"/>
          <c:showVal val="0"/>
          <c:showCatName val="0"/>
          <c:showSerName val="0"/>
          <c:showPercent val="0"/>
          <c:showBubbleSize val="0"/>
        </c:dLbls>
        <c:gapWidth val="150"/>
        <c:overlap val="-40"/>
        <c:axId val="1044219368"/>
        <c:axId val="1044224408"/>
      </c:barChart>
      <c:lineChart>
        <c:grouping val="standard"/>
        <c:varyColors val="0"/>
        <c:ser>
          <c:idx val="2"/>
          <c:order val="2"/>
          <c:tx>
            <c:strRef>
              <c:f>'Sector Charts'!$M$93</c:f>
              <c:strCache>
                <c:ptCount val="1"/>
                <c:pt idx="0">
                  <c:v>Vacancy</c:v>
                </c:pt>
              </c:strCache>
            </c:strRef>
          </c:tx>
          <c:spPr>
            <a:ln w="28575" cap="rnd">
              <a:solidFill>
                <a:srgbClr val="0020C1"/>
              </a:solidFill>
              <a:round/>
            </a:ln>
            <a:effectLst/>
          </c:spPr>
          <c:marker>
            <c:symbol val="none"/>
          </c:marker>
          <c:cat>
            <c:multiLvlStrRef>
              <c:f>'Sector Charts'!$B$94:$C$113</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Charts'!$M$94:$M$113</c:f>
              <c:numCache>
                <c:formatCode>0.0%</c:formatCode>
                <c:ptCount val="20"/>
                <c:pt idx="0">
                  <c:v>1.9314065575599702E-2</c:v>
                </c:pt>
                <c:pt idx="1">
                  <c:v>1.7425647005438801E-2</c:v>
                </c:pt>
                <c:pt idx="2">
                  <c:v>1.87757406383753E-2</c:v>
                </c:pt>
                <c:pt idx="3">
                  <c:v>1.9818430766463301E-2</c:v>
                </c:pt>
                <c:pt idx="4">
                  <c:v>2.1391507238149601E-2</c:v>
                </c:pt>
                <c:pt idx="5">
                  <c:v>2.2701714187860499E-2</c:v>
                </c:pt>
                <c:pt idx="6">
                  <c:v>2.4419331923127199E-2</c:v>
                </c:pt>
                <c:pt idx="7">
                  <c:v>2.7883091941475899E-2</c:v>
                </c:pt>
                <c:pt idx="8">
                  <c:v>3.0590867623686801E-2</c:v>
                </c:pt>
                <c:pt idx="9">
                  <c:v>3.4069892019033397E-2</c:v>
                </c:pt>
                <c:pt idx="10">
                  <c:v>3.6936361342668499E-2</c:v>
                </c:pt>
                <c:pt idx="11">
                  <c:v>4.1455749422311797E-2</c:v>
                </c:pt>
                <c:pt idx="12">
                  <c:v>4.58125807344913E-2</c:v>
                </c:pt>
                <c:pt idx="13">
                  <c:v>5.0692215561866802E-2</c:v>
                </c:pt>
                <c:pt idx="14">
                  <c:v>5.0266221165657002E-2</c:v>
                </c:pt>
                <c:pt idx="15">
                  <c:v>4.90389093756676E-2</c:v>
                </c:pt>
                <c:pt idx="16">
                  <c:v>4.67448532581329E-2</c:v>
                </c:pt>
                <c:pt idx="17">
                  <c:v>4.5334786176681498E-2</c:v>
                </c:pt>
                <c:pt idx="18">
                  <c:v>4.2629584670066799E-2</c:v>
                </c:pt>
                <c:pt idx="19">
                  <c:v>3.9463400840759298E-2</c:v>
                </c:pt>
              </c:numCache>
            </c:numRef>
          </c:val>
          <c:smooth val="0"/>
          <c:extLst>
            <c:ext xmlns:c16="http://schemas.microsoft.com/office/drawing/2014/chart" uri="{C3380CC4-5D6E-409C-BE32-E72D297353CC}">
              <c16:uniqueId val="{00000002-CF4D-4F79-B71E-8E08D01B4FED}"/>
            </c:ext>
          </c:extLst>
        </c:ser>
        <c:dLbls>
          <c:showLegendKey val="0"/>
          <c:showVal val="0"/>
          <c:showCatName val="0"/>
          <c:showSerName val="0"/>
          <c:showPercent val="0"/>
          <c:showBubbleSize val="0"/>
        </c:dLbls>
        <c:marker val="1"/>
        <c:smooth val="0"/>
        <c:axId val="1082704592"/>
        <c:axId val="1082715032"/>
      </c:lineChart>
      <c:catAx>
        <c:axId val="1044219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24408"/>
        <c:crosses val="autoZero"/>
        <c:auto val="1"/>
        <c:lblAlgn val="ctr"/>
        <c:lblOffset val="100"/>
        <c:noMultiLvlLbl val="0"/>
      </c:catAx>
      <c:valAx>
        <c:axId val="104422440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r>
                  <a:rPr lang="en-US"/>
                  <a:t>SF (millions)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19368"/>
        <c:crosses val="autoZero"/>
        <c:crossBetween val="between"/>
      </c:valAx>
      <c:valAx>
        <c:axId val="1082715032"/>
        <c:scaling>
          <c:orientation val="minMax"/>
        </c:scaling>
        <c:delete val="0"/>
        <c:axPos val="r"/>
        <c:title>
          <c:tx>
            <c:strRef>
              <c:f>"Vacancy (%)"</c:f>
              <c:strCache>
                <c:ptCount val="1"/>
                <c:pt idx="0">
                  <c:v>Vacancy (%)</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82704592"/>
        <c:crosses val="max"/>
        <c:crossBetween val="between"/>
        <c:majorUnit val="1.0000000000000002E-2"/>
      </c:valAx>
      <c:catAx>
        <c:axId val="1082704592"/>
        <c:scaling>
          <c:orientation val="minMax"/>
        </c:scaling>
        <c:delete val="1"/>
        <c:axPos val="b"/>
        <c:numFmt formatCode="General" sourceLinked="1"/>
        <c:majorTickMark val="out"/>
        <c:minorTickMark val="none"/>
        <c:tickLblPos val="nextTo"/>
        <c:crossAx val="1082715032"/>
        <c:crosses val="autoZero"/>
        <c:auto val="1"/>
        <c:lblAlgn val="ctr"/>
        <c:lblOffset val="100"/>
        <c:noMultiLvlLbl val="0"/>
      </c:catAx>
      <c:spPr>
        <a:noFill/>
        <a:ln>
          <a:noFill/>
        </a:ln>
        <a:effectLst/>
      </c:spPr>
    </c:plotArea>
    <c:legend>
      <c:legendPos val="r"/>
      <c:layout>
        <c:manualLayout>
          <c:xMode val="edge"/>
          <c:yMode val="edge"/>
          <c:x val="0"/>
          <c:y val="8.4290261946043558E-5"/>
          <c:w val="0.85491171143565359"/>
          <c:h val="5.749942351686233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4">
    <c:autoUpdate val="0"/>
  </c:externalData>
  <c:userShapes r:id="rId5"/>
  <c:extLst/>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00B050"/>
          </a:solidFill>
          <a:ln>
            <a:noFill/>
          </a:ln>
          <a:effectLst/>
        </c:spPr>
        <c:marker>
          <c:symbol val="none"/>
        </c:marker>
        <c:dLbl>
          <c:idx val="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0000FF"/>
          </a:solidFill>
          <a:ln>
            <a:solidFill>
              <a:srgbClr val="0000FF"/>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ysClr val="window" lastClr="FFFFFF">
              <a:lumMod val="65000"/>
            </a:sys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rgbClr val="F2A16A"/>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189754297698546"/>
          <c:y val="0.15852872281802627"/>
          <c:w val="0.7657353185910114"/>
          <c:h val="0.5617670545255633"/>
        </c:manualLayout>
      </c:layout>
      <c:barChart>
        <c:barDir val="col"/>
        <c:grouping val="clustered"/>
        <c:varyColors val="0"/>
        <c:ser>
          <c:idx val="0"/>
          <c:order val="0"/>
          <c:tx>
            <c:strRef>
              <c:f>'Sector Charts'!$E$151</c:f>
              <c:strCache>
                <c:ptCount val="1"/>
                <c:pt idx="0">
                  <c:v>Net Absorption</c:v>
                </c:pt>
              </c:strCache>
            </c:strRef>
          </c:tx>
          <c:spPr>
            <a:solidFill>
              <a:srgbClr val="00B050"/>
            </a:solidFill>
            <a:ln>
              <a:noFill/>
            </a:ln>
            <a:effectLst/>
          </c:spPr>
          <c:invertIfNegative val="0"/>
          <c:cat>
            <c:multiLvlStrRef>
              <c:f>'Sector Charts'!$B$152:$C$171</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Charts'!$E$152:$E$171</c:f>
              <c:numCache>
                <c:formatCode>_(* #,##0_);_(* \(#,##0\);_(* "-"??_);_(@_)</c:formatCode>
                <c:ptCount val="20"/>
                <c:pt idx="0">
                  <c:v>-1819000</c:v>
                </c:pt>
                <c:pt idx="1">
                  <c:v>-394000</c:v>
                </c:pt>
                <c:pt idx="2">
                  <c:v>1928000</c:v>
                </c:pt>
                <c:pt idx="3">
                  <c:v>-2567000</c:v>
                </c:pt>
                <c:pt idx="4">
                  <c:v>-2261000</c:v>
                </c:pt>
                <c:pt idx="5">
                  <c:v>-1220000</c:v>
                </c:pt>
                <c:pt idx="6">
                  <c:v>-246000</c:v>
                </c:pt>
                <c:pt idx="7">
                  <c:v>615000</c:v>
                </c:pt>
                <c:pt idx="8">
                  <c:v>447000</c:v>
                </c:pt>
                <c:pt idx="9">
                  <c:v>2263000</c:v>
                </c:pt>
                <c:pt idx="10">
                  <c:v>352000</c:v>
                </c:pt>
                <c:pt idx="11">
                  <c:v>872000</c:v>
                </c:pt>
                <c:pt idx="12">
                  <c:v>46000</c:v>
                </c:pt>
                <c:pt idx="13">
                  <c:v>261000</c:v>
                </c:pt>
                <c:pt idx="14">
                  <c:v>1726000</c:v>
                </c:pt>
                <c:pt idx="15">
                  <c:v>2223000</c:v>
                </c:pt>
                <c:pt idx="16">
                  <c:v>1100000</c:v>
                </c:pt>
                <c:pt idx="17">
                  <c:v>906000</c:v>
                </c:pt>
                <c:pt idx="18">
                  <c:v>844000</c:v>
                </c:pt>
                <c:pt idx="19">
                  <c:v>1301000</c:v>
                </c:pt>
              </c:numCache>
            </c:numRef>
          </c:val>
          <c:extLst>
            <c:ext xmlns:c16="http://schemas.microsoft.com/office/drawing/2014/chart" uri="{C3380CC4-5D6E-409C-BE32-E72D297353CC}">
              <c16:uniqueId val="{00000000-212A-49A0-ADF6-DB4837C08B56}"/>
            </c:ext>
          </c:extLst>
        </c:ser>
        <c:ser>
          <c:idx val="1"/>
          <c:order val="1"/>
          <c:tx>
            <c:strRef>
              <c:f>'Sector Charts'!$F$151</c:f>
              <c:strCache>
                <c:ptCount val="1"/>
                <c:pt idx="0">
                  <c:v>Net Delivered</c:v>
                </c:pt>
              </c:strCache>
            </c:strRef>
          </c:tx>
          <c:spPr>
            <a:solidFill>
              <a:sysClr val="window" lastClr="FFFFFF">
                <a:lumMod val="65000"/>
              </a:sysClr>
            </a:solidFill>
            <a:ln>
              <a:noFill/>
            </a:ln>
            <a:effectLst/>
          </c:spPr>
          <c:invertIfNegative val="0"/>
          <c:cat>
            <c:multiLvlStrRef>
              <c:f>'Sector Charts'!$B$152:$C$171</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Charts'!$F$152:$F$171</c:f>
              <c:numCache>
                <c:formatCode>_(* #,##0_);_(* \(#,##0\);_(* "-"??_);_(@_)</c:formatCode>
                <c:ptCount val="20"/>
                <c:pt idx="0">
                  <c:v>606000</c:v>
                </c:pt>
                <c:pt idx="1">
                  <c:v>391000</c:v>
                </c:pt>
                <c:pt idx="2">
                  <c:v>2217000</c:v>
                </c:pt>
                <c:pt idx="3">
                  <c:v>1406000</c:v>
                </c:pt>
                <c:pt idx="4">
                  <c:v>682000</c:v>
                </c:pt>
                <c:pt idx="5">
                  <c:v>551000</c:v>
                </c:pt>
                <c:pt idx="6">
                  <c:v>375000</c:v>
                </c:pt>
                <c:pt idx="7">
                  <c:v>821000</c:v>
                </c:pt>
                <c:pt idx="8">
                  <c:v>1661000</c:v>
                </c:pt>
                <c:pt idx="9">
                  <c:v>3019000</c:v>
                </c:pt>
                <c:pt idx="10">
                  <c:v>1022000</c:v>
                </c:pt>
                <c:pt idx="11">
                  <c:v>1085000</c:v>
                </c:pt>
                <c:pt idx="12">
                  <c:v>119000</c:v>
                </c:pt>
                <c:pt idx="13">
                  <c:v>203000</c:v>
                </c:pt>
                <c:pt idx="14">
                  <c:v>166000</c:v>
                </c:pt>
                <c:pt idx="15">
                  <c:v>1646000</c:v>
                </c:pt>
                <c:pt idx="16">
                  <c:v>270000</c:v>
                </c:pt>
                <c:pt idx="17">
                  <c:v>81000</c:v>
                </c:pt>
                <c:pt idx="18">
                  <c:v>21000</c:v>
                </c:pt>
                <c:pt idx="19">
                  <c:v>579000</c:v>
                </c:pt>
              </c:numCache>
            </c:numRef>
          </c:val>
          <c:extLst>
            <c:ext xmlns:c16="http://schemas.microsoft.com/office/drawing/2014/chart" uri="{C3380CC4-5D6E-409C-BE32-E72D297353CC}">
              <c16:uniqueId val="{00000001-212A-49A0-ADF6-DB4837C08B56}"/>
            </c:ext>
          </c:extLst>
        </c:ser>
        <c:dLbls>
          <c:showLegendKey val="0"/>
          <c:showVal val="0"/>
          <c:showCatName val="0"/>
          <c:showSerName val="0"/>
          <c:showPercent val="0"/>
          <c:showBubbleSize val="0"/>
        </c:dLbls>
        <c:gapWidth val="150"/>
        <c:overlap val="-40"/>
        <c:axId val="1044219368"/>
        <c:axId val="1044224408"/>
      </c:barChart>
      <c:lineChart>
        <c:grouping val="standard"/>
        <c:varyColors val="0"/>
        <c:ser>
          <c:idx val="2"/>
          <c:order val="2"/>
          <c:tx>
            <c:strRef>
              <c:f>'Sector Charts'!$G$151</c:f>
              <c:strCache>
                <c:ptCount val="1"/>
                <c:pt idx="0">
                  <c:v>Vacancy Rate</c:v>
                </c:pt>
              </c:strCache>
            </c:strRef>
          </c:tx>
          <c:spPr>
            <a:ln w="28575" cap="rnd">
              <a:solidFill>
                <a:srgbClr val="0020C1"/>
              </a:solidFill>
              <a:round/>
            </a:ln>
            <a:effectLst/>
          </c:spPr>
          <c:marker>
            <c:symbol val="none"/>
          </c:marker>
          <c:cat>
            <c:multiLvlStrRef>
              <c:f>'Sector Charts'!$B$152:$C$171</c:f>
              <c:multiLvlStrCache>
                <c:ptCount val="20"/>
                <c:lvl>
                  <c:pt idx="0">
                    <c:v>Q4</c:v>
                  </c:pt>
                  <c:pt idx="1">
                    <c:v>Q1</c:v>
                  </c:pt>
                  <c:pt idx="2">
                    <c:v>Q2</c:v>
                  </c:pt>
                  <c:pt idx="3">
                    <c:v>Q3</c:v>
                  </c:pt>
                  <c:pt idx="4">
                    <c:v>Q4</c:v>
                  </c:pt>
                  <c:pt idx="5">
                    <c:v>Q1</c:v>
                  </c:pt>
                  <c:pt idx="6">
                    <c:v>Q2</c:v>
                  </c:pt>
                  <c:pt idx="7">
                    <c:v>Q3</c:v>
                  </c:pt>
                  <c:pt idx="8">
                    <c:v>Q4</c:v>
                  </c:pt>
                  <c:pt idx="9">
                    <c:v>Q1</c:v>
                  </c:pt>
                  <c:pt idx="10">
                    <c:v>Q2</c:v>
                  </c:pt>
                  <c:pt idx="11">
                    <c:v>Q3</c:v>
                  </c:pt>
                  <c:pt idx="12">
                    <c:v>Q4</c:v>
                  </c:pt>
                  <c:pt idx="13">
                    <c:v>Q1</c:v>
                  </c:pt>
                  <c:pt idx="14">
                    <c:v>Q2</c:v>
                  </c:pt>
                  <c:pt idx="15">
                    <c:v>Q3</c:v>
                  </c:pt>
                  <c:pt idx="16">
                    <c:v>Q4</c:v>
                  </c:pt>
                  <c:pt idx="17">
                    <c:v>Q1</c:v>
                  </c:pt>
                  <c:pt idx="18">
                    <c:v>Q2</c:v>
                  </c:pt>
                  <c:pt idx="19">
                    <c:v>Q3</c:v>
                  </c:pt>
                </c:lvl>
                <c:lvl>
                  <c:pt idx="0">
                    <c:v>'22</c:v>
                  </c:pt>
                  <c:pt idx="1">
                    <c:v>'23</c:v>
                  </c:pt>
                  <c:pt idx="5">
                    <c:v>'24</c:v>
                  </c:pt>
                  <c:pt idx="9">
                    <c:v>'25</c:v>
                  </c:pt>
                  <c:pt idx="13">
                    <c:v>'26</c:v>
                  </c:pt>
                  <c:pt idx="17">
                    <c:v>'27</c:v>
                  </c:pt>
                </c:lvl>
              </c:multiLvlStrCache>
            </c:multiLvlStrRef>
          </c:cat>
          <c:val>
            <c:numRef>
              <c:f>'Sector Charts'!$G$152:$G$171</c:f>
              <c:numCache>
                <c:formatCode>0.00%</c:formatCode>
                <c:ptCount val="20"/>
                <c:pt idx="0">
                  <c:v>0.16200000000000001</c:v>
                </c:pt>
                <c:pt idx="1">
                  <c:v>0.16399999999999998</c:v>
                </c:pt>
                <c:pt idx="2">
                  <c:v>0.16399999999999998</c:v>
                </c:pt>
                <c:pt idx="3">
                  <c:v>0.17199999999999999</c:v>
                </c:pt>
                <c:pt idx="4">
                  <c:v>0.17800000000000002</c:v>
                </c:pt>
                <c:pt idx="5">
                  <c:v>0.182</c:v>
                </c:pt>
                <c:pt idx="6">
                  <c:v>0.18300000000000002</c:v>
                </c:pt>
                <c:pt idx="7">
                  <c:v>0.18300000000000002</c:v>
                </c:pt>
                <c:pt idx="8">
                  <c:v>0.185</c:v>
                </c:pt>
                <c:pt idx="9">
                  <c:v>0.18600000000000003</c:v>
                </c:pt>
                <c:pt idx="10">
                  <c:v>0.187</c:v>
                </c:pt>
                <c:pt idx="11">
                  <c:v>0.187</c:v>
                </c:pt>
                <c:pt idx="12">
                  <c:v>0.187</c:v>
                </c:pt>
                <c:pt idx="13">
                  <c:v>0.18600000000000003</c:v>
                </c:pt>
                <c:pt idx="14">
                  <c:v>0.18300000000000002</c:v>
                </c:pt>
                <c:pt idx="15">
                  <c:v>0.18100000000000002</c:v>
                </c:pt>
                <c:pt idx="16">
                  <c:v>0.17899999999999999</c:v>
                </c:pt>
                <c:pt idx="17">
                  <c:v>0.17800000000000002</c:v>
                </c:pt>
                <c:pt idx="18">
                  <c:v>0.17600000000000002</c:v>
                </c:pt>
                <c:pt idx="19">
                  <c:v>0.17399999999999999</c:v>
                </c:pt>
              </c:numCache>
            </c:numRef>
          </c:val>
          <c:smooth val="0"/>
          <c:extLst>
            <c:ext xmlns:c16="http://schemas.microsoft.com/office/drawing/2014/chart" uri="{C3380CC4-5D6E-409C-BE32-E72D297353CC}">
              <c16:uniqueId val="{00000002-212A-49A0-ADF6-DB4837C08B56}"/>
            </c:ext>
          </c:extLst>
        </c:ser>
        <c:dLbls>
          <c:showLegendKey val="0"/>
          <c:showVal val="0"/>
          <c:showCatName val="0"/>
          <c:showSerName val="0"/>
          <c:showPercent val="0"/>
          <c:showBubbleSize val="0"/>
        </c:dLbls>
        <c:marker val="1"/>
        <c:smooth val="0"/>
        <c:axId val="1082704592"/>
        <c:axId val="1082715032"/>
      </c:lineChart>
      <c:catAx>
        <c:axId val="1044219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24408"/>
        <c:crosses val="autoZero"/>
        <c:auto val="1"/>
        <c:lblAlgn val="ctr"/>
        <c:lblOffset val="100"/>
        <c:tickLblSkip val="1"/>
        <c:noMultiLvlLbl val="0"/>
      </c:catAx>
      <c:valAx>
        <c:axId val="1044224408"/>
        <c:scaling>
          <c:orientation val="minMax"/>
        </c:scaling>
        <c:delete val="0"/>
        <c:axPos val="l"/>
        <c:majorGridlines>
          <c:spPr>
            <a:ln w="9525" cap="flat" cmpd="sng" algn="ctr">
              <a:noFill/>
              <a:round/>
            </a:ln>
            <a:effectLst/>
          </c:spPr>
        </c:majorGridlines>
        <c:title>
          <c:tx>
            <c:strRef>
              <c:f>"SF (millions)"</c:f>
              <c:strCache>
                <c:ptCount val="1"/>
                <c:pt idx="0">
                  <c:v>SF (millions)</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44219368"/>
        <c:crosses val="autoZero"/>
        <c:crossBetween val="between"/>
      </c:valAx>
      <c:valAx>
        <c:axId val="1082715032"/>
        <c:scaling>
          <c:orientation val="minMax"/>
        </c:scaling>
        <c:delete val="0"/>
        <c:axPos val="r"/>
        <c:title>
          <c:tx>
            <c:strRef>
              <c:f>"Vacancy (%)"</c:f>
              <c:strCache>
                <c:ptCount val="1"/>
                <c:pt idx="0">
                  <c:v>Vacancy (%)</c:v>
                </c:pt>
              </c:strCache>
            </c:strRef>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082704592"/>
        <c:crosses val="max"/>
        <c:crossBetween val="between"/>
        <c:majorUnit val="1.0000000000000002E-2"/>
      </c:valAx>
      <c:catAx>
        <c:axId val="1082704592"/>
        <c:scaling>
          <c:orientation val="minMax"/>
        </c:scaling>
        <c:delete val="1"/>
        <c:axPos val="b"/>
        <c:numFmt formatCode="General" sourceLinked="1"/>
        <c:majorTickMark val="out"/>
        <c:minorTickMark val="none"/>
        <c:tickLblPos val="nextTo"/>
        <c:crossAx val="1082715032"/>
        <c:crosses val="autoZero"/>
        <c:auto val="1"/>
        <c:lblAlgn val="ctr"/>
        <c:lblOffset val="100"/>
        <c:noMultiLvlLbl val="0"/>
      </c:catAx>
      <c:spPr>
        <a:noFill/>
        <a:ln>
          <a:noFill/>
        </a:ln>
        <a:effectLst/>
      </c:spPr>
    </c:plotArea>
    <c:legend>
      <c:legendPos val="r"/>
      <c:layout>
        <c:manualLayout>
          <c:xMode val="edge"/>
          <c:yMode val="edge"/>
          <c:x val="4.2019393026279103E-4"/>
          <c:y val="1.500952086871435E-3"/>
          <c:w val="0.85491171143565359"/>
          <c:h val="5.7499423516862339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chart>
  <c:spPr>
    <a:no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4">
    <c:autoUpdate val="0"/>
  </c:externalData>
  <c:userShapes r:id="rId5"/>
  <c:extLst/>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8213764946051"/>
          <c:y val="0.14183896206604599"/>
          <c:w val="0.75627415062700498"/>
          <c:h val="0.5671857718307719"/>
        </c:manualLayout>
      </c:layout>
      <c:barChart>
        <c:barDir val="col"/>
        <c:grouping val="clustered"/>
        <c:varyColors val="0"/>
        <c:ser>
          <c:idx val="0"/>
          <c:order val="1"/>
          <c:tx>
            <c:strRef>
              <c:f>'Economy_Capital Markets'!$A$123</c:f>
              <c:strCache>
                <c:ptCount val="1"/>
                <c:pt idx="0">
                  <c:v>Total Business Gross Fixed Capital Formation</c:v>
                </c:pt>
              </c:strCache>
            </c:strRef>
          </c:tx>
          <c:spPr>
            <a:solidFill>
              <a:schemeClr val="accent1"/>
            </a:solidFill>
            <a:ln>
              <a:noFill/>
            </a:ln>
            <a:effectLst/>
          </c:spPr>
          <c:invertIfNegative val="0"/>
          <c:cat>
            <c:multiLvlStrRef>
              <c:f>'Economy_Capital Markets'!$B$119:$AV$120</c:f>
              <c:multiLvlStrCache>
                <c:ptCount val="47"/>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pt idx="34">
                    <c:v>Q3</c:v>
                  </c:pt>
                  <c:pt idx="35">
                    <c:v>Q4</c:v>
                  </c:pt>
                  <c:pt idx="36">
                    <c:v>Q1</c:v>
                  </c:pt>
                  <c:pt idx="37">
                    <c:v>Q2</c:v>
                  </c:pt>
                  <c:pt idx="38">
                    <c:v>Q3</c:v>
                  </c:pt>
                  <c:pt idx="39">
                    <c:v>Q4</c:v>
                  </c:pt>
                  <c:pt idx="40">
                    <c:v>Q1</c:v>
                  </c:pt>
                  <c:pt idx="41">
                    <c:v>Q2</c:v>
                  </c:pt>
                  <c:pt idx="42">
                    <c:v>Q3</c:v>
                  </c:pt>
                  <c:pt idx="43">
                    <c:v>Q4</c:v>
                  </c:pt>
                  <c:pt idx="44">
                    <c:v>Q1</c:v>
                  </c:pt>
                  <c:pt idx="45">
                    <c:v>Q2</c:v>
                  </c:pt>
                  <c:pt idx="46">
                    <c:v>Q3</c:v>
                  </c:pt>
                </c:lvl>
                <c:lvl>
                  <c:pt idx="0">
                    <c:v>'14</c:v>
                  </c:pt>
                  <c:pt idx="4">
                    <c:v>'15</c:v>
                  </c:pt>
                  <c:pt idx="8">
                    <c:v>'16</c:v>
                  </c:pt>
                  <c:pt idx="12">
                    <c:v>'17</c:v>
                  </c:pt>
                  <c:pt idx="16">
                    <c:v>'18</c:v>
                  </c:pt>
                  <c:pt idx="20">
                    <c:v>'19</c:v>
                  </c:pt>
                  <c:pt idx="24">
                    <c:v>'20</c:v>
                  </c:pt>
                  <c:pt idx="28">
                    <c:v>'21</c:v>
                  </c:pt>
                  <c:pt idx="32">
                    <c:v>'22</c:v>
                  </c:pt>
                  <c:pt idx="36">
                    <c:v>'23</c:v>
                  </c:pt>
                  <c:pt idx="40">
                    <c:v>'24</c:v>
                  </c:pt>
                  <c:pt idx="44">
                    <c:v>'25</c:v>
                  </c:pt>
                </c:lvl>
              </c:multiLvlStrCache>
            </c:multiLvlStrRef>
          </c:cat>
          <c:val>
            <c:numRef>
              <c:f>'Economy_Capital Markets'!$B$123:$AV$123</c:f>
              <c:numCache>
                <c:formatCode>General</c:formatCode>
                <c:ptCount val="47"/>
                <c:pt idx="0">
                  <c:v>431198</c:v>
                </c:pt>
                <c:pt idx="1">
                  <c:v>436240</c:v>
                </c:pt>
                <c:pt idx="2">
                  <c:v>442824</c:v>
                </c:pt>
                <c:pt idx="3">
                  <c:v>449476</c:v>
                </c:pt>
                <c:pt idx="4">
                  <c:v>425239</c:v>
                </c:pt>
                <c:pt idx="5">
                  <c:v>413212</c:v>
                </c:pt>
                <c:pt idx="6">
                  <c:v>406784</c:v>
                </c:pt>
                <c:pt idx="7">
                  <c:v>402435</c:v>
                </c:pt>
                <c:pt idx="8">
                  <c:v>392215</c:v>
                </c:pt>
                <c:pt idx="9">
                  <c:v>390639</c:v>
                </c:pt>
                <c:pt idx="10">
                  <c:v>392680</c:v>
                </c:pt>
                <c:pt idx="11">
                  <c:v>383863</c:v>
                </c:pt>
                <c:pt idx="12">
                  <c:v>395970</c:v>
                </c:pt>
                <c:pt idx="13">
                  <c:v>397971</c:v>
                </c:pt>
                <c:pt idx="14">
                  <c:v>398189</c:v>
                </c:pt>
                <c:pt idx="15">
                  <c:v>409683</c:v>
                </c:pt>
                <c:pt idx="16">
                  <c:v>411601</c:v>
                </c:pt>
                <c:pt idx="17">
                  <c:v>414708</c:v>
                </c:pt>
                <c:pt idx="18">
                  <c:v>407706</c:v>
                </c:pt>
                <c:pt idx="19">
                  <c:v>405001</c:v>
                </c:pt>
                <c:pt idx="20">
                  <c:v>414108</c:v>
                </c:pt>
                <c:pt idx="21">
                  <c:v>412963</c:v>
                </c:pt>
                <c:pt idx="22">
                  <c:v>421284</c:v>
                </c:pt>
                <c:pt idx="23">
                  <c:v>417532</c:v>
                </c:pt>
                <c:pt idx="24">
                  <c:v>409154</c:v>
                </c:pt>
                <c:pt idx="25">
                  <c:v>345757</c:v>
                </c:pt>
                <c:pt idx="26">
                  <c:v>407154</c:v>
                </c:pt>
                <c:pt idx="27">
                  <c:v>420120</c:v>
                </c:pt>
                <c:pt idx="28">
                  <c:v>436945</c:v>
                </c:pt>
                <c:pt idx="29">
                  <c:v>446250</c:v>
                </c:pt>
                <c:pt idx="30">
                  <c:v>428444</c:v>
                </c:pt>
                <c:pt idx="31">
                  <c:v>435768</c:v>
                </c:pt>
                <c:pt idx="32">
                  <c:v>450092</c:v>
                </c:pt>
                <c:pt idx="33">
                  <c:v>438603</c:v>
                </c:pt>
                <c:pt idx="34">
                  <c:v>432265</c:v>
                </c:pt>
                <c:pt idx="35">
                  <c:v>426204</c:v>
                </c:pt>
                <c:pt idx="36">
                  <c:v>424159</c:v>
                </c:pt>
                <c:pt idx="37">
                  <c:v>433318</c:v>
                </c:pt>
                <c:pt idx="38">
                  <c:v>428876</c:v>
                </c:pt>
                <c:pt idx="39">
                  <c:v>420062</c:v>
                </c:pt>
                <c:pt idx="40" formatCode="#,##0">
                  <c:v>419511</c:v>
                </c:pt>
                <c:pt idx="41" formatCode="#,##0">
                  <c:v>425004</c:v>
                </c:pt>
                <c:pt idx="42">
                  <c:v>421391</c:v>
                </c:pt>
                <c:pt idx="43" formatCode="#,##0">
                  <c:v>432232</c:v>
                </c:pt>
                <c:pt idx="44" formatCode="#,##0">
                  <c:v>426699</c:v>
                </c:pt>
                <c:pt idx="45" formatCode="#,##0">
                  <c:v>426355</c:v>
                </c:pt>
                <c:pt idx="46" formatCode="#,##0">
                  <c:v>426531</c:v>
                </c:pt>
              </c:numCache>
            </c:numRef>
          </c:val>
          <c:extLst>
            <c:ext xmlns:c16="http://schemas.microsoft.com/office/drawing/2014/chart" uri="{C3380CC4-5D6E-409C-BE32-E72D297353CC}">
              <c16:uniqueId val="{00000000-43EF-49E4-835A-11AA7471D2DA}"/>
            </c:ext>
          </c:extLst>
        </c:ser>
        <c:dLbls>
          <c:showLegendKey val="0"/>
          <c:showVal val="0"/>
          <c:showCatName val="0"/>
          <c:showSerName val="0"/>
          <c:showPercent val="0"/>
          <c:showBubbleSize val="0"/>
        </c:dLbls>
        <c:gapWidth val="150"/>
        <c:axId val="743891967"/>
        <c:axId val="743894367"/>
      </c:barChart>
      <c:lineChart>
        <c:grouping val="standard"/>
        <c:varyColors val="0"/>
        <c:ser>
          <c:idx val="1"/>
          <c:order val="0"/>
          <c:tx>
            <c:strRef>
              <c:f>'Economy_Capital Markets'!$A$122</c:f>
              <c:strCache>
                <c:ptCount val="1"/>
                <c:pt idx="0">
                  <c:v>% Change</c:v>
                </c:pt>
              </c:strCache>
            </c:strRef>
          </c:tx>
          <c:spPr>
            <a:ln w="28575" cap="rnd">
              <a:solidFill>
                <a:schemeClr val="accent2"/>
              </a:solidFill>
              <a:round/>
            </a:ln>
            <a:effectLst/>
          </c:spPr>
          <c:marker>
            <c:symbol val="none"/>
          </c:marker>
          <c:cat>
            <c:multiLvlStrRef>
              <c:f>'Economy_Capital Markets'!$B$119:$AV$120</c:f>
              <c:multiLvlStrCache>
                <c:ptCount val="47"/>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pt idx="22">
                    <c:v>Q3</c:v>
                  </c:pt>
                  <c:pt idx="23">
                    <c:v>Q4</c:v>
                  </c:pt>
                  <c:pt idx="24">
                    <c:v>Q1</c:v>
                  </c:pt>
                  <c:pt idx="25">
                    <c:v>Q2</c:v>
                  </c:pt>
                  <c:pt idx="26">
                    <c:v>Q3</c:v>
                  </c:pt>
                  <c:pt idx="27">
                    <c:v>Q4</c:v>
                  </c:pt>
                  <c:pt idx="28">
                    <c:v>Q1</c:v>
                  </c:pt>
                  <c:pt idx="29">
                    <c:v>Q2</c:v>
                  </c:pt>
                  <c:pt idx="30">
                    <c:v>Q3</c:v>
                  </c:pt>
                  <c:pt idx="31">
                    <c:v>Q4</c:v>
                  </c:pt>
                  <c:pt idx="32">
                    <c:v>Q1</c:v>
                  </c:pt>
                  <c:pt idx="33">
                    <c:v>Q2</c:v>
                  </c:pt>
                  <c:pt idx="34">
                    <c:v>Q3</c:v>
                  </c:pt>
                  <c:pt idx="35">
                    <c:v>Q4</c:v>
                  </c:pt>
                  <c:pt idx="36">
                    <c:v>Q1</c:v>
                  </c:pt>
                  <c:pt idx="37">
                    <c:v>Q2</c:v>
                  </c:pt>
                  <c:pt idx="38">
                    <c:v>Q3</c:v>
                  </c:pt>
                  <c:pt idx="39">
                    <c:v>Q4</c:v>
                  </c:pt>
                  <c:pt idx="40">
                    <c:v>Q1</c:v>
                  </c:pt>
                  <c:pt idx="41">
                    <c:v>Q2</c:v>
                  </c:pt>
                  <c:pt idx="42">
                    <c:v>Q3</c:v>
                  </c:pt>
                  <c:pt idx="43">
                    <c:v>Q4</c:v>
                  </c:pt>
                  <c:pt idx="44">
                    <c:v>Q1</c:v>
                  </c:pt>
                  <c:pt idx="45">
                    <c:v>Q2</c:v>
                  </c:pt>
                  <c:pt idx="46">
                    <c:v>Q3</c:v>
                  </c:pt>
                </c:lvl>
                <c:lvl>
                  <c:pt idx="0">
                    <c:v>'14</c:v>
                  </c:pt>
                  <c:pt idx="4">
                    <c:v>'15</c:v>
                  </c:pt>
                  <c:pt idx="8">
                    <c:v>'16</c:v>
                  </c:pt>
                  <c:pt idx="12">
                    <c:v>'17</c:v>
                  </c:pt>
                  <c:pt idx="16">
                    <c:v>'18</c:v>
                  </c:pt>
                  <c:pt idx="20">
                    <c:v>'19</c:v>
                  </c:pt>
                  <c:pt idx="24">
                    <c:v>'20</c:v>
                  </c:pt>
                  <c:pt idx="28">
                    <c:v>'21</c:v>
                  </c:pt>
                  <c:pt idx="32">
                    <c:v>'22</c:v>
                  </c:pt>
                  <c:pt idx="36">
                    <c:v>'23</c:v>
                  </c:pt>
                  <c:pt idx="40">
                    <c:v>'24</c:v>
                  </c:pt>
                  <c:pt idx="44">
                    <c:v>'25</c:v>
                  </c:pt>
                </c:lvl>
              </c:multiLvlStrCache>
            </c:multiLvlStrRef>
          </c:cat>
          <c:val>
            <c:numRef>
              <c:f>'Economy_Capital Markets'!$B$122:$AV$122</c:f>
              <c:numCache>
                <c:formatCode>General</c:formatCode>
                <c:ptCount val="47"/>
                <c:pt idx="0">
                  <c:v>0</c:v>
                </c:pt>
                <c:pt idx="1">
                  <c:v>0</c:v>
                </c:pt>
                <c:pt idx="2">
                  <c:v>0</c:v>
                </c:pt>
                <c:pt idx="3">
                  <c:v>0</c:v>
                </c:pt>
                <c:pt idx="4">
                  <c:v>-1.3819637382362627E-2</c:v>
                </c:pt>
                <c:pt idx="5">
                  <c:v>-5.2787456445993031E-2</c:v>
                </c:pt>
                <c:pt idx="6">
                  <c:v>-8.138673603960038E-2</c:v>
                </c:pt>
                <c:pt idx="7">
                  <c:v>-0.10465742331069958</c:v>
                </c:pt>
                <c:pt idx="8">
                  <c:v>-7.7659857162677925E-2</c:v>
                </c:pt>
                <c:pt idx="9">
                  <c:v>-5.4628132774459597E-2</c:v>
                </c:pt>
                <c:pt idx="10">
                  <c:v>-3.4671963499056012E-2</c:v>
                </c:pt>
                <c:pt idx="11">
                  <c:v>-4.6149067551281571E-2</c:v>
                </c:pt>
                <c:pt idx="12">
                  <c:v>9.5738306796017483E-3</c:v>
                </c:pt>
                <c:pt idx="13">
                  <c:v>1.8769247310176405E-2</c:v>
                </c:pt>
                <c:pt idx="14">
                  <c:v>1.4029235000509321E-2</c:v>
                </c:pt>
                <c:pt idx="15">
                  <c:v>6.7263581017185825E-2</c:v>
                </c:pt>
                <c:pt idx="16">
                  <c:v>3.9475212768644088E-2</c:v>
                </c:pt>
                <c:pt idx="17">
                  <c:v>4.2055828188486098E-2</c:v>
                </c:pt>
                <c:pt idx="18">
                  <c:v>2.3900710466637703E-2</c:v>
                </c:pt>
                <c:pt idx="19">
                  <c:v>-1.1428348259507962E-2</c:v>
                </c:pt>
                <c:pt idx="20">
                  <c:v>6.0908501194117601E-3</c:v>
                </c:pt>
                <c:pt idx="21">
                  <c:v>-4.2077799319038935E-3</c:v>
                </c:pt>
                <c:pt idx="22">
                  <c:v>3.3303409810010155E-2</c:v>
                </c:pt>
                <c:pt idx="23">
                  <c:v>3.0940664344038658E-2</c:v>
                </c:pt>
                <c:pt idx="24">
                  <c:v>-1.1963062775894212E-2</c:v>
                </c:pt>
                <c:pt idx="25">
                  <c:v>-0.16274097195148235</c:v>
                </c:pt>
                <c:pt idx="26">
                  <c:v>-3.3540319594382889E-2</c:v>
                </c:pt>
                <c:pt idx="27">
                  <c:v>6.1983273138346284E-3</c:v>
                </c:pt>
                <c:pt idx="28">
                  <c:v>6.7923080307170411E-2</c:v>
                </c:pt>
                <c:pt idx="29">
                  <c:v>0.29064632097108661</c:v>
                </c:pt>
                <c:pt idx="30">
                  <c:v>5.2289796980994903E-2</c:v>
                </c:pt>
                <c:pt idx="31">
                  <c:v>3.7246500999714369E-2</c:v>
                </c:pt>
                <c:pt idx="32">
                  <c:v>3.0088455068715741E-2</c:v>
                </c:pt>
                <c:pt idx="33">
                  <c:v>-1.7136134453781513E-2</c:v>
                </c:pt>
                <c:pt idx="34">
                  <c:v>8.918318379998319E-3</c:v>
                </c:pt>
                <c:pt idx="35">
                  <c:v>-2.1947458280552955E-2</c:v>
                </c:pt>
                <c:pt idx="36">
                  <c:v>-5.7617109390968958E-2</c:v>
                </c:pt>
                <c:pt idx="37">
                  <c:v>-1.2049621183621635E-2</c:v>
                </c:pt>
                <c:pt idx="38">
                  <c:v>-7.840098087978439E-3</c:v>
                </c:pt>
                <c:pt idx="39">
                  <c:v>-1.4410939362371072E-2</c:v>
                </c:pt>
                <c:pt idx="40">
                  <c:v>-1.0958154842877318E-2</c:v>
                </c:pt>
                <c:pt idx="41">
                  <c:v>-1.9186832764851679E-2</c:v>
                </c:pt>
                <c:pt idx="42">
                  <c:v>-1.7452597021050373E-2</c:v>
                </c:pt>
                <c:pt idx="43">
                  <c:v>2.8971913669886825E-2</c:v>
                </c:pt>
                <c:pt idx="44">
                  <c:v>1.7134234859157448E-2</c:v>
                </c:pt>
                <c:pt idx="45">
                  <c:v>3.1787936113542459E-3</c:v>
                </c:pt>
                <c:pt idx="46">
                  <c:v>1.2197697625245911E-2</c:v>
                </c:pt>
              </c:numCache>
            </c:numRef>
          </c:val>
          <c:smooth val="0"/>
          <c:extLst>
            <c:ext xmlns:c16="http://schemas.microsoft.com/office/drawing/2014/chart" uri="{C3380CC4-5D6E-409C-BE32-E72D297353CC}">
              <c16:uniqueId val="{00000001-43EF-49E4-835A-11AA7471D2DA}"/>
            </c:ext>
          </c:extLst>
        </c:ser>
        <c:dLbls>
          <c:showLegendKey val="0"/>
          <c:showVal val="0"/>
          <c:showCatName val="0"/>
          <c:showSerName val="0"/>
          <c:showPercent val="0"/>
          <c:showBubbleSize val="0"/>
        </c:dLbls>
        <c:marker val="1"/>
        <c:smooth val="0"/>
        <c:axId val="1709741320"/>
        <c:axId val="1709740960"/>
      </c:lineChart>
      <c:catAx>
        <c:axId val="743891967"/>
        <c:scaling>
          <c:orientation val="minMax"/>
          <c:min val="13"/>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743894367"/>
        <c:crosses val="autoZero"/>
        <c:auto val="1"/>
        <c:lblAlgn val="ctr"/>
        <c:lblOffset val="100"/>
        <c:tickLblSkip val="2"/>
        <c:noMultiLvlLbl val="0"/>
      </c:catAx>
      <c:valAx>
        <c:axId val="743894367"/>
        <c:scaling>
          <c:orientation val="minMax"/>
          <c:min val="3000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r>
                  <a:rPr lang="en-US"/>
                  <a:t> Thousands ($)</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title>
        <c:numFmt formatCode="&quot;$&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743891967"/>
        <c:crosses val="autoZero"/>
        <c:crossBetween val="between"/>
        <c:majorUnit val="40000"/>
      </c:valAx>
      <c:valAx>
        <c:axId val="1709740960"/>
        <c:scaling>
          <c:orientation val="minMax"/>
          <c:max val="0.300000000000000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crossAx val="1709741320"/>
        <c:crosses val="max"/>
        <c:crossBetween val="between"/>
        <c:majorUnit val="0.1"/>
      </c:valAx>
      <c:catAx>
        <c:axId val="1709741320"/>
        <c:scaling>
          <c:orientation val="minMax"/>
        </c:scaling>
        <c:delete val="1"/>
        <c:axPos val="b"/>
        <c:numFmt formatCode="General" sourceLinked="1"/>
        <c:majorTickMark val="out"/>
        <c:minorTickMark val="none"/>
        <c:tickLblPos val="nextTo"/>
        <c:crossAx val="1709740960"/>
        <c:crosses val="autoZero"/>
        <c:auto val="1"/>
        <c:lblAlgn val="ctr"/>
        <c:lblOffset val="100"/>
        <c:noMultiLvlLbl val="0"/>
      </c:catAx>
      <c:spPr>
        <a:noFill/>
        <a:ln>
          <a:noFill/>
        </a:ln>
        <a:effectLst/>
      </c:spPr>
    </c:plotArea>
    <c:legend>
      <c:legendPos val="b"/>
      <c:layout>
        <c:manualLayout>
          <c:xMode val="edge"/>
          <c:yMode val="edge"/>
          <c:x val="0"/>
          <c:y val="3.3710320588079528E-3"/>
          <c:w val="0.89999983611754453"/>
          <c:h val="9.0906917136157131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ea typeface="Calibri" panose="020F050202020403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077449770857975E-2"/>
          <c:y val="0.11481329687789485"/>
          <c:w val="0.81076874441241298"/>
          <c:h val="0.74221551002992414"/>
        </c:manualLayout>
      </c:layout>
      <c:lineChart>
        <c:grouping val="standard"/>
        <c:varyColors val="0"/>
        <c:ser>
          <c:idx val="0"/>
          <c:order val="0"/>
          <c:tx>
            <c:strRef>
              <c:f>Credit!$S$19</c:f>
              <c:strCache>
                <c:ptCount val="1"/>
                <c:pt idx="0">
                  <c:v>Ten-Year Treasury Yield</c:v>
                </c:pt>
              </c:strCache>
            </c:strRef>
          </c:tx>
          <c:spPr>
            <a:ln w="28575" cap="rnd">
              <a:solidFill>
                <a:schemeClr val="accent1"/>
              </a:solidFill>
              <a:round/>
            </a:ln>
            <a:effectLst/>
          </c:spPr>
          <c:marker>
            <c:symbol val="none"/>
          </c:marker>
          <c:dLbls>
            <c:dLbl>
              <c:idx val="9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6A-4CE1-B9BE-1B24032093B3}"/>
                </c:ext>
              </c:extLst>
            </c:dLbl>
            <c:numFmt formatCode="0.00%" sourceLinked="0"/>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mj-lt"/>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Credit!$A$20:$A$115</c:f>
              <c:numCache>
                <c:formatCode>m/d/yyyy</c:formatCode>
                <c:ptCount val="96"/>
                <c:pt idx="0">
                  <c:v>37346</c:v>
                </c:pt>
                <c:pt idx="1">
                  <c:v>37437</c:v>
                </c:pt>
                <c:pt idx="2">
                  <c:v>37529</c:v>
                </c:pt>
                <c:pt idx="3">
                  <c:v>37621</c:v>
                </c:pt>
                <c:pt idx="4">
                  <c:v>37711</c:v>
                </c:pt>
                <c:pt idx="5">
                  <c:v>37802</c:v>
                </c:pt>
                <c:pt idx="6">
                  <c:v>37894</c:v>
                </c:pt>
                <c:pt idx="7">
                  <c:v>37986</c:v>
                </c:pt>
                <c:pt idx="8">
                  <c:v>38077</c:v>
                </c:pt>
                <c:pt idx="9">
                  <c:v>38168</c:v>
                </c:pt>
                <c:pt idx="10">
                  <c:v>38260</c:v>
                </c:pt>
                <c:pt idx="11">
                  <c:v>38352</c:v>
                </c:pt>
                <c:pt idx="12">
                  <c:v>38442</c:v>
                </c:pt>
                <c:pt idx="13">
                  <c:v>38533</c:v>
                </c:pt>
                <c:pt idx="14">
                  <c:v>38625</c:v>
                </c:pt>
                <c:pt idx="15">
                  <c:v>38717</c:v>
                </c:pt>
                <c:pt idx="16">
                  <c:v>38807</c:v>
                </c:pt>
                <c:pt idx="17">
                  <c:v>38898</c:v>
                </c:pt>
                <c:pt idx="18">
                  <c:v>38990</c:v>
                </c:pt>
                <c:pt idx="19">
                  <c:v>39082</c:v>
                </c:pt>
                <c:pt idx="20">
                  <c:v>39172</c:v>
                </c:pt>
                <c:pt idx="21">
                  <c:v>39263</c:v>
                </c:pt>
                <c:pt idx="22">
                  <c:v>39355</c:v>
                </c:pt>
                <c:pt idx="23">
                  <c:v>39447</c:v>
                </c:pt>
                <c:pt idx="24">
                  <c:v>39538</c:v>
                </c:pt>
                <c:pt idx="25">
                  <c:v>39629</c:v>
                </c:pt>
                <c:pt idx="26">
                  <c:v>39721</c:v>
                </c:pt>
                <c:pt idx="27">
                  <c:v>39813</c:v>
                </c:pt>
                <c:pt idx="28">
                  <c:v>39903</c:v>
                </c:pt>
                <c:pt idx="29">
                  <c:v>39994</c:v>
                </c:pt>
                <c:pt idx="30">
                  <c:v>40086</c:v>
                </c:pt>
                <c:pt idx="31">
                  <c:v>40178</c:v>
                </c:pt>
                <c:pt idx="32">
                  <c:v>40268</c:v>
                </c:pt>
                <c:pt idx="33">
                  <c:v>40359</c:v>
                </c:pt>
                <c:pt idx="34">
                  <c:v>40451</c:v>
                </c:pt>
                <c:pt idx="35">
                  <c:v>40543</c:v>
                </c:pt>
                <c:pt idx="36">
                  <c:v>40633</c:v>
                </c:pt>
                <c:pt idx="37">
                  <c:v>40724</c:v>
                </c:pt>
                <c:pt idx="38">
                  <c:v>40816</c:v>
                </c:pt>
                <c:pt idx="39">
                  <c:v>40908</c:v>
                </c:pt>
                <c:pt idx="40">
                  <c:v>40999</c:v>
                </c:pt>
                <c:pt idx="41">
                  <c:v>41090</c:v>
                </c:pt>
                <c:pt idx="42">
                  <c:v>41182</c:v>
                </c:pt>
                <c:pt idx="43">
                  <c:v>41274</c:v>
                </c:pt>
                <c:pt idx="44">
                  <c:v>41364</c:v>
                </c:pt>
                <c:pt idx="45">
                  <c:v>41455</c:v>
                </c:pt>
                <c:pt idx="46">
                  <c:v>41547</c:v>
                </c:pt>
                <c:pt idx="47">
                  <c:v>41639</c:v>
                </c:pt>
                <c:pt idx="48">
                  <c:v>41729</c:v>
                </c:pt>
                <c:pt idx="49">
                  <c:v>41820</c:v>
                </c:pt>
                <c:pt idx="50">
                  <c:v>41912</c:v>
                </c:pt>
                <c:pt idx="51">
                  <c:v>42004</c:v>
                </c:pt>
                <c:pt idx="52">
                  <c:v>42094</c:v>
                </c:pt>
                <c:pt idx="53">
                  <c:v>42185</c:v>
                </c:pt>
                <c:pt idx="54">
                  <c:v>42277</c:v>
                </c:pt>
                <c:pt idx="55">
                  <c:v>42369</c:v>
                </c:pt>
                <c:pt idx="56">
                  <c:v>42460</c:v>
                </c:pt>
                <c:pt idx="57">
                  <c:v>42551</c:v>
                </c:pt>
                <c:pt idx="58">
                  <c:v>42643</c:v>
                </c:pt>
                <c:pt idx="59">
                  <c:v>42735</c:v>
                </c:pt>
                <c:pt idx="60">
                  <c:v>42825</c:v>
                </c:pt>
                <c:pt idx="61">
                  <c:v>42916</c:v>
                </c:pt>
                <c:pt idx="62">
                  <c:v>43008</c:v>
                </c:pt>
                <c:pt idx="63">
                  <c:v>43100</c:v>
                </c:pt>
                <c:pt idx="64">
                  <c:v>43190</c:v>
                </c:pt>
                <c:pt idx="65">
                  <c:v>43281</c:v>
                </c:pt>
                <c:pt idx="66">
                  <c:v>43373</c:v>
                </c:pt>
                <c:pt idx="67">
                  <c:v>43465</c:v>
                </c:pt>
                <c:pt idx="68">
                  <c:v>43555</c:v>
                </c:pt>
                <c:pt idx="69">
                  <c:v>43646</c:v>
                </c:pt>
                <c:pt idx="70">
                  <c:v>43738</c:v>
                </c:pt>
                <c:pt idx="71">
                  <c:v>43830</c:v>
                </c:pt>
                <c:pt idx="72">
                  <c:v>43921</c:v>
                </c:pt>
                <c:pt idx="73">
                  <c:v>44012</c:v>
                </c:pt>
                <c:pt idx="74">
                  <c:v>44104</c:v>
                </c:pt>
                <c:pt idx="75">
                  <c:v>44196</c:v>
                </c:pt>
                <c:pt idx="76">
                  <c:v>44286</c:v>
                </c:pt>
                <c:pt idx="77">
                  <c:v>44377</c:v>
                </c:pt>
                <c:pt idx="78">
                  <c:v>44469</c:v>
                </c:pt>
                <c:pt idx="79">
                  <c:v>44561</c:v>
                </c:pt>
                <c:pt idx="80">
                  <c:v>44651</c:v>
                </c:pt>
                <c:pt idx="81">
                  <c:v>44742</c:v>
                </c:pt>
                <c:pt idx="82">
                  <c:v>44834</c:v>
                </c:pt>
                <c:pt idx="83">
                  <c:v>44926</c:v>
                </c:pt>
                <c:pt idx="84">
                  <c:v>45016</c:v>
                </c:pt>
                <c:pt idx="85">
                  <c:v>45107</c:v>
                </c:pt>
                <c:pt idx="86">
                  <c:v>45199</c:v>
                </c:pt>
                <c:pt idx="87">
                  <c:v>45291</c:v>
                </c:pt>
                <c:pt idx="88">
                  <c:v>45382</c:v>
                </c:pt>
                <c:pt idx="89">
                  <c:v>45473</c:v>
                </c:pt>
                <c:pt idx="90">
                  <c:v>45565</c:v>
                </c:pt>
                <c:pt idx="91">
                  <c:v>45657</c:v>
                </c:pt>
                <c:pt idx="92">
                  <c:v>45747</c:v>
                </c:pt>
                <c:pt idx="93">
                  <c:v>45838</c:v>
                </c:pt>
                <c:pt idx="94">
                  <c:v>45930</c:v>
                </c:pt>
                <c:pt idx="95">
                  <c:v>46022</c:v>
                </c:pt>
              </c:numCache>
            </c:numRef>
          </c:cat>
          <c:val>
            <c:numRef>
              <c:f>Credit!$S$20:$S$115</c:f>
              <c:numCache>
                <c:formatCode>General</c:formatCode>
                <c:ptCount val="96"/>
                <c:pt idx="0">
                  <c:v>5.1100000000000007E-2</c:v>
                </c:pt>
                <c:pt idx="1">
                  <c:v>4.2699999999999995E-2</c:v>
                </c:pt>
                <c:pt idx="2">
                  <c:v>0.04</c:v>
                </c:pt>
                <c:pt idx="3">
                  <c:v>3.9199999999999999E-2</c:v>
                </c:pt>
                <c:pt idx="4">
                  <c:v>3.6200000000000003E-2</c:v>
                </c:pt>
                <c:pt idx="5">
                  <c:v>4.2300000000000004E-2</c:v>
                </c:pt>
                <c:pt idx="6">
                  <c:v>4.2900000000000001E-2</c:v>
                </c:pt>
                <c:pt idx="7">
                  <c:v>4.0099999999999997E-2</c:v>
                </c:pt>
                <c:pt idx="8">
                  <c:v>4.5999999999999999E-2</c:v>
                </c:pt>
                <c:pt idx="9">
                  <c:v>4.2999999999999997E-2</c:v>
                </c:pt>
                <c:pt idx="10">
                  <c:v>4.1799999999999997E-2</c:v>
                </c:pt>
                <c:pt idx="11">
                  <c:v>4.2999999999999997E-2</c:v>
                </c:pt>
                <c:pt idx="12">
                  <c:v>4.1599999999999998E-2</c:v>
                </c:pt>
                <c:pt idx="13">
                  <c:v>4.2199999999999994E-2</c:v>
                </c:pt>
                <c:pt idx="14">
                  <c:v>4.4900000000000002E-2</c:v>
                </c:pt>
                <c:pt idx="15">
                  <c:v>4.58E-2</c:v>
                </c:pt>
                <c:pt idx="16">
                  <c:v>5.0700000000000002E-2</c:v>
                </c:pt>
                <c:pt idx="17">
                  <c:v>4.8899999999999999E-2</c:v>
                </c:pt>
                <c:pt idx="18">
                  <c:v>4.6300000000000001E-2</c:v>
                </c:pt>
                <c:pt idx="19">
                  <c:v>4.6799999999999994E-2</c:v>
                </c:pt>
                <c:pt idx="20">
                  <c:v>4.8499999999999995E-2</c:v>
                </c:pt>
                <c:pt idx="21">
                  <c:v>4.7400000000000005E-2</c:v>
                </c:pt>
                <c:pt idx="22">
                  <c:v>4.2699999999999995E-2</c:v>
                </c:pt>
                <c:pt idx="23">
                  <c:v>3.6699999999999997E-2</c:v>
                </c:pt>
                <c:pt idx="24">
                  <c:v>3.8800000000000001E-2</c:v>
                </c:pt>
                <c:pt idx="25">
                  <c:v>3.8599999999999995E-2</c:v>
                </c:pt>
                <c:pt idx="26">
                  <c:v>3.2300000000000002E-2</c:v>
                </c:pt>
                <c:pt idx="27">
                  <c:v>2.7400000000000001E-2</c:v>
                </c:pt>
                <c:pt idx="28">
                  <c:v>3.32E-2</c:v>
                </c:pt>
                <c:pt idx="29">
                  <c:v>3.5200000000000002E-2</c:v>
                </c:pt>
                <c:pt idx="30">
                  <c:v>3.4599999999999999E-2</c:v>
                </c:pt>
                <c:pt idx="31">
                  <c:v>3.7200000000000004E-2</c:v>
                </c:pt>
                <c:pt idx="32">
                  <c:v>3.49E-2</c:v>
                </c:pt>
                <c:pt idx="33">
                  <c:v>2.7799999999999998E-2</c:v>
                </c:pt>
                <c:pt idx="34">
                  <c:v>2.8799999999999999E-2</c:v>
                </c:pt>
                <c:pt idx="35">
                  <c:v>3.4599999999999999E-2</c:v>
                </c:pt>
                <c:pt idx="36">
                  <c:v>3.2000000000000001E-2</c:v>
                </c:pt>
                <c:pt idx="37">
                  <c:v>2.41E-2</c:v>
                </c:pt>
                <c:pt idx="38">
                  <c:v>2.0499999999999997E-2</c:v>
                </c:pt>
                <c:pt idx="39">
                  <c:v>2.0400000000000001E-2</c:v>
                </c:pt>
                <c:pt idx="40">
                  <c:v>1.83E-2</c:v>
                </c:pt>
                <c:pt idx="41">
                  <c:v>1.6399999999999998E-2</c:v>
                </c:pt>
                <c:pt idx="42">
                  <c:v>1.7100000000000001E-2</c:v>
                </c:pt>
                <c:pt idx="43">
                  <c:v>1.95E-2</c:v>
                </c:pt>
                <c:pt idx="44">
                  <c:v>1.9900000000000001E-2</c:v>
                </c:pt>
                <c:pt idx="45">
                  <c:v>2.7099999999999999E-2</c:v>
                </c:pt>
                <c:pt idx="46">
                  <c:v>2.7400000000000001E-2</c:v>
                </c:pt>
                <c:pt idx="47">
                  <c:v>2.7699999999999999E-2</c:v>
                </c:pt>
                <c:pt idx="48">
                  <c:v>2.6200000000000001E-2</c:v>
                </c:pt>
                <c:pt idx="49">
                  <c:v>2.5000000000000001E-2</c:v>
                </c:pt>
                <c:pt idx="50">
                  <c:v>2.2799999999999997E-2</c:v>
                </c:pt>
                <c:pt idx="51">
                  <c:v>1.9699999999999999E-2</c:v>
                </c:pt>
                <c:pt idx="52">
                  <c:v>2.1600000000000001E-2</c:v>
                </c:pt>
                <c:pt idx="53">
                  <c:v>2.2200000000000001E-2</c:v>
                </c:pt>
                <c:pt idx="54">
                  <c:v>2.1899999999999999E-2</c:v>
                </c:pt>
                <c:pt idx="55">
                  <c:v>1.9099999999999999E-2</c:v>
                </c:pt>
                <c:pt idx="56">
                  <c:v>1.7500000000000002E-2</c:v>
                </c:pt>
                <c:pt idx="57">
                  <c:v>1.5600000000000001E-2</c:v>
                </c:pt>
                <c:pt idx="58">
                  <c:v>2.1400000000000002E-2</c:v>
                </c:pt>
                <c:pt idx="59">
                  <c:v>2.4500000000000001E-2</c:v>
                </c:pt>
                <c:pt idx="60">
                  <c:v>2.2599999999999999E-2</c:v>
                </c:pt>
                <c:pt idx="61">
                  <c:v>2.2400000000000003E-2</c:v>
                </c:pt>
                <c:pt idx="62">
                  <c:v>2.3700000000000002E-2</c:v>
                </c:pt>
                <c:pt idx="63">
                  <c:v>2.76E-2</c:v>
                </c:pt>
                <c:pt idx="64">
                  <c:v>2.92E-2</c:v>
                </c:pt>
                <c:pt idx="65">
                  <c:v>2.92E-2</c:v>
                </c:pt>
                <c:pt idx="66">
                  <c:v>3.04E-2</c:v>
                </c:pt>
                <c:pt idx="67">
                  <c:v>2.6499999999999999E-2</c:v>
                </c:pt>
                <c:pt idx="68">
                  <c:v>2.3399999999999997E-2</c:v>
                </c:pt>
                <c:pt idx="69">
                  <c:v>1.8000000000000002E-2</c:v>
                </c:pt>
                <c:pt idx="70">
                  <c:v>1.7899999999999999E-2</c:v>
                </c:pt>
                <c:pt idx="71">
                  <c:v>1.37E-2</c:v>
                </c:pt>
                <c:pt idx="72">
                  <c:v>6.8999999999999999E-3</c:v>
                </c:pt>
                <c:pt idx="73">
                  <c:v>6.5000000000000006E-3</c:v>
                </c:pt>
                <c:pt idx="74">
                  <c:v>8.6E-3</c:v>
                </c:pt>
                <c:pt idx="75">
                  <c:v>1.34E-2</c:v>
                </c:pt>
                <c:pt idx="76">
                  <c:v>1.5900000000000001E-2</c:v>
                </c:pt>
                <c:pt idx="77">
                  <c:v>1.32E-2</c:v>
                </c:pt>
                <c:pt idx="78">
                  <c:v>1.5300000000000001E-2</c:v>
                </c:pt>
                <c:pt idx="79">
                  <c:v>1.95E-2</c:v>
                </c:pt>
                <c:pt idx="80">
                  <c:v>2.9300000000000003E-2</c:v>
                </c:pt>
                <c:pt idx="81">
                  <c:v>3.1E-2</c:v>
                </c:pt>
                <c:pt idx="82">
                  <c:v>3.8300000000000001E-2</c:v>
                </c:pt>
                <c:pt idx="83">
                  <c:v>3.6499999999999998E-2</c:v>
                </c:pt>
                <c:pt idx="84">
                  <c:v>3.6000000000000004E-2</c:v>
                </c:pt>
                <c:pt idx="85">
                  <c:v>4.1500000000000002E-2</c:v>
                </c:pt>
                <c:pt idx="86">
                  <c:v>4.4500000000000005E-2</c:v>
                </c:pt>
                <c:pt idx="87">
                  <c:v>4.1599999999999998E-2</c:v>
                </c:pt>
                <c:pt idx="88">
                  <c:v>4.4500000000000005E-2</c:v>
                </c:pt>
                <c:pt idx="89">
                  <c:v>3.95E-2</c:v>
                </c:pt>
                <c:pt idx="90">
                  <c:v>4.2800000000000005E-2</c:v>
                </c:pt>
                <c:pt idx="91">
                  <c:v>4.4500000000000005E-2</c:v>
                </c:pt>
                <c:pt idx="92">
                  <c:v>4.36E-2</c:v>
                </c:pt>
                <c:pt idx="93">
                  <c:v>4.2599999999999999E-2</c:v>
                </c:pt>
                <c:pt idx="94">
                  <c:v>4.0999999999999995E-2</c:v>
                </c:pt>
                <c:pt idx="95">
                  <c:v>4.0999999999999995E-2</c:v>
                </c:pt>
              </c:numCache>
            </c:numRef>
          </c:val>
          <c:smooth val="0"/>
          <c:extLst>
            <c:ext xmlns:c16="http://schemas.microsoft.com/office/drawing/2014/chart" uri="{C3380CC4-5D6E-409C-BE32-E72D297353CC}">
              <c16:uniqueId val="{00000001-FE6A-4CE1-B9BE-1B24032093B3}"/>
            </c:ext>
          </c:extLst>
        </c:ser>
        <c:ser>
          <c:idx val="1"/>
          <c:order val="1"/>
          <c:tx>
            <c:strRef>
              <c:f>Credit!$R$19</c:f>
              <c:strCache>
                <c:ptCount val="1"/>
                <c:pt idx="0">
                  <c:v>Cap Rate - Commercial Real Estate</c:v>
                </c:pt>
              </c:strCache>
            </c:strRef>
          </c:tx>
          <c:spPr>
            <a:ln w="28575" cap="rnd">
              <a:solidFill>
                <a:srgbClr val="003045"/>
              </a:solidFill>
              <a:round/>
            </a:ln>
            <a:effectLst/>
          </c:spPr>
          <c:marker>
            <c:symbol val="none"/>
          </c:marker>
          <c:dLbls>
            <c:dLbl>
              <c:idx val="9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F77-4C7F-A553-B977357EB650}"/>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2"/>
                    </a:solidFill>
                    <a:latin typeface="+mj-lt"/>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Credit!$A$20:$A$115</c:f>
              <c:numCache>
                <c:formatCode>m/d/yyyy</c:formatCode>
                <c:ptCount val="96"/>
                <c:pt idx="0">
                  <c:v>37346</c:v>
                </c:pt>
                <c:pt idx="1">
                  <c:v>37437</c:v>
                </c:pt>
                <c:pt idx="2">
                  <c:v>37529</c:v>
                </c:pt>
                <c:pt idx="3">
                  <c:v>37621</c:v>
                </c:pt>
                <c:pt idx="4">
                  <c:v>37711</c:v>
                </c:pt>
                <c:pt idx="5">
                  <c:v>37802</c:v>
                </c:pt>
                <c:pt idx="6">
                  <c:v>37894</c:v>
                </c:pt>
                <c:pt idx="7">
                  <c:v>37986</c:v>
                </c:pt>
                <c:pt idx="8">
                  <c:v>38077</c:v>
                </c:pt>
                <c:pt idx="9">
                  <c:v>38168</c:v>
                </c:pt>
                <c:pt idx="10">
                  <c:v>38260</c:v>
                </c:pt>
                <c:pt idx="11">
                  <c:v>38352</c:v>
                </c:pt>
                <c:pt idx="12">
                  <c:v>38442</c:v>
                </c:pt>
                <c:pt idx="13">
                  <c:v>38533</c:v>
                </c:pt>
                <c:pt idx="14">
                  <c:v>38625</c:v>
                </c:pt>
                <c:pt idx="15">
                  <c:v>38717</c:v>
                </c:pt>
                <c:pt idx="16">
                  <c:v>38807</c:v>
                </c:pt>
                <c:pt idx="17">
                  <c:v>38898</c:v>
                </c:pt>
                <c:pt idx="18">
                  <c:v>38990</c:v>
                </c:pt>
                <c:pt idx="19">
                  <c:v>39082</c:v>
                </c:pt>
                <c:pt idx="20">
                  <c:v>39172</c:v>
                </c:pt>
                <c:pt idx="21">
                  <c:v>39263</c:v>
                </c:pt>
                <c:pt idx="22">
                  <c:v>39355</c:v>
                </c:pt>
                <c:pt idx="23">
                  <c:v>39447</c:v>
                </c:pt>
                <c:pt idx="24">
                  <c:v>39538</c:v>
                </c:pt>
                <c:pt idx="25">
                  <c:v>39629</c:v>
                </c:pt>
                <c:pt idx="26">
                  <c:v>39721</c:v>
                </c:pt>
                <c:pt idx="27">
                  <c:v>39813</c:v>
                </c:pt>
                <c:pt idx="28">
                  <c:v>39903</c:v>
                </c:pt>
                <c:pt idx="29">
                  <c:v>39994</c:v>
                </c:pt>
                <c:pt idx="30">
                  <c:v>40086</c:v>
                </c:pt>
                <c:pt idx="31">
                  <c:v>40178</c:v>
                </c:pt>
                <c:pt idx="32">
                  <c:v>40268</c:v>
                </c:pt>
                <c:pt idx="33">
                  <c:v>40359</c:v>
                </c:pt>
                <c:pt idx="34">
                  <c:v>40451</c:v>
                </c:pt>
                <c:pt idx="35">
                  <c:v>40543</c:v>
                </c:pt>
                <c:pt idx="36">
                  <c:v>40633</c:v>
                </c:pt>
                <c:pt idx="37">
                  <c:v>40724</c:v>
                </c:pt>
                <c:pt idx="38">
                  <c:v>40816</c:v>
                </c:pt>
                <c:pt idx="39">
                  <c:v>40908</c:v>
                </c:pt>
                <c:pt idx="40">
                  <c:v>40999</c:v>
                </c:pt>
                <c:pt idx="41">
                  <c:v>41090</c:v>
                </c:pt>
                <c:pt idx="42">
                  <c:v>41182</c:v>
                </c:pt>
                <c:pt idx="43">
                  <c:v>41274</c:v>
                </c:pt>
                <c:pt idx="44">
                  <c:v>41364</c:v>
                </c:pt>
                <c:pt idx="45">
                  <c:v>41455</c:v>
                </c:pt>
                <c:pt idx="46">
                  <c:v>41547</c:v>
                </c:pt>
                <c:pt idx="47">
                  <c:v>41639</c:v>
                </c:pt>
                <c:pt idx="48">
                  <c:v>41729</c:v>
                </c:pt>
                <c:pt idx="49">
                  <c:v>41820</c:v>
                </c:pt>
                <c:pt idx="50">
                  <c:v>41912</c:v>
                </c:pt>
                <c:pt idx="51">
                  <c:v>42004</c:v>
                </c:pt>
                <c:pt idx="52">
                  <c:v>42094</c:v>
                </c:pt>
                <c:pt idx="53">
                  <c:v>42185</c:v>
                </c:pt>
                <c:pt idx="54">
                  <c:v>42277</c:v>
                </c:pt>
                <c:pt idx="55">
                  <c:v>42369</c:v>
                </c:pt>
                <c:pt idx="56">
                  <c:v>42460</c:v>
                </c:pt>
                <c:pt idx="57">
                  <c:v>42551</c:v>
                </c:pt>
                <c:pt idx="58">
                  <c:v>42643</c:v>
                </c:pt>
                <c:pt idx="59">
                  <c:v>42735</c:v>
                </c:pt>
                <c:pt idx="60">
                  <c:v>42825</c:v>
                </c:pt>
                <c:pt idx="61">
                  <c:v>42916</c:v>
                </c:pt>
                <c:pt idx="62">
                  <c:v>43008</c:v>
                </c:pt>
                <c:pt idx="63">
                  <c:v>43100</c:v>
                </c:pt>
                <c:pt idx="64">
                  <c:v>43190</c:v>
                </c:pt>
                <c:pt idx="65">
                  <c:v>43281</c:v>
                </c:pt>
                <c:pt idx="66">
                  <c:v>43373</c:v>
                </c:pt>
                <c:pt idx="67">
                  <c:v>43465</c:v>
                </c:pt>
                <c:pt idx="68">
                  <c:v>43555</c:v>
                </c:pt>
                <c:pt idx="69">
                  <c:v>43646</c:v>
                </c:pt>
                <c:pt idx="70">
                  <c:v>43738</c:v>
                </c:pt>
                <c:pt idx="71">
                  <c:v>43830</c:v>
                </c:pt>
                <c:pt idx="72">
                  <c:v>43921</c:v>
                </c:pt>
                <c:pt idx="73">
                  <c:v>44012</c:v>
                </c:pt>
                <c:pt idx="74">
                  <c:v>44104</c:v>
                </c:pt>
                <c:pt idx="75">
                  <c:v>44196</c:v>
                </c:pt>
                <c:pt idx="76">
                  <c:v>44286</c:v>
                </c:pt>
                <c:pt idx="77">
                  <c:v>44377</c:v>
                </c:pt>
                <c:pt idx="78">
                  <c:v>44469</c:v>
                </c:pt>
                <c:pt idx="79">
                  <c:v>44561</c:v>
                </c:pt>
                <c:pt idx="80">
                  <c:v>44651</c:v>
                </c:pt>
                <c:pt idx="81">
                  <c:v>44742</c:v>
                </c:pt>
                <c:pt idx="82">
                  <c:v>44834</c:v>
                </c:pt>
                <c:pt idx="83">
                  <c:v>44926</c:v>
                </c:pt>
                <c:pt idx="84">
                  <c:v>45016</c:v>
                </c:pt>
                <c:pt idx="85">
                  <c:v>45107</c:v>
                </c:pt>
                <c:pt idx="86">
                  <c:v>45199</c:v>
                </c:pt>
                <c:pt idx="87">
                  <c:v>45291</c:v>
                </c:pt>
                <c:pt idx="88">
                  <c:v>45382</c:v>
                </c:pt>
                <c:pt idx="89">
                  <c:v>45473</c:v>
                </c:pt>
                <c:pt idx="90">
                  <c:v>45565</c:v>
                </c:pt>
                <c:pt idx="91">
                  <c:v>45657</c:v>
                </c:pt>
                <c:pt idx="92">
                  <c:v>45747</c:v>
                </c:pt>
                <c:pt idx="93">
                  <c:v>45838</c:v>
                </c:pt>
                <c:pt idx="94">
                  <c:v>45930</c:v>
                </c:pt>
                <c:pt idx="95">
                  <c:v>46022</c:v>
                </c:pt>
              </c:numCache>
            </c:numRef>
          </c:cat>
          <c:val>
            <c:numRef>
              <c:f>Credit!$R$20:$R$115</c:f>
              <c:numCache>
                <c:formatCode>0.00%</c:formatCode>
                <c:ptCount val="96"/>
                <c:pt idx="0">
                  <c:v>8.9512410664892558E-2</c:v>
                </c:pt>
                <c:pt idx="1">
                  <c:v>8.696552727208616E-2</c:v>
                </c:pt>
                <c:pt idx="2">
                  <c:v>8.4659731282636388E-2</c:v>
                </c:pt>
                <c:pt idx="3">
                  <c:v>8.4032239992484659E-2</c:v>
                </c:pt>
                <c:pt idx="4">
                  <c:v>8.4926481827897138E-2</c:v>
                </c:pt>
                <c:pt idx="5">
                  <c:v>8.2049105912789438E-2</c:v>
                </c:pt>
                <c:pt idx="6">
                  <c:v>8.0776527927522615E-2</c:v>
                </c:pt>
                <c:pt idx="7">
                  <c:v>8.0146554955884963E-2</c:v>
                </c:pt>
                <c:pt idx="8">
                  <c:v>7.7634951133299476E-2</c:v>
                </c:pt>
                <c:pt idx="9">
                  <c:v>7.7565657287256354E-2</c:v>
                </c:pt>
                <c:pt idx="10">
                  <c:v>7.6543307399366003E-2</c:v>
                </c:pt>
                <c:pt idx="11">
                  <c:v>7.3535112691950316E-2</c:v>
                </c:pt>
                <c:pt idx="12">
                  <c:v>7.1855242387872442E-2</c:v>
                </c:pt>
                <c:pt idx="13">
                  <c:v>7.1252589756831644E-2</c:v>
                </c:pt>
                <c:pt idx="14">
                  <c:v>6.8761444421168147E-2</c:v>
                </c:pt>
                <c:pt idx="15">
                  <c:v>6.7945678345711774E-2</c:v>
                </c:pt>
                <c:pt idx="16">
                  <c:v>6.7083754480082525E-2</c:v>
                </c:pt>
                <c:pt idx="17">
                  <c:v>6.7503993252741867E-2</c:v>
                </c:pt>
                <c:pt idx="18">
                  <c:v>6.6865158656423979E-2</c:v>
                </c:pt>
                <c:pt idx="19">
                  <c:v>6.6942466719210406E-2</c:v>
                </c:pt>
                <c:pt idx="20">
                  <c:v>6.6102485893301005E-2</c:v>
                </c:pt>
                <c:pt idx="21">
                  <c:v>6.5498635612185843E-2</c:v>
                </c:pt>
                <c:pt idx="22">
                  <c:v>6.5761452104287105E-2</c:v>
                </c:pt>
                <c:pt idx="23">
                  <c:v>6.6343145957662095E-2</c:v>
                </c:pt>
                <c:pt idx="24">
                  <c:v>6.8786256521686767E-2</c:v>
                </c:pt>
                <c:pt idx="25">
                  <c:v>6.9678683504214106E-2</c:v>
                </c:pt>
                <c:pt idx="26">
                  <c:v>6.957239908175343E-2</c:v>
                </c:pt>
                <c:pt idx="27">
                  <c:v>7.1719675272148481E-2</c:v>
                </c:pt>
                <c:pt idx="28">
                  <c:v>7.4261680585244655E-2</c:v>
                </c:pt>
                <c:pt idx="29">
                  <c:v>7.3383825124110236E-2</c:v>
                </c:pt>
                <c:pt idx="30">
                  <c:v>7.8458077835793033E-2</c:v>
                </c:pt>
                <c:pt idx="31">
                  <c:v>7.9117254907672005E-2</c:v>
                </c:pt>
                <c:pt idx="32">
                  <c:v>7.7835867430677982E-2</c:v>
                </c:pt>
                <c:pt idx="33">
                  <c:v>7.8266069199264543E-2</c:v>
                </c:pt>
                <c:pt idx="34">
                  <c:v>7.5963568867786005E-2</c:v>
                </c:pt>
                <c:pt idx="35">
                  <c:v>7.482830761582196E-2</c:v>
                </c:pt>
                <c:pt idx="36">
                  <c:v>7.388140605431491E-2</c:v>
                </c:pt>
                <c:pt idx="37">
                  <c:v>7.3770016797441676E-2</c:v>
                </c:pt>
                <c:pt idx="38">
                  <c:v>7.1432629840711317E-2</c:v>
                </c:pt>
                <c:pt idx="39">
                  <c:v>7.2162611782349825E-2</c:v>
                </c:pt>
                <c:pt idx="40">
                  <c:v>7.1103096735531376E-2</c:v>
                </c:pt>
                <c:pt idx="41">
                  <c:v>6.9784631583607315E-2</c:v>
                </c:pt>
                <c:pt idx="42">
                  <c:v>6.8792057502438331E-2</c:v>
                </c:pt>
                <c:pt idx="43">
                  <c:v>6.9061748734597708E-2</c:v>
                </c:pt>
                <c:pt idx="44">
                  <c:v>6.7722342073547923E-2</c:v>
                </c:pt>
                <c:pt idx="45">
                  <c:v>6.8695810353232842E-2</c:v>
                </c:pt>
                <c:pt idx="46">
                  <c:v>6.8774402025233508E-2</c:v>
                </c:pt>
                <c:pt idx="47">
                  <c:v>6.9101537529164175E-2</c:v>
                </c:pt>
                <c:pt idx="48">
                  <c:v>6.7497556966434766E-2</c:v>
                </c:pt>
                <c:pt idx="49">
                  <c:v>6.7053408941741444E-2</c:v>
                </c:pt>
                <c:pt idx="50">
                  <c:v>6.5434518196618816E-2</c:v>
                </c:pt>
                <c:pt idx="51">
                  <c:v>6.5260226704452071E-2</c:v>
                </c:pt>
                <c:pt idx="52">
                  <c:v>6.4876152415996508E-2</c:v>
                </c:pt>
                <c:pt idx="53">
                  <c:v>6.4189301603632398E-2</c:v>
                </c:pt>
                <c:pt idx="54">
                  <c:v>6.3754301845310696E-2</c:v>
                </c:pt>
                <c:pt idx="55">
                  <c:v>6.2743183576920533E-2</c:v>
                </c:pt>
                <c:pt idx="56">
                  <c:v>6.2600164115667295E-2</c:v>
                </c:pt>
                <c:pt idx="57">
                  <c:v>6.2168963068626265E-2</c:v>
                </c:pt>
                <c:pt idx="58">
                  <c:v>6.178154226648435E-2</c:v>
                </c:pt>
                <c:pt idx="59">
                  <c:v>6.2701827585945155E-2</c:v>
                </c:pt>
                <c:pt idx="60">
                  <c:v>6.3019231455647515E-2</c:v>
                </c:pt>
                <c:pt idx="61">
                  <c:v>6.1607289583264675E-2</c:v>
                </c:pt>
                <c:pt idx="62">
                  <c:v>6.0820858067909857E-2</c:v>
                </c:pt>
                <c:pt idx="63">
                  <c:v>6.1198047475559882E-2</c:v>
                </c:pt>
                <c:pt idx="64">
                  <c:v>6.1688732240899796E-2</c:v>
                </c:pt>
                <c:pt idx="65">
                  <c:v>6.1462910215128196E-2</c:v>
                </c:pt>
                <c:pt idx="66">
                  <c:v>6.134989369309899E-2</c:v>
                </c:pt>
                <c:pt idx="67">
                  <c:v>6.1054197902547118E-2</c:v>
                </c:pt>
                <c:pt idx="68">
                  <c:v>6.1294350733451852E-2</c:v>
                </c:pt>
                <c:pt idx="69">
                  <c:v>6.1153365210552604E-2</c:v>
                </c:pt>
                <c:pt idx="70">
                  <c:v>6.0147548959942308E-2</c:v>
                </c:pt>
                <c:pt idx="71">
                  <c:v>5.9634303254822427E-2</c:v>
                </c:pt>
                <c:pt idx="72">
                  <c:v>5.9824382976774934E-2</c:v>
                </c:pt>
                <c:pt idx="73">
                  <c:v>5.9571217741928195E-2</c:v>
                </c:pt>
                <c:pt idx="74">
                  <c:v>5.8142933079495945E-2</c:v>
                </c:pt>
                <c:pt idx="75">
                  <c:v>5.7163524831454954E-2</c:v>
                </c:pt>
                <c:pt idx="76">
                  <c:v>5.7273077945137217E-2</c:v>
                </c:pt>
                <c:pt idx="77">
                  <c:v>5.677441399317356E-2</c:v>
                </c:pt>
                <c:pt idx="78">
                  <c:v>5.4450908379301589E-2</c:v>
                </c:pt>
                <c:pt idx="79">
                  <c:v>5.334090085144956E-2</c:v>
                </c:pt>
                <c:pt idx="80">
                  <c:v>5.3836507273844349E-2</c:v>
                </c:pt>
                <c:pt idx="81">
                  <c:v>5.2658960973873147E-2</c:v>
                </c:pt>
                <c:pt idx="82">
                  <c:v>5.384496682354338E-2</c:v>
                </c:pt>
                <c:pt idx="83">
                  <c:v>5.72229053525889E-2</c:v>
                </c:pt>
                <c:pt idx="84">
                  <c:v>5.9357431057960174E-2</c:v>
                </c:pt>
                <c:pt idx="85">
                  <c:v>5.9996830377424107E-2</c:v>
                </c:pt>
                <c:pt idx="86">
                  <c:v>6.0708496949808906E-2</c:v>
                </c:pt>
                <c:pt idx="87">
                  <c:v>6.3354993046379968E-2</c:v>
                </c:pt>
                <c:pt idx="88">
                  <c:v>6.4351824456543819E-2</c:v>
                </c:pt>
                <c:pt idx="89">
                  <c:v>6.237077237561927E-2</c:v>
                </c:pt>
                <c:pt idx="90">
                  <c:v>6.2550028209238634E-2</c:v>
                </c:pt>
                <c:pt idx="91">
                  <c:v>6.3127771738359234E-2</c:v>
                </c:pt>
                <c:pt idx="92">
                  <c:v>6.4649599816610878E-2</c:v>
                </c:pt>
                <c:pt idx="93">
                  <c:v>6.4065560585144565E-2</c:v>
                </c:pt>
                <c:pt idx="94">
                  <c:v>6.3371471730398796E-2</c:v>
                </c:pt>
                <c:pt idx="95">
                  <c:v>6.4320763272065345E-2</c:v>
                </c:pt>
              </c:numCache>
            </c:numRef>
          </c:val>
          <c:smooth val="0"/>
          <c:extLst>
            <c:ext xmlns:c16="http://schemas.microsoft.com/office/drawing/2014/chart" uri="{C3380CC4-5D6E-409C-BE32-E72D297353CC}">
              <c16:uniqueId val="{00000003-FE6A-4CE1-B9BE-1B24032093B3}"/>
            </c:ext>
          </c:extLst>
        </c:ser>
        <c:dLbls>
          <c:showLegendKey val="0"/>
          <c:showVal val="0"/>
          <c:showCatName val="0"/>
          <c:showSerName val="0"/>
          <c:showPercent val="0"/>
          <c:showBubbleSize val="0"/>
        </c:dLbls>
        <c:smooth val="0"/>
        <c:axId val="434013840"/>
        <c:axId val="434014384"/>
      </c:lineChart>
      <c:dateAx>
        <c:axId val="434013840"/>
        <c:scaling>
          <c:orientation val="minMax"/>
          <c:min val="38412"/>
        </c:scaling>
        <c:delete val="0"/>
        <c:axPos val="b"/>
        <c:numFmt formatCode="\'yy" sourceLinked="0"/>
        <c:majorTickMark val="none"/>
        <c:minorTickMark val="none"/>
        <c:tickLblPos val="low"/>
        <c:spPr>
          <a:noFill/>
          <a:ln w="6350"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Arial" panose="020B0604020202020204" pitchFamily="34" charset="0"/>
              </a:defRPr>
            </a:pPr>
            <a:endParaRPr lang="en-US"/>
          </a:p>
        </c:txPr>
        <c:crossAx val="434014384"/>
        <c:crosses val="autoZero"/>
        <c:auto val="1"/>
        <c:lblOffset val="100"/>
        <c:baseTimeUnit val="months"/>
        <c:majorUnit val="24"/>
        <c:majorTimeUnit val="months"/>
        <c:minorUnit val="12"/>
      </c:dateAx>
      <c:valAx>
        <c:axId val="434014384"/>
        <c:scaling>
          <c:orientation val="minMax"/>
        </c:scaling>
        <c:delete val="0"/>
        <c:axPos val="l"/>
        <c:numFmt formatCode="0%" sourceLinked="0"/>
        <c:majorTickMark val="none"/>
        <c:minorTickMark val="none"/>
        <c:tickLblPos val="low"/>
        <c:spPr>
          <a:noFill/>
          <a:ln w="6350">
            <a:noFill/>
          </a:ln>
          <a:effectLst/>
          <a:extLst>
            <a:ext uri="{91240B29-F687-4F45-9708-019B960494DF}">
              <a14:hiddenLine xmlns:a14="http://schemas.microsoft.com/office/drawing/2010/main" w="6350">
                <a:solidFill>
                  <a:srgbClr val="73787C"/>
                </a:solidFill>
              </a14:hiddenLine>
            </a:ext>
          </a:extLst>
        </c:spPr>
        <c:txPr>
          <a:bodyPr rot="-60000000" spcFirstLastPara="1" vertOverflow="ellipsis" vert="horz" wrap="square" anchor="ctr" anchorCtr="1"/>
          <a:lstStyle/>
          <a:p>
            <a:pPr>
              <a:defRPr sz="1000" b="0" i="0" u="none" strike="noStrike" kern="1200" baseline="0">
                <a:solidFill>
                  <a:schemeClr val="tx1"/>
                </a:solidFill>
                <a:latin typeface="+mj-lt"/>
                <a:ea typeface="+mn-ea"/>
                <a:cs typeface="Arial" panose="020B0604020202020204" pitchFamily="34" charset="0"/>
              </a:defRPr>
            </a:pPr>
            <a:endParaRPr lang="en-US"/>
          </a:p>
        </c:txPr>
        <c:crossAx val="434013840"/>
        <c:crosses val="autoZero"/>
        <c:crossBetween val="midCat"/>
        <c:majorUnit val="2.5000000000000005E-2"/>
      </c:valAx>
      <c:spPr>
        <a:noFill/>
        <a:ln w="25400">
          <a:noFill/>
        </a:ln>
        <a:effectLst/>
      </c:spPr>
    </c:plotArea>
    <c:legend>
      <c:legendPos val="b"/>
      <c:layout>
        <c:manualLayout>
          <c:xMode val="edge"/>
          <c:yMode val="edge"/>
          <c:x val="6.7053136459035517E-2"/>
          <c:y val="1.4010203666402151E-2"/>
          <c:w val="0.89211415171464226"/>
          <c:h val="9.426258798161446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mn-ea"/>
              <a:cs typeface="Arial" panose="020B0604020202020204" pitchFamily="34" charset="0"/>
            </a:defRPr>
          </a:pPr>
          <a:endParaRPr lang="en-US"/>
        </a:p>
      </c:txPr>
    </c:legend>
    <c:plotVisOnly val="1"/>
    <c:dispBlanksAs val="gap"/>
    <c:showDLblsOverMax val="0"/>
  </c:chart>
  <c:spPr>
    <a:noFill/>
    <a:ln w="25400" cap="flat" cmpd="sng" algn="ctr">
      <a:noFill/>
      <a:round/>
    </a:ln>
    <a:effectLst/>
  </c:spPr>
  <c:txPr>
    <a:bodyPr/>
    <a:lstStyle/>
    <a:p>
      <a:pPr>
        <a:defRPr sz="1000">
          <a:solidFill>
            <a:schemeClr val="tx1"/>
          </a:solidFill>
          <a:latin typeface="+mj-lt"/>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9420314396184E-2"/>
          <c:y val="0.11500412159530815"/>
          <c:w val="0.87992424242424239"/>
          <c:h val="0.77779367250130194"/>
        </c:manualLayout>
      </c:layout>
      <c:barChart>
        <c:barDir val="col"/>
        <c:grouping val="stacked"/>
        <c:varyColors val="0"/>
        <c:ser>
          <c:idx val="3"/>
          <c:order val="0"/>
          <c:tx>
            <c:strRef>
              <c:f>Sheet1!$A$4</c:f>
              <c:strCache>
                <c:ptCount val="1"/>
                <c:pt idx="0">
                  <c:v>Life Insurance Companies</c:v>
                </c:pt>
              </c:strCache>
            </c:strRef>
          </c:tx>
          <c:spPr>
            <a:solidFill>
              <a:srgbClr val="76B0FF"/>
            </a:solidFill>
            <a:ln>
              <a:noFill/>
            </a:ln>
            <a:effectLst/>
          </c:spPr>
          <c:invertIfNegative val="0"/>
          <c:cat>
            <c:strRef>
              <c:f>Sheet1!$B$2:$F$2</c:f>
              <c:strCache>
                <c:ptCount val="5"/>
                <c:pt idx="0">
                  <c:v>'25</c:v>
                </c:pt>
                <c:pt idx="1">
                  <c:v>'26</c:v>
                </c:pt>
                <c:pt idx="2">
                  <c:v>'27</c:v>
                </c:pt>
                <c:pt idx="3">
                  <c:v>'28</c:v>
                </c:pt>
                <c:pt idx="4">
                  <c:v>'29</c:v>
                </c:pt>
              </c:strCache>
              <c:extLst/>
            </c:strRef>
          </c:cat>
          <c:val>
            <c:numRef>
              <c:f>Sheet1!$B$4:$F$4</c:f>
              <c:numCache>
                <c:formatCode>_("$"* #,##0_);_("$"* \(#,##0\);_("$"* "-"??_);_(@_)</c:formatCode>
                <c:ptCount val="5"/>
                <c:pt idx="0">
                  <c:v>64</c:v>
                </c:pt>
                <c:pt idx="1">
                  <c:v>76</c:v>
                </c:pt>
                <c:pt idx="2">
                  <c:v>75</c:v>
                </c:pt>
                <c:pt idx="3">
                  <c:v>77</c:v>
                </c:pt>
                <c:pt idx="4">
                  <c:v>84</c:v>
                </c:pt>
              </c:numCache>
              <c:extLst/>
            </c:numRef>
          </c:val>
          <c:extLst>
            <c:ext xmlns:c16="http://schemas.microsoft.com/office/drawing/2014/chart" uri="{C3380CC4-5D6E-409C-BE32-E72D297353CC}">
              <c16:uniqueId val="{00000000-BF45-4998-B4C2-CE43E368DE2E}"/>
            </c:ext>
          </c:extLst>
        </c:ser>
        <c:ser>
          <c:idx val="5"/>
          <c:order val="1"/>
          <c:tx>
            <c:strRef>
              <c:f>Sheet1!$A$5</c:f>
              <c:strCache>
                <c:ptCount val="1"/>
                <c:pt idx="0">
                  <c:v>Fannie, Freddie, FHA, and Ginnie Mae</c:v>
                </c:pt>
              </c:strCache>
            </c:strRef>
          </c:tx>
          <c:spPr>
            <a:solidFill>
              <a:srgbClr val="2D69FF"/>
            </a:solidFill>
            <a:ln>
              <a:noFill/>
            </a:ln>
            <a:effectLst/>
          </c:spPr>
          <c:invertIfNegative val="0"/>
          <c:cat>
            <c:strRef>
              <c:f>Sheet1!$B$2:$F$2</c:f>
              <c:strCache>
                <c:ptCount val="5"/>
                <c:pt idx="0">
                  <c:v>'25</c:v>
                </c:pt>
                <c:pt idx="1">
                  <c:v>'26</c:v>
                </c:pt>
                <c:pt idx="2">
                  <c:v>'27</c:v>
                </c:pt>
                <c:pt idx="3">
                  <c:v>'28</c:v>
                </c:pt>
                <c:pt idx="4">
                  <c:v>'29</c:v>
                </c:pt>
              </c:strCache>
              <c:extLst/>
            </c:strRef>
          </c:cat>
          <c:val>
            <c:numRef>
              <c:f>Sheet1!$B$5:$F$5</c:f>
              <c:numCache>
                <c:formatCode>_("$"* #,##0_);_("$"* \(#,##0\);_("$"* "-"??_);_(@_)</c:formatCode>
                <c:ptCount val="5"/>
                <c:pt idx="0">
                  <c:v>31</c:v>
                </c:pt>
                <c:pt idx="1">
                  <c:v>49</c:v>
                </c:pt>
                <c:pt idx="2">
                  <c:v>50</c:v>
                </c:pt>
                <c:pt idx="3">
                  <c:v>97</c:v>
                </c:pt>
                <c:pt idx="4">
                  <c:v>144</c:v>
                </c:pt>
              </c:numCache>
              <c:extLst/>
            </c:numRef>
          </c:val>
          <c:extLst>
            <c:ext xmlns:c16="http://schemas.microsoft.com/office/drawing/2014/chart" uri="{C3380CC4-5D6E-409C-BE32-E72D297353CC}">
              <c16:uniqueId val="{00000001-BF45-4998-B4C2-CE43E368DE2E}"/>
            </c:ext>
          </c:extLst>
        </c:ser>
        <c:ser>
          <c:idx val="1"/>
          <c:order val="2"/>
          <c:tx>
            <c:strRef>
              <c:f>Sheet1!$A$7</c:f>
              <c:strCache>
                <c:ptCount val="1"/>
                <c:pt idx="0">
                  <c:v>Credit Companies, Warehouse and Other</c:v>
                </c:pt>
              </c:strCache>
            </c:strRef>
          </c:tx>
          <c:spPr>
            <a:solidFill>
              <a:srgbClr val="1E1EE5"/>
            </a:solidFill>
            <a:ln>
              <a:noFill/>
            </a:ln>
            <a:effectLst/>
          </c:spPr>
          <c:invertIfNegative val="0"/>
          <c:cat>
            <c:strRef>
              <c:f>Sheet1!$B$2:$F$2</c:f>
              <c:strCache>
                <c:ptCount val="5"/>
                <c:pt idx="0">
                  <c:v>'25</c:v>
                </c:pt>
                <c:pt idx="1">
                  <c:v>'26</c:v>
                </c:pt>
                <c:pt idx="2">
                  <c:v>'27</c:v>
                </c:pt>
                <c:pt idx="3">
                  <c:v>'28</c:v>
                </c:pt>
                <c:pt idx="4">
                  <c:v>'29</c:v>
                </c:pt>
              </c:strCache>
              <c:extLst/>
            </c:strRef>
          </c:cat>
          <c:val>
            <c:numRef>
              <c:f>Sheet1!$B$7:$F$7</c:f>
              <c:numCache>
                <c:formatCode>_("$"* #,##0_);_("$"* \(#,##0\);_("$"* "-"??_);_(@_)</c:formatCode>
                <c:ptCount val="5"/>
                <c:pt idx="0">
                  <c:v>180</c:v>
                </c:pt>
                <c:pt idx="1">
                  <c:v>99</c:v>
                </c:pt>
                <c:pt idx="2">
                  <c:v>69</c:v>
                </c:pt>
                <c:pt idx="3">
                  <c:v>32</c:v>
                </c:pt>
                <c:pt idx="4">
                  <c:v>30</c:v>
                </c:pt>
              </c:numCache>
              <c:extLst/>
            </c:numRef>
          </c:val>
          <c:extLst>
            <c:ext xmlns:c16="http://schemas.microsoft.com/office/drawing/2014/chart" uri="{C3380CC4-5D6E-409C-BE32-E72D297353CC}">
              <c16:uniqueId val="{00000002-BF45-4998-B4C2-CE43E368DE2E}"/>
            </c:ext>
          </c:extLst>
        </c:ser>
        <c:ser>
          <c:idx val="4"/>
          <c:order val="3"/>
          <c:tx>
            <c:v>Banks</c:v>
          </c:tx>
          <c:spPr>
            <a:solidFill>
              <a:srgbClr val="00C46E"/>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Sheet1!$B$2:$F$2</c:f>
              <c:strCache>
                <c:ptCount val="5"/>
                <c:pt idx="0">
                  <c:v>'25</c:v>
                </c:pt>
                <c:pt idx="1">
                  <c:v>'26</c:v>
                </c:pt>
                <c:pt idx="2">
                  <c:v>'27</c:v>
                </c:pt>
                <c:pt idx="3">
                  <c:v>'28</c:v>
                </c:pt>
                <c:pt idx="4">
                  <c:v>'29</c:v>
                </c:pt>
              </c:strCache>
              <c:extLst/>
            </c:strRef>
          </c:cat>
          <c:val>
            <c:numRef>
              <c:f>Sheet1!$B$6:$F$6</c:f>
              <c:numCache>
                <c:formatCode>_("$"* #,##0_);_("$"* \(#,##0\);_("$"* "-"??_);_(@_)</c:formatCode>
                <c:ptCount val="5"/>
                <c:pt idx="0">
                  <c:v>452</c:v>
                </c:pt>
                <c:pt idx="1">
                  <c:v>305</c:v>
                </c:pt>
                <c:pt idx="2">
                  <c:v>202</c:v>
                </c:pt>
                <c:pt idx="3">
                  <c:v>96</c:v>
                </c:pt>
                <c:pt idx="4">
                  <c:v>92</c:v>
                </c:pt>
              </c:numCache>
              <c:extLst/>
            </c:numRef>
          </c:val>
          <c:extLst>
            <c:ext xmlns:c16="http://schemas.microsoft.com/office/drawing/2014/chart" uri="{C3380CC4-5D6E-409C-BE32-E72D297353CC}">
              <c16:uniqueId val="{00000003-BF45-4998-B4C2-CE43E368DE2E}"/>
            </c:ext>
          </c:extLst>
        </c:ser>
        <c:ser>
          <c:idx val="2"/>
          <c:order val="4"/>
          <c:tx>
            <c:strRef>
              <c:f>Sheet1!$A$3</c:f>
              <c:strCache>
                <c:ptCount val="1"/>
                <c:pt idx="0">
                  <c:v>CMBS, CDO, or other ABS</c:v>
                </c:pt>
              </c:strCache>
            </c:strRef>
          </c:tx>
          <c:spPr>
            <a:solidFill>
              <a:srgbClr val="06874E"/>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Sheet1!$B$2:$F$2</c:f>
              <c:strCache>
                <c:ptCount val="5"/>
                <c:pt idx="0">
                  <c:v>'25</c:v>
                </c:pt>
                <c:pt idx="1">
                  <c:v>'26</c:v>
                </c:pt>
                <c:pt idx="2">
                  <c:v>'27</c:v>
                </c:pt>
                <c:pt idx="3">
                  <c:v>'28</c:v>
                </c:pt>
                <c:pt idx="4">
                  <c:v>'29</c:v>
                </c:pt>
              </c:strCache>
              <c:extLst/>
            </c:strRef>
          </c:cat>
          <c:val>
            <c:numRef>
              <c:f>Sheet1!$B$3:$F$3</c:f>
              <c:numCache>
                <c:formatCode>_("$"* #,##0_);_("$"* \(#,##0\);_("$"* "-"??_);_(@_)</c:formatCode>
                <c:ptCount val="5"/>
                <c:pt idx="0">
                  <c:v>231</c:v>
                </c:pt>
                <c:pt idx="1">
                  <c:v>135</c:v>
                </c:pt>
                <c:pt idx="2">
                  <c:v>78</c:v>
                </c:pt>
                <c:pt idx="3">
                  <c:v>66</c:v>
                </c:pt>
                <c:pt idx="4">
                  <c:v>108</c:v>
                </c:pt>
              </c:numCache>
              <c:extLst/>
            </c:numRef>
          </c:val>
          <c:extLst>
            <c:ext xmlns:c16="http://schemas.microsoft.com/office/drawing/2014/chart" uri="{C3380CC4-5D6E-409C-BE32-E72D297353CC}">
              <c16:uniqueId val="{00000004-BF45-4998-B4C2-CE43E368DE2E}"/>
            </c:ext>
          </c:extLst>
        </c:ser>
        <c:dLbls>
          <c:showLegendKey val="0"/>
          <c:showVal val="0"/>
          <c:showCatName val="0"/>
          <c:showSerName val="0"/>
          <c:showPercent val="0"/>
          <c:showBubbleSize val="0"/>
        </c:dLbls>
        <c:gapWidth val="47"/>
        <c:overlap val="100"/>
        <c:axId val="1003614472"/>
        <c:axId val="1003613392"/>
      </c:barChart>
      <c:catAx>
        <c:axId val="100361447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3613392"/>
        <c:crosses val="autoZero"/>
        <c:auto val="1"/>
        <c:lblAlgn val="ctr"/>
        <c:lblOffset val="100"/>
        <c:noMultiLvlLbl val="0"/>
      </c:catAx>
      <c:valAx>
        <c:axId val="1003613392"/>
        <c:scaling>
          <c:orientation val="minMax"/>
        </c:scaling>
        <c:delete val="0"/>
        <c:axPos val="l"/>
        <c:majorGridlines>
          <c:spPr>
            <a:ln w="9525" cap="flat" cmpd="sng" algn="ctr">
              <a:no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3614472"/>
        <c:crosses val="autoZero"/>
        <c:crossBetween val="between"/>
        <c:majorUnit val="200"/>
      </c:valAx>
      <c:spPr>
        <a:noFill/>
        <a:ln w="19050">
          <a:noFill/>
          <a:prstDash val="dash"/>
        </a:ln>
        <a:effectLst/>
      </c:spPr>
    </c:plotArea>
    <c:legend>
      <c:legendPos val="r"/>
      <c:layout>
        <c:manualLayout>
          <c:xMode val="edge"/>
          <c:yMode val="edge"/>
          <c:x val="0.2596958401429012"/>
          <c:y val="1.3049653881318292E-2"/>
          <c:w val="0.74030415985709874"/>
          <c:h val="0.3810119073533893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75652077131709"/>
          <c:y val="0.14634132049969922"/>
          <c:w val="0.81746287692115416"/>
          <c:h val="0.73762129190527903"/>
        </c:manualLayout>
      </c:layout>
      <c:barChart>
        <c:barDir val="col"/>
        <c:grouping val="stacked"/>
        <c:varyColors val="0"/>
        <c:ser>
          <c:idx val="2"/>
          <c:order val="1"/>
          <c:tx>
            <c:strRef>
              <c:f>'Sector Returns'!$F$154</c:f>
              <c:strCache>
                <c:ptCount val="1"/>
                <c:pt idx="0">
                  <c:v>Income</c:v>
                </c:pt>
              </c:strCache>
            </c:strRef>
          </c:tx>
          <c:spPr>
            <a:solidFill>
              <a:schemeClr val="accent3"/>
            </a:solidFill>
            <a:ln>
              <a:noFill/>
            </a:ln>
            <a:effectLst/>
          </c:spPr>
          <c:invertIfNegative val="0"/>
          <c:cat>
            <c:strRef>
              <c:f>'Sector Returns'!$C$288:$C$328</c:f>
              <c:strCache>
                <c:ptCount val="41"/>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strCache>
            </c:strRef>
          </c:cat>
          <c:val>
            <c:numRef>
              <c:f>'Sector Returns'!$F$288:$F$328</c:f>
              <c:numCache>
                <c:formatCode>0.0%</c:formatCode>
                <c:ptCount val="41"/>
                <c:pt idx="0">
                  <c:v>7.5446762052519656E-2</c:v>
                </c:pt>
                <c:pt idx="1">
                  <c:v>7.3626843342594617E-2</c:v>
                </c:pt>
                <c:pt idx="2">
                  <c:v>7.275803722504226E-2</c:v>
                </c:pt>
                <c:pt idx="3">
                  <c:v>7.0374837632213749E-2</c:v>
                </c:pt>
                <c:pt idx="4">
                  <c:v>6.6484635721405949E-2</c:v>
                </c:pt>
                <c:pt idx="5">
                  <c:v>6.5956841549152712E-2</c:v>
                </c:pt>
                <c:pt idx="6">
                  <c:v>6.7823103316812627E-2</c:v>
                </c:pt>
                <c:pt idx="7">
                  <c:v>7.5904173658467133E-2</c:v>
                </c:pt>
                <c:pt idx="8">
                  <c:v>8.2130413140865999E-2</c:v>
                </c:pt>
                <c:pt idx="9">
                  <c:v>8.7703158540324955E-2</c:v>
                </c:pt>
                <c:pt idx="10">
                  <c:v>9.1232027065125454E-2</c:v>
                </c:pt>
                <c:pt idx="11">
                  <c:v>8.8926781377564268E-2</c:v>
                </c:pt>
                <c:pt idx="12">
                  <c:v>9.1297333206795006E-2</c:v>
                </c:pt>
                <c:pt idx="13">
                  <c:v>8.8029393860335814E-2</c:v>
                </c:pt>
                <c:pt idx="14">
                  <c:v>8.3944449995004611E-2</c:v>
                </c:pt>
                <c:pt idx="15">
                  <c:v>8.6587029458393028E-2</c:v>
                </c:pt>
                <c:pt idx="16">
                  <c:v>8.715199429957754E-2</c:v>
                </c:pt>
                <c:pt idx="17">
                  <c:v>8.5065543071161098E-2</c:v>
                </c:pt>
                <c:pt idx="18">
                  <c:v>7.9906804159295852E-2</c:v>
                </c:pt>
                <c:pt idx="19">
                  <c:v>7.468669676508588E-2</c:v>
                </c:pt>
                <c:pt idx="20">
                  <c:v>6.7922423942003762E-2</c:v>
                </c:pt>
                <c:pt idx="21">
                  <c:v>6.244197920534722E-2</c:v>
                </c:pt>
                <c:pt idx="22">
                  <c:v>5.595421431457992E-2</c:v>
                </c:pt>
                <c:pt idx="23">
                  <c:v>5.1510136532892048E-2</c:v>
                </c:pt>
                <c:pt idx="24">
                  <c:v>6.2059807200472106E-2</c:v>
                </c:pt>
                <c:pt idx="25">
                  <c:v>6.7917643027165076E-2</c:v>
                </c:pt>
                <c:pt idx="26">
                  <c:v>6.1664151532497158E-2</c:v>
                </c:pt>
                <c:pt idx="27">
                  <c:v>5.8727902493219686E-2</c:v>
                </c:pt>
                <c:pt idx="28">
                  <c:v>5.6334441863874485E-2</c:v>
                </c:pt>
                <c:pt idx="29">
                  <c:v>5.3994828417408103E-2</c:v>
                </c:pt>
                <c:pt idx="30">
                  <c:v>5.0528781515516874E-2</c:v>
                </c:pt>
                <c:pt idx="31">
                  <c:v>4.814460533693965E-2</c:v>
                </c:pt>
                <c:pt idx="32">
                  <c:v>4.7059786131933512E-2</c:v>
                </c:pt>
                <c:pt idx="33">
                  <c:v>4.6188987737437071E-2</c:v>
                </c:pt>
                <c:pt idx="34">
                  <c:v>4.5614901978809907E-2</c:v>
                </c:pt>
                <c:pt idx="35">
                  <c:v>4.2344614606858899E-2</c:v>
                </c:pt>
                <c:pt idx="36">
                  <c:v>4.2706746305795296E-2</c:v>
                </c:pt>
                <c:pt idx="37">
                  <c:v>3.9258809848829568E-2</c:v>
                </c:pt>
                <c:pt idx="38">
                  <c:v>4.3039575782637174E-2</c:v>
                </c:pt>
                <c:pt idx="39">
                  <c:v>4.7714107144523066E-2</c:v>
                </c:pt>
                <c:pt idx="40">
                  <c:v>4.7602300651732543E-2</c:v>
                </c:pt>
              </c:numCache>
            </c:numRef>
          </c:val>
          <c:extLst>
            <c:ext xmlns:c16="http://schemas.microsoft.com/office/drawing/2014/chart" uri="{C3380CC4-5D6E-409C-BE32-E72D297353CC}">
              <c16:uniqueId val="{00000000-22A0-4687-B937-B9E0BF03D05C}"/>
            </c:ext>
          </c:extLst>
        </c:ser>
        <c:ser>
          <c:idx val="1"/>
          <c:order val="2"/>
          <c:tx>
            <c:strRef>
              <c:f>'Sector Returns'!$E$154</c:f>
              <c:strCache>
                <c:ptCount val="1"/>
                <c:pt idx="0">
                  <c:v>Appreciation</c:v>
                </c:pt>
              </c:strCache>
            </c:strRef>
          </c:tx>
          <c:spPr>
            <a:solidFill>
              <a:schemeClr val="accent2"/>
            </a:solidFill>
            <a:ln>
              <a:noFill/>
            </a:ln>
            <a:effectLst/>
          </c:spPr>
          <c:invertIfNegative val="0"/>
          <c:cat>
            <c:strRef>
              <c:f>'Sector Returns'!$C$288:$C$328</c:f>
              <c:strCache>
                <c:ptCount val="41"/>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strCache>
            </c:strRef>
          </c:cat>
          <c:val>
            <c:numRef>
              <c:f>'Sector Returns'!$E$288:$E$328</c:f>
              <c:numCache>
                <c:formatCode>0.0%</c:formatCode>
                <c:ptCount val="41"/>
                <c:pt idx="0">
                  <c:v>3.5364457448161746E-2</c:v>
                </c:pt>
                <c:pt idx="1">
                  <c:v>8.8462956137116411E-3</c:v>
                </c:pt>
                <c:pt idx="2">
                  <c:v>6.881013274875114E-3</c:v>
                </c:pt>
                <c:pt idx="3">
                  <c:v>2.413063199274279E-2</c:v>
                </c:pt>
                <c:pt idx="4">
                  <c:v>1.1515294673438037E-2</c:v>
                </c:pt>
                <c:pt idx="5">
                  <c:v>-4.0049039640375872E-2</c:v>
                </c:pt>
                <c:pt idx="6">
                  <c:v>-0.11834823329076205</c:v>
                </c:pt>
                <c:pt idx="7">
                  <c:v>-0.11291991446506178</c:v>
                </c:pt>
                <c:pt idx="8">
                  <c:v>-6.4385692068429257E-2</c:v>
                </c:pt>
                <c:pt idx="9">
                  <c:v>-2.1609042553191404E-2</c:v>
                </c:pt>
                <c:pt idx="10">
                  <c:v>-1.5460414542983303E-2</c:v>
                </c:pt>
                <c:pt idx="11">
                  <c:v>1.3201035375323578E-2</c:v>
                </c:pt>
                <c:pt idx="12">
                  <c:v>4.4281699736012925E-2</c:v>
                </c:pt>
                <c:pt idx="13">
                  <c:v>7.0863573350729903E-2</c:v>
                </c:pt>
                <c:pt idx="14">
                  <c:v>2.7946999695400709E-2</c:v>
                </c:pt>
                <c:pt idx="15">
                  <c:v>3.496555300392612E-2</c:v>
                </c:pt>
                <c:pt idx="16">
                  <c:v>-1.3814329682914628E-2</c:v>
                </c:pt>
                <c:pt idx="17">
                  <c:v>-1.7273914936855816E-2</c:v>
                </c:pt>
                <c:pt idx="18">
                  <c:v>1.1742983751846348E-2</c:v>
                </c:pt>
                <c:pt idx="19">
                  <c:v>6.7596174903277628E-2</c:v>
                </c:pt>
                <c:pt idx="20">
                  <c:v>0.12813675213675224</c:v>
                </c:pt>
                <c:pt idx="21">
                  <c:v>0.10152130432147399</c:v>
                </c:pt>
                <c:pt idx="22">
                  <c:v>9.937273027401794E-2</c:v>
                </c:pt>
                <c:pt idx="23">
                  <c:v>-0.11186186186186198</c:v>
                </c:pt>
                <c:pt idx="24">
                  <c:v>-0.21955480417018869</c:v>
                </c:pt>
                <c:pt idx="25">
                  <c:v>5.9787710303992991E-2</c:v>
                </c:pt>
                <c:pt idx="26">
                  <c:v>7.7127478367513769E-2</c:v>
                </c:pt>
                <c:pt idx="27">
                  <c:v>4.7251565563919184E-2</c:v>
                </c:pt>
                <c:pt idx="28">
                  <c:v>5.2307320608842689E-2</c:v>
                </c:pt>
                <c:pt idx="29">
                  <c:v>6.3712547353920401E-2</c:v>
                </c:pt>
                <c:pt idx="30">
                  <c:v>8.1102957047269664E-2</c:v>
                </c:pt>
                <c:pt idx="31">
                  <c:v>3.19440978287997E-2</c:v>
                </c:pt>
                <c:pt idx="32">
                  <c:v>2.2636033857315718E-2</c:v>
                </c:pt>
                <c:pt idx="33">
                  <c:v>2.0290403443219862E-2</c:v>
                </c:pt>
                <c:pt idx="34">
                  <c:v>1.7847209345447812E-2</c:v>
                </c:pt>
                <c:pt idx="35">
                  <c:v>-2.4047000956414766E-2</c:v>
                </c:pt>
                <c:pt idx="36">
                  <c:v>0.12772411218442303</c:v>
                </c:pt>
                <c:pt idx="37">
                  <c:v>1.7752213854175247E-2</c:v>
                </c:pt>
                <c:pt idx="38">
                  <c:v>-0.1154706241105915</c:v>
                </c:pt>
                <c:pt idx="39">
                  <c:v>-4.049643760055166E-2</c:v>
                </c:pt>
                <c:pt idx="40">
                  <c:v>1.7725400019161786E-3</c:v>
                </c:pt>
              </c:numCache>
            </c:numRef>
          </c:val>
          <c:extLst>
            <c:ext xmlns:c16="http://schemas.microsoft.com/office/drawing/2014/chart" uri="{C3380CC4-5D6E-409C-BE32-E72D297353CC}">
              <c16:uniqueId val="{00000001-22A0-4687-B937-B9E0BF03D05C}"/>
            </c:ext>
          </c:extLst>
        </c:ser>
        <c:dLbls>
          <c:showLegendKey val="0"/>
          <c:showVal val="0"/>
          <c:showCatName val="0"/>
          <c:showSerName val="0"/>
          <c:showPercent val="0"/>
          <c:showBubbleSize val="0"/>
        </c:dLbls>
        <c:gapWidth val="150"/>
        <c:overlap val="100"/>
        <c:axId val="699851504"/>
        <c:axId val="699853904"/>
      </c:barChart>
      <c:lineChart>
        <c:grouping val="standard"/>
        <c:varyColors val="0"/>
        <c:ser>
          <c:idx val="0"/>
          <c:order val="0"/>
          <c:tx>
            <c:strRef>
              <c:f>'Sector Returns'!$D$154</c:f>
              <c:strCache>
                <c:ptCount val="1"/>
                <c:pt idx="0">
                  <c:v>Total</c:v>
                </c:pt>
              </c:strCache>
            </c:strRef>
          </c:tx>
          <c:spPr>
            <a:ln w="28575" cap="rnd">
              <a:solidFill>
                <a:schemeClr val="accent1"/>
              </a:solidFill>
              <a:round/>
            </a:ln>
            <a:effectLst/>
          </c:spPr>
          <c:marker>
            <c:symbol val="none"/>
          </c:marker>
          <c:cat>
            <c:strRef>
              <c:f>'Sector Returns'!$C$288:$C$328</c:f>
              <c:strCache>
                <c:ptCount val="41"/>
                <c:pt idx="0">
                  <c:v>'85</c:v>
                </c:pt>
                <c:pt idx="1">
                  <c:v>'86</c:v>
                </c:pt>
                <c:pt idx="2">
                  <c:v>'87</c:v>
                </c:pt>
                <c:pt idx="3">
                  <c:v>'88</c:v>
                </c:pt>
                <c:pt idx="4">
                  <c:v>'89</c:v>
                </c:pt>
                <c:pt idx="5">
                  <c:v>'90</c:v>
                </c:pt>
                <c:pt idx="6">
                  <c:v>'91</c:v>
                </c:pt>
                <c:pt idx="7">
                  <c:v>'92</c:v>
                </c:pt>
                <c:pt idx="8">
                  <c:v>'93</c:v>
                </c:pt>
                <c:pt idx="9">
                  <c:v>'94</c:v>
                </c:pt>
                <c:pt idx="10">
                  <c:v>'95</c:v>
                </c:pt>
                <c:pt idx="11">
                  <c:v>'96</c:v>
                </c:pt>
                <c:pt idx="12">
                  <c:v>'97</c:v>
                </c:pt>
                <c:pt idx="13">
                  <c:v>'98</c:v>
                </c:pt>
                <c:pt idx="14">
                  <c:v>'99</c:v>
                </c:pt>
                <c:pt idx="15">
                  <c:v>'00</c:v>
                </c:pt>
                <c:pt idx="16">
                  <c:v>'01</c:v>
                </c:pt>
                <c:pt idx="17">
                  <c:v>'02</c:v>
                </c:pt>
                <c:pt idx="18">
                  <c:v>'03</c:v>
                </c:pt>
                <c:pt idx="19">
                  <c:v>'04</c:v>
                </c:pt>
                <c:pt idx="20">
                  <c:v>'05</c:v>
                </c:pt>
                <c:pt idx="21">
                  <c:v>'06</c:v>
                </c:pt>
                <c:pt idx="22">
                  <c:v>'07</c:v>
                </c:pt>
                <c:pt idx="23">
                  <c:v>'08</c:v>
                </c:pt>
                <c:pt idx="24">
                  <c:v>'09</c:v>
                </c:pt>
                <c:pt idx="25">
                  <c:v>'10</c:v>
                </c:pt>
                <c:pt idx="26">
                  <c:v>'11</c:v>
                </c:pt>
                <c:pt idx="27">
                  <c:v>'12</c:v>
                </c:pt>
                <c:pt idx="28">
                  <c:v>'13</c:v>
                </c:pt>
                <c:pt idx="29">
                  <c:v>'14</c:v>
                </c:pt>
                <c:pt idx="30">
                  <c:v>'15</c:v>
                </c:pt>
                <c:pt idx="31">
                  <c:v>'16</c:v>
                </c:pt>
                <c:pt idx="32">
                  <c:v>'17</c:v>
                </c:pt>
                <c:pt idx="33">
                  <c:v>'18</c:v>
                </c:pt>
                <c:pt idx="34">
                  <c:v>'19</c:v>
                </c:pt>
                <c:pt idx="35">
                  <c:v>'20</c:v>
                </c:pt>
                <c:pt idx="36">
                  <c:v>'21</c:v>
                </c:pt>
                <c:pt idx="37">
                  <c:v>'22</c:v>
                </c:pt>
                <c:pt idx="38">
                  <c:v>'23</c:v>
                </c:pt>
                <c:pt idx="39">
                  <c:v>'24</c:v>
                </c:pt>
                <c:pt idx="40">
                  <c:v>'25</c:v>
                </c:pt>
              </c:strCache>
            </c:strRef>
          </c:cat>
          <c:val>
            <c:numRef>
              <c:f>'Sector Returns'!$D$288:$D$328</c:f>
              <c:numCache>
                <c:formatCode>0.0%</c:formatCode>
                <c:ptCount val="41"/>
                <c:pt idx="0">
                  <c:v>0.1127949852507375</c:v>
                </c:pt>
                <c:pt idx="1">
                  <c:v>8.3004738394247601E-2</c:v>
                </c:pt>
                <c:pt idx="2">
                  <c:v>7.9977970872598281E-2</c:v>
                </c:pt>
                <c:pt idx="3">
                  <c:v>9.5756133491982309E-2</c:v>
                </c:pt>
                <c:pt idx="4">
                  <c:v>7.8623506903149121E-2</c:v>
                </c:pt>
                <c:pt idx="5">
                  <c:v>2.3921954025743819E-2</c:v>
                </c:pt>
                <c:pt idx="6">
                  <c:v>-5.6534869021701017E-2</c:v>
                </c:pt>
                <c:pt idx="7">
                  <c:v>-4.3471788000595479E-2</c:v>
                </c:pt>
                <c:pt idx="8">
                  <c:v>1.380025940337215E-2</c:v>
                </c:pt>
                <c:pt idx="9">
                  <c:v>6.4684509492861197E-2</c:v>
                </c:pt>
                <c:pt idx="10">
                  <c:v>7.4693583273251596E-2</c:v>
                </c:pt>
                <c:pt idx="11">
                  <c:v>0.10302339102822122</c:v>
                </c:pt>
                <c:pt idx="12">
                  <c:v>0.13850988342625459</c:v>
                </c:pt>
                <c:pt idx="13">
                  <c:v>0.16347027084780152</c:v>
                </c:pt>
                <c:pt idx="14">
                  <c:v>0.11364158133982283</c:v>
                </c:pt>
                <c:pt idx="15">
                  <c:v>0.12380088507737552</c:v>
                </c:pt>
                <c:pt idx="16">
                  <c:v>7.2422648893237129E-2</c:v>
                </c:pt>
                <c:pt idx="17">
                  <c:v>6.6733567486201739E-2</c:v>
                </c:pt>
                <c:pt idx="18">
                  <c:v>9.2341571880612427E-2</c:v>
                </c:pt>
                <c:pt idx="19">
                  <c:v>0.14601397506410119</c:v>
                </c:pt>
                <c:pt idx="20">
                  <c:v>0.20241328072962039</c:v>
                </c:pt>
                <c:pt idx="21">
                  <c:v>0.16867298746493375</c:v>
                </c:pt>
                <c:pt idx="22">
                  <c:v>0.15938136185469909</c:v>
                </c:pt>
                <c:pt idx="23">
                  <c:v>-6.4665429652692508E-2</c:v>
                </c:pt>
                <c:pt idx="24">
                  <c:v>-0.16797332511418084</c:v>
                </c:pt>
                <c:pt idx="25">
                  <c:v>0.13067871840292034</c:v>
                </c:pt>
                <c:pt idx="26">
                  <c:v>0.14235165869437005</c:v>
                </c:pt>
                <c:pt idx="27">
                  <c:v>0.10799916566720547</c:v>
                </c:pt>
                <c:pt idx="28">
                  <c:v>0.11084285183145792</c:v>
                </c:pt>
                <c:pt idx="29">
                  <c:v>0.12022047764507504</c:v>
                </c:pt>
                <c:pt idx="30">
                  <c:v>0.1346474590501836</c:v>
                </c:pt>
                <c:pt idx="31">
                  <c:v>8.1260353787027784E-2</c:v>
                </c:pt>
                <c:pt idx="32">
                  <c:v>7.0458398840901326E-2</c:v>
                </c:pt>
                <c:pt idx="33">
                  <c:v>6.7208837538805355E-2</c:v>
                </c:pt>
                <c:pt idx="34">
                  <c:v>6.4077240247825129E-2</c:v>
                </c:pt>
                <c:pt idx="35">
                  <c:v>1.7531001952679093E-2</c:v>
                </c:pt>
                <c:pt idx="36">
                  <c:v>0.17440553480060728</c:v>
                </c:pt>
                <c:pt idx="37">
                  <c:v>5.7533391904452502E-2</c:v>
                </c:pt>
                <c:pt idx="38">
                  <c:v>-7.6159917163824087E-2</c:v>
                </c:pt>
                <c:pt idx="39">
                  <c:v>5.769147226204252E-3</c:v>
                </c:pt>
                <c:pt idx="40">
                  <c:v>4.942596256014653E-2</c:v>
                </c:pt>
              </c:numCache>
            </c:numRef>
          </c:val>
          <c:smooth val="0"/>
          <c:extLst>
            <c:ext xmlns:c16="http://schemas.microsoft.com/office/drawing/2014/chart" uri="{C3380CC4-5D6E-409C-BE32-E72D297353CC}">
              <c16:uniqueId val="{00000002-22A0-4687-B937-B9E0BF03D05C}"/>
            </c:ext>
          </c:extLst>
        </c:ser>
        <c:dLbls>
          <c:showLegendKey val="0"/>
          <c:showVal val="0"/>
          <c:showCatName val="0"/>
          <c:showSerName val="0"/>
          <c:showPercent val="0"/>
          <c:showBubbleSize val="0"/>
        </c:dLbls>
        <c:marker val="1"/>
        <c:smooth val="0"/>
        <c:axId val="699851504"/>
        <c:axId val="699853904"/>
      </c:lineChart>
      <c:catAx>
        <c:axId val="6998515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699853904"/>
        <c:crosses val="autoZero"/>
        <c:auto val="1"/>
        <c:lblAlgn val="ctr"/>
        <c:lblOffset val="100"/>
        <c:tickLblSkip val="5"/>
        <c:noMultiLvlLbl val="0"/>
      </c:catAx>
      <c:valAx>
        <c:axId val="69985390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a:t>Annual Return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699851504"/>
        <c:crosses val="autoZero"/>
        <c:crossBetween val="between"/>
      </c:valAx>
      <c:spPr>
        <a:noFill/>
        <a:ln>
          <a:noFill/>
        </a:ln>
        <a:effectLst/>
      </c:spPr>
    </c:plotArea>
    <c:legend>
      <c:legendPos val="b"/>
      <c:layout>
        <c:manualLayout>
          <c:xMode val="edge"/>
          <c:yMode val="edge"/>
          <c:x val="2.5848994304330862E-3"/>
          <c:y val="4.3571820326056415E-3"/>
          <c:w val="0.59906379025858847"/>
          <c:h val="0.1011792313817007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2"/>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55937310270526E-2"/>
          <c:y val="0.18036769993177493"/>
          <c:w val="0.88064100723247352"/>
          <c:h val="0.69462894667767106"/>
        </c:manualLayout>
      </c:layout>
      <c:barChart>
        <c:barDir val="col"/>
        <c:grouping val="clustered"/>
        <c:varyColors val="0"/>
        <c:ser>
          <c:idx val="0"/>
          <c:order val="0"/>
          <c:tx>
            <c:strRef>
              <c:f>'Sector Returns'!$A$250</c:f>
              <c:strCache>
                <c:ptCount val="1"/>
                <c:pt idx="0">
                  <c:v>1 Yr.</c:v>
                </c:pt>
              </c:strCache>
            </c:strRef>
          </c:tx>
          <c:spPr>
            <a:solidFill>
              <a:schemeClr val="accent1"/>
            </a:solidFill>
            <a:ln>
              <a:noFill/>
            </a:ln>
            <a:effectLst/>
          </c:spPr>
          <c:invertIfNegative val="0"/>
          <c:dLbls>
            <c:dLbl>
              <c:idx val="2"/>
              <c:layout>
                <c:manualLayout>
                  <c:x val="5.638223604400922E-3"/>
                  <c:y val="2.6721920022555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B8-47F8-855F-4F72DCC29B07}"/>
                </c:ext>
              </c:extLst>
            </c:dLbl>
            <c:spPr>
              <a:noFill/>
              <a:ln>
                <a:noFill/>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Returns'!$C$249:$F$249</c:f>
              <c:strCache>
                <c:ptCount val="4"/>
                <c:pt idx="0">
                  <c:v>Residential</c:v>
                </c:pt>
                <c:pt idx="1">
                  <c:v>Industrial</c:v>
                </c:pt>
                <c:pt idx="2">
                  <c:v>Retail</c:v>
                </c:pt>
                <c:pt idx="3">
                  <c:v>Office</c:v>
                </c:pt>
              </c:strCache>
              <c:extLst/>
            </c:strRef>
          </c:cat>
          <c:val>
            <c:numRef>
              <c:f>'Sector Returns'!$C$250:$F$250</c:f>
              <c:numCache>
                <c:formatCode>0.0%</c:formatCode>
                <c:ptCount val="4"/>
                <c:pt idx="0">
                  <c:v>5.2720120830587414E-2</c:v>
                </c:pt>
                <c:pt idx="1">
                  <c:v>4.5428761301034459E-2</c:v>
                </c:pt>
                <c:pt idx="2">
                  <c:v>6.7769014825464158E-2</c:v>
                </c:pt>
                <c:pt idx="3">
                  <c:v>3.3777840475321286E-2</c:v>
                </c:pt>
              </c:numCache>
              <c:extLst/>
            </c:numRef>
          </c:val>
          <c:extLst>
            <c:ext xmlns:c16="http://schemas.microsoft.com/office/drawing/2014/chart" uri="{C3380CC4-5D6E-409C-BE32-E72D297353CC}">
              <c16:uniqueId val="{00000000-8708-4DF6-86E8-014E98CEFF4F}"/>
            </c:ext>
          </c:extLst>
        </c:ser>
        <c:ser>
          <c:idx val="2"/>
          <c:order val="1"/>
          <c:tx>
            <c:strRef>
              <c:f>'Sector Returns'!$A$251</c:f>
              <c:strCache>
                <c:ptCount val="1"/>
                <c:pt idx="0">
                  <c:v>5 Yrs.</c:v>
                </c:pt>
              </c:strCache>
            </c:strRef>
          </c:tx>
          <c:spPr>
            <a:solidFill>
              <a:schemeClr val="accent3"/>
            </a:solidFill>
            <a:ln>
              <a:noFill/>
            </a:ln>
            <a:effectLst/>
          </c:spPr>
          <c:invertIfNegative val="0"/>
          <c:dLbls>
            <c:dLbl>
              <c:idx val="3"/>
              <c:layout>
                <c:manualLayout>
                  <c:x val="0"/>
                  <c:y val="0.106887680090223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08-4DF6-86E8-014E98CEFF4F}"/>
                </c:ext>
              </c:extLst>
            </c:dLbl>
            <c:spPr>
              <a:noFill/>
              <a:ln>
                <a:noFill/>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Returns'!$C$249:$F$249</c:f>
              <c:strCache>
                <c:ptCount val="4"/>
                <c:pt idx="0">
                  <c:v>Residential</c:v>
                </c:pt>
                <c:pt idx="1">
                  <c:v>Industrial</c:v>
                </c:pt>
                <c:pt idx="2">
                  <c:v>Retail</c:v>
                </c:pt>
                <c:pt idx="3">
                  <c:v>Office</c:v>
                </c:pt>
              </c:strCache>
              <c:extLst/>
            </c:strRef>
          </c:cat>
          <c:val>
            <c:numRef>
              <c:f>'Sector Returns'!$C$251:$F$251</c:f>
              <c:numCache>
                <c:formatCode>0.0%</c:formatCode>
                <c:ptCount val="4"/>
                <c:pt idx="0">
                  <c:v>4.9660231945829025E-2</c:v>
                </c:pt>
                <c:pt idx="1">
                  <c:v>0.11017252850497039</c:v>
                </c:pt>
                <c:pt idx="2">
                  <c:v>3.5455716788350911E-2</c:v>
                </c:pt>
                <c:pt idx="3">
                  <c:v>-3.7955392566939916E-2</c:v>
                </c:pt>
              </c:numCache>
              <c:extLst/>
            </c:numRef>
          </c:val>
          <c:extLst>
            <c:ext xmlns:c16="http://schemas.microsoft.com/office/drawing/2014/chart" uri="{C3380CC4-5D6E-409C-BE32-E72D297353CC}">
              <c16:uniqueId val="{00000001-8708-4DF6-86E8-014E98CEFF4F}"/>
            </c:ext>
          </c:extLst>
        </c:ser>
        <c:ser>
          <c:idx val="1"/>
          <c:order val="2"/>
          <c:tx>
            <c:strRef>
              <c:f>'Sector Returns'!$A$252</c:f>
              <c:strCache>
                <c:ptCount val="1"/>
                <c:pt idx="0">
                  <c:v>10 Yrs.</c:v>
                </c:pt>
              </c:strCache>
            </c:strRef>
          </c:tx>
          <c:spPr>
            <a:solidFill>
              <a:schemeClr val="accent2"/>
            </a:solidFill>
            <a:ln>
              <a:noFill/>
            </a:ln>
            <a:effectLst/>
          </c:spPr>
          <c:invertIfNegative val="0"/>
          <c:dLbls>
            <c:spPr>
              <a:noFill/>
              <a:ln>
                <a:noFill/>
              </a:ln>
              <a:effectLst/>
            </c:spPr>
            <c:txPr>
              <a:bodyPr rot="-54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'Sector Returns'!$C$249:$F$249</c:f>
              <c:strCache>
                <c:ptCount val="4"/>
                <c:pt idx="0">
                  <c:v>Residential</c:v>
                </c:pt>
                <c:pt idx="1">
                  <c:v>Industrial</c:v>
                </c:pt>
                <c:pt idx="2">
                  <c:v>Retail</c:v>
                </c:pt>
                <c:pt idx="3">
                  <c:v>Office</c:v>
                </c:pt>
              </c:strCache>
              <c:extLst/>
            </c:strRef>
          </c:cat>
          <c:val>
            <c:numRef>
              <c:f>'Sector Returns'!$C$252:$F$252</c:f>
              <c:numCache>
                <c:formatCode>0.0%</c:formatCode>
                <c:ptCount val="4"/>
                <c:pt idx="0">
                  <c:v>5.1558628498451498E-2</c:v>
                </c:pt>
                <c:pt idx="1">
                  <c:v>0.11883990228208163</c:v>
                </c:pt>
                <c:pt idx="2">
                  <c:v>2.8121127285506864E-2</c:v>
                </c:pt>
                <c:pt idx="3">
                  <c:v>7.7484798390019538E-3</c:v>
                </c:pt>
              </c:numCache>
              <c:extLst/>
            </c:numRef>
          </c:val>
          <c:extLst>
            <c:ext xmlns:c16="http://schemas.microsoft.com/office/drawing/2014/chart" uri="{C3380CC4-5D6E-409C-BE32-E72D297353CC}">
              <c16:uniqueId val="{00000002-8708-4DF6-86E8-014E98CEFF4F}"/>
            </c:ext>
          </c:extLst>
        </c:ser>
        <c:dLbls>
          <c:showLegendKey val="0"/>
          <c:showVal val="0"/>
          <c:showCatName val="0"/>
          <c:showSerName val="0"/>
          <c:showPercent val="0"/>
          <c:showBubbleSize val="0"/>
        </c:dLbls>
        <c:gapWidth val="172"/>
        <c:overlap val="-10"/>
        <c:axId val="699851504"/>
        <c:axId val="699853904"/>
      </c:barChart>
      <c:catAx>
        <c:axId val="6998515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9853904"/>
        <c:crosses val="autoZero"/>
        <c:auto val="1"/>
        <c:lblAlgn val="ctr"/>
        <c:lblOffset val="100"/>
        <c:noMultiLvlLbl val="0"/>
      </c:catAx>
      <c:valAx>
        <c:axId val="69985390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99851504"/>
        <c:crosses val="autoZero"/>
        <c:crossBetween val="between"/>
      </c:valAx>
      <c:spPr>
        <a:noFill/>
        <a:ln>
          <a:noFill/>
        </a:ln>
        <a:effectLst/>
      </c:spPr>
    </c:plotArea>
    <c:legend>
      <c:legendPos val="b"/>
      <c:layout>
        <c:manualLayout>
          <c:xMode val="edge"/>
          <c:yMode val="edge"/>
          <c:x val="2.5848994304330862E-3"/>
          <c:y val="4.3571820326056415E-3"/>
          <c:w val="0.33964839718897577"/>
          <c:h val="0.10744775316600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'Operating Fundamentals'!$F$353</c:f>
              <c:strCache>
                <c:ptCount val="1"/>
                <c:pt idx="0">
                  <c:v>Multi-Family</c:v>
                </c:pt>
              </c:strCache>
            </c:strRef>
          </c:tx>
          <c:spPr>
            <a:ln w="28575" cap="rnd">
              <a:solidFill>
                <a:srgbClr val="604584"/>
              </a:solidFill>
              <a:prstDash val="solid"/>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Fundamentals'!$F$354:$F$374</c:f>
              <c:numCache>
                <c:formatCode>0.0%</c:formatCode>
                <c:ptCount val="21"/>
                <c:pt idx="0">
                  <c:v>1.23931895941496E-2</c:v>
                </c:pt>
                <c:pt idx="1">
                  <c:v>1.4298508875072001E-2</c:v>
                </c:pt>
                <c:pt idx="2">
                  <c:v>2.0146664232015599E-2</c:v>
                </c:pt>
                <c:pt idx="3">
                  <c:v>2.42859460413456E-2</c:v>
                </c:pt>
                <c:pt idx="4">
                  <c:v>2.3840188980102501E-2</c:v>
                </c:pt>
                <c:pt idx="5">
                  <c:v>4.1274592280387899E-2</c:v>
                </c:pt>
                <c:pt idx="6">
                  <c:v>2.4080879986286201E-2</c:v>
                </c:pt>
                <c:pt idx="7">
                  <c:v>2.43815947324038E-2</c:v>
                </c:pt>
                <c:pt idx="8">
                  <c:v>3.2921496778726599E-2</c:v>
                </c:pt>
                <c:pt idx="9">
                  <c:v>3.4496083855629002E-2</c:v>
                </c:pt>
                <c:pt idx="10">
                  <c:v>9.3567995354533195E-3</c:v>
                </c:pt>
                <c:pt idx="11">
                  <c:v>9.92841646075249E-2</c:v>
                </c:pt>
                <c:pt idx="12">
                  <c:v>3.9559546858072302E-2</c:v>
                </c:pt>
                <c:pt idx="13">
                  <c:v>9.9722547456622106E-3</c:v>
                </c:pt>
                <c:pt idx="14">
                  <c:v>1.0715135373175101E-2</c:v>
                </c:pt>
                <c:pt idx="15">
                  <c:v>3.2679515425115802E-3</c:v>
                </c:pt>
              </c:numCache>
            </c:numRef>
          </c:val>
          <c:smooth val="0"/>
          <c:extLst>
            <c:ext xmlns:c16="http://schemas.microsoft.com/office/drawing/2014/chart" uri="{C3380CC4-5D6E-409C-BE32-E72D297353CC}">
              <c16:uniqueId val="{00000005-B6C9-4F02-97B2-6E6F1104C137}"/>
            </c:ext>
          </c:extLst>
        </c:ser>
        <c:ser>
          <c:idx val="5"/>
          <c:order val="1"/>
          <c:tx>
            <c:strRef>
              <c:f>'Operating Fundamentals'!$H$353</c:f>
              <c:strCache>
                <c:ptCount val="1"/>
                <c:pt idx="0">
                  <c:v>Office</c:v>
                </c:pt>
              </c:strCache>
            </c:strRef>
          </c:tx>
          <c:spPr>
            <a:ln w="28575" cap="rnd">
              <a:solidFill>
                <a:schemeClr val="accent1"/>
              </a:solidFill>
              <a:prstDash val="solid"/>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Fundamentals'!$H$354:$H$374</c:f>
              <c:numCache>
                <c:formatCode>0.0%</c:formatCode>
                <c:ptCount val="21"/>
                <c:pt idx="0">
                  <c:v>-2.9742004349827801E-2</c:v>
                </c:pt>
                <c:pt idx="1">
                  <c:v>1.5527987852692601E-2</c:v>
                </c:pt>
                <c:pt idx="2">
                  <c:v>2.8255905956029899E-2</c:v>
                </c:pt>
                <c:pt idx="3">
                  <c:v>4.1880443692207302E-2</c:v>
                </c:pt>
                <c:pt idx="4">
                  <c:v>4.99395951628685E-2</c:v>
                </c:pt>
                <c:pt idx="5">
                  <c:v>5.7981032878160498E-2</c:v>
                </c:pt>
                <c:pt idx="6">
                  <c:v>3.1406681984663003E-2</c:v>
                </c:pt>
                <c:pt idx="7">
                  <c:v>2.5485657155513802E-2</c:v>
                </c:pt>
                <c:pt idx="8">
                  <c:v>3.0433602631092099E-2</c:v>
                </c:pt>
                <c:pt idx="9">
                  <c:v>3.10594961047173E-2</c:v>
                </c:pt>
                <c:pt idx="10">
                  <c:v>-1.09568405896425E-2</c:v>
                </c:pt>
                <c:pt idx="11">
                  <c:v>1.0392706841230399E-2</c:v>
                </c:pt>
                <c:pt idx="12">
                  <c:v>1.7519012093543999E-2</c:v>
                </c:pt>
                <c:pt idx="13">
                  <c:v>1.1529534123837899E-2</c:v>
                </c:pt>
                <c:pt idx="14">
                  <c:v>1.6913525760173801E-2</c:v>
                </c:pt>
                <c:pt idx="15">
                  <c:v>8.9895613491535204E-3</c:v>
                </c:pt>
              </c:numCache>
            </c:numRef>
          </c:val>
          <c:smooth val="0"/>
          <c:extLst>
            <c:ext xmlns:c16="http://schemas.microsoft.com/office/drawing/2014/chart" uri="{C3380CC4-5D6E-409C-BE32-E72D297353CC}">
              <c16:uniqueId val="{00000006-B6C9-4F02-97B2-6E6F1104C137}"/>
            </c:ext>
          </c:extLst>
        </c:ser>
        <c:ser>
          <c:idx val="1"/>
          <c:order val="2"/>
          <c:tx>
            <c:strRef>
              <c:f>'Operating Fundamentals'!$D$353</c:f>
              <c:strCache>
                <c:ptCount val="1"/>
                <c:pt idx="0">
                  <c:v>Industrial</c:v>
                </c:pt>
              </c:strCache>
            </c:strRef>
          </c:tx>
          <c:spPr>
            <a:ln w="28575" cap="rnd">
              <a:solidFill>
                <a:schemeClr val="accent2"/>
              </a:solidFill>
              <a:prstDash val="solid"/>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Fundamentals'!$D$354:$D$374</c:f>
              <c:numCache>
                <c:formatCode>0.0%</c:formatCode>
                <c:ptCount val="21"/>
                <c:pt idx="0">
                  <c:v>-1.9468333572149301E-2</c:v>
                </c:pt>
                <c:pt idx="1">
                  <c:v>5.0600506365299199E-3</c:v>
                </c:pt>
                <c:pt idx="2">
                  <c:v>2.2401258349418599E-2</c:v>
                </c:pt>
                <c:pt idx="3">
                  <c:v>3.6335825920105001E-2</c:v>
                </c:pt>
                <c:pt idx="4">
                  <c:v>4.6652436256408698E-2</c:v>
                </c:pt>
                <c:pt idx="5">
                  <c:v>5.5347282439470298E-2</c:v>
                </c:pt>
                <c:pt idx="6">
                  <c:v>5.6580629199743299E-2</c:v>
                </c:pt>
                <c:pt idx="7">
                  <c:v>5.9390831738710403E-2</c:v>
                </c:pt>
                <c:pt idx="8">
                  <c:v>5.91535978019238E-2</c:v>
                </c:pt>
                <c:pt idx="9">
                  <c:v>5.7999100536108003E-2</c:v>
                </c:pt>
                <c:pt idx="10">
                  <c:v>5.9705391526222201E-2</c:v>
                </c:pt>
                <c:pt idx="11">
                  <c:v>8.4366627037525205E-2</c:v>
                </c:pt>
                <c:pt idx="12">
                  <c:v>0.10128938406705899</c:v>
                </c:pt>
                <c:pt idx="13">
                  <c:v>7.2907872498035403E-2</c:v>
                </c:pt>
                <c:pt idx="14">
                  <c:v>3.4651678055524798E-2</c:v>
                </c:pt>
                <c:pt idx="15">
                  <c:v>1.33094768971205E-2</c:v>
                </c:pt>
              </c:numCache>
            </c:numRef>
          </c:val>
          <c:smooth val="0"/>
          <c:extLst>
            <c:ext xmlns:c16="http://schemas.microsoft.com/office/drawing/2014/chart" uri="{C3380CC4-5D6E-409C-BE32-E72D297353CC}">
              <c16:uniqueId val="{00000004-B6C9-4F02-97B2-6E6F1104C137}"/>
            </c:ext>
          </c:extLst>
        </c:ser>
        <c:ser>
          <c:idx val="0"/>
          <c:order val="3"/>
          <c:tx>
            <c:strRef>
              <c:f>'Operating Fundamentals'!$J$353</c:f>
              <c:strCache>
                <c:ptCount val="1"/>
                <c:pt idx="0">
                  <c:v>Retail</c:v>
                </c:pt>
              </c:strCache>
            </c:strRef>
          </c:tx>
          <c:spPr>
            <a:ln w="28575" cap="rnd">
              <a:solidFill>
                <a:schemeClr val="accent3"/>
              </a:solidFill>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Fundamentals'!$J$354:$J$374</c:f>
              <c:numCache>
                <c:formatCode>0.0%</c:formatCode>
                <c:ptCount val="21"/>
                <c:pt idx="0">
                  <c:v>-2.43258643895388E-2</c:v>
                </c:pt>
                <c:pt idx="1">
                  <c:v>-7.2494791820645298E-3</c:v>
                </c:pt>
                <c:pt idx="2">
                  <c:v>5.6732771918177596E-3</c:v>
                </c:pt>
                <c:pt idx="3">
                  <c:v>2.10214797407389E-2</c:v>
                </c:pt>
                <c:pt idx="4">
                  <c:v>2.5624902918934801E-2</c:v>
                </c:pt>
                <c:pt idx="5">
                  <c:v>2.82709710299969E-2</c:v>
                </c:pt>
                <c:pt idx="6">
                  <c:v>2.5090754032134999E-2</c:v>
                </c:pt>
                <c:pt idx="7">
                  <c:v>2.8874957934021901E-2</c:v>
                </c:pt>
                <c:pt idx="8">
                  <c:v>2.61959377676249E-2</c:v>
                </c:pt>
                <c:pt idx="9">
                  <c:v>2.62708254158497E-2</c:v>
                </c:pt>
                <c:pt idx="10">
                  <c:v>2.14014034718275E-2</c:v>
                </c:pt>
                <c:pt idx="11">
                  <c:v>3.5283010452985798E-2</c:v>
                </c:pt>
                <c:pt idx="12">
                  <c:v>4.1760560125112499E-2</c:v>
                </c:pt>
                <c:pt idx="13">
                  <c:v>3.7859357893466901E-2</c:v>
                </c:pt>
                <c:pt idx="14">
                  <c:v>3.0505754053592699E-2</c:v>
                </c:pt>
                <c:pt idx="15">
                  <c:v>2.04432401806116E-2</c:v>
                </c:pt>
              </c:numCache>
            </c:numRef>
          </c:val>
          <c:smooth val="0"/>
          <c:extLst>
            <c:ext xmlns:c16="http://schemas.microsoft.com/office/drawing/2014/chart" uri="{C3380CC4-5D6E-409C-BE32-E72D297353CC}">
              <c16:uniqueId val="{00000000-BFAD-409A-B921-7D798B41CFB1}"/>
            </c:ext>
          </c:extLst>
        </c:ser>
        <c:ser>
          <c:idx val="4"/>
          <c:order val="4"/>
          <c:tx>
            <c:strRef>
              <c:f>'Operating Fundamentals'!$G$353</c:f>
              <c:strCache>
                <c:ptCount val="1"/>
                <c:pt idx="0">
                  <c:v>Multi-Family</c:v>
                </c:pt>
              </c:strCache>
            </c:strRef>
          </c:tx>
          <c:spPr>
            <a:ln w="28575" cap="rnd">
              <a:solidFill>
                <a:schemeClr val="accent4"/>
              </a:solidFill>
              <a:prstDash val="sysDash"/>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Fundamentals'!$G$354:$G$374</c:f>
              <c:numCache>
                <c:formatCode>General</c:formatCode>
                <c:ptCount val="21"/>
                <c:pt idx="15" formatCode="0.0%">
                  <c:v>3.2679515425115802E-3</c:v>
                </c:pt>
                <c:pt idx="16" formatCode="0.0%">
                  <c:v>2.0700000000000003E-2</c:v>
                </c:pt>
                <c:pt idx="17" formatCode="0.0%">
                  <c:v>2.8299999999999999E-2</c:v>
                </c:pt>
                <c:pt idx="18" formatCode="0.0%">
                  <c:v>3.5000000000000003E-2</c:v>
                </c:pt>
                <c:pt idx="19" formatCode="0.0%">
                  <c:v>3.0100000000000002E-2</c:v>
                </c:pt>
                <c:pt idx="20" formatCode="0.0%">
                  <c:v>3.3400000000000006E-2</c:v>
                </c:pt>
              </c:numCache>
            </c:numRef>
          </c:val>
          <c:smooth val="0"/>
          <c:extLst>
            <c:ext xmlns:c16="http://schemas.microsoft.com/office/drawing/2014/chart" uri="{C3380CC4-5D6E-409C-BE32-E72D297353CC}">
              <c16:uniqueId val="{00000000-B6C9-4F02-97B2-6E6F1104C137}"/>
            </c:ext>
          </c:extLst>
        </c:ser>
        <c:ser>
          <c:idx val="6"/>
          <c:order val="5"/>
          <c:tx>
            <c:strRef>
              <c:f>'Operating Fundamentals'!$I$353</c:f>
              <c:strCache>
                <c:ptCount val="1"/>
                <c:pt idx="0">
                  <c:v>Office</c:v>
                </c:pt>
              </c:strCache>
            </c:strRef>
          </c:tx>
          <c:spPr>
            <a:ln w="28575" cap="rnd">
              <a:solidFill>
                <a:schemeClr val="accent1"/>
              </a:solidFill>
              <a:prstDash val="sysDash"/>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Fundamentals'!$I$354:$I$374</c:f>
              <c:numCache>
                <c:formatCode>General</c:formatCode>
                <c:ptCount val="21"/>
                <c:pt idx="15" formatCode="0.0%">
                  <c:v>8.9895613491535204E-3</c:v>
                </c:pt>
                <c:pt idx="16" formatCode="0.0%">
                  <c:v>1.2699999999999999E-2</c:v>
                </c:pt>
                <c:pt idx="17" formatCode="0.0%">
                  <c:v>1.7299999999999999E-2</c:v>
                </c:pt>
                <c:pt idx="18" formatCode="0.0%">
                  <c:v>2.0400000000000001E-2</c:v>
                </c:pt>
                <c:pt idx="19" formatCode="0.0%">
                  <c:v>1.9E-2</c:v>
                </c:pt>
                <c:pt idx="20" formatCode="0.0%">
                  <c:v>1.8799999999999997E-2</c:v>
                </c:pt>
              </c:numCache>
            </c:numRef>
          </c:val>
          <c:smooth val="0"/>
          <c:extLst>
            <c:ext xmlns:c16="http://schemas.microsoft.com/office/drawing/2014/chart" uri="{C3380CC4-5D6E-409C-BE32-E72D297353CC}">
              <c16:uniqueId val="{00000002-B6C9-4F02-97B2-6E6F1104C137}"/>
            </c:ext>
          </c:extLst>
        </c:ser>
        <c:ser>
          <c:idx val="2"/>
          <c:order val="6"/>
          <c:tx>
            <c:strRef>
              <c:f>'Operating Fundamentals'!$E$353</c:f>
              <c:strCache>
                <c:ptCount val="1"/>
                <c:pt idx="0">
                  <c:v>Industrial</c:v>
                </c:pt>
              </c:strCache>
            </c:strRef>
          </c:tx>
          <c:spPr>
            <a:ln w="28575" cap="rnd">
              <a:solidFill>
                <a:schemeClr val="accent2"/>
              </a:solidFill>
              <a:prstDash val="sysDash"/>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Fundamentals'!$E$354:$E$374</c:f>
              <c:numCache>
                <c:formatCode>General</c:formatCode>
                <c:ptCount val="21"/>
                <c:pt idx="15" formatCode="0.0%">
                  <c:v>1.33094768971205E-2</c:v>
                </c:pt>
                <c:pt idx="16" formatCode="0.0%">
                  <c:v>2.6000000000000002E-2</c:v>
                </c:pt>
                <c:pt idx="17" formatCode="0.0%">
                  <c:v>3.9E-2</c:v>
                </c:pt>
                <c:pt idx="18" formatCode="0.0%">
                  <c:v>4.4400000000000002E-2</c:v>
                </c:pt>
                <c:pt idx="19" formatCode="0.0%">
                  <c:v>4.4900000000000002E-2</c:v>
                </c:pt>
                <c:pt idx="20" formatCode="0.0%">
                  <c:v>4.5899999999999996E-2</c:v>
                </c:pt>
              </c:numCache>
            </c:numRef>
          </c:val>
          <c:smooth val="0"/>
          <c:extLst>
            <c:ext xmlns:c16="http://schemas.microsoft.com/office/drawing/2014/chart" uri="{C3380CC4-5D6E-409C-BE32-E72D297353CC}">
              <c16:uniqueId val="{00000003-B6C9-4F02-97B2-6E6F1104C137}"/>
            </c:ext>
          </c:extLst>
        </c:ser>
        <c:ser>
          <c:idx val="7"/>
          <c:order val="7"/>
          <c:tx>
            <c:strRef>
              <c:f>'Operating Fundamentals'!$K$353</c:f>
              <c:strCache>
                <c:ptCount val="1"/>
                <c:pt idx="0">
                  <c:v>Retail</c:v>
                </c:pt>
              </c:strCache>
            </c:strRef>
          </c:tx>
          <c:spPr>
            <a:ln w="28575" cap="rnd">
              <a:solidFill>
                <a:schemeClr val="accent3"/>
              </a:solidFill>
              <a:prstDash val="sysDash"/>
              <a:round/>
            </a:ln>
            <a:effectLst/>
          </c:spPr>
          <c:marker>
            <c:symbol val="none"/>
          </c:marker>
          <c:cat>
            <c:strRef>
              <c:f>'Operating Fundamentals'!$A$354:$A$374</c:f>
              <c:strCache>
                <c:ptCount val="21"/>
                <c:pt idx="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strCache>
            </c:strRef>
          </c:cat>
          <c:val>
            <c:numRef>
              <c:f>'Operating Fundamentals'!$K$354:$K$374</c:f>
              <c:numCache>
                <c:formatCode>General</c:formatCode>
                <c:ptCount val="21"/>
                <c:pt idx="15" formatCode="0.0%">
                  <c:v>2.04432401806116E-2</c:v>
                </c:pt>
                <c:pt idx="16" formatCode="0.0%">
                  <c:v>2.2399999999999996E-2</c:v>
                </c:pt>
                <c:pt idx="17" formatCode="0.0%">
                  <c:v>2.8999999999999998E-2</c:v>
                </c:pt>
                <c:pt idx="18" formatCode="0.0%">
                  <c:v>3.1699999999999999E-2</c:v>
                </c:pt>
                <c:pt idx="19" formatCode="0.0%">
                  <c:v>2.7400000000000001E-2</c:v>
                </c:pt>
                <c:pt idx="20" formatCode="0.0%">
                  <c:v>2.64E-2</c:v>
                </c:pt>
              </c:numCache>
            </c:numRef>
          </c:val>
          <c:smooth val="0"/>
          <c:extLst>
            <c:ext xmlns:c16="http://schemas.microsoft.com/office/drawing/2014/chart" uri="{C3380CC4-5D6E-409C-BE32-E72D297353CC}">
              <c16:uniqueId val="{00000007-B6C9-4F02-97B2-6E6F1104C137}"/>
            </c:ext>
          </c:extLst>
        </c:ser>
        <c:dLbls>
          <c:showLegendKey val="0"/>
          <c:showVal val="0"/>
          <c:showCatName val="0"/>
          <c:showSerName val="0"/>
          <c:showPercent val="0"/>
          <c:showBubbleSize val="0"/>
        </c:dLbls>
        <c:smooth val="0"/>
        <c:axId val="561574080"/>
        <c:axId val="561581760"/>
      </c:lineChart>
      <c:catAx>
        <c:axId val="5615740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82B3E"/>
                </a:solidFill>
                <a:latin typeface="+mn-lt"/>
                <a:ea typeface="+mn-ea"/>
                <a:cs typeface="+mn-cs"/>
              </a:defRPr>
            </a:pPr>
            <a:endParaRPr lang="en-US"/>
          </a:p>
        </c:txPr>
        <c:crossAx val="561581760"/>
        <c:crosses val="autoZero"/>
        <c:auto val="1"/>
        <c:lblAlgn val="ctr"/>
        <c:lblOffset val="100"/>
        <c:tickLblSkip val="2"/>
        <c:noMultiLvlLbl val="0"/>
      </c:catAx>
      <c:valAx>
        <c:axId val="561581760"/>
        <c:scaling>
          <c:orientation val="minMax"/>
          <c:max val="0.1"/>
          <c:min val="-5.000000000000001E-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282B3E"/>
                </a:solidFill>
                <a:latin typeface="+mn-lt"/>
                <a:ea typeface="+mn-ea"/>
                <a:cs typeface="+mn-cs"/>
              </a:defRPr>
            </a:pPr>
            <a:endParaRPr lang="en-US"/>
          </a:p>
        </c:txPr>
        <c:crossAx val="561574080"/>
        <c:crosses val="autoZero"/>
        <c:crossBetween val="between"/>
        <c:majorUnit val="5.000000000000001E-2"/>
      </c:valAx>
      <c:spPr>
        <a:noFill/>
        <a:ln>
          <a:noFill/>
        </a:ln>
        <a:effectLst/>
      </c:spPr>
    </c:plotArea>
    <c:legend>
      <c:legendPos val="t"/>
      <c:layout>
        <c:manualLayout>
          <c:xMode val="edge"/>
          <c:yMode val="edge"/>
          <c:x val="1.1137795275590553E-2"/>
          <c:y val="2.7777777777777776E-2"/>
          <c:w val="0.92494663167104108"/>
          <c:h val="5.63721130928103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2"/>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1_0.xml><?xml version="1.0" encoding="utf-8"?>
<p188:cmLst xmlns:a="http://schemas.openxmlformats.org/drawingml/2006/main" xmlns:r="http://schemas.openxmlformats.org/officeDocument/2006/relationships" xmlns:p188="http://schemas.microsoft.com/office/powerpoint/2018/8/main">
  <p188:cm id="{7CEA5C9B-5D2A-4168-A655-F9FA14E97232}" authorId="{27AEE904-BDBF-3EE0-B5F4-8C0F96DFA0BD}" created="2026-02-25T18:51:47.353">
    <pc:sldMkLst xmlns:pc="http://schemas.microsoft.com/office/powerpoint/2013/main/command">
      <pc:docMk/>
      <pc:sldMk cId="0" sldId="257"/>
    </pc:sldMkLst>
    <p188:replyLst>
      <p188:reply id="{C2D8B9DD-7B8E-426D-A146-A1C535033A98}" authorId="{5624018B-EF49-454D-20E7-8CEF8061AA7A}" created="2026-02-25T19:39:05.335">
        <p188:txBody>
          <a:bodyPr/>
          <a:lstStyle/>
          <a:p>
            <a:r>
              <a:rPr lang="en-US"/>
              <a:t>Removed</a:t>
            </a:r>
          </a:p>
        </p188:txBody>
      </p188:reply>
    </p188:replyLst>
    <p188:txBody>
      <a:bodyPr/>
      <a:lstStyle/>
      <a:p>
        <a:r>
          <a:rPr lang="en-US"/>
          <a:t>If this is external and intended for a public audience, please remove the ‘For Institutional/Investment Professional Use…’ disclosure at the top. This would apply to all the slides.</a:t>
        </a:r>
      </a:p>
    </p188:txBody>
  </p188:cm>
</p188:cmLst>
</file>

<file path=ppt/comments/modernComment_7FFFF4E6_B79ABEB2.xml><?xml version="1.0" encoding="utf-8"?>
<p188:cmLst xmlns:a="http://schemas.openxmlformats.org/drawingml/2006/main" xmlns:r="http://schemas.openxmlformats.org/officeDocument/2006/relationships" xmlns:p188="http://schemas.microsoft.com/office/powerpoint/2018/8/main">
  <p188:cm id="{7BE8CD73-FC3D-427F-A810-0A7082FFC45C}" authorId="{27AEE904-BDBF-3EE0-B5F4-8C0F96DFA0BD}" created="2026-02-25T18:54:05.919">
    <pc:sldMkLst xmlns:pc="http://schemas.microsoft.com/office/powerpoint/2013/main/command">
      <pc:docMk/>
      <pc:sldMk cId="3080371890" sldId="2147480806"/>
    </pc:sldMkLst>
    <p188:txBody>
      <a:bodyPr/>
      <a:lstStyle/>
      <a:p>
        <a:r>
          <a:rPr lang="en-US"/>
          <a:t>Why was the US equivalent of this slide deleted by not the Canadian one? Just checking.</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D8C359-23C9-4D2A-A4E3-7494857C4473}"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A0C74B1D-04A2-48E1-97BB-98D116280552}">
      <dgm:prSet phldrT="[Text]" custT="1"/>
      <dgm:spPr/>
      <dgm:t>
        <a:bodyPr/>
        <a:lstStyle/>
        <a:p>
          <a:r>
            <a:rPr lang="en-US" sz="1400">
              <a:latin typeface="Manulife JH Sans Demibold" panose="020B0703040401060103" pitchFamily="34" charset="0"/>
            </a:rPr>
            <a:t>GDP Momentum</a:t>
          </a:r>
        </a:p>
      </dgm:t>
    </dgm:pt>
    <dgm:pt modelId="{0E1DF438-6136-431C-8EAD-192E10DDCD3A}" type="parTrans" cxnId="{9D211883-A047-4724-AA01-6B9808350987}">
      <dgm:prSet/>
      <dgm:spPr/>
      <dgm:t>
        <a:bodyPr/>
        <a:lstStyle/>
        <a:p>
          <a:endParaRPr lang="en-US"/>
        </a:p>
      </dgm:t>
    </dgm:pt>
    <dgm:pt modelId="{DFA714B8-63EC-40F1-8546-52062AC0385E}" type="sibTrans" cxnId="{9D211883-A047-4724-AA01-6B9808350987}">
      <dgm:prSet/>
      <dgm:spPr/>
      <dgm:t>
        <a:bodyPr/>
        <a:lstStyle/>
        <a:p>
          <a:endParaRPr lang="en-US"/>
        </a:p>
      </dgm:t>
    </dgm:pt>
    <dgm:pt modelId="{62516C40-F94B-4AA0-AB4A-31C154188C25}">
      <dgm:prSet phldrT="[Text]" custT="1"/>
      <dgm:spPr/>
      <dgm:t>
        <a:bodyPr/>
        <a:lstStyle/>
        <a:p>
          <a:pPr>
            <a:buFont typeface="Arial" panose="020B0604020202020204" pitchFamily="34" charset="0"/>
            <a:buChar char="•"/>
          </a:pPr>
          <a:r>
            <a:rPr lang="en-US" sz="1100">
              <a:solidFill>
                <a:schemeClr val="bg1"/>
              </a:solidFill>
            </a:rPr>
            <a:t> Consumer spending resilient and tech sector investment strong, but for how long?</a:t>
          </a:r>
        </a:p>
      </dgm:t>
    </dgm:pt>
    <dgm:pt modelId="{790F4CC1-FD54-4953-B564-F42F96195207}" type="parTrans" cxnId="{DB4A9ECD-E269-42EA-8E72-35036B530C7D}">
      <dgm:prSet/>
      <dgm:spPr/>
      <dgm:t>
        <a:bodyPr/>
        <a:lstStyle/>
        <a:p>
          <a:endParaRPr lang="en-US"/>
        </a:p>
      </dgm:t>
    </dgm:pt>
    <dgm:pt modelId="{3351CD69-7F52-471D-9956-EFD08AF9DFC8}" type="sibTrans" cxnId="{DB4A9ECD-E269-42EA-8E72-35036B530C7D}">
      <dgm:prSet/>
      <dgm:spPr/>
      <dgm:t>
        <a:bodyPr/>
        <a:lstStyle/>
        <a:p>
          <a:endParaRPr lang="en-US"/>
        </a:p>
      </dgm:t>
    </dgm:pt>
    <dgm:pt modelId="{AEB07F36-6DB8-40C4-B9E7-A292F61C8512}">
      <dgm:prSet phldrT="[Text]" custT="1"/>
      <dgm:spPr/>
      <dgm:t>
        <a:bodyPr/>
        <a:lstStyle/>
        <a:p>
          <a:r>
            <a:rPr lang="en-US" sz="1400">
              <a:latin typeface="Manulife JH Sans Demibold" panose="020B0703040401060103" pitchFamily="34" charset="0"/>
            </a:rPr>
            <a:t>CPI Trajectory</a:t>
          </a:r>
        </a:p>
      </dgm:t>
    </dgm:pt>
    <dgm:pt modelId="{7C4626FD-5268-44C1-BB9C-7017CEABA23A}" type="parTrans" cxnId="{8D9BDDCB-4A95-4EC1-BB7C-F3053EDCF3F9}">
      <dgm:prSet/>
      <dgm:spPr/>
      <dgm:t>
        <a:bodyPr/>
        <a:lstStyle/>
        <a:p>
          <a:endParaRPr lang="en-US"/>
        </a:p>
      </dgm:t>
    </dgm:pt>
    <dgm:pt modelId="{01911065-4CD4-4946-B04B-FABBF5DDCB0A}" type="sibTrans" cxnId="{8D9BDDCB-4A95-4EC1-BB7C-F3053EDCF3F9}">
      <dgm:prSet/>
      <dgm:spPr/>
      <dgm:t>
        <a:bodyPr/>
        <a:lstStyle/>
        <a:p>
          <a:endParaRPr lang="en-US"/>
        </a:p>
      </dgm:t>
    </dgm:pt>
    <dgm:pt modelId="{0FA5FBCB-3A55-4633-903C-5725B4B190C6}">
      <dgm:prSet phldrT="[Text]" custT="1"/>
      <dgm:spPr/>
      <dgm:t>
        <a:bodyPr/>
        <a:lstStyle/>
        <a:p>
          <a:pPr>
            <a:buFont typeface="Arial" panose="020B0604020202020204" pitchFamily="34" charset="0"/>
            <a:buChar char="•"/>
          </a:pPr>
          <a:r>
            <a:rPr lang="en-US" sz="1100">
              <a:solidFill>
                <a:schemeClr val="bg1"/>
              </a:solidFill>
            </a:rPr>
            <a:t> Inflation is still running above the Fed’s 2.0% target but is no longer accelerating.</a:t>
          </a:r>
          <a:r>
            <a:rPr lang="en-US" sz="1100" baseline="30000">
              <a:solidFill>
                <a:schemeClr val="bg1"/>
              </a:solidFill>
            </a:rPr>
            <a:t>1</a:t>
          </a:r>
          <a:r>
            <a:rPr lang="en-US" sz="1100">
              <a:solidFill>
                <a:schemeClr val="bg1"/>
              </a:solidFill>
            </a:rPr>
            <a:t> </a:t>
          </a:r>
        </a:p>
      </dgm:t>
    </dgm:pt>
    <dgm:pt modelId="{5C7D1C26-899E-4D92-B211-DA569413B7F1}" type="parTrans" cxnId="{C4049E80-85B4-4304-8A24-91A661A0818A}">
      <dgm:prSet/>
      <dgm:spPr/>
      <dgm:t>
        <a:bodyPr/>
        <a:lstStyle/>
        <a:p>
          <a:endParaRPr lang="en-US"/>
        </a:p>
      </dgm:t>
    </dgm:pt>
    <dgm:pt modelId="{D2D1A60F-4898-4D8B-9645-72664E5D43A1}" type="sibTrans" cxnId="{C4049E80-85B4-4304-8A24-91A661A0818A}">
      <dgm:prSet/>
      <dgm:spPr/>
      <dgm:t>
        <a:bodyPr/>
        <a:lstStyle/>
        <a:p>
          <a:endParaRPr lang="en-US"/>
        </a:p>
      </dgm:t>
    </dgm:pt>
    <dgm:pt modelId="{6087B261-4D12-45CB-9053-AF22404E187B}">
      <dgm:prSet phldrT="[Text]" custT="1"/>
      <dgm:spPr/>
      <dgm:t>
        <a:bodyPr/>
        <a:lstStyle/>
        <a:p>
          <a:r>
            <a:rPr lang="en-US" sz="1400">
              <a:latin typeface="Manulife JH Sans Demibold" panose="020B0703040401060103" pitchFamily="34" charset="0"/>
            </a:rPr>
            <a:t>Labor Market</a:t>
          </a:r>
        </a:p>
      </dgm:t>
    </dgm:pt>
    <dgm:pt modelId="{E80F4F18-4D45-4AE3-9467-9C1A18ED1DD3}" type="parTrans" cxnId="{750D695D-EC1F-4592-BAC8-0C964894A1FF}">
      <dgm:prSet/>
      <dgm:spPr/>
      <dgm:t>
        <a:bodyPr/>
        <a:lstStyle/>
        <a:p>
          <a:endParaRPr lang="en-US"/>
        </a:p>
      </dgm:t>
    </dgm:pt>
    <dgm:pt modelId="{EEC13A21-3039-4068-B80A-D8578AD7E474}" type="sibTrans" cxnId="{750D695D-EC1F-4592-BAC8-0C964894A1FF}">
      <dgm:prSet/>
      <dgm:spPr/>
      <dgm:t>
        <a:bodyPr/>
        <a:lstStyle/>
        <a:p>
          <a:endParaRPr lang="en-US"/>
        </a:p>
      </dgm:t>
    </dgm:pt>
    <dgm:pt modelId="{BD99DCC4-5B1A-438E-920C-1DCCD35765C6}">
      <dgm:prSet phldrT="[Text]" custT="1"/>
      <dgm:spPr/>
      <dgm:t>
        <a:bodyPr/>
        <a:lstStyle/>
        <a:p>
          <a:pPr>
            <a:buFont typeface="Arial" panose="020B0604020202020204" pitchFamily="34" charset="0"/>
            <a:buChar char="•"/>
          </a:pPr>
          <a:r>
            <a:rPr lang="en-US" sz="1100">
              <a:solidFill>
                <a:schemeClr val="bg1"/>
              </a:solidFill>
            </a:rPr>
            <a:t> Low hire-low fire job market contends with labor supply- and demand-side challenges, playing into slower growth environment head.</a:t>
          </a:r>
          <a:r>
            <a:rPr lang="en-US" sz="1100" baseline="30000">
              <a:solidFill>
                <a:schemeClr val="bg1"/>
              </a:solidFill>
            </a:rPr>
            <a:t>1</a:t>
          </a:r>
          <a:endParaRPr lang="en-US" sz="1100">
            <a:solidFill>
              <a:schemeClr val="bg1"/>
            </a:solidFill>
          </a:endParaRPr>
        </a:p>
      </dgm:t>
    </dgm:pt>
    <dgm:pt modelId="{0025B188-93BB-4312-8794-40CD68EF153C}" type="parTrans" cxnId="{5A4857F1-5CB7-4779-8CAD-21B676EDEDD3}">
      <dgm:prSet/>
      <dgm:spPr/>
      <dgm:t>
        <a:bodyPr/>
        <a:lstStyle/>
        <a:p>
          <a:endParaRPr lang="en-US"/>
        </a:p>
      </dgm:t>
    </dgm:pt>
    <dgm:pt modelId="{2BB3288F-04C2-4691-9F1F-6254D7B29347}" type="sibTrans" cxnId="{5A4857F1-5CB7-4779-8CAD-21B676EDEDD3}">
      <dgm:prSet/>
      <dgm:spPr/>
      <dgm:t>
        <a:bodyPr/>
        <a:lstStyle/>
        <a:p>
          <a:endParaRPr lang="en-US"/>
        </a:p>
      </dgm:t>
    </dgm:pt>
    <dgm:pt modelId="{09FDEF6F-5625-485F-90F6-0EB33952179A}">
      <dgm:prSet phldrT="[Text]" custT="1"/>
      <dgm:spPr/>
      <dgm:t>
        <a:bodyPr/>
        <a:lstStyle/>
        <a:p>
          <a:r>
            <a:rPr lang="en-US" sz="1400">
              <a:latin typeface="Manulife JH Sans Demibold" panose="020B0703040401060103" pitchFamily="34" charset="0"/>
            </a:rPr>
            <a:t>Tariffs &amp; Policy</a:t>
          </a:r>
        </a:p>
      </dgm:t>
    </dgm:pt>
    <dgm:pt modelId="{D963805A-BBFF-43B8-89AE-EF058E7E0974}" type="parTrans" cxnId="{44C24F56-BB49-4360-91C0-8D381093E755}">
      <dgm:prSet/>
      <dgm:spPr/>
      <dgm:t>
        <a:bodyPr/>
        <a:lstStyle/>
        <a:p>
          <a:endParaRPr lang="en-US"/>
        </a:p>
      </dgm:t>
    </dgm:pt>
    <dgm:pt modelId="{B8E60E7E-8C54-47F2-AE66-D31035D60C57}" type="sibTrans" cxnId="{44C24F56-BB49-4360-91C0-8D381093E755}">
      <dgm:prSet/>
      <dgm:spPr/>
      <dgm:t>
        <a:bodyPr/>
        <a:lstStyle/>
        <a:p>
          <a:endParaRPr lang="en-US"/>
        </a:p>
      </dgm:t>
    </dgm:pt>
    <dgm:pt modelId="{061BAFC4-BC68-407C-97D1-FC79F8FB170B}">
      <dgm:prSet phldrT="[Text]" custT="1"/>
      <dgm:spPr/>
      <dgm:t>
        <a:bodyPr/>
        <a:lstStyle/>
        <a:p>
          <a:r>
            <a:rPr lang="en-US" sz="1100">
              <a:solidFill>
                <a:schemeClr val="bg1"/>
              </a:solidFill>
            </a:rPr>
            <a:t> Continued bundling of tariff policy with immigration, geopolitics, and other concerns support undercurrent of market volatility and uncertainty.</a:t>
          </a:r>
          <a:endParaRPr lang="en-US" sz="1100" baseline="30000">
            <a:solidFill>
              <a:schemeClr val="bg1"/>
            </a:solidFill>
          </a:endParaRPr>
        </a:p>
      </dgm:t>
    </dgm:pt>
    <dgm:pt modelId="{EEF14EAB-536B-41D1-8F61-D708A0959451}" type="parTrans" cxnId="{E825FC9C-BE2B-4733-943F-CDDE9FE4F934}">
      <dgm:prSet/>
      <dgm:spPr/>
      <dgm:t>
        <a:bodyPr/>
        <a:lstStyle/>
        <a:p>
          <a:endParaRPr lang="en-US"/>
        </a:p>
      </dgm:t>
    </dgm:pt>
    <dgm:pt modelId="{57301012-E975-4627-A8C6-98FE561F954A}" type="sibTrans" cxnId="{E825FC9C-BE2B-4733-943F-CDDE9FE4F934}">
      <dgm:prSet/>
      <dgm:spPr/>
      <dgm:t>
        <a:bodyPr/>
        <a:lstStyle/>
        <a:p>
          <a:endParaRPr lang="en-US"/>
        </a:p>
      </dgm:t>
    </dgm:pt>
    <dgm:pt modelId="{67473431-02BF-4985-8F93-0D019E8169FE}">
      <dgm:prSet phldrT="[Text]" custT="1"/>
      <dgm:spPr/>
      <dgm:t>
        <a:bodyPr/>
        <a:lstStyle/>
        <a:p>
          <a:pPr>
            <a:buFont typeface="Arial" panose="020B0604020202020204" pitchFamily="34" charset="0"/>
            <a:buChar char="•"/>
          </a:pPr>
          <a:r>
            <a:rPr lang="en-US" sz="1100">
              <a:solidFill>
                <a:schemeClr val="bg1"/>
              </a:solidFill>
            </a:rPr>
            <a:t> Weakening labor markets, ongoing policy uncertainty likely constrain growth.</a:t>
          </a:r>
          <a:endParaRPr lang="en-US" sz="1100" baseline="30000">
            <a:solidFill>
              <a:schemeClr val="bg1"/>
            </a:solidFill>
          </a:endParaRPr>
        </a:p>
      </dgm:t>
    </dgm:pt>
    <dgm:pt modelId="{F5E7EF6F-2427-40C6-80DE-4DBE43EFB330}" type="parTrans" cxnId="{684A3454-A6EA-4DFF-8BE0-0C78A9E4A759}">
      <dgm:prSet/>
      <dgm:spPr/>
      <dgm:t>
        <a:bodyPr/>
        <a:lstStyle/>
        <a:p>
          <a:endParaRPr lang="en-US"/>
        </a:p>
      </dgm:t>
    </dgm:pt>
    <dgm:pt modelId="{2639D6E5-5493-4C92-91E7-4E5C521EEC7E}" type="sibTrans" cxnId="{684A3454-A6EA-4DFF-8BE0-0C78A9E4A759}">
      <dgm:prSet/>
      <dgm:spPr/>
      <dgm:t>
        <a:bodyPr/>
        <a:lstStyle/>
        <a:p>
          <a:endParaRPr lang="en-US"/>
        </a:p>
      </dgm:t>
    </dgm:pt>
    <dgm:pt modelId="{0AA9B6DB-8538-4395-9384-7F2FEDFCD275}">
      <dgm:prSet phldrT="[Text]" custT="1"/>
      <dgm:spPr/>
      <dgm:t>
        <a:bodyPr/>
        <a:lstStyle/>
        <a:p>
          <a:pPr>
            <a:buFont typeface="Arial" panose="020B0604020202020204" pitchFamily="34" charset="0"/>
            <a:buChar char="•"/>
          </a:pPr>
          <a:endParaRPr lang="en-US" sz="1100">
            <a:solidFill>
              <a:schemeClr val="bg1"/>
            </a:solidFill>
          </a:endParaRPr>
        </a:p>
      </dgm:t>
    </dgm:pt>
    <dgm:pt modelId="{B631D8E4-0ACC-4163-98DD-9E27C46E4C7B}" type="parTrans" cxnId="{F8AB2650-DD3B-4B2E-87C6-0B80F4997EAF}">
      <dgm:prSet/>
      <dgm:spPr/>
      <dgm:t>
        <a:bodyPr/>
        <a:lstStyle/>
        <a:p>
          <a:endParaRPr lang="en-US"/>
        </a:p>
      </dgm:t>
    </dgm:pt>
    <dgm:pt modelId="{7734FC63-E380-456A-A906-2161C12CE3AD}" type="sibTrans" cxnId="{F8AB2650-DD3B-4B2E-87C6-0B80F4997EAF}">
      <dgm:prSet/>
      <dgm:spPr/>
      <dgm:t>
        <a:bodyPr/>
        <a:lstStyle/>
        <a:p>
          <a:endParaRPr lang="en-US"/>
        </a:p>
      </dgm:t>
    </dgm:pt>
    <dgm:pt modelId="{4E19037B-4F16-4599-8670-56C701AFD8FF}">
      <dgm:prSet phldrT="[Text]" custT="1"/>
      <dgm:spPr/>
      <dgm:t>
        <a:bodyPr/>
        <a:lstStyle/>
        <a:p>
          <a:pPr>
            <a:buFont typeface="Arial" panose="020B0604020202020204" pitchFamily="34" charset="0"/>
            <a:buChar char="•"/>
          </a:pPr>
          <a:r>
            <a:rPr lang="en-US" sz="1100">
              <a:solidFill>
                <a:schemeClr val="bg1"/>
              </a:solidFill>
            </a:rPr>
            <a:t>Potential for tariff-related pressures to show up in coming months.</a:t>
          </a:r>
        </a:p>
      </dgm:t>
    </dgm:pt>
    <dgm:pt modelId="{6C4DA4AE-5D44-4C8F-9EFD-D848F2793765}" type="parTrans" cxnId="{A7B0EA1B-6D34-472F-9E72-34B497CA9CB6}">
      <dgm:prSet/>
      <dgm:spPr/>
      <dgm:t>
        <a:bodyPr/>
        <a:lstStyle/>
        <a:p>
          <a:endParaRPr lang="en-US"/>
        </a:p>
      </dgm:t>
    </dgm:pt>
    <dgm:pt modelId="{FC27C703-BFF8-4E10-8A09-60567AC8FA08}" type="sibTrans" cxnId="{A7B0EA1B-6D34-472F-9E72-34B497CA9CB6}">
      <dgm:prSet/>
      <dgm:spPr/>
      <dgm:t>
        <a:bodyPr/>
        <a:lstStyle/>
        <a:p>
          <a:endParaRPr lang="en-US"/>
        </a:p>
      </dgm:t>
    </dgm:pt>
    <dgm:pt modelId="{A81C5FE3-6A10-45CB-A631-A26F98D95AE4}" type="pres">
      <dgm:prSet presAssocID="{71D8C359-23C9-4D2A-A4E3-7494857C4473}" presName="linearFlow" presStyleCnt="0">
        <dgm:presLayoutVars>
          <dgm:dir/>
          <dgm:animLvl val="lvl"/>
          <dgm:resizeHandles/>
        </dgm:presLayoutVars>
      </dgm:prSet>
      <dgm:spPr/>
    </dgm:pt>
    <dgm:pt modelId="{A32FE749-C20D-43D0-AC8B-A1632ABFD274}" type="pres">
      <dgm:prSet presAssocID="{A0C74B1D-04A2-48E1-97BB-98D116280552}" presName="compositeNode" presStyleCnt="0">
        <dgm:presLayoutVars>
          <dgm:bulletEnabled val="1"/>
        </dgm:presLayoutVars>
      </dgm:prSet>
      <dgm:spPr/>
    </dgm:pt>
    <dgm:pt modelId="{BCB407A7-535C-4D26-8FFB-A670E255309D}" type="pres">
      <dgm:prSet presAssocID="{A0C74B1D-04A2-48E1-97BB-98D116280552}" presName="image" presStyleLbl="fgImgPlace1" presStyleIdx="0" presStyleCnt="4" custLinFactNeighborX="7454" custLinFactNeighborY="1306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ED370277-BADE-4D88-AF22-BFD366C3F53B}" type="pres">
      <dgm:prSet presAssocID="{A0C74B1D-04A2-48E1-97BB-98D116280552}" presName="childNode" presStyleLbl="node1" presStyleIdx="0" presStyleCnt="4" custScaleX="124495" custLinFactNeighborX="8005" custLinFactNeighborY="2655">
        <dgm:presLayoutVars>
          <dgm:bulletEnabled val="1"/>
        </dgm:presLayoutVars>
      </dgm:prSet>
      <dgm:spPr/>
    </dgm:pt>
    <dgm:pt modelId="{ECA3F5E1-D7EF-4D27-8B0D-6908B72003D1}" type="pres">
      <dgm:prSet presAssocID="{A0C74B1D-04A2-48E1-97BB-98D116280552}" presName="parentNode" presStyleLbl="revTx" presStyleIdx="0" presStyleCnt="4" custLinFactNeighborX="-15969">
        <dgm:presLayoutVars>
          <dgm:chMax val="0"/>
          <dgm:bulletEnabled val="1"/>
        </dgm:presLayoutVars>
      </dgm:prSet>
      <dgm:spPr/>
    </dgm:pt>
    <dgm:pt modelId="{5E85033C-A968-4776-ACE0-9351E0636CC5}" type="pres">
      <dgm:prSet presAssocID="{DFA714B8-63EC-40F1-8546-52062AC0385E}" presName="sibTrans" presStyleCnt="0"/>
      <dgm:spPr/>
    </dgm:pt>
    <dgm:pt modelId="{B8CBEFE5-E645-4100-81F7-5DEDE1F232D3}" type="pres">
      <dgm:prSet presAssocID="{AEB07F36-6DB8-40C4-B9E7-A292F61C8512}" presName="compositeNode" presStyleCnt="0">
        <dgm:presLayoutVars>
          <dgm:bulletEnabled val="1"/>
        </dgm:presLayoutVars>
      </dgm:prSet>
      <dgm:spPr/>
    </dgm:pt>
    <dgm:pt modelId="{C1ABD090-E757-437C-A44B-E6A028B55BF3}" type="pres">
      <dgm:prSet presAssocID="{AEB07F36-6DB8-40C4-B9E7-A292F61C8512}" presName="image" presStyleLbl="fgImgPlace1" presStyleIdx="1" presStyleCnt="4" custLinFactNeighborX="-11653" custLinFactNeighborY="1306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hopping cart with solid fill"/>
        </a:ext>
      </dgm:extLst>
    </dgm:pt>
    <dgm:pt modelId="{A66809FB-586A-4261-B30E-E0AE9BAD2A10}" type="pres">
      <dgm:prSet presAssocID="{AEB07F36-6DB8-40C4-B9E7-A292F61C8512}" presName="childNode" presStyleLbl="node1" presStyleIdx="1" presStyleCnt="4" custScaleX="117571" custLinFactNeighborX="7503" custLinFactNeighborY="2635">
        <dgm:presLayoutVars>
          <dgm:bulletEnabled val="1"/>
        </dgm:presLayoutVars>
      </dgm:prSet>
      <dgm:spPr/>
    </dgm:pt>
    <dgm:pt modelId="{F0CACDF1-D8B6-4D06-890B-FF757A5599A1}" type="pres">
      <dgm:prSet presAssocID="{AEB07F36-6DB8-40C4-B9E7-A292F61C8512}" presName="parentNode" presStyleLbl="revTx" presStyleIdx="1" presStyleCnt="4" custLinFactNeighborX="-15969">
        <dgm:presLayoutVars>
          <dgm:chMax val="0"/>
          <dgm:bulletEnabled val="1"/>
        </dgm:presLayoutVars>
      </dgm:prSet>
      <dgm:spPr/>
    </dgm:pt>
    <dgm:pt modelId="{585BBB89-95E4-4B11-A3DD-1AABE5FF7EF4}" type="pres">
      <dgm:prSet presAssocID="{01911065-4CD4-4946-B04B-FABBF5DDCB0A}" presName="sibTrans" presStyleCnt="0"/>
      <dgm:spPr/>
    </dgm:pt>
    <dgm:pt modelId="{94456766-9D35-4A59-B304-A9CE5D00B1FD}" type="pres">
      <dgm:prSet presAssocID="{6087B261-4D12-45CB-9053-AF22404E187B}" presName="compositeNode" presStyleCnt="0">
        <dgm:presLayoutVars>
          <dgm:bulletEnabled val="1"/>
        </dgm:presLayoutVars>
      </dgm:prSet>
      <dgm:spPr/>
    </dgm:pt>
    <dgm:pt modelId="{ADFD379A-B281-45BD-8008-D34E41555240}" type="pres">
      <dgm:prSet presAssocID="{6087B261-4D12-45CB-9053-AF22404E187B}" presName="image" presStyleLbl="fgImgPlace1" presStyleIdx="2" presStyleCnt="4" custLinFactNeighborX="-2661" custLinFactNeighborY="1306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iefcase with solid fill"/>
        </a:ext>
      </dgm:extLst>
    </dgm:pt>
    <dgm:pt modelId="{8B826F53-87B6-460E-9E77-40A6E6053952}" type="pres">
      <dgm:prSet presAssocID="{6087B261-4D12-45CB-9053-AF22404E187B}" presName="childNode" presStyleLbl="node1" presStyleIdx="2" presStyleCnt="4" custScaleX="117571" custLinFactNeighborX="7503" custLinFactNeighborY="2635">
        <dgm:presLayoutVars>
          <dgm:bulletEnabled val="1"/>
        </dgm:presLayoutVars>
      </dgm:prSet>
      <dgm:spPr/>
    </dgm:pt>
    <dgm:pt modelId="{5895F1F8-BFC3-4ADD-AB35-B84C55518A1A}" type="pres">
      <dgm:prSet presAssocID="{6087B261-4D12-45CB-9053-AF22404E187B}" presName="parentNode" presStyleLbl="revTx" presStyleIdx="2" presStyleCnt="4" custLinFactNeighborX="-15969">
        <dgm:presLayoutVars>
          <dgm:chMax val="0"/>
          <dgm:bulletEnabled val="1"/>
        </dgm:presLayoutVars>
      </dgm:prSet>
      <dgm:spPr/>
    </dgm:pt>
    <dgm:pt modelId="{EAD26519-A57C-426C-B532-F53697E6FF09}" type="pres">
      <dgm:prSet presAssocID="{EEC13A21-3039-4068-B80A-D8578AD7E474}" presName="sibTrans" presStyleCnt="0"/>
      <dgm:spPr/>
    </dgm:pt>
    <dgm:pt modelId="{818AF368-C3E2-4847-8D17-44CC623DC067}" type="pres">
      <dgm:prSet presAssocID="{09FDEF6F-5625-485F-90F6-0EB33952179A}" presName="compositeNode" presStyleCnt="0">
        <dgm:presLayoutVars>
          <dgm:bulletEnabled val="1"/>
        </dgm:presLayoutVars>
      </dgm:prSet>
      <dgm:spPr/>
    </dgm:pt>
    <dgm:pt modelId="{55E7A38D-26C6-48EA-B8BB-1D9A0ECB54B2}" type="pres">
      <dgm:prSet presAssocID="{09FDEF6F-5625-485F-90F6-0EB33952179A}" presName="image" presStyleLbl="fgImgPlace1" presStyleIdx="3" presStyleCnt="4" custLinFactNeighborX="1704" custLinFactNeighborY="1353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old bars with solid fill"/>
        </a:ext>
      </dgm:extLst>
    </dgm:pt>
    <dgm:pt modelId="{33D3AAB8-FA9B-4245-8F3D-05792CEF5A4D}" type="pres">
      <dgm:prSet presAssocID="{09FDEF6F-5625-485F-90F6-0EB33952179A}" presName="childNode" presStyleLbl="node1" presStyleIdx="3" presStyleCnt="4" custScaleX="117571" custLinFactNeighborX="9744" custLinFactNeighborY="2645">
        <dgm:presLayoutVars>
          <dgm:bulletEnabled val="1"/>
        </dgm:presLayoutVars>
      </dgm:prSet>
      <dgm:spPr/>
    </dgm:pt>
    <dgm:pt modelId="{A78872A0-AA63-4DE8-9194-4D16110A4D02}" type="pres">
      <dgm:prSet presAssocID="{09FDEF6F-5625-485F-90F6-0EB33952179A}" presName="parentNode" presStyleLbl="revTx" presStyleIdx="3" presStyleCnt="4" custLinFactNeighborX="-21291" custLinFactNeighborY="50">
        <dgm:presLayoutVars>
          <dgm:chMax val="0"/>
          <dgm:bulletEnabled val="1"/>
        </dgm:presLayoutVars>
      </dgm:prSet>
      <dgm:spPr/>
    </dgm:pt>
  </dgm:ptLst>
  <dgm:cxnLst>
    <dgm:cxn modelId="{2649B80F-82C7-4B92-918C-9B2E616C2E4D}" type="presOf" srcId="{0FA5FBCB-3A55-4633-903C-5725B4B190C6}" destId="{A66809FB-586A-4261-B30E-E0AE9BAD2A10}" srcOrd="0" destOrd="0" presId="urn:microsoft.com/office/officeart/2005/8/layout/hList2"/>
    <dgm:cxn modelId="{9F70CD14-C372-4A73-8725-FE99F577DA39}" type="presOf" srcId="{67473431-02BF-4985-8F93-0D019E8169FE}" destId="{ED370277-BADE-4D88-AF22-BFD366C3F53B}" srcOrd="0" destOrd="1" presId="urn:microsoft.com/office/officeart/2005/8/layout/hList2"/>
    <dgm:cxn modelId="{A7B0EA1B-6D34-472F-9E72-34B497CA9CB6}" srcId="{AEB07F36-6DB8-40C4-B9E7-A292F61C8512}" destId="{4E19037B-4F16-4599-8670-56C701AFD8FF}" srcOrd="1" destOrd="0" parTransId="{6C4DA4AE-5D44-4C8F-9EFD-D848F2793765}" sibTransId="{FC27C703-BFF8-4E10-8A09-60567AC8FA08}"/>
    <dgm:cxn modelId="{FDD8ED1F-4927-42C1-BC5E-5DDE74321972}" type="presOf" srcId="{061BAFC4-BC68-407C-97D1-FC79F8FB170B}" destId="{33D3AAB8-FA9B-4245-8F3D-05792CEF5A4D}" srcOrd="0" destOrd="0" presId="urn:microsoft.com/office/officeart/2005/8/layout/hList2"/>
    <dgm:cxn modelId="{750D695D-EC1F-4592-BAC8-0C964894A1FF}" srcId="{71D8C359-23C9-4D2A-A4E3-7494857C4473}" destId="{6087B261-4D12-45CB-9053-AF22404E187B}" srcOrd="2" destOrd="0" parTransId="{E80F4F18-4D45-4AE3-9467-9C1A18ED1DD3}" sibTransId="{EEC13A21-3039-4068-B80A-D8578AD7E474}"/>
    <dgm:cxn modelId="{92CF8A41-30D9-4CA6-8A7C-D27B897C79AC}" type="presOf" srcId="{4E19037B-4F16-4599-8670-56C701AFD8FF}" destId="{A66809FB-586A-4261-B30E-E0AE9BAD2A10}" srcOrd="0" destOrd="1" presId="urn:microsoft.com/office/officeart/2005/8/layout/hList2"/>
    <dgm:cxn modelId="{6E6B5B6C-149D-42A7-90E6-D2BDD4C8003A}" type="presOf" srcId="{6087B261-4D12-45CB-9053-AF22404E187B}" destId="{5895F1F8-BFC3-4ADD-AB35-B84C55518A1A}" srcOrd="0" destOrd="0" presId="urn:microsoft.com/office/officeart/2005/8/layout/hList2"/>
    <dgm:cxn modelId="{F8AB2650-DD3B-4B2E-87C6-0B80F4997EAF}" srcId="{AEB07F36-6DB8-40C4-B9E7-A292F61C8512}" destId="{0AA9B6DB-8538-4395-9384-7F2FEDFCD275}" srcOrd="2" destOrd="0" parTransId="{B631D8E4-0ACC-4163-98DD-9E27C46E4C7B}" sibTransId="{7734FC63-E380-456A-A906-2161C12CE3AD}"/>
    <dgm:cxn modelId="{684A3454-A6EA-4DFF-8BE0-0C78A9E4A759}" srcId="{A0C74B1D-04A2-48E1-97BB-98D116280552}" destId="{67473431-02BF-4985-8F93-0D019E8169FE}" srcOrd="1" destOrd="0" parTransId="{F5E7EF6F-2427-40C6-80DE-4DBE43EFB330}" sibTransId="{2639D6E5-5493-4C92-91E7-4E5C521EEC7E}"/>
    <dgm:cxn modelId="{44C24F56-BB49-4360-91C0-8D381093E755}" srcId="{71D8C359-23C9-4D2A-A4E3-7494857C4473}" destId="{09FDEF6F-5625-485F-90F6-0EB33952179A}" srcOrd="3" destOrd="0" parTransId="{D963805A-BBFF-43B8-89AE-EF058E7E0974}" sibTransId="{B8E60E7E-8C54-47F2-AE66-D31035D60C57}"/>
    <dgm:cxn modelId="{A8E1997F-5077-4C0E-B106-135195135863}" type="presOf" srcId="{BD99DCC4-5B1A-438E-920C-1DCCD35765C6}" destId="{8B826F53-87B6-460E-9E77-40A6E6053952}" srcOrd="0" destOrd="0" presId="urn:microsoft.com/office/officeart/2005/8/layout/hList2"/>
    <dgm:cxn modelId="{C4049E80-85B4-4304-8A24-91A661A0818A}" srcId="{AEB07F36-6DB8-40C4-B9E7-A292F61C8512}" destId="{0FA5FBCB-3A55-4633-903C-5725B4B190C6}" srcOrd="0" destOrd="0" parTransId="{5C7D1C26-899E-4D92-B211-DA569413B7F1}" sibTransId="{D2D1A60F-4898-4D8B-9645-72664E5D43A1}"/>
    <dgm:cxn modelId="{9D211883-A047-4724-AA01-6B9808350987}" srcId="{71D8C359-23C9-4D2A-A4E3-7494857C4473}" destId="{A0C74B1D-04A2-48E1-97BB-98D116280552}" srcOrd="0" destOrd="0" parTransId="{0E1DF438-6136-431C-8EAD-192E10DDCD3A}" sibTransId="{DFA714B8-63EC-40F1-8546-52062AC0385E}"/>
    <dgm:cxn modelId="{E825FC9C-BE2B-4733-943F-CDDE9FE4F934}" srcId="{09FDEF6F-5625-485F-90F6-0EB33952179A}" destId="{061BAFC4-BC68-407C-97D1-FC79F8FB170B}" srcOrd="0" destOrd="0" parTransId="{EEF14EAB-536B-41D1-8F61-D708A0959451}" sibTransId="{57301012-E975-4627-A8C6-98FE561F954A}"/>
    <dgm:cxn modelId="{8F9F389F-83EB-46D8-A1F8-65EF1BA3FC29}" type="presOf" srcId="{71D8C359-23C9-4D2A-A4E3-7494857C4473}" destId="{A81C5FE3-6A10-45CB-A631-A26F98D95AE4}" srcOrd="0" destOrd="0" presId="urn:microsoft.com/office/officeart/2005/8/layout/hList2"/>
    <dgm:cxn modelId="{AB489EA5-5235-4F44-A76A-985736243D69}" type="presOf" srcId="{0AA9B6DB-8538-4395-9384-7F2FEDFCD275}" destId="{A66809FB-586A-4261-B30E-E0AE9BAD2A10}" srcOrd="0" destOrd="2" presId="urn:microsoft.com/office/officeart/2005/8/layout/hList2"/>
    <dgm:cxn modelId="{1197A5AF-3BD8-4575-BFDA-52DCB115168E}" type="presOf" srcId="{A0C74B1D-04A2-48E1-97BB-98D116280552}" destId="{ECA3F5E1-D7EF-4D27-8B0D-6908B72003D1}" srcOrd="0" destOrd="0" presId="urn:microsoft.com/office/officeart/2005/8/layout/hList2"/>
    <dgm:cxn modelId="{CE5F9BB0-4709-44F7-9031-15F1A1A9006D}" type="presOf" srcId="{AEB07F36-6DB8-40C4-B9E7-A292F61C8512}" destId="{F0CACDF1-D8B6-4D06-890B-FF757A5599A1}" srcOrd="0" destOrd="0" presId="urn:microsoft.com/office/officeart/2005/8/layout/hList2"/>
    <dgm:cxn modelId="{8D9BDDCB-4A95-4EC1-BB7C-F3053EDCF3F9}" srcId="{71D8C359-23C9-4D2A-A4E3-7494857C4473}" destId="{AEB07F36-6DB8-40C4-B9E7-A292F61C8512}" srcOrd="1" destOrd="0" parTransId="{7C4626FD-5268-44C1-BB9C-7017CEABA23A}" sibTransId="{01911065-4CD4-4946-B04B-FABBF5DDCB0A}"/>
    <dgm:cxn modelId="{DB4A9ECD-E269-42EA-8E72-35036B530C7D}" srcId="{A0C74B1D-04A2-48E1-97BB-98D116280552}" destId="{62516C40-F94B-4AA0-AB4A-31C154188C25}" srcOrd="0" destOrd="0" parTransId="{790F4CC1-FD54-4953-B564-F42F96195207}" sibTransId="{3351CD69-7F52-471D-9956-EFD08AF9DFC8}"/>
    <dgm:cxn modelId="{4458A5DB-263A-459B-AC2C-30DA2A74EB19}" type="presOf" srcId="{62516C40-F94B-4AA0-AB4A-31C154188C25}" destId="{ED370277-BADE-4D88-AF22-BFD366C3F53B}" srcOrd="0" destOrd="0" presId="urn:microsoft.com/office/officeart/2005/8/layout/hList2"/>
    <dgm:cxn modelId="{FEBDF8EE-D799-4AEC-95E0-F60580F08085}" type="presOf" srcId="{09FDEF6F-5625-485F-90F6-0EB33952179A}" destId="{A78872A0-AA63-4DE8-9194-4D16110A4D02}" srcOrd="0" destOrd="0" presId="urn:microsoft.com/office/officeart/2005/8/layout/hList2"/>
    <dgm:cxn modelId="{5A4857F1-5CB7-4779-8CAD-21B676EDEDD3}" srcId="{6087B261-4D12-45CB-9053-AF22404E187B}" destId="{BD99DCC4-5B1A-438E-920C-1DCCD35765C6}" srcOrd="0" destOrd="0" parTransId="{0025B188-93BB-4312-8794-40CD68EF153C}" sibTransId="{2BB3288F-04C2-4691-9F1F-6254D7B29347}"/>
    <dgm:cxn modelId="{86775C33-813C-488B-9282-F0A894BC60EE}" type="presParOf" srcId="{A81C5FE3-6A10-45CB-A631-A26F98D95AE4}" destId="{A32FE749-C20D-43D0-AC8B-A1632ABFD274}" srcOrd="0" destOrd="0" presId="urn:microsoft.com/office/officeart/2005/8/layout/hList2"/>
    <dgm:cxn modelId="{39720D00-27A2-4A78-8735-89D48BA84BEB}" type="presParOf" srcId="{A32FE749-C20D-43D0-AC8B-A1632ABFD274}" destId="{BCB407A7-535C-4D26-8FFB-A670E255309D}" srcOrd="0" destOrd="0" presId="urn:microsoft.com/office/officeart/2005/8/layout/hList2"/>
    <dgm:cxn modelId="{7B6A8A41-5347-4BF1-B09D-667D7DC29B41}" type="presParOf" srcId="{A32FE749-C20D-43D0-AC8B-A1632ABFD274}" destId="{ED370277-BADE-4D88-AF22-BFD366C3F53B}" srcOrd="1" destOrd="0" presId="urn:microsoft.com/office/officeart/2005/8/layout/hList2"/>
    <dgm:cxn modelId="{E8F8C967-6FB4-49DE-9E15-08542EF6B295}" type="presParOf" srcId="{A32FE749-C20D-43D0-AC8B-A1632ABFD274}" destId="{ECA3F5E1-D7EF-4D27-8B0D-6908B72003D1}" srcOrd="2" destOrd="0" presId="urn:microsoft.com/office/officeart/2005/8/layout/hList2"/>
    <dgm:cxn modelId="{437716D3-EBA5-4B55-A9F7-83AF8CE98D87}" type="presParOf" srcId="{A81C5FE3-6A10-45CB-A631-A26F98D95AE4}" destId="{5E85033C-A968-4776-ACE0-9351E0636CC5}" srcOrd="1" destOrd="0" presId="urn:microsoft.com/office/officeart/2005/8/layout/hList2"/>
    <dgm:cxn modelId="{0D5F4E95-1230-4564-B4B1-FA73B4F216F6}" type="presParOf" srcId="{A81C5FE3-6A10-45CB-A631-A26F98D95AE4}" destId="{B8CBEFE5-E645-4100-81F7-5DEDE1F232D3}" srcOrd="2" destOrd="0" presId="urn:microsoft.com/office/officeart/2005/8/layout/hList2"/>
    <dgm:cxn modelId="{AC35A4C5-CABD-44A0-8F5B-EF9F5536F2A6}" type="presParOf" srcId="{B8CBEFE5-E645-4100-81F7-5DEDE1F232D3}" destId="{C1ABD090-E757-437C-A44B-E6A028B55BF3}" srcOrd="0" destOrd="0" presId="urn:microsoft.com/office/officeart/2005/8/layout/hList2"/>
    <dgm:cxn modelId="{4845A41A-DA7A-47F4-B7F3-33932CE39D21}" type="presParOf" srcId="{B8CBEFE5-E645-4100-81F7-5DEDE1F232D3}" destId="{A66809FB-586A-4261-B30E-E0AE9BAD2A10}" srcOrd="1" destOrd="0" presId="urn:microsoft.com/office/officeart/2005/8/layout/hList2"/>
    <dgm:cxn modelId="{FABD2C34-6D60-4030-B133-F5B80AD6DEF5}" type="presParOf" srcId="{B8CBEFE5-E645-4100-81F7-5DEDE1F232D3}" destId="{F0CACDF1-D8B6-4D06-890B-FF757A5599A1}" srcOrd="2" destOrd="0" presId="urn:microsoft.com/office/officeart/2005/8/layout/hList2"/>
    <dgm:cxn modelId="{8C4C3C68-303D-45F8-9E97-7851343F1ACE}" type="presParOf" srcId="{A81C5FE3-6A10-45CB-A631-A26F98D95AE4}" destId="{585BBB89-95E4-4B11-A3DD-1AABE5FF7EF4}" srcOrd="3" destOrd="0" presId="urn:microsoft.com/office/officeart/2005/8/layout/hList2"/>
    <dgm:cxn modelId="{A4038C11-AC0C-4CBE-A76B-F2F73F7C8E7C}" type="presParOf" srcId="{A81C5FE3-6A10-45CB-A631-A26F98D95AE4}" destId="{94456766-9D35-4A59-B304-A9CE5D00B1FD}" srcOrd="4" destOrd="0" presId="urn:microsoft.com/office/officeart/2005/8/layout/hList2"/>
    <dgm:cxn modelId="{E7EBA35E-7E76-469A-89C8-A000EE60870E}" type="presParOf" srcId="{94456766-9D35-4A59-B304-A9CE5D00B1FD}" destId="{ADFD379A-B281-45BD-8008-D34E41555240}" srcOrd="0" destOrd="0" presId="urn:microsoft.com/office/officeart/2005/8/layout/hList2"/>
    <dgm:cxn modelId="{56D857F2-749D-4B07-B8BF-43FF94C2D781}" type="presParOf" srcId="{94456766-9D35-4A59-B304-A9CE5D00B1FD}" destId="{8B826F53-87B6-460E-9E77-40A6E6053952}" srcOrd="1" destOrd="0" presId="urn:microsoft.com/office/officeart/2005/8/layout/hList2"/>
    <dgm:cxn modelId="{20FBF913-212C-4134-ABE4-9DD1F9A9D377}" type="presParOf" srcId="{94456766-9D35-4A59-B304-A9CE5D00B1FD}" destId="{5895F1F8-BFC3-4ADD-AB35-B84C55518A1A}" srcOrd="2" destOrd="0" presId="urn:microsoft.com/office/officeart/2005/8/layout/hList2"/>
    <dgm:cxn modelId="{37717F36-290C-4635-A78A-DC98B5458303}" type="presParOf" srcId="{A81C5FE3-6A10-45CB-A631-A26F98D95AE4}" destId="{EAD26519-A57C-426C-B532-F53697E6FF09}" srcOrd="5" destOrd="0" presId="urn:microsoft.com/office/officeart/2005/8/layout/hList2"/>
    <dgm:cxn modelId="{4459D795-27D6-4A04-9E30-953F076AD1CE}" type="presParOf" srcId="{A81C5FE3-6A10-45CB-A631-A26F98D95AE4}" destId="{818AF368-C3E2-4847-8D17-44CC623DC067}" srcOrd="6" destOrd="0" presId="urn:microsoft.com/office/officeart/2005/8/layout/hList2"/>
    <dgm:cxn modelId="{9C2D8F86-5E06-407C-B793-DCD061B9A683}" type="presParOf" srcId="{818AF368-C3E2-4847-8D17-44CC623DC067}" destId="{55E7A38D-26C6-48EA-B8BB-1D9A0ECB54B2}" srcOrd="0" destOrd="0" presId="urn:microsoft.com/office/officeart/2005/8/layout/hList2"/>
    <dgm:cxn modelId="{0ECDFDA3-B35B-440E-B3CC-017CD1291F5E}" type="presParOf" srcId="{818AF368-C3E2-4847-8D17-44CC623DC067}" destId="{33D3AAB8-FA9B-4245-8F3D-05792CEF5A4D}" srcOrd="1" destOrd="0" presId="urn:microsoft.com/office/officeart/2005/8/layout/hList2"/>
    <dgm:cxn modelId="{A4529DFE-7504-426E-8B0D-438A0C304E7F}" type="presParOf" srcId="{818AF368-C3E2-4847-8D17-44CC623DC067}" destId="{A78872A0-AA63-4DE8-9194-4D16110A4D0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D8C359-23C9-4D2A-A4E3-7494857C4473}"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A0C74B1D-04A2-48E1-97BB-98D116280552}">
      <dgm:prSet phldrT="[Text]" custT="1"/>
      <dgm:spPr/>
      <dgm:t>
        <a:bodyPr/>
        <a:lstStyle/>
        <a:p>
          <a:r>
            <a:rPr lang="en-US" sz="1400">
              <a:latin typeface="Manulife JH Sans Demibold" panose="020B0703040401060103" pitchFamily="34" charset="0"/>
            </a:rPr>
            <a:t>GDP Momentum</a:t>
          </a:r>
        </a:p>
      </dgm:t>
    </dgm:pt>
    <dgm:pt modelId="{0E1DF438-6136-431C-8EAD-192E10DDCD3A}" type="parTrans" cxnId="{9D211883-A047-4724-AA01-6B9808350987}">
      <dgm:prSet/>
      <dgm:spPr/>
      <dgm:t>
        <a:bodyPr/>
        <a:lstStyle/>
        <a:p>
          <a:endParaRPr lang="en-US"/>
        </a:p>
      </dgm:t>
    </dgm:pt>
    <dgm:pt modelId="{DFA714B8-63EC-40F1-8546-52062AC0385E}" type="sibTrans" cxnId="{9D211883-A047-4724-AA01-6B9808350987}">
      <dgm:prSet/>
      <dgm:spPr/>
      <dgm:t>
        <a:bodyPr/>
        <a:lstStyle/>
        <a:p>
          <a:endParaRPr lang="en-US"/>
        </a:p>
      </dgm:t>
    </dgm:pt>
    <dgm:pt modelId="{62516C40-F94B-4AA0-AB4A-31C154188C25}">
      <dgm:prSet phldrT="[Text]" custT="1"/>
      <dgm:spPr/>
      <dgm:t>
        <a:bodyPr/>
        <a:lstStyle/>
        <a:p>
          <a:pPr>
            <a:buFont typeface="Arial" panose="020B0604020202020204" pitchFamily="34" charset="0"/>
            <a:buChar char="•"/>
          </a:pPr>
          <a:r>
            <a:rPr lang="en-US" sz="1100">
              <a:solidFill>
                <a:schemeClr val="bg1"/>
              </a:solidFill>
            </a:rPr>
            <a:t>3Q GDP up 0.6%, boosted by improved consumer spending trends.</a:t>
          </a:r>
          <a:r>
            <a:rPr lang="en-US" sz="1100" baseline="30000">
              <a:solidFill>
                <a:schemeClr val="bg1"/>
              </a:solidFill>
            </a:rPr>
            <a:t>1</a:t>
          </a:r>
        </a:p>
      </dgm:t>
    </dgm:pt>
    <dgm:pt modelId="{790F4CC1-FD54-4953-B564-F42F96195207}" type="parTrans" cxnId="{DB4A9ECD-E269-42EA-8E72-35036B530C7D}">
      <dgm:prSet/>
      <dgm:spPr/>
      <dgm:t>
        <a:bodyPr/>
        <a:lstStyle/>
        <a:p>
          <a:endParaRPr lang="en-US"/>
        </a:p>
      </dgm:t>
    </dgm:pt>
    <dgm:pt modelId="{3351CD69-7F52-471D-9956-EFD08AF9DFC8}" type="sibTrans" cxnId="{DB4A9ECD-E269-42EA-8E72-35036B530C7D}">
      <dgm:prSet/>
      <dgm:spPr/>
      <dgm:t>
        <a:bodyPr/>
        <a:lstStyle/>
        <a:p>
          <a:endParaRPr lang="en-US"/>
        </a:p>
      </dgm:t>
    </dgm:pt>
    <dgm:pt modelId="{AEB07F36-6DB8-40C4-B9E7-A292F61C8512}">
      <dgm:prSet phldrT="[Text]" custT="1"/>
      <dgm:spPr/>
      <dgm:t>
        <a:bodyPr/>
        <a:lstStyle/>
        <a:p>
          <a:r>
            <a:rPr lang="en-US" sz="1400">
              <a:latin typeface="Manulife JH Sans Demibold" panose="020B0703040401060103" pitchFamily="34" charset="0"/>
            </a:rPr>
            <a:t>CPI Trajectory</a:t>
          </a:r>
        </a:p>
      </dgm:t>
    </dgm:pt>
    <dgm:pt modelId="{7C4626FD-5268-44C1-BB9C-7017CEABA23A}" type="parTrans" cxnId="{8D9BDDCB-4A95-4EC1-BB7C-F3053EDCF3F9}">
      <dgm:prSet/>
      <dgm:spPr/>
      <dgm:t>
        <a:bodyPr/>
        <a:lstStyle/>
        <a:p>
          <a:endParaRPr lang="en-US"/>
        </a:p>
      </dgm:t>
    </dgm:pt>
    <dgm:pt modelId="{01911065-4CD4-4946-B04B-FABBF5DDCB0A}" type="sibTrans" cxnId="{8D9BDDCB-4A95-4EC1-BB7C-F3053EDCF3F9}">
      <dgm:prSet/>
      <dgm:spPr/>
      <dgm:t>
        <a:bodyPr/>
        <a:lstStyle/>
        <a:p>
          <a:endParaRPr lang="en-US"/>
        </a:p>
      </dgm:t>
    </dgm:pt>
    <dgm:pt modelId="{0FA5FBCB-3A55-4633-903C-5725B4B190C6}">
      <dgm:prSet phldrT="[Text]" custT="1"/>
      <dgm:spPr/>
      <dgm:t>
        <a:bodyPr/>
        <a:lstStyle/>
        <a:p>
          <a:pPr>
            <a:buFont typeface="Arial" panose="020B0604020202020204" pitchFamily="34" charset="0"/>
            <a:buChar char="•"/>
          </a:pPr>
          <a:r>
            <a:rPr lang="en-US" sz="1100" kern="1200">
              <a:solidFill>
                <a:schemeClr val="bg1"/>
              </a:solidFill>
            </a:rPr>
            <a:t>Nov. headline CPI held steady at 2.2% while “</a:t>
          </a:r>
          <a:r>
            <a:rPr lang="en-US" sz="1100" kern="1200" err="1">
              <a:solidFill>
                <a:schemeClr val="bg1"/>
              </a:solidFill>
            </a:rPr>
            <a:t>supercore</a:t>
          </a:r>
          <a:r>
            <a:rPr lang="en-US" sz="1100" kern="1200">
              <a:solidFill>
                <a:schemeClr val="bg1"/>
              </a:solidFill>
            </a:rPr>
            <a:t>” elevated at 3.2%.</a:t>
          </a:r>
          <a:r>
            <a:rPr lang="en-US" sz="1100" kern="1200" baseline="30000">
              <a:solidFill>
                <a:prstClr val="white"/>
              </a:solidFill>
              <a:latin typeface="Arial" panose="020B0604020202020204"/>
              <a:ea typeface="+mn-ea"/>
              <a:cs typeface="+mn-cs"/>
            </a:rPr>
            <a:t>2</a:t>
          </a:r>
        </a:p>
      </dgm:t>
    </dgm:pt>
    <dgm:pt modelId="{5C7D1C26-899E-4D92-B211-DA569413B7F1}" type="parTrans" cxnId="{C4049E80-85B4-4304-8A24-91A661A0818A}">
      <dgm:prSet/>
      <dgm:spPr/>
      <dgm:t>
        <a:bodyPr/>
        <a:lstStyle/>
        <a:p>
          <a:endParaRPr lang="en-US"/>
        </a:p>
      </dgm:t>
    </dgm:pt>
    <dgm:pt modelId="{D2D1A60F-4898-4D8B-9645-72664E5D43A1}" type="sibTrans" cxnId="{C4049E80-85B4-4304-8A24-91A661A0818A}">
      <dgm:prSet/>
      <dgm:spPr/>
      <dgm:t>
        <a:bodyPr/>
        <a:lstStyle/>
        <a:p>
          <a:endParaRPr lang="en-US"/>
        </a:p>
      </dgm:t>
    </dgm:pt>
    <dgm:pt modelId="{6087B261-4D12-45CB-9053-AF22404E187B}">
      <dgm:prSet phldrT="[Text]" custT="1"/>
      <dgm:spPr/>
      <dgm:t>
        <a:bodyPr/>
        <a:lstStyle/>
        <a:p>
          <a:r>
            <a:rPr lang="en-US" sz="1400">
              <a:latin typeface="Manulife JH Sans Demibold" panose="020B0703040401060103" pitchFamily="34" charset="0"/>
            </a:rPr>
            <a:t>Labor Market</a:t>
          </a:r>
        </a:p>
      </dgm:t>
    </dgm:pt>
    <dgm:pt modelId="{E80F4F18-4D45-4AE3-9467-9C1A18ED1DD3}" type="parTrans" cxnId="{750D695D-EC1F-4592-BAC8-0C964894A1FF}">
      <dgm:prSet/>
      <dgm:spPr/>
      <dgm:t>
        <a:bodyPr/>
        <a:lstStyle/>
        <a:p>
          <a:endParaRPr lang="en-US"/>
        </a:p>
      </dgm:t>
    </dgm:pt>
    <dgm:pt modelId="{EEC13A21-3039-4068-B80A-D8578AD7E474}" type="sibTrans" cxnId="{750D695D-EC1F-4592-BAC8-0C964894A1FF}">
      <dgm:prSet/>
      <dgm:spPr/>
      <dgm:t>
        <a:bodyPr/>
        <a:lstStyle/>
        <a:p>
          <a:endParaRPr lang="en-US"/>
        </a:p>
      </dgm:t>
    </dgm:pt>
    <dgm:pt modelId="{BD99DCC4-5B1A-438E-920C-1DCCD35765C6}">
      <dgm:prSet phldrT="[Text]" custT="1"/>
      <dgm:spPr/>
      <dgm:t>
        <a:bodyPr/>
        <a:lstStyle/>
        <a:p>
          <a:pPr>
            <a:buFont typeface="Arial" panose="020B0604020202020204" pitchFamily="34" charset="0"/>
            <a:buChar char="•"/>
          </a:pPr>
          <a:r>
            <a:rPr lang="en-US" sz="1100" kern="1200">
              <a:solidFill>
                <a:schemeClr val="bg1"/>
              </a:solidFill>
            </a:rPr>
            <a:t>Nov. job gains of 54k lowered unemployment rate to 6.4%.</a:t>
          </a:r>
          <a:r>
            <a:rPr lang="en-US" sz="1100" kern="1200" baseline="30000">
              <a:solidFill>
                <a:prstClr val="white"/>
              </a:solidFill>
              <a:latin typeface="Arial" panose="020B0604020202020204"/>
              <a:ea typeface="+mn-ea"/>
              <a:cs typeface="+mn-cs"/>
            </a:rPr>
            <a:t>4</a:t>
          </a:r>
        </a:p>
      </dgm:t>
    </dgm:pt>
    <dgm:pt modelId="{0025B188-93BB-4312-8794-40CD68EF153C}" type="parTrans" cxnId="{5A4857F1-5CB7-4779-8CAD-21B676EDEDD3}">
      <dgm:prSet/>
      <dgm:spPr/>
      <dgm:t>
        <a:bodyPr/>
        <a:lstStyle/>
        <a:p>
          <a:endParaRPr lang="en-US"/>
        </a:p>
      </dgm:t>
    </dgm:pt>
    <dgm:pt modelId="{2BB3288F-04C2-4691-9F1F-6254D7B29347}" type="sibTrans" cxnId="{5A4857F1-5CB7-4779-8CAD-21B676EDEDD3}">
      <dgm:prSet/>
      <dgm:spPr/>
      <dgm:t>
        <a:bodyPr/>
        <a:lstStyle/>
        <a:p>
          <a:endParaRPr lang="en-US"/>
        </a:p>
      </dgm:t>
    </dgm:pt>
    <dgm:pt modelId="{09FDEF6F-5625-485F-90F6-0EB33952179A}">
      <dgm:prSet phldrT="[Text]" custT="1"/>
      <dgm:spPr/>
      <dgm:t>
        <a:bodyPr/>
        <a:lstStyle/>
        <a:p>
          <a:r>
            <a:rPr lang="en-US" sz="1400" b="0">
              <a:latin typeface="Manulife JH Sans Demibold" panose="020B0703040401060103" pitchFamily="34" charset="0"/>
            </a:rPr>
            <a:t>Tariffs &amp; Policy</a:t>
          </a:r>
        </a:p>
      </dgm:t>
    </dgm:pt>
    <dgm:pt modelId="{D963805A-BBFF-43B8-89AE-EF058E7E0974}" type="parTrans" cxnId="{44C24F56-BB49-4360-91C0-8D381093E755}">
      <dgm:prSet/>
      <dgm:spPr/>
      <dgm:t>
        <a:bodyPr/>
        <a:lstStyle/>
        <a:p>
          <a:endParaRPr lang="en-US"/>
        </a:p>
      </dgm:t>
    </dgm:pt>
    <dgm:pt modelId="{B8E60E7E-8C54-47F2-AE66-D31035D60C57}" type="sibTrans" cxnId="{44C24F56-BB49-4360-91C0-8D381093E755}">
      <dgm:prSet/>
      <dgm:spPr/>
      <dgm:t>
        <a:bodyPr/>
        <a:lstStyle/>
        <a:p>
          <a:endParaRPr lang="en-US"/>
        </a:p>
      </dgm:t>
    </dgm:pt>
    <dgm:pt modelId="{061BAFC4-BC68-407C-97D1-FC79F8FB170B}">
      <dgm:prSet phldrT="[Text]" custT="1"/>
      <dgm:spPr/>
      <dgm:t>
        <a:bodyPr/>
        <a:lstStyle/>
        <a:p>
          <a:pPr marL="57150" lvl="1" indent="0" algn="l" defTabSz="488950">
            <a:lnSpc>
              <a:spcPct val="90000"/>
            </a:lnSpc>
            <a:spcBef>
              <a:spcPct val="0"/>
            </a:spcBef>
            <a:spcAft>
              <a:spcPct val="15000"/>
            </a:spcAft>
          </a:pPr>
          <a:r>
            <a:rPr lang="en-US" sz="1100" kern="1200">
              <a:solidFill>
                <a:schemeClr val="bg1"/>
              </a:solidFill>
            </a:rPr>
            <a:t>Pop growth slowed to 0.3%.</a:t>
          </a:r>
          <a:r>
            <a:rPr lang="en-US" sz="1100" kern="1200" baseline="30000">
              <a:solidFill>
                <a:schemeClr val="bg1"/>
              </a:solidFill>
            </a:rPr>
            <a:t>5</a:t>
          </a:r>
        </a:p>
      </dgm:t>
    </dgm:pt>
    <dgm:pt modelId="{EEF14EAB-536B-41D1-8F61-D708A0959451}" type="parTrans" cxnId="{E825FC9C-BE2B-4733-943F-CDDE9FE4F934}">
      <dgm:prSet/>
      <dgm:spPr/>
      <dgm:t>
        <a:bodyPr/>
        <a:lstStyle/>
        <a:p>
          <a:endParaRPr lang="en-US"/>
        </a:p>
      </dgm:t>
    </dgm:pt>
    <dgm:pt modelId="{57301012-E975-4627-A8C6-98FE561F954A}" type="sibTrans" cxnId="{E825FC9C-BE2B-4733-943F-CDDE9FE4F934}">
      <dgm:prSet/>
      <dgm:spPr/>
      <dgm:t>
        <a:bodyPr/>
        <a:lstStyle/>
        <a:p>
          <a:endParaRPr lang="en-US"/>
        </a:p>
      </dgm:t>
    </dgm:pt>
    <dgm:pt modelId="{B79BBC5F-5BDB-4EDB-B7EB-5B6C1F2B0B8F}">
      <dgm:prSet custT="1"/>
      <dgm:spPr/>
      <dgm:t>
        <a:bodyPr/>
        <a:lstStyle/>
        <a:p>
          <a:pPr>
            <a:buFont typeface="Arial" panose="020B0604020202020204" pitchFamily="34" charset="0"/>
            <a:buChar char="•"/>
          </a:pPr>
          <a:r>
            <a:rPr lang="en-US" sz="1100">
              <a:solidFill>
                <a:schemeClr val="bg1"/>
              </a:solidFill>
            </a:rPr>
            <a:t>4Q estimates appear to be positive but subdued and shock-sensitive. </a:t>
          </a:r>
        </a:p>
      </dgm:t>
    </dgm:pt>
    <dgm:pt modelId="{F7C48059-4597-4EAC-A02C-9BC68C198888}" type="parTrans" cxnId="{1A49B062-AFEE-414A-8654-A21E204E70BA}">
      <dgm:prSet/>
      <dgm:spPr/>
      <dgm:t>
        <a:bodyPr/>
        <a:lstStyle/>
        <a:p>
          <a:endParaRPr lang="en-US"/>
        </a:p>
      </dgm:t>
    </dgm:pt>
    <dgm:pt modelId="{965D15C3-8331-4D89-974C-6F241B2E5147}" type="sibTrans" cxnId="{1A49B062-AFEE-414A-8654-A21E204E70BA}">
      <dgm:prSet/>
      <dgm:spPr/>
      <dgm:t>
        <a:bodyPr/>
        <a:lstStyle/>
        <a:p>
          <a:endParaRPr lang="en-US"/>
        </a:p>
      </dgm:t>
    </dgm:pt>
    <dgm:pt modelId="{C3026799-96EC-41DD-846D-962739CB70E5}">
      <dgm:prSet phldrT="[Text]" custT="1"/>
      <dgm:spPr/>
      <dgm:t>
        <a:bodyPr/>
        <a:lstStyle/>
        <a:p>
          <a:pPr>
            <a:buFont typeface="Arial" panose="020B0604020202020204" pitchFamily="34" charset="0"/>
            <a:buChar char="•"/>
          </a:pPr>
          <a:r>
            <a:rPr lang="en-US" sz="1100" kern="1200">
              <a:solidFill>
                <a:schemeClr val="bg1"/>
              </a:solidFill>
            </a:rPr>
            <a:t>Inflation may edge up in 2026 but is likely to remain less than 2.5%.</a:t>
          </a:r>
          <a:r>
            <a:rPr lang="en-US" sz="1100" kern="1200" baseline="30000">
              <a:solidFill>
                <a:schemeClr val="bg1"/>
              </a:solidFill>
            </a:rPr>
            <a:t>3</a:t>
          </a:r>
        </a:p>
      </dgm:t>
    </dgm:pt>
    <dgm:pt modelId="{C4277360-9206-40B6-AFA2-3066311CB3D8}" type="parTrans" cxnId="{FBE335CF-728B-440B-B01D-A59B22D9AD4D}">
      <dgm:prSet/>
      <dgm:spPr/>
      <dgm:t>
        <a:bodyPr/>
        <a:lstStyle/>
        <a:p>
          <a:endParaRPr lang="en-US"/>
        </a:p>
      </dgm:t>
    </dgm:pt>
    <dgm:pt modelId="{52247A14-B10B-4A9C-BD40-0BB3F0F1B931}" type="sibTrans" cxnId="{FBE335CF-728B-440B-B01D-A59B22D9AD4D}">
      <dgm:prSet/>
      <dgm:spPr/>
      <dgm:t>
        <a:bodyPr/>
        <a:lstStyle/>
        <a:p>
          <a:endParaRPr lang="en-US"/>
        </a:p>
      </dgm:t>
    </dgm:pt>
    <dgm:pt modelId="{CE029DCB-D6DE-4D08-A55D-8979C648F9B9}">
      <dgm:prSet custT="1"/>
      <dgm:spPr/>
      <dgm:t>
        <a:bodyPr/>
        <a:lstStyle/>
        <a:p>
          <a:pPr>
            <a:buFont typeface="Arial" panose="020B0604020202020204" pitchFamily="34" charset="0"/>
            <a:buChar char="•"/>
          </a:pPr>
          <a:r>
            <a:rPr lang="en-US" sz="1100" kern="1200">
              <a:solidFill>
                <a:schemeClr val="bg1"/>
              </a:solidFill>
            </a:rPr>
            <a:t>Three straight months of job gains and wage growth above inflation support a firmer 2026 outlook. </a:t>
          </a:r>
          <a:endParaRPr lang="en-US" sz="1100" kern="1200" baseline="30000">
            <a:solidFill>
              <a:schemeClr val="bg1"/>
            </a:solidFill>
          </a:endParaRPr>
        </a:p>
      </dgm:t>
    </dgm:pt>
    <dgm:pt modelId="{4D528D23-483C-466A-9F46-E7CDD40868AB}" type="parTrans" cxnId="{C00583D5-CE78-42F0-831F-4070CE6D9A73}">
      <dgm:prSet/>
      <dgm:spPr/>
      <dgm:t>
        <a:bodyPr/>
        <a:lstStyle/>
        <a:p>
          <a:endParaRPr lang="en-US"/>
        </a:p>
      </dgm:t>
    </dgm:pt>
    <dgm:pt modelId="{4EE51F18-77B6-4081-9557-EF4F365531CF}" type="sibTrans" cxnId="{C00583D5-CE78-42F0-831F-4070CE6D9A73}">
      <dgm:prSet/>
      <dgm:spPr/>
      <dgm:t>
        <a:bodyPr/>
        <a:lstStyle/>
        <a:p>
          <a:endParaRPr lang="en-US"/>
        </a:p>
      </dgm:t>
    </dgm:pt>
    <dgm:pt modelId="{BD3A08D4-743B-412C-BF9A-0647A3F6336A}">
      <dgm:prSet custT="1"/>
      <dgm:spPr/>
      <dgm:t>
        <a:bodyPr/>
        <a:lstStyle/>
        <a:p>
          <a:pPr marL="57150" lvl="1" indent="0" algn="l" defTabSz="488950">
            <a:lnSpc>
              <a:spcPct val="90000"/>
            </a:lnSpc>
            <a:spcBef>
              <a:spcPct val="0"/>
            </a:spcBef>
            <a:spcAft>
              <a:spcPct val="15000"/>
            </a:spcAft>
          </a:pPr>
          <a:r>
            <a:rPr lang="en-US" sz="1100" kern="1200">
              <a:solidFill>
                <a:schemeClr val="bg1"/>
              </a:solidFill>
            </a:rPr>
            <a:t>Exports improved modestly but remain tariff-exposed as federal budget measures underpin investment.  </a:t>
          </a:r>
          <a:endParaRPr lang="en-US" sz="1100" kern="1200" baseline="30000">
            <a:solidFill>
              <a:prstClr val="white"/>
            </a:solidFill>
            <a:latin typeface="Arial" panose="020B0604020202020204"/>
            <a:ea typeface="+mn-ea"/>
            <a:cs typeface="+mn-cs"/>
          </a:endParaRPr>
        </a:p>
      </dgm:t>
    </dgm:pt>
    <dgm:pt modelId="{C7C968A0-6B90-4094-B560-AD8671FE9A06}" type="parTrans" cxnId="{D589B709-521B-428F-9C32-ABF8EF75A359}">
      <dgm:prSet/>
      <dgm:spPr/>
      <dgm:t>
        <a:bodyPr/>
        <a:lstStyle/>
        <a:p>
          <a:endParaRPr lang="en-US"/>
        </a:p>
      </dgm:t>
    </dgm:pt>
    <dgm:pt modelId="{E1D98256-F2C5-48C1-B95A-0AF257B24C74}" type="sibTrans" cxnId="{D589B709-521B-428F-9C32-ABF8EF75A359}">
      <dgm:prSet/>
      <dgm:spPr/>
      <dgm:t>
        <a:bodyPr/>
        <a:lstStyle/>
        <a:p>
          <a:endParaRPr lang="en-US"/>
        </a:p>
      </dgm:t>
    </dgm:pt>
    <dgm:pt modelId="{A81C5FE3-6A10-45CB-A631-A26F98D95AE4}" type="pres">
      <dgm:prSet presAssocID="{71D8C359-23C9-4D2A-A4E3-7494857C4473}" presName="linearFlow" presStyleCnt="0">
        <dgm:presLayoutVars>
          <dgm:dir/>
          <dgm:animLvl val="lvl"/>
          <dgm:resizeHandles/>
        </dgm:presLayoutVars>
      </dgm:prSet>
      <dgm:spPr/>
    </dgm:pt>
    <dgm:pt modelId="{A32FE749-C20D-43D0-AC8B-A1632ABFD274}" type="pres">
      <dgm:prSet presAssocID="{A0C74B1D-04A2-48E1-97BB-98D116280552}" presName="compositeNode" presStyleCnt="0">
        <dgm:presLayoutVars>
          <dgm:bulletEnabled val="1"/>
        </dgm:presLayoutVars>
      </dgm:prSet>
      <dgm:spPr/>
    </dgm:pt>
    <dgm:pt modelId="{BCB407A7-535C-4D26-8FFB-A670E255309D}" type="pres">
      <dgm:prSet presAssocID="{A0C74B1D-04A2-48E1-97BB-98D116280552}" presName="image" presStyleLbl="fgImgPlace1" presStyleIdx="0" presStyleCnt="4" custLinFactNeighborX="7454" custLinFactNeighborY="1306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with solid fill"/>
        </a:ext>
      </dgm:extLst>
    </dgm:pt>
    <dgm:pt modelId="{ED370277-BADE-4D88-AF22-BFD366C3F53B}" type="pres">
      <dgm:prSet presAssocID="{A0C74B1D-04A2-48E1-97BB-98D116280552}" presName="childNode" presStyleLbl="node1" presStyleIdx="0" presStyleCnt="4" custScaleX="117571" custLinFactNeighborX="8005" custLinFactNeighborY="2655">
        <dgm:presLayoutVars>
          <dgm:bulletEnabled val="1"/>
        </dgm:presLayoutVars>
      </dgm:prSet>
      <dgm:spPr/>
    </dgm:pt>
    <dgm:pt modelId="{ECA3F5E1-D7EF-4D27-8B0D-6908B72003D1}" type="pres">
      <dgm:prSet presAssocID="{A0C74B1D-04A2-48E1-97BB-98D116280552}" presName="parentNode" presStyleLbl="revTx" presStyleIdx="0" presStyleCnt="4" custLinFactNeighborX="-21292">
        <dgm:presLayoutVars>
          <dgm:chMax val="0"/>
          <dgm:bulletEnabled val="1"/>
        </dgm:presLayoutVars>
      </dgm:prSet>
      <dgm:spPr/>
    </dgm:pt>
    <dgm:pt modelId="{5E85033C-A968-4776-ACE0-9351E0636CC5}" type="pres">
      <dgm:prSet presAssocID="{DFA714B8-63EC-40F1-8546-52062AC0385E}" presName="sibTrans" presStyleCnt="0"/>
      <dgm:spPr/>
    </dgm:pt>
    <dgm:pt modelId="{B8CBEFE5-E645-4100-81F7-5DEDE1F232D3}" type="pres">
      <dgm:prSet presAssocID="{AEB07F36-6DB8-40C4-B9E7-A292F61C8512}" presName="compositeNode" presStyleCnt="0">
        <dgm:presLayoutVars>
          <dgm:bulletEnabled val="1"/>
        </dgm:presLayoutVars>
      </dgm:prSet>
      <dgm:spPr/>
    </dgm:pt>
    <dgm:pt modelId="{C1ABD090-E757-437C-A44B-E6A028B55BF3}" type="pres">
      <dgm:prSet presAssocID="{AEB07F36-6DB8-40C4-B9E7-A292F61C8512}" presName="image" presStyleLbl="fgImgPlace1" presStyleIdx="1" presStyleCnt="4" custLinFactNeighborX="-11653" custLinFactNeighborY="1306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hopping cart with solid fill"/>
        </a:ext>
      </dgm:extLst>
    </dgm:pt>
    <dgm:pt modelId="{A66809FB-586A-4261-B30E-E0AE9BAD2A10}" type="pres">
      <dgm:prSet presAssocID="{AEB07F36-6DB8-40C4-B9E7-A292F61C8512}" presName="childNode" presStyleLbl="node1" presStyleIdx="1" presStyleCnt="4" custScaleX="117571" custLinFactNeighborX="7503" custLinFactNeighborY="2635">
        <dgm:presLayoutVars>
          <dgm:bulletEnabled val="1"/>
        </dgm:presLayoutVars>
      </dgm:prSet>
      <dgm:spPr/>
    </dgm:pt>
    <dgm:pt modelId="{F0CACDF1-D8B6-4D06-890B-FF757A5599A1}" type="pres">
      <dgm:prSet presAssocID="{AEB07F36-6DB8-40C4-B9E7-A292F61C8512}" presName="parentNode" presStyleLbl="revTx" presStyleIdx="1" presStyleCnt="4" custLinFactNeighborX="-21292">
        <dgm:presLayoutVars>
          <dgm:chMax val="0"/>
          <dgm:bulletEnabled val="1"/>
        </dgm:presLayoutVars>
      </dgm:prSet>
      <dgm:spPr/>
    </dgm:pt>
    <dgm:pt modelId="{585BBB89-95E4-4B11-A3DD-1AABE5FF7EF4}" type="pres">
      <dgm:prSet presAssocID="{01911065-4CD4-4946-B04B-FABBF5DDCB0A}" presName="sibTrans" presStyleCnt="0"/>
      <dgm:spPr/>
    </dgm:pt>
    <dgm:pt modelId="{94456766-9D35-4A59-B304-A9CE5D00B1FD}" type="pres">
      <dgm:prSet presAssocID="{6087B261-4D12-45CB-9053-AF22404E187B}" presName="compositeNode" presStyleCnt="0">
        <dgm:presLayoutVars>
          <dgm:bulletEnabled val="1"/>
        </dgm:presLayoutVars>
      </dgm:prSet>
      <dgm:spPr/>
    </dgm:pt>
    <dgm:pt modelId="{ADFD379A-B281-45BD-8008-D34E41555240}" type="pres">
      <dgm:prSet presAssocID="{6087B261-4D12-45CB-9053-AF22404E187B}" presName="image" presStyleLbl="fgImgPlace1" presStyleIdx="2" presStyleCnt="4" custLinFactNeighborX="-2661" custLinFactNeighborY="1306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riefcase with solid fill"/>
        </a:ext>
      </dgm:extLst>
    </dgm:pt>
    <dgm:pt modelId="{8B826F53-87B6-460E-9E77-40A6E6053952}" type="pres">
      <dgm:prSet presAssocID="{6087B261-4D12-45CB-9053-AF22404E187B}" presName="childNode" presStyleLbl="node1" presStyleIdx="2" presStyleCnt="4" custScaleX="117571" custLinFactNeighborX="7503" custLinFactNeighborY="2635">
        <dgm:presLayoutVars>
          <dgm:bulletEnabled val="1"/>
        </dgm:presLayoutVars>
      </dgm:prSet>
      <dgm:spPr/>
    </dgm:pt>
    <dgm:pt modelId="{5895F1F8-BFC3-4ADD-AB35-B84C55518A1A}" type="pres">
      <dgm:prSet presAssocID="{6087B261-4D12-45CB-9053-AF22404E187B}" presName="parentNode" presStyleLbl="revTx" presStyleIdx="2" presStyleCnt="4" custLinFactNeighborX="-21292">
        <dgm:presLayoutVars>
          <dgm:chMax val="0"/>
          <dgm:bulletEnabled val="1"/>
        </dgm:presLayoutVars>
      </dgm:prSet>
      <dgm:spPr/>
    </dgm:pt>
    <dgm:pt modelId="{EAD26519-A57C-426C-B532-F53697E6FF09}" type="pres">
      <dgm:prSet presAssocID="{EEC13A21-3039-4068-B80A-D8578AD7E474}" presName="sibTrans" presStyleCnt="0"/>
      <dgm:spPr/>
    </dgm:pt>
    <dgm:pt modelId="{818AF368-C3E2-4847-8D17-44CC623DC067}" type="pres">
      <dgm:prSet presAssocID="{09FDEF6F-5625-485F-90F6-0EB33952179A}" presName="compositeNode" presStyleCnt="0">
        <dgm:presLayoutVars>
          <dgm:bulletEnabled val="1"/>
        </dgm:presLayoutVars>
      </dgm:prSet>
      <dgm:spPr/>
    </dgm:pt>
    <dgm:pt modelId="{55E7A38D-26C6-48EA-B8BB-1D9A0ECB54B2}" type="pres">
      <dgm:prSet presAssocID="{09FDEF6F-5625-485F-90F6-0EB33952179A}" presName="image" presStyleLbl="fgImgPlace1" presStyleIdx="3" presStyleCnt="4" custLinFactNeighborX="1704" custLinFactNeighborY="1353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old bars with solid fill"/>
        </a:ext>
      </dgm:extLst>
    </dgm:pt>
    <dgm:pt modelId="{33D3AAB8-FA9B-4245-8F3D-05792CEF5A4D}" type="pres">
      <dgm:prSet presAssocID="{09FDEF6F-5625-485F-90F6-0EB33952179A}" presName="childNode" presStyleLbl="node1" presStyleIdx="3" presStyleCnt="4" custScaleX="117571" custLinFactNeighborX="9744" custLinFactNeighborY="2645">
        <dgm:presLayoutVars>
          <dgm:bulletEnabled val="1"/>
        </dgm:presLayoutVars>
      </dgm:prSet>
      <dgm:spPr/>
    </dgm:pt>
    <dgm:pt modelId="{A78872A0-AA63-4DE8-9194-4D16110A4D02}" type="pres">
      <dgm:prSet presAssocID="{09FDEF6F-5625-485F-90F6-0EB33952179A}" presName="parentNode" presStyleLbl="revTx" presStyleIdx="3" presStyleCnt="4" custLinFactNeighborX="-26614" custLinFactNeighborY="50">
        <dgm:presLayoutVars>
          <dgm:chMax val="0"/>
          <dgm:bulletEnabled val="1"/>
        </dgm:presLayoutVars>
      </dgm:prSet>
      <dgm:spPr/>
    </dgm:pt>
  </dgm:ptLst>
  <dgm:cxnLst>
    <dgm:cxn modelId="{D589B709-521B-428F-9C32-ABF8EF75A359}" srcId="{09FDEF6F-5625-485F-90F6-0EB33952179A}" destId="{BD3A08D4-743B-412C-BF9A-0647A3F6336A}" srcOrd="1" destOrd="0" parTransId="{C7C968A0-6B90-4094-B560-AD8671FE9A06}" sibTransId="{E1D98256-F2C5-48C1-B95A-0AF257B24C74}"/>
    <dgm:cxn modelId="{2649B80F-82C7-4B92-918C-9B2E616C2E4D}" type="presOf" srcId="{0FA5FBCB-3A55-4633-903C-5725B4B190C6}" destId="{A66809FB-586A-4261-B30E-E0AE9BAD2A10}" srcOrd="0" destOrd="0" presId="urn:microsoft.com/office/officeart/2005/8/layout/hList2"/>
    <dgm:cxn modelId="{FDD8ED1F-4927-42C1-BC5E-5DDE74321972}" type="presOf" srcId="{061BAFC4-BC68-407C-97D1-FC79F8FB170B}" destId="{33D3AAB8-FA9B-4245-8F3D-05792CEF5A4D}" srcOrd="0" destOrd="0" presId="urn:microsoft.com/office/officeart/2005/8/layout/hList2"/>
    <dgm:cxn modelId="{750D695D-EC1F-4592-BAC8-0C964894A1FF}" srcId="{71D8C359-23C9-4D2A-A4E3-7494857C4473}" destId="{6087B261-4D12-45CB-9053-AF22404E187B}" srcOrd="2" destOrd="0" parTransId="{E80F4F18-4D45-4AE3-9467-9C1A18ED1DD3}" sibTransId="{EEC13A21-3039-4068-B80A-D8578AD7E474}"/>
    <dgm:cxn modelId="{1A49B062-AFEE-414A-8654-A21E204E70BA}" srcId="{A0C74B1D-04A2-48E1-97BB-98D116280552}" destId="{B79BBC5F-5BDB-4EDB-B7EB-5B6C1F2B0B8F}" srcOrd="1" destOrd="0" parTransId="{F7C48059-4597-4EAC-A02C-9BC68C198888}" sibTransId="{965D15C3-8331-4D89-974C-6F241B2E5147}"/>
    <dgm:cxn modelId="{6E6B5B6C-149D-42A7-90E6-D2BDD4C8003A}" type="presOf" srcId="{6087B261-4D12-45CB-9053-AF22404E187B}" destId="{5895F1F8-BFC3-4ADD-AB35-B84C55518A1A}" srcOrd="0" destOrd="0" presId="urn:microsoft.com/office/officeart/2005/8/layout/hList2"/>
    <dgm:cxn modelId="{44C24F56-BB49-4360-91C0-8D381093E755}" srcId="{71D8C359-23C9-4D2A-A4E3-7494857C4473}" destId="{09FDEF6F-5625-485F-90F6-0EB33952179A}" srcOrd="3" destOrd="0" parTransId="{D963805A-BBFF-43B8-89AE-EF058E7E0974}" sibTransId="{B8E60E7E-8C54-47F2-AE66-D31035D60C57}"/>
    <dgm:cxn modelId="{A8E1997F-5077-4C0E-B106-135195135863}" type="presOf" srcId="{BD99DCC4-5B1A-438E-920C-1DCCD35765C6}" destId="{8B826F53-87B6-460E-9E77-40A6E6053952}" srcOrd="0" destOrd="0" presId="urn:microsoft.com/office/officeart/2005/8/layout/hList2"/>
    <dgm:cxn modelId="{C4049E80-85B4-4304-8A24-91A661A0818A}" srcId="{AEB07F36-6DB8-40C4-B9E7-A292F61C8512}" destId="{0FA5FBCB-3A55-4633-903C-5725B4B190C6}" srcOrd="0" destOrd="0" parTransId="{5C7D1C26-899E-4D92-B211-DA569413B7F1}" sibTransId="{D2D1A60F-4898-4D8B-9645-72664E5D43A1}"/>
    <dgm:cxn modelId="{9D211883-A047-4724-AA01-6B9808350987}" srcId="{71D8C359-23C9-4D2A-A4E3-7494857C4473}" destId="{A0C74B1D-04A2-48E1-97BB-98D116280552}" srcOrd="0" destOrd="0" parTransId="{0E1DF438-6136-431C-8EAD-192E10DDCD3A}" sibTransId="{DFA714B8-63EC-40F1-8546-52062AC0385E}"/>
    <dgm:cxn modelId="{E825FC9C-BE2B-4733-943F-CDDE9FE4F934}" srcId="{09FDEF6F-5625-485F-90F6-0EB33952179A}" destId="{061BAFC4-BC68-407C-97D1-FC79F8FB170B}" srcOrd="0" destOrd="0" parTransId="{EEF14EAB-536B-41D1-8F61-D708A0959451}" sibTransId="{57301012-E975-4627-A8C6-98FE561F954A}"/>
    <dgm:cxn modelId="{8F9F389F-83EB-46D8-A1F8-65EF1BA3FC29}" type="presOf" srcId="{71D8C359-23C9-4D2A-A4E3-7494857C4473}" destId="{A81C5FE3-6A10-45CB-A631-A26F98D95AE4}" srcOrd="0" destOrd="0" presId="urn:microsoft.com/office/officeart/2005/8/layout/hList2"/>
    <dgm:cxn modelId="{E4CAFFA6-1500-4451-B17E-2DD571789CBF}" type="presOf" srcId="{BD3A08D4-743B-412C-BF9A-0647A3F6336A}" destId="{33D3AAB8-FA9B-4245-8F3D-05792CEF5A4D}" srcOrd="0" destOrd="1" presId="urn:microsoft.com/office/officeart/2005/8/layout/hList2"/>
    <dgm:cxn modelId="{1197A5AF-3BD8-4575-BFDA-52DCB115168E}" type="presOf" srcId="{A0C74B1D-04A2-48E1-97BB-98D116280552}" destId="{ECA3F5E1-D7EF-4D27-8B0D-6908B72003D1}" srcOrd="0" destOrd="0" presId="urn:microsoft.com/office/officeart/2005/8/layout/hList2"/>
    <dgm:cxn modelId="{CE5F9BB0-4709-44F7-9031-15F1A1A9006D}" type="presOf" srcId="{AEB07F36-6DB8-40C4-B9E7-A292F61C8512}" destId="{F0CACDF1-D8B6-4D06-890B-FF757A5599A1}" srcOrd="0" destOrd="0" presId="urn:microsoft.com/office/officeart/2005/8/layout/hList2"/>
    <dgm:cxn modelId="{A5D6C7B6-9F07-4A64-A978-03358E013001}" type="presOf" srcId="{B79BBC5F-5BDB-4EDB-B7EB-5B6C1F2B0B8F}" destId="{ED370277-BADE-4D88-AF22-BFD366C3F53B}" srcOrd="0" destOrd="1" presId="urn:microsoft.com/office/officeart/2005/8/layout/hList2"/>
    <dgm:cxn modelId="{8D9BDDCB-4A95-4EC1-BB7C-F3053EDCF3F9}" srcId="{71D8C359-23C9-4D2A-A4E3-7494857C4473}" destId="{AEB07F36-6DB8-40C4-B9E7-A292F61C8512}" srcOrd="1" destOrd="0" parTransId="{7C4626FD-5268-44C1-BB9C-7017CEABA23A}" sibTransId="{01911065-4CD4-4946-B04B-FABBF5DDCB0A}"/>
    <dgm:cxn modelId="{DB4A9ECD-E269-42EA-8E72-35036B530C7D}" srcId="{A0C74B1D-04A2-48E1-97BB-98D116280552}" destId="{62516C40-F94B-4AA0-AB4A-31C154188C25}" srcOrd="0" destOrd="0" parTransId="{790F4CC1-FD54-4953-B564-F42F96195207}" sibTransId="{3351CD69-7F52-471D-9956-EFD08AF9DFC8}"/>
    <dgm:cxn modelId="{FBE335CF-728B-440B-B01D-A59B22D9AD4D}" srcId="{AEB07F36-6DB8-40C4-B9E7-A292F61C8512}" destId="{C3026799-96EC-41DD-846D-962739CB70E5}" srcOrd="1" destOrd="0" parTransId="{C4277360-9206-40B6-AFA2-3066311CB3D8}" sibTransId="{52247A14-B10B-4A9C-BD40-0BB3F0F1B931}"/>
    <dgm:cxn modelId="{C00583D5-CE78-42F0-831F-4070CE6D9A73}" srcId="{6087B261-4D12-45CB-9053-AF22404E187B}" destId="{CE029DCB-D6DE-4D08-A55D-8979C648F9B9}" srcOrd="1" destOrd="0" parTransId="{4D528D23-483C-466A-9F46-E7CDD40868AB}" sibTransId="{4EE51F18-77B6-4081-9557-EF4F365531CF}"/>
    <dgm:cxn modelId="{4458A5DB-263A-459B-AC2C-30DA2A74EB19}" type="presOf" srcId="{62516C40-F94B-4AA0-AB4A-31C154188C25}" destId="{ED370277-BADE-4D88-AF22-BFD366C3F53B}" srcOrd="0" destOrd="0" presId="urn:microsoft.com/office/officeart/2005/8/layout/hList2"/>
    <dgm:cxn modelId="{646313E1-C66B-4FB4-BC37-0A72E7CBE728}" type="presOf" srcId="{CE029DCB-D6DE-4D08-A55D-8979C648F9B9}" destId="{8B826F53-87B6-460E-9E77-40A6E6053952}" srcOrd="0" destOrd="1" presId="urn:microsoft.com/office/officeart/2005/8/layout/hList2"/>
    <dgm:cxn modelId="{ECED4BED-C0CC-439E-8DB1-E3EF7E26A4E3}" type="presOf" srcId="{C3026799-96EC-41DD-846D-962739CB70E5}" destId="{A66809FB-586A-4261-B30E-E0AE9BAD2A10}" srcOrd="0" destOrd="1" presId="urn:microsoft.com/office/officeart/2005/8/layout/hList2"/>
    <dgm:cxn modelId="{FEBDF8EE-D799-4AEC-95E0-F60580F08085}" type="presOf" srcId="{09FDEF6F-5625-485F-90F6-0EB33952179A}" destId="{A78872A0-AA63-4DE8-9194-4D16110A4D02}" srcOrd="0" destOrd="0" presId="urn:microsoft.com/office/officeart/2005/8/layout/hList2"/>
    <dgm:cxn modelId="{5A4857F1-5CB7-4779-8CAD-21B676EDEDD3}" srcId="{6087B261-4D12-45CB-9053-AF22404E187B}" destId="{BD99DCC4-5B1A-438E-920C-1DCCD35765C6}" srcOrd="0" destOrd="0" parTransId="{0025B188-93BB-4312-8794-40CD68EF153C}" sibTransId="{2BB3288F-04C2-4691-9F1F-6254D7B29347}"/>
    <dgm:cxn modelId="{86775C33-813C-488B-9282-F0A894BC60EE}" type="presParOf" srcId="{A81C5FE3-6A10-45CB-A631-A26F98D95AE4}" destId="{A32FE749-C20D-43D0-AC8B-A1632ABFD274}" srcOrd="0" destOrd="0" presId="urn:microsoft.com/office/officeart/2005/8/layout/hList2"/>
    <dgm:cxn modelId="{39720D00-27A2-4A78-8735-89D48BA84BEB}" type="presParOf" srcId="{A32FE749-C20D-43D0-AC8B-A1632ABFD274}" destId="{BCB407A7-535C-4D26-8FFB-A670E255309D}" srcOrd="0" destOrd="0" presId="urn:microsoft.com/office/officeart/2005/8/layout/hList2"/>
    <dgm:cxn modelId="{7B6A8A41-5347-4BF1-B09D-667D7DC29B41}" type="presParOf" srcId="{A32FE749-C20D-43D0-AC8B-A1632ABFD274}" destId="{ED370277-BADE-4D88-AF22-BFD366C3F53B}" srcOrd="1" destOrd="0" presId="urn:microsoft.com/office/officeart/2005/8/layout/hList2"/>
    <dgm:cxn modelId="{E8F8C967-6FB4-49DE-9E15-08542EF6B295}" type="presParOf" srcId="{A32FE749-C20D-43D0-AC8B-A1632ABFD274}" destId="{ECA3F5E1-D7EF-4D27-8B0D-6908B72003D1}" srcOrd="2" destOrd="0" presId="urn:microsoft.com/office/officeart/2005/8/layout/hList2"/>
    <dgm:cxn modelId="{437716D3-EBA5-4B55-A9F7-83AF8CE98D87}" type="presParOf" srcId="{A81C5FE3-6A10-45CB-A631-A26F98D95AE4}" destId="{5E85033C-A968-4776-ACE0-9351E0636CC5}" srcOrd="1" destOrd="0" presId="urn:microsoft.com/office/officeart/2005/8/layout/hList2"/>
    <dgm:cxn modelId="{0D5F4E95-1230-4564-B4B1-FA73B4F216F6}" type="presParOf" srcId="{A81C5FE3-6A10-45CB-A631-A26F98D95AE4}" destId="{B8CBEFE5-E645-4100-81F7-5DEDE1F232D3}" srcOrd="2" destOrd="0" presId="urn:microsoft.com/office/officeart/2005/8/layout/hList2"/>
    <dgm:cxn modelId="{AC35A4C5-CABD-44A0-8F5B-EF9F5536F2A6}" type="presParOf" srcId="{B8CBEFE5-E645-4100-81F7-5DEDE1F232D3}" destId="{C1ABD090-E757-437C-A44B-E6A028B55BF3}" srcOrd="0" destOrd="0" presId="urn:microsoft.com/office/officeart/2005/8/layout/hList2"/>
    <dgm:cxn modelId="{4845A41A-DA7A-47F4-B7F3-33932CE39D21}" type="presParOf" srcId="{B8CBEFE5-E645-4100-81F7-5DEDE1F232D3}" destId="{A66809FB-586A-4261-B30E-E0AE9BAD2A10}" srcOrd="1" destOrd="0" presId="urn:microsoft.com/office/officeart/2005/8/layout/hList2"/>
    <dgm:cxn modelId="{FABD2C34-6D60-4030-B133-F5B80AD6DEF5}" type="presParOf" srcId="{B8CBEFE5-E645-4100-81F7-5DEDE1F232D3}" destId="{F0CACDF1-D8B6-4D06-890B-FF757A5599A1}" srcOrd="2" destOrd="0" presId="urn:microsoft.com/office/officeart/2005/8/layout/hList2"/>
    <dgm:cxn modelId="{8C4C3C68-303D-45F8-9E97-7851343F1ACE}" type="presParOf" srcId="{A81C5FE3-6A10-45CB-A631-A26F98D95AE4}" destId="{585BBB89-95E4-4B11-A3DD-1AABE5FF7EF4}" srcOrd="3" destOrd="0" presId="urn:microsoft.com/office/officeart/2005/8/layout/hList2"/>
    <dgm:cxn modelId="{A4038C11-AC0C-4CBE-A76B-F2F73F7C8E7C}" type="presParOf" srcId="{A81C5FE3-6A10-45CB-A631-A26F98D95AE4}" destId="{94456766-9D35-4A59-B304-A9CE5D00B1FD}" srcOrd="4" destOrd="0" presId="urn:microsoft.com/office/officeart/2005/8/layout/hList2"/>
    <dgm:cxn modelId="{E7EBA35E-7E76-469A-89C8-A000EE60870E}" type="presParOf" srcId="{94456766-9D35-4A59-B304-A9CE5D00B1FD}" destId="{ADFD379A-B281-45BD-8008-D34E41555240}" srcOrd="0" destOrd="0" presId="urn:microsoft.com/office/officeart/2005/8/layout/hList2"/>
    <dgm:cxn modelId="{56D857F2-749D-4B07-B8BF-43FF94C2D781}" type="presParOf" srcId="{94456766-9D35-4A59-B304-A9CE5D00B1FD}" destId="{8B826F53-87B6-460E-9E77-40A6E6053952}" srcOrd="1" destOrd="0" presId="urn:microsoft.com/office/officeart/2005/8/layout/hList2"/>
    <dgm:cxn modelId="{20FBF913-212C-4134-ABE4-9DD1F9A9D377}" type="presParOf" srcId="{94456766-9D35-4A59-B304-A9CE5D00B1FD}" destId="{5895F1F8-BFC3-4ADD-AB35-B84C55518A1A}" srcOrd="2" destOrd="0" presId="urn:microsoft.com/office/officeart/2005/8/layout/hList2"/>
    <dgm:cxn modelId="{37717F36-290C-4635-A78A-DC98B5458303}" type="presParOf" srcId="{A81C5FE3-6A10-45CB-A631-A26F98D95AE4}" destId="{EAD26519-A57C-426C-B532-F53697E6FF09}" srcOrd="5" destOrd="0" presId="urn:microsoft.com/office/officeart/2005/8/layout/hList2"/>
    <dgm:cxn modelId="{4459D795-27D6-4A04-9E30-953F076AD1CE}" type="presParOf" srcId="{A81C5FE3-6A10-45CB-A631-A26F98D95AE4}" destId="{818AF368-C3E2-4847-8D17-44CC623DC067}" srcOrd="6" destOrd="0" presId="urn:microsoft.com/office/officeart/2005/8/layout/hList2"/>
    <dgm:cxn modelId="{9C2D8F86-5E06-407C-B793-DCD061B9A683}" type="presParOf" srcId="{818AF368-C3E2-4847-8D17-44CC623DC067}" destId="{55E7A38D-26C6-48EA-B8BB-1D9A0ECB54B2}" srcOrd="0" destOrd="0" presId="urn:microsoft.com/office/officeart/2005/8/layout/hList2"/>
    <dgm:cxn modelId="{0ECDFDA3-B35B-440E-B3CC-017CD1291F5E}" type="presParOf" srcId="{818AF368-C3E2-4847-8D17-44CC623DC067}" destId="{33D3AAB8-FA9B-4245-8F3D-05792CEF5A4D}" srcOrd="1" destOrd="0" presId="urn:microsoft.com/office/officeart/2005/8/layout/hList2"/>
    <dgm:cxn modelId="{A4529DFE-7504-426E-8B0D-438A0C304E7F}" type="presParOf" srcId="{818AF368-C3E2-4847-8D17-44CC623DC067}" destId="{A78872A0-AA63-4DE8-9194-4D16110A4D0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25D7E-B75D-4D15-BF44-40016E322180}"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FE66F1E6-895F-4448-A96D-C37B6FD8E2AF}">
      <dgm:prSet phldrT="[Text]" custT="1"/>
      <dgm:spPr/>
      <dgm:t>
        <a:bodyPr/>
        <a:lstStyle/>
        <a:p>
          <a:r>
            <a:rPr lang="en-US" sz="1200">
              <a:latin typeface="Manulife JH Sans" panose="020B0503040401060103" pitchFamily="34" charset="0"/>
            </a:rPr>
            <a:t>Tariff relief renews business investment, firms up household balance sheets &amp; spending to benefit of all sectors.</a:t>
          </a:r>
        </a:p>
      </dgm:t>
    </dgm:pt>
    <dgm:pt modelId="{9A34F439-16C6-4440-9852-F52F7E5E1BAB}" type="parTrans" cxnId="{23C6ED55-A41E-444C-8794-C83A690F2BCA}">
      <dgm:prSet/>
      <dgm:spPr/>
      <dgm:t>
        <a:bodyPr/>
        <a:lstStyle/>
        <a:p>
          <a:endParaRPr lang="en-US"/>
        </a:p>
      </dgm:t>
    </dgm:pt>
    <dgm:pt modelId="{1C502169-C6D5-442B-8D7D-455B9B58F147}" type="sibTrans" cxnId="{23C6ED55-A41E-444C-8794-C83A690F2BCA}">
      <dgm:prSet/>
      <dgm:spPr/>
      <dgm:t>
        <a:bodyPr/>
        <a:lstStyle/>
        <a:p>
          <a:endParaRPr lang="en-US"/>
        </a:p>
      </dgm:t>
    </dgm:pt>
    <dgm:pt modelId="{B12A5F25-2A46-437F-BE8D-9E49924F7A38}">
      <dgm:prSet phldrT="[Text]" phldr="0"/>
      <dgm:spPr/>
      <dgm:t>
        <a:bodyPr/>
        <a:lstStyle/>
        <a:p>
          <a:r>
            <a:rPr lang="en-US">
              <a:latin typeface="Manulife JH Sans" panose="020B0503040401060103" pitchFamily="34" charset="0"/>
            </a:rPr>
            <a:t>Prolonged effects of tariffs further disrupts IND markets and labor markets, with trickle-down to businesses &amp; consumers.</a:t>
          </a:r>
        </a:p>
      </dgm:t>
    </dgm:pt>
    <dgm:pt modelId="{7A8F6E4B-C248-4E61-8AF1-6B842A7BE17B}" type="parTrans" cxnId="{A5BCD74C-3414-43CC-A872-4CDA088122DD}">
      <dgm:prSet/>
      <dgm:spPr/>
      <dgm:t>
        <a:bodyPr/>
        <a:lstStyle/>
        <a:p>
          <a:endParaRPr lang="en-US"/>
        </a:p>
      </dgm:t>
    </dgm:pt>
    <dgm:pt modelId="{B2370BA4-00B3-4CCA-837D-B40B75123AC2}" type="sibTrans" cxnId="{A5BCD74C-3414-43CC-A872-4CDA088122DD}">
      <dgm:prSet/>
      <dgm:spPr/>
      <dgm:t>
        <a:bodyPr/>
        <a:lstStyle/>
        <a:p>
          <a:endParaRPr lang="en-US"/>
        </a:p>
      </dgm:t>
    </dgm:pt>
    <dgm:pt modelId="{60CCC6EC-D6B9-4FBD-BC19-6D4476FCF450}" type="pres">
      <dgm:prSet presAssocID="{6DA25D7E-B75D-4D15-BF44-40016E322180}" presName="Name0" presStyleCnt="0">
        <dgm:presLayoutVars>
          <dgm:chMax val="2"/>
          <dgm:chPref val="2"/>
          <dgm:dir/>
          <dgm:animOne/>
          <dgm:resizeHandles val="exact"/>
        </dgm:presLayoutVars>
      </dgm:prSet>
      <dgm:spPr/>
    </dgm:pt>
    <dgm:pt modelId="{ABBCEC9A-8ECD-4DC8-9860-F52D05EA0F9D}" type="pres">
      <dgm:prSet presAssocID="{6DA25D7E-B75D-4D15-BF44-40016E322180}" presName="Background" presStyleLbl="bgImgPlace1" presStyleIdx="0" presStyleCnt="1"/>
      <dgm:spPr>
        <a:noFill/>
        <a:ln w="28575">
          <a:solidFill>
            <a:schemeClr val="accent1"/>
          </a:solidFill>
        </a:ln>
      </dgm:spPr>
    </dgm:pt>
    <dgm:pt modelId="{B475A13E-029D-4DBF-8BA3-650A37EBFDB8}" type="pres">
      <dgm:prSet presAssocID="{6DA25D7E-B75D-4D15-BF44-40016E322180}" presName="ParentText1" presStyleLbl="revTx" presStyleIdx="0" presStyleCnt="2">
        <dgm:presLayoutVars>
          <dgm:chMax val="0"/>
          <dgm:chPref val="0"/>
          <dgm:bulletEnabled val="1"/>
        </dgm:presLayoutVars>
      </dgm:prSet>
      <dgm:spPr/>
    </dgm:pt>
    <dgm:pt modelId="{B2C7D870-BD7F-4C75-9DDB-5FB29F8B062F}" type="pres">
      <dgm:prSet presAssocID="{6DA25D7E-B75D-4D15-BF44-40016E322180}" presName="ParentText2" presStyleLbl="revTx" presStyleIdx="1" presStyleCnt="2">
        <dgm:presLayoutVars>
          <dgm:chMax val="0"/>
          <dgm:chPref val="0"/>
          <dgm:bulletEnabled val="1"/>
        </dgm:presLayoutVars>
      </dgm:prSet>
      <dgm:spPr/>
    </dgm:pt>
    <dgm:pt modelId="{4CCBD9B8-2961-4EAB-A496-03B9F17E26FC}" type="pres">
      <dgm:prSet presAssocID="{6DA25D7E-B75D-4D15-BF44-40016E322180}" presName="Plus" presStyleLbl="alignNode1" presStyleIdx="0" presStyleCnt="2"/>
      <dgm:spPr/>
    </dgm:pt>
    <dgm:pt modelId="{A2CD6C69-6BF9-4D69-90C6-1EFDBA15D27D}" type="pres">
      <dgm:prSet presAssocID="{6DA25D7E-B75D-4D15-BF44-40016E322180}" presName="Minus" presStyleLbl="alignNode1" presStyleIdx="1" presStyleCnt="2"/>
      <dgm:spPr/>
    </dgm:pt>
    <dgm:pt modelId="{D91D1683-6600-464F-8F49-8B67687501C0}" type="pres">
      <dgm:prSet presAssocID="{6DA25D7E-B75D-4D15-BF44-40016E322180}" presName="Divider" presStyleLbl="parChTrans1D1" presStyleIdx="0" presStyleCnt="1"/>
      <dgm:spPr/>
    </dgm:pt>
  </dgm:ptLst>
  <dgm:cxnLst>
    <dgm:cxn modelId="{143A5E00-1C00-4472-9577-AB5372FC3231}" type="presOf" srcId="{6DA25D7E-B75D-4D15-BF44-40016E322180}" destId="{60CCC6EC-D6B9-4FBD-BC19-6D4476FCF450}" srcOrd="0" destOrd="0" presId="urn:microsoft.com/office/officeart/2009/3/layout/PlusandMinus"/>
    <dgm:cxn modelId="{10119D4A-10A8-4683-AE7A-EEC5E7BAD30E}" type="presOf" srcId="{FE66F1E6-895F-4448-A96D-C37B6FD8E2AF}" destId="{B475A13E-029D-4DBF-8BA3-650A37EBFDB8}" srcOrd="0" destOrd="0" presId="urn:microsoft.com/office/officeart/2009/3/layout/PlusandMinus"/>
    <dgm:cxn modelId="{A5BCD74C-3414-43CC-A872-4CDA088122DD}" srcId="{6DA25D7E-B75D-4D15-BF44-40016E322180}" destId="{B12A5F25-2A46-437F-BE8D-9E49924F7A38}" srcOrd="1" destOrd="0" parTransId="{7A8F6E4B-C248-4E61-8AF1-6B842A7BE17B}" sibTransId="{B2370BA4-00B3-4CCA-837D-B40B75123AC2}"/>
    <dgm:cxn modelId="{23C6ED55-A41E-444C-8794-C83A690F2BCA}" srcId="{6DA25D7E-B75D-4D15-BF44-40016E322180}" destId="{FE66F1E6-895F-4448-A96D-C37B6FD8E2AF}" srcOrd="0" destOrd="0" parTransId="{9A34F439-16C6-4440-9852-F52F7E5E1BAB}" sibTransId="{1C502169-C6D5-442B-8D7D-455B9B58F147}"/>
    <dgm:cxn modelId="{0386EBA0-861E-46DB-B057-FEAF845A9AAC}" type="presOf" srcId="{B12A5F25-2A46-437F-BE8D-9E49924F7A38}" destId="{B2C7D870-BD7F-4C75-9DDB-5FB29F8B062F}" srcOrd="0" destOrd="0" presId="urn:microsoft.com/office/officeart/2009/3/layout/PlusandMinus"/>
    <dgm:cxn modelId="{53F093A2-71CF-4284-96F4-DB6232AE67A6}" type="presParOf" srcId="{60CCC6EC-D6B9-4FBD-BC19-6D4476FCF450}" destId="{ABBCEC9A-8ECD-4DC8-9860-F52D05EA0F9D}" srcOrd="0" destOrd="0" presId="urn:microsoft.com/office/officeart/2009/3/layout/PlusandMinus"/>
    <dgm:cxn modelId="{9C1B9033-978D-4459-886C-3C9786F69E39}" type="presParOf" srcId="{60CCC6EC-D6B9-4FBD-BC19-6D4476FCF450}" destId="{B475A13E-029D-4DBF-8BA3-650A37EBFDB8}" srcOrd="1" destOrd="0" presId="urn:microsoft.com/office/officeart/2009/3/layout/PlusandMinus"/>
    <dgm:cxn modelId="{ADB106EB-5F65-4CFB-970C-AE5D243101B3}" type="presParOf" srcId="{60CCC6EC-D6B9-4FBD-BC19-6D4476FCF450}" destId="{B2C7D870-BD7F-4C75-9DDB-5FB29F8B062F}" srcOrd="2" destOrd="0" presId="urn:microsoft.com/office/officeart/2009/3/layout/PlusandMinus"/>
    <dgm:cxn modelId="{ED264081-6310-4CA3-8B9E-D11802249ED9}" type="presParOf" srcId="{60CCC6EC-D6B9-4FBD-BC19-6D4476FCF450}" destId="{4CCBD9B8-2961-4EAB-A496-03B9F17E26FC}" srcOrd="3" destOrd="0" presId="urn:microsoft.com/office/officeart/2009/3/layout/PlusandMinus"/>
    <dgm:cxn modelId="{BFCB3B2F-63FF-4F93-B629-F14D0BF366E6}" type="presParOf" srcId="{60CCC6EC-D6B9-4FBD-BC19-6D4476FCF450}" destId="{A2CD6C69-6BF9-4D69-90C6-1EFDBA15D27D}" srcOrd="4" destOrd="0" presId="urn:microsoft.com/office/officeart/2009/3/layout/PlusandMinus"/>
    <dgm:cxn modelId="{767DE3C4-CB02-4A71-BB87-77374CCEA75C}" type="presParOf" srcId="{60CCC6EC-D6B9-4FBD-BC19-6D4476FCF450}" destId="{D91D1683-6600-464F-8F49-8B67687501C0}"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A25D7E-B75D-4D15-BF44-40016E322180}"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FE66F1E6-895F-4448-A96D-C37B6FD8E2AF}">
      <dgm:prSet phldrT="[Text]" custT="1"/>
      <dgm:spPr/>
      <dgm:t>
        <a:bodyPr/>
        <a:lstStyle/>
        <a:p>
          <a:r>
            <a:rPr lang="en-US" sz="1200">
              <a:latin typeface="Manulife JH Sans" panose="020B0503040401060103" pitchFamily="34" charset="0"/>
            </a:rPr>
            <a:t>Drives GDP, productivity, infrastructure investment; a boost for IND/AI-adjacent CRE, and operational efficiencies.</a:t>
          </a:r>
        </a:p>
      </dgm:t>
    </dgm:pt>
    <dgm:pt modelId="{9A34F439-16C6-4440-9852-F52F7E5E1BAB}" type="parTrans" cxnId="{23C6ED55-A41E-444C-8794-C83A690F2BCA}">
      <dgm:prSet/>
      <dgm:spPr/>
      <dgm:t>
        <a:bodyPr/>
        <a:lstStyle/>
        <a:p>
          <a:endParaRPr lang="en-US"/>
        </a:p>
      </dgm:t>
    </dgm:pt>
    <dgm:pt modelId="{1C502169-C6D5-442B-8D7D-455B9B58F147}" type="sibTrans" cxnId="{23C6ED55-A41E-444C-8794-C83A690F2BCA}">
      <dgm:prSet/>
      <dgm:spPr/>
      <dgm:t>
        <a:bodyPr/>
        <a:lstStyle/>
        <a:p>
          <a:endParaRPr lang="en-US"/>
        </a:p>
      </dgm:t>
    </dgm:pt>
    <dgm:pt modelId="{08EEE497-6799-4FAD-9E8E-5AA5664F13A5}">
      <dgm:prSet phldrT="[Text]" custT="1"/>
      <dgm:spPr/>
      <dgm:t>
        <a:bodyPr/>
        <a:lstStyle/>
        <a:p>
          <a:r>
            <a:rPr lang="en-US" sz="1200" dirty="0">
              <a:latin typeface="Manulife JH Sans" panose="020B0503040401060103" pitchFamily="34" charset="0"/>
            </a:rPr>
            <a:t>May artificially inflate balance sheets; potential job replacement subduing OFF demand; balance between revenue growth/capex.</a:t>
          </a:r>
        </a:p>
      </dgm:t>
    </dgm:pt>
    <dgm:pt modelId="{9990433D-F4E0-43C6-8C9A-BBE5C5CC4602}" type="parTrans" cxnId="{AA8BAC84-9EC0-4477-98B4-4E06982AEAA2}">
      <dgm:prSet/>
      <dgm:spPr/>
      <dgm:t>
        <a:bodyPr/>
        <a:lstStyle/>
        <a:p>
          <a:endParaRPr lang="en-US"/>
        </a:p>
      </dgm:t>
    </dgm:pt>
    <dgm:pt modelId="{52047204-D94B-40E9-B31B-6B17E77C2B0C}" type="sibTrans" cxnId="{AA8BAC84-9EC0-4477-98B4-4E06982AEAA2}">
      <dgm:prSet/>
      <dgm:spPr/>
      <dgm:t>
        <a:bodyPr/>
        <a:lstStyle/>
        <a:p>
          <a:endParaRPr lang="en-US"/>
        </a:p>
      </dgm:t>
    </dgm:pt>
    <dgm:pt modelId="{60CCC6EC-D6B9-4FBD-BC19-6D4476FCF450}" type="pres">
      <dgm:prSet presAssocID="{6DA25D7E-B75D-4D15-BF44-40016E322180}" presName="Name0" presStyleCnt="0">
        <dgm:presLayoutVars>
          <dgm:chMax val="2"/>
          <dgm:chPref val="2"/>
          <dgm:dir/>
          <dgm:animOne/>
          <dgm:resizeHandles val="exact"/>
        </dgm:presLayoutVars>
      </dgm:prSet>
      <dgm:spPr/>
    </dgm:pt>
    <dgm:pt modelId="{ABBCEC9A-8ECD-4DC8-9860-F52D05EA0F9D}" type="pres">
      <dgm:prSet presAssocID="{6DA25D7E-B75D-4D15-BF44-40016E322180}" presName="Background" presStyleLbl="bgImgPlace1" presStyleIdx="0" presStyleCnt="1"/>
      <dgm:spPr>
        <a:noFill/>
        <a:ln w="28575">
          <a:solidFill>
            <a:schemeClr val="accent1"/>
          </a:solidFill>
        </a:ln>
      </dgm:spPr>
    </dgm:pt>
    <dgm:pt modelId="{B475A13E-029D-4DBF-8BA3-650A37EBFDB8}" type="pres">
      <dgm:prSet presAssocID="{6DA25D7E-B75D-4D15-BF44-40016E322180}" presName="ParentText1" presStyleLbl="revTx" presStyleIdx="0" presStyleCnt="2">
        <dgm:presLayoutVars>
          <dgm:chMax val="0"/>
          <dgm:chPref val="0"/>
          <dgm:bulletEnabled val="1"/>
        </dgm:presLayoutVars>
      </dgm:prSet>
      <dgm:spPr/>
    </dgm:pt>
    <dgm:pt modelId="{B2C7D870-BD7F-4C75-9DDB-5FB29F8B062F}" type="pres">
      <dgm:prSet presAssocID="{6DA25D7E-B75D-4D15-BF44-40016E322180}" presName="ParentText2" presStyleLbl="revTx" presStyleIdx="1" presStyleCnt="2">
        <dgm:presLayoutVars>
          <dgm:chMax val="0"/>
          <dgm:chPref val="0"/>
          <dgm:bulletEnabled val="1"/>
        </dgm:presLayoutVars>
      </dgm:prSet>
      <dgm:spPr/>
    </dgm:pt>
    <dgm:pt modelId="{4CCBD9B8-2961-4EAB-A496-03B9F17E26FC}" type="pres">
      <dgm:prSet presAssocID="{6DA25D7E-B75D-4D15-BF44-40016E322180}" presName="Plus" presStyleLbl="alignNode1" presStyleIdx="0" presStyleCnt="2"/>
      <dgm:spPr/>
    </dgm:pt>
    <dgm:pt modelId="{A2CD6C69-6BF9-4D69-90C6-1EFDBA15D27D}" type="pres">
      <dgm:prSet presAssocID="{6DA25D7E-B75D-4D15-BF44-40016E322180}" presName="Minus" presStyleLbl="alignNode1" presStyleIdx="1" presStyleCnt="2"/>
      <dgm:spPr/>
    </dgm:pt>
    <dgm:pt modelId="{D91D1683-6600-464F-8F49-8B67687501C0}" type="pres">
      <dgm:prSet presAssocID="{6DA25D7E-B75D-4D15-BF44-40016E322180}" presName="Divider" presStyleLbl="parChTrans1D1" presStyleIdx="0" presStyleCnt="1"/>
      <dgm:spPr/>
    </dgm:pt>
  </dgm:ptLst>
  <dgm:cxnLst>
    <dgm:cxn modelId="{143A5E00-1C00-4472-9577-AB5372FC3231}" type="presOf" srcId="{6DA25D7E-B75D-4D15-BF44-40016E322180}" destId="{60CCC6EC-D6B9-4FBD-BC19-6D4476FCF450}" srcOrd="0" destOrd="0" presId="urn:microsoft.com/office/officeart/2009/3/layout/PlusandMinus"/>
    <dgm:cxn modelId="{24DB5007-2F63-415B-A092-68D4A5DE39B0}" type="presOf" srcId="{08EEE497-6799-4FAD-9E8E-5AA5664F13A5}" destId="{B2C7D870-BD7F-4C75-9DDB-5FB29F8B062F}" srcOrd="0" destOrd="0" presId="urn:microsoft.com/office/officeart/2009/3/layout/PlusandMinus"/>
    <dgm:cxn modelId="{10119D4A-10A8-4683-AE7A-EEC5E7BAD30E}" type="presOf" srcId="{FE66F1E6-895F-4448-A96D-C37B6FD8E2AF}" destId="{B475A13E-029D-4DBF-8BA3-650A37EBFDB8}" srcOrd="0" destOrd="0" presId="urn:microsoft.com/office/officeart/2009/3/layout/PlusandMinus"/>
    <dgm:cxn modelId="{23C6ED55-A41E-444C-8794-C83A690F2BCA}" srcId="{6DA25D7E-B75D-4D15-BF44-40016E322180}" destId="{FE66F1E6-895F-4448-A96D-C37B6FD8E2AF}" srcOrd="0" destOrd="0" parTransId="{9A34F439-16C6-4440-9852-F52F7E5E1BAB}" sibTransId="{1C502169-C6D5-442B-8D7D-455B9B58F147}"/>
    <dgm:cxn modelId="{AA8BAC84-9EC0-4477-98B4-4E06982AEAA2}" srcId="{6DA25D7E-B75D-4D15-BF44-40016E322180}" destId="{08EEE497-6799-4FAD-9E8E-5AA5664F13A5}" srcOrd="1" destOrd="0" parTransId="{9990433D-F4E0-43C6-8C9A-BBE5C5CC4602}" sibTransId="{52047204-D94B-40E9-B31B-6B17E77C2B0C}"/>
    <dgm:cxn modelId="{53F093A2-71CF-4284-96F4-DB6232AE67A6}" type="presParOf" srcId="{60CCC6EC-D6B9-4FBD-BC19-6D4476FCF450}" destId="{ABBCEC9A-8ECD-4DC8-9860-F52D05EA0F9D}" srcOrd="0" destOrd="0" presId="urn:microsoft.com/office/officeart/2009/3/layout/PlusandMinus"/>
    <dgm:cxn modelId="{9C1B9033-978D-4459-886C-3C9786F69E39}" type="presParOf" srcId="{60CCC6EC-D6B9-4FBD-BC19-6D4476FCF450}" destId="{B475A13E-029D-4DBF-8BA3-650A37EBFDB8}" srcOrd="1" destOrd="0" presId="urn:microsoft.com/office/officeart/2009/3/layout/PlusandMinus"/>
    <dgm:cxn modelId="{ADB106EB-5F65-4CFB-970C-AE5D243101B3}" type="presParOf" srcId="{60CCC6EC-D6B9-4FBD-BC19-6D4476FCF450}" destId="{B2C7D870-BD7F-4C75-9DDB-5FB29F8B062F}" srcOrd="2" destOrd="0" presId="urn:microsoft.com/office/officeart/2009/3/layout/PlusandMinus"/>
    <dgm:cxn modelId="{ED264081-6310-4CA3-8B9E-D11802249ED9}" type="presParOf" srcId="{60CCC6EC-D6B9-4FBD-BC19-6D4476FCF450}" destId="{4CCBD9B8-2961-4EAB-A496-03B9F17E26FC}" srcOrd="3" destOrd="0" presId="urn:microsoft.com/office/officeart/2009/3/layout/PlusandMinus"/>
    <dgm:cxn modelId="{BFCB3B2F-63FF-4F93-B629-F14D0BF366E6}" type="presParOf" srcId="{60CCC6EC-D6B9-4FBD-BC19-6D4476FCF450}" destId="{A2CD6C69-6BF9-4D69-90C6-1EFDBA15D27D}" srcOrd="4" destOrd="0" presId="urn:microsoft.com/office/officeart/2009/3/layout/PlusandMinus"/>
    <dgm:cxn modelId="{767DE3C4-CB02-4A71-BB87-77374CCEA75C}" type="presParOf" srcId="{60CCC6EC-D6B9-4FBD-BC19-6D4476FCF450}" destId="{D91D1683-6600-464F-8F49-8B67687501C0}" srcOrd="5" destOrd="0" presId="urn:microsoft.com/office/officeart/2009/3/layout/PlusandMinu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A25D7E-B75D-4D15-BF44-40016E322180}"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FE66F1E6-895F-4448-A96D-C37B6FD8E2AF}">
      <dgm:prSet phldrT="[Text]"/>
      <dgm:spPr/>
      <dgm:t>
        <a:bodyPr/>
        <a:lstStyle/>
        <a:p>
          <a:r>
            <a:rPr lang="en-US">
              <a:latin typeface="Manulife JH Sans" panose="020B0503040401060103" pitchFamily="34" charset="0"/>
            </a:rPr>
            <a:t>Smaller labour force stabilizes unemployment; more subdued housing demand may support MF rebalancing.</a:t>
          </a:r>
        </a:p>
      </dgm:t>
    </dgm:pt>
    <dgm:pt modelId="{9A34F439-16C6-4440-9852-F52F7E5E1BAB}" type="parTrans" cxnId="{23C6ED55-A41E-444C-8794-C83A690F2BCA}">
      <dgm:prSet/>
      <dgm:spPr/>
      <dgm:t>
        <a:bodyPr/>
        <a:lstStyle/>
        <a:p>
          <a:endParaRPr lang="en-US"/>
        </a:p>
      </dgm:t>
    </dgm:pt>
    <dgm:pt modelId="{1C502169-C6D5-442B-8D7D-455B9B58F147}" type="sibTrans" cxnId="{23C6ED55-A41E-444C-8794-C83A690F2BCA}">
      <dgm:prSet/>
      <dgm:spPr/>
      <dgm:t>
        <a:bodyPr/>
        <a:lstStyle/>
        <a:p>
          <a:endParaRPr lang="en-US"/>
        </a:p>
      </dgm:t>
    </dgm:pt>
    <dgm:pt modelId="{B12A5F25-2A46-437F-BE8D-9E49924F7A38}">
      <dgm:prSet phldrT="[Text]" phldr="0"/>
      <dgm:spPr/>
      <dgm:t>
        <a:bodyPr/>
        <a:lstStyle/>
        <a:p>
          <a:r>
            <a:rPr lang="en-US" dirty="0">
              <a:latin typeface="Manulife JH Sans" panose="020B0503040401060103" pitchFamily="34" charset="0"/>
            </a:rPr>
            <a:t>Potential labor shortages hurt IND &amp; OFF growth select markets; vulnerable to lower MF/STU HSG demand.</a:t>
          </a:r>
          <a:r>
            <a:rPr lang="en-US" baseline="30000" dirty="0">
              <a:latin typeface="Manulife JH Sans" panose="020B0503040401060103" pitchFamily="34" charset="0"/>
            </a:rPr>
            <a:t>1</a:t>
          </a:r>
        </a:p>
      </dgm:t>
    </dgm:pt>
    <dgm:pt modelId="{7A8F6E4B-C248-4E61-8AF1-6B842A7BE17B}" type="parTrans" cxnId="{A5BCD74C-3414-43CC-A872-4CDA088122DD}">
      <dgm:prSet/>
      <dgm:spPr/>
      <dgm:t>
        <a:bodyPr/>
        <a:lstStyle/>
        <a:p>
          <a:endParaRPr lang="en-US"/>
        </a:p>
      </dgm:t>
    </dgm:pt>
    <dgm:pt modelId="{B2370BA4-00B3-4CCA-837D-B40B75123AC2}" type="sibTrans" cxnId="{A5BCD74C-3414-43CC-A872-4CDA088122DD}">
      <dgm:prSet/>
      <dgm:spPr/>
      <dgm:t>
        <a:bodyPr/>
        <a:lstStyle/>
        <a:p>
          <a:endParaRPr lang="en-US"/>
        </a:p>
      </dgm:t>
    </dgm:pt>
    <dgm:pt modelId="{60CCC6EC-D6B9-4FBD-BC19-6D4476FCF450}" type="pres">
      <dgm:prSet presAssocID="{6DA25D7E-B75D-4D15-BF44-40016E322180}" presName="Name0" presStyleCnt="0">
        <dgm:presLayoutVars>
          <dgm:chMax val="2"/>
          <dgm:chPref val="2"/>
          <dgm:dir/>
          <dgm:animOne/>
          <dgm:resizeHandles val="exact"/>
        </dgm:presLayoutVars>
      </dgm:prSet>
      <dgm:spPr/>
    </dgm:pt>
    <dgm:pt modelId="{ABBCEC9A-8ECD-4DC8-9860-F52D05EA0F9D}" type="pres">
      <dgm:prSet presAssocID="{6DA25D7E-B75D-4D15-BF44-40016E322180}" presName="Background" presStyleLbl="bgImgPlace1" presStyleIdx="0" presStyleCnt="1"/>
      <dgm:spPr>
        <a:noFill/>
        <a:ln w="28575">
          <a:solidFill>
            <a:schemeClr val="accent1"/>
          </a:solidFill>
        </a:ln>
      </dgm:spPr>
    </dgm:pt>
    <dgm:pt modelId="{B475A13E-029D-4DBF-8BA3-650A37EBFDB8}" type="pres">
      <dgm:prSet presAssocID="{6DA25D7E-B75D-4D15-BF44-40016E322180}" presName="ParentText1" presStyleLbl="revTx" presStyleIdx="0" presStyleCnt="2">
        <dgm:presLayoutVars>
          <dgm:chMax val="0"/>
          <dgm:chPref val="0"/>
          <dgm:bulletEnabled val="1"/>
        </dgm:presLayoutVars>
      </dgm:prSet>
      <dgm:spPr/>
    </dgm:pt>
    <dgm:pt modelId="{B2C7D870-BD7F-4C75-9DDB-5FB29F8B062F}" type="pres">
      <dgm:prSet presAssocID="{6DA25D7E-B75D-4D15-BF44-40016E322180}" presName="ParentText2" presStyleLbl="revTx" presStyleIdx="1" presStyleCnt="2">
        <dgm:presLayoutVars>
          <dgm:chMax val="0"/>
          <dgm:chPref val="0"/>
          <dgm:bulletEnabled val="1"/>
        </dgm:presLayoutVars>
      </dgm:prSet>
      <dgm:spPr/>
    </dgm:pt>
    <dgm:pt modelId="{4CCBD9B8-2961-4EAB-A496-03B9F17E26FC}" type="pres">
      <dgm:prSet presAssocID="{6DA25D7E-B75D-4D15-BF44-40016E322180}" presName="Plus" presStyleLbl="alignNode1" presStyleIdx="0" presStyleCnt="2"/>
      <dgm:spPr/>
    </dgm:pt>
    <dgm:pt modelId="{A2CD6C69-6BF9-4D69-90C6-1EFDBA15D27D}" type="pres">
      <dgm:prSet presAssocID="{6DA25D7E-B75D-4D15-BF44-40016E322180}" presName="Minus" presStyleLbl="alignNode1" presStyleIdx="1" presStyleCnt="2"/>
      <dgm:spPr/>
    </dgm:pt>
    <dgm:pt modelId="{D91D1683-6600-464F-8F49-8B67687501C0}" type="pres">
      <dgm:prSet presAssocID="{6DA25D7E-B75D-4D15-BF44-40016E322180}" presName="Divider" presStyleLbl="parChTrans1D1" presStyleIdx="0" presStyleCnt="1"/>
      <dgm:spPr/>
    </dgm:pt>
  </dgm:ptLst>
  <dgm:cxnLst>
    <dgm:cxn modelId="{143A5E00-1C00-4472-9577-AB5372FC3231}" type="presOf" srcId="{6DA25D7E-B75D-4D15-BF44-40016E322180}" destId="{60CCC6EC-D6B9-4FBD-BC19-6D4476FCF450}" srcOrd="0" destOrd="0" presId="urn:microsoft.com/office/officeart/2009/3/layout/PlusandMinus"/>
    <dgm:cxn modelId="{10119D4A-10A8-4683-AE7A-EEC5E7BAD30E}" type="presOf" srcId="{FE66F1E6-895F-4448-A96D-C37B6FD8E2AF}" destId="{B475A13E-029D-4DBF-8BA3-650A37EBFDB8}" srcOrd="0" destOrd="0" presId="urn:microsoft.com/office/officeart/2009/3/layout/PlusandMinus"/>
    <dgm:cxn modelId="{A5BCD74C-3414-43CC-A872-4CDA088122DD}" srcId="{6DA25D7E-B75D-4D15-BF44-40016E322180}" destId="{B12A5F25-2A46-437F-BE8D-9E49924F7A38}" srcOrd="1" destOrd="0" parTransId="{7A8F6E4B-C248-4E61-8AF1-6B842A7BE17B}" sibTransId="{B2370BA4-00B3-4CCA-837D-B40B75123AC2}"/>
    <dgm:cxn modelId="{23C6ED55-A41E-444C-8794-C83A690F2BCA}" srcId="{6DA25D7E-B75D-4D15-BF44-40016E322180}" destId="{FE66F1E6-895F-4448-A96D-C37B6FD8E2AF}" srcOrd="0" destOrd="0" parTransId="{9A34F439-16C6-4440-9852-F52F7E5E1BAB}" sibTransId="{1C502169-C6D5-442B-8D7D-455B9B58F147}"/>
    <dgm:cxn modelId="{0386EBA0-861E-46DB-B057-FEAF845A9AAC}" type="presOf" srcId="{B12A5F25-2A46-437F-BE8D-9E49924F7A38}" destId="{B2C7D870-BD7F-4C75-9DDB-5FB29F8B062F}" srcOrd="0" destOrd="0" presId="urn:microsoft.com/office/officeart/2009/3/layout/PlusandMinus"/>
    <dgm:cxn modelId="{53F093A2-71CF-4284-96F4-DB6232AE67A6}" type="presParOf" srcId="{60CCC6EC-D6B9-4FBD-BC19-6D4476FCF450}" destId="{ABBCEC9A-8ECD-4DC8-9860-F52D05EA0F9D}" srcOrd="0" destOrd="0" presId="urn:microsoft.com/office/officeart/2009/3/layout/PlusandMinus"/>
    <dgm:cxn modelId="{9C1B9033-978D-4459-886C-3C9786F69E39}" type="presParOf" srcId="{60CCC6EC-D6B9-4FBD-BC19-6D4476FCF450}" destId="{B475A13E-029D-4DBF-8BA3-650A37EBFDB8}" srcOrd="1" destOrd="0" presId="urn:microsoft.com/office/officeart/2009/3/layout/PlusandMinus"/>
    <dgm:cxn modelId="{ADB106EB-5F65-4CFB-970C-AE5D243101B3}" type="presParOf" srcId="{60CCC6EC-D6B9-4FBD-BC19-6D4476FCF450}" destId="{B2C7D870-BD7F-4C75-9DDB-5FB29F8B062F}" srcOrd="2" destOrd="0" presId="urn:microsoft.com/office/officeart/2009/3/layout/PlusandMinus"/>
    <dgm:cxn modelId="{ED264081-6310-4CA3-8B9E-D11802249ED9}" type="presParOf" srcId="{60CCC6EC-D6B9-4FBD-BC19-6D4476FCF450}" destId="{4CCBD9B8-2961-4EAB-A496-03B9F17E26FC}" srcOrd="3" destOrd="0" presId="urn:microsoft.com/office/officeart/2009/3/layout/PlusandMinus"/>
    <dgm:cxn modelId="{BFCB3B2F-63FF-4F93-B629-F14D0BF366E6}" type="presParOf" srcId="{60CCC6EC-D6B9-4FBD-BC19-6D4476FCF450}" destId="{A2CD6C69-6BF9-4D69-90C6-1EFDBA15D27D}" srcOrd="4" destOrd="0" presId="urn:microsoft.com/office/officeart/2009/3/layout/PlusandMinus"/>
    <dgm:cxn modelId="{767DE3C4-CB02-4A71-BB87-77374CCEA75C}" type="presParOf" srcId="{60CCC6EC-D6B9-4FBD-BC19-6D4476FCF450}" destId="{D91D1683-6600-464F-8F49-8B67687501C0}" srcOrd="5" destOrd="0" presId="urn:microsoft.com/office/officeart/2009/3/layout/PlusandMinu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A25D7E-B75D-4D15-BF44-40016E322180}"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FE66F1E6-895F-4448-A96D-C37B6FD8E2AF}">
      <dgm:prSet phldrT="[Text]"/>
      <dgm:spPr/>
      <dgm:t>
        <a:bodyPr/>
        <a:lstStyle/>
        <a:p>
          <a:r>
            <a:rPr lang="en-US">
              <a:latin typeface="Manulife JH Sans" panose="020B0503040401060103" pitchFamily="34" charset="0"/>
            </a:rPr>
            <a:t>Productivity through business investment anchors growth, supporting IND demand; boost in GDP per capita.</a:t>
          </a:r>
        </a:p>
      </dgm:t>
    </dgm:pt>
    <dgm:pt modelId="{9A34F439-16C6-4440-9852-F52F7E5E1BAB}" type="parTrans" cxnId="{23C6ED55-A41E-444C-8794-C83A690F2BCA}">
      <dgm:prSet/>
      <dgm:spPr/>
      <dgm:t>
        <a:bodyPr/>
        <a:lstStyle/>
        <a:p>
          <a:endParaRPr lang="en-US"/>
        </a:p>
      </dgm:t>
    </dgm:pt>
    <dgm:pt modelId="{1C502169-C6D5-442B-8D7D-455B9B58F147}" type="sibTrans" cxnId="{23C6ED55-A41E-444C-8794-C83A690F2BCA}">
      <dgm:prSet/>
      <dgm:spPr/>
      <dgm:t>
        <a:bodyPr/>
        <a:lstStyle/>
        <a:p>
          <a:endParaRPr lang="en-US"/>
        </a:p>
      </dgm:t>
    </dgm:pt>
    <dgm:pt modelId="{B12A5F25-2A46-437F-BE8D-9E49924F7A38}">
      <dgm:prSet phldrT="[Text]" phldr="0"/>
      <dgm:spPr/>
      <dgm:t>
        <a:bodyPr/>
        <a:lstStyle/>
        <a:p>
          <a:r>
            <a:rPr lang="en-US" dirty="0">
              <a:latin typeface="Manulife JH Sans" panose="020B0503040401060103" pitchFamily="34" charset="0"/>
            </a:rPr>
            <a:t>Productivity gains not driven by population or labor force expansion, which could temper MF, OFF demand.</a:t>
          </a:r>
          <a:r>
            <a:rPr lang="en-US" baseline="30000" dirty="0">
              <a:latin typeface="Manulife JH Sans" panose="020B0503040401060103" pitchFamily="34" charset="0"/>
            </a:rPr>
            <a:t>2</a:t>
          </a:r>
        </a:p>
      </dgm:t>
    </dgm:pt>
    <dgm:pt modelId="{7A8F6E4B-C248-4E61-8AF1-6B842A7BE17B}" type="parTrans" cxnId="{A5BCD74C-3414-43CC-A872-4CDA088122DD}">
      <dgm:prSet/>
      <dgm:spPr/>
      <dgm:t>
        <a:bodyPr/>
        <a:lstStyle/>
        <a:p>
          <a:endParaRPr lang="en-US"/>
        </a:p>
      </dgm:t>
    </dgm:pt>
    <dgm:pt modelId="{B2370BA4-00B3-4CCA-837D-B40B75123AC2}" type="sibTrans" cxnId="{A5BCD74C-3414-43CC-A872-4CDA088122DD}">
      <dgm:prSet/>
      <dgm:spPr/>
      <dgm:t>
        <a:bodyPr/>
        <a:lstStyle/>
        <a:p>
          <a:endParaRPr lang="en-US"/>
        </a:p>
      </dgm:t>
    </dgm:pt>
    <dgm:pt modelId="{60CCC6EC-D6B9-4FBD-BC19-6D4476FCF450}" type="pres">
      <dgm:prSet presAssocID="{6DA25D7E-B75D-4D15-BF44-40016E322180}" presName="Name0" presStyleCnt="0">
        <dgm:presLayoutVars>
          <dgm:chMax val="2"/>
          <dgm:chPref val="2"/>
          <dgm:dir/>
          <dgm:animOne/>
          <dgm:resizeHandles val="exact"/>
        </dgm:presLayoutVars>
      </dgm:prSet>
      <dgm:spPr/>
    </dgm:pt>
    <dgm:pt modelId="{ABBCEC9A-8ECD-4DC8-9860-F52D05EA0F9D}" type="pres">
      <dgm:prSet presAssocID="{6DA25D7E-B75D-4D15-BF44-40016E322180}" presName="Background" presStyleLbl="bgImgPlace1" presStyleIdx="0" presStyleCnt="1"/>
      <dgm:spPr>
        <a:noFill/>
        <a:ln w="28575">
          <a:solidFill>
            <a:schemeClr val="accent1"/>
          </a:solidFill>
        </a:ln>
      </dgm:spPr>
    </dgm:pt>
    <dgm:pt modelId="{B475A13E-029D-4DBF-8BA3-650A37EBFDB8}" type="pres">
      <dgm:prSet presAssocID="{6DA25D7E-B75D-4D15-BF44-40016E322180}" presName="ParentText1" presStyleLbl="revTx" presStyleIdx="0" presStyleCnt="2">
        <dgm:presLayoutVars>
          <dgm:chMax val="0"/>
          <dgm:chPref val="0"/>
          <dgm:bulletEnabled val="1"/>
        </dgm:presLayoutVars>
      </dgm:prSet>
      <dgm:spPr/>
    </dgm:pt>
    <dgm:pt modelId="{B2C7D870-BD7F-4C75-9DDB-5FB29F8B062F}" type="pres">
      <dgm:prSet presAssocID="{6DA25D7E-B75D-4D15-BF44-40016E322180}" presName="ParentText2" presStyleLbl="revTx" presStyleIdx="1" presStyleCnt="2">
        <dgm:presLayoutVars>
          <dgm:chMax val="0"/>
          <dgm:chPref val="0"/>
          <dgm:bulletEnabled val="1"/>
        </dgm:presLayoutVars>
      </dgm:prSet>
      <dgm:spPr/>
    </dgm:pt>
    <dgm:pt modelId="{4CCBD9B8-2961-4EAB-A496-03B9F17E26FC}" type="pres">
      <dgm:prSet presAssocID="{6DA25D7E-B75D-4D15-BF44-40016E322180}" presName="Plus" presStyleLbl="alignNode1" presStyleIdx="0" presStyleCnt="2"/>
      <dgm:spPr/>
    </dgm:pt>
    <dgm:pt modelId="{A2CD6C69-6BF9-4D69-90C6-1EFDBA15D27D}" type="pres">
      <dgm:prSet presAssocID="{6DA25D7E-B75D-4D15-BF44-40016E322180}" presName="Minus" presStyleLbl="alignNode1" presStyleIdx="1" presStyleCnt="2"/>
      <dgm:spPr/>
    </dgm:pt>
    <dgm:pt modelId="{D91D1683-6600-464F-8F49-8B67687501C0}" type="pres">
      <dgm:prSet presAssocID="{6DA25D7E-B75D-4D15-BF44-40016E322180}" presName="Divider" presStyleLbl="parChTrans1D1" presStyleIdx="0" presStyleCnt="1"/>
      <dgm:spPr/>
    </dgm:pt>
  </dgm:ptLst>
  <dgm:cxnLst>
    <dgm:cxn modelId="{143A5E00-1C00-4472-9577-AB5372FC3231}" type="presOf" srcId="{6DA25D7E-B75D-4D15-BF44-40016E322180}" destId="{60CCC6EC-D6B9-4FBD-BC19-6D4476FCF450}" srcOrd="0" destOrd="0" presId="urn:microsoft.com/office/officeart/2009/3/layout/PlusandMinus"/>
    <dgm:cxn modelId="{10119D4A-10A8-4683-AE7A-EEC5E7BAD30E}" type="presOf" srcId="{FE66F1E6-895F-4448-A96D-C37B6FD8E2AF}" destId="{B475A13E-029D-4DBF-8BA3-650A37EBFDB8}" srcOrd="0" destOrd="0" presId="urn:microsoft.com/office/officeart/2009/3/layout/PlusandMinus"/>
    <dgm:cxn modelId="{A5BCD74C-3414-43CC-A872-4CDA088122DD}" srcId="{6DA25D7E-B75D-4D15-BF44-40016E322180}" destId="{B12A5F25-2A46-437F-BE8D-9E49924F7A38}" srcOrd="1" destOrd="0" parTransId="{7A8F6E4B-C248-4E61-8AF1-6B842A7BE17B}" sibTransId="{B2370BA4-00B3-4CCA-837D-B40B75123AC2}"/>
    <dgm:cxn modelId="{23C6ED55-A41E-444C-8794-C83A690F2BCA}" srcId="{6DA25D7E-B75D-4D15-BF44-40016E322180}" destId="{FE66F1E6-895F-4448-A96D-C37B6FD8E2AF}" srcOrd="0" destOrd="0" parTransId="{9A34F439-16C6-4440-9852-F52F7E5E1BAB}" sibTransId="{1C502169-C6D5-442B-8D7D-455B9B58F147}"/>
    <dgm:cxn modelId="{0386EBA0-861E-46DB-B057-FEAF845A9AAC}" type="presOf" srcId="{B12A5F25-2A46-437F-BE8D-9E49924F7A38}" destId="{B2C7D870-BD7F-4C75-9DDB-5FB29F8B062F}" srcOrd="0" destOrd="0" presId="urn:microsoft.com/office/officeart/2009/3/layout/PlusandMinus"/>
    <dgm:cxn modelId="{53F093A2-71CF-4284-96F4-DB6232AE67A6}" type="presParOf" srcId="{60CCC6EC-D6B9-4FBD-BC19-6D4476FCF450}" destId="{ABBCEC9A-8ECD-4DC8-9860-F52D05EA0F9D}" srcOrd="0" destOrd="0" presId="urn:microsoft.com/office/officeart/2009/3/layout/PlusandMinus"/>
    <dgm:cxn modelId="{9C1B9033-978D-4459-886C-3C9786F69E39}" type="presParOf" srcId="{60CCC6EC-D6B9-4FBD-BC19-6D4476FCF450}" destId="{B475A13E-029D-4DBF-8BA3-650A37EBFDB8}" srcOrd="1" destOrd="0" presId="urn:microsoft.com/office/officeart/2009/3/layout/PlusandMinus"/>
    <dgm:cxn modelId="{ADB106EB-5F65-4CFB-970C-AE5D243101B3}" type="presParOf" srcId="{60CCC6EC-D6B9-4FBD-BC19-6D4476FCF450}" destId="{B2C7D870-BD7F-4C75-9DDB-5FB29F8B062F}" srcOrd="2" destOrd="0" presId="urn:microsoft.com/office/officeart/2009/3/layout/PlusandMinus"/>
    <dgm:cxn modelId="{ED264081-6310-4CA3-8B9E-D11802249ED9}" type="presParOf" srcId="{60CCC6EC-D6B9-4FBD-BC19-6D4476FCF450}" destId="{4CCBD9B8-2961-4EAB-A496-03B9F17E26FC}" srcOrd="3" destOrd="0" presId="urn:microsoft.com/office/officeart/2009/3/layout/PlusandMinus"/>
    <dgm:cxn modelId="{BFCB3B2F-63FF-4F93-B629-F14D0BF366E6}" type="presParOf" srcId="{60CCC6EC-D6B9-4FBD-BC19-6D4476FCF450}" destId="{A2CD6C69-6BF9-4D69-90C6-1EFDBA15D27D}" srcOrd="4" destOrd="0" presId="urn:microsoft.com/office/officeart/2009/3/layout/PlusandMinus"/>
    <dgm:cxn modelId="{767DE3C4-CB02-4A71-BB87-77374CCEA75C}" type="presParOf" srcId="{60CCC6EC-D6B9-4FBD-BC19-6D4476FCF450}" destId="{D91D1683-6600-464F-8F49-8B67687501C0}" srcOrd="5" destOrd="0" presId="urn:microsoft.com/office/officeart/2009/3/layout/PlusandMinus"/>
  </dgm:cxnLst>
  <dgm:bg>
    <a:noFill/>
  </dgm:bg>
  <dgm:whole>
    <a:ln>
      <a:noFill/>
    </a:ln>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A25D7E-B75D-4D15-BF44-40016E322180}"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FE66F1E6-895F-4448-A96D-C37B6FD8E2AF}">
      <dgm:prSet phldrT="[Text]" custT="1"/>
      <dgm:spPr/>
      <dgm:t>
        <a:bodyPr/>
        <a:lstStyle/>
        <a:p>
          <a:r>
            <a:rPr lang="en-US" sz="1200" dirty="0">
              <a:latin typeface="Manulife JH Sans" panose="020B0503040401060103" pitchFamily="34" charset="0"/>
            </a:rPr>
            <a:t>U.S. and Canada governmental policies are driving operational improvements, efficiencies, and resilience.</a:t>
          </a:r>
        </a:p>
      </dgm:t>
    </dgm:pt>
    <dgm:pt modelId="{9A34F439-16C6-4440-9852-F52F7E5E1BAB}" type="parTrans" cxnId="{23C6ED55-A41E-444C-8794-C83A690F2BCA}">
      <dgm:prSet/>
      <dgm:spPr/>
      <dgm:t>
        <a:bodyPr/>
        <a:lstStyle/>
        <a:p>
          <a:endParaRPr lang="en-US"/>
        </a:p>
      </dgm:t>
    </dgm:pt>
    <dgm:pt modelId="{1C502169-C6D5-442B-8D7D-455B9B58F147}" type="sibTrans" cxnId="{23C6ED55-A41E-444C-8794-C83A690F2BCA}">
      <dgm:prSet/>
      <dgm:spPr/>
      <dgm:t>
        <a:bodyPr/>
        <a:lstStyle/>
        <a:p>
          <a:endParaRPr lang="en-US"/>
        </a:p>
      </dgm:t>
    </dgm:pt>
    <dgm:pt modelId="{B12A5F25-2A46-437F-BE8D-9E49924F7A38}">
      <dgm:prSet phldrT="[Text]" custT="1"/>
      <dgm:spPr/>
      <dgm:t>
        <a:bodyPr/>
        <a:lstStyle/>
        <a:p>
          <a:r>
            <a:rPr lang="en-US" sz="1200" dirty="0">
              <a:latin typeface="Manulife JH Sans" panose="020B0503040401060103" pitchFamily="34" charset="0"/>
            </a:rPr>
            <a:t>Navigating a patchwork of state and city-level regulations; ESG backlash varying by geography and asset type.</a:t>
          </a:r>
        </a:p>
      </dgm:t>
    </dgm:pt>
    <dgm:pt modelId="{7A8F6E4B-C248-4E61-8AF1-6B842A7BE17B}" type="parTrans" cxnId="{A5BCD74C-3414-43CC-A872-4CDA088122DD}">
      <dgm:prSet/>
      <dgm:spPr/>
      <dgm:t>
        <a:bodyPr/>
        <a:lstStyle/>
        <a:p>
          <a:endParaRPr lang="en-US"/>
        </a:p>
      </dgm:t>
    </dgm:pt>
    <dgm:pt modelId="{B2370BA4-00B3-4CCA-837D-B40B75123AC2}" type="sibTrans" cxnId="{A5BCD74C-3414-43CC-A872-4CDA088122DD}">
      <dgm:prSet/>
      <dgm:spPr/>
      <dgm:t>
        <a:bodyPr/>
        <a:lstStyle/>
        <a:p>
          <a:endParaRPr lang="en-US"/>
        </a:p>
      </dgm:t>
    </dgm:pt>
    <dgm:pt modelId="{60CCC6EC-D6B9-4FBD-BC19-6D4476FCF450}" type="pres">
      <dgm:prSet presAssocID="{6DA25D7E-B75D-4D15-BF44-40016E322180}" presName="Name0" presStyleCnt="0">
        <dgm:presLayoutVars>
          <dgm:chMax val="2"/>
          <dgm:chPref val="2"/>
          <dgm:dir/>
          <dgm:animOne/>
          <dgm:resizeHandles val="exact"/>
        </dgm:presLayoutVars>
      </dgm:prSet>
      <dgm:spPr/>
    </dgm:pt>
    <dgm:pt modelId="{ABBCEC9A-8ECD-4DC8-9860-F52D05EA0F9D}" type="pres">
      <dgm:prSet presAssocID="{6DA25D7E-B75D-4D15-BF44-40016E322180}" presName="Background" presStyleLbl="bgImgPlace1" presStyleIdx="0" presStyleCnt="1"/>
      <dgm:spPr>
        <a:noFill/>
        <a:ln w="28575">
          <a:solidFill>
            <a:schemeClr val="accent1"/>
          </a:solidFill>
        </a:ln>
      </dgm:spPr>
    </dgm:pt>
    <dgm:pt modelId="{B475A13E-029D-4DBF-8BA3-650A37EBFDB8}" type="pres">
      <dgm:prSet presAssocID="{6DA25D7E-B75D-4D15-BF44-40016E322180}" presName="ParentText1" presStyleLbl="revTx" presStyleIdx="0" presStyleCnt="2">
        <dgm:presLayoutVars>
          <dgm:chMax val="0"/>
          <dgm:chPref val="0"/>
          <dgm:bulletEnabled val="1"/>
        </dgm:presLayoutVars>
      </dgm:prSet>
      <dgm:spPr/>
    </dgm:pt>
    <dgm:pt modelId="{B2C7D870-BD7F-4C75-9DDB-5FB29F8B062F}" type="pres">
      <dgm:prSet presAssocID="{6DA25D7E-B75D-4D15-BF44-40016E322180}" presName="ParentText2" presStyleLbl="revTx" presStyleIdx="1" presStyleCnt="2">
        <dgm:presLayoutVars>
          <dgm:chMax val="0"/>
          <dgm:chPref val="0"/>
          <dgm:bulletEnabled val="1"/>
        </dgm:presLayoutVars>
      </dgm:prSet>
      <dgm:spPr/>
    </dgm:pt>
    <dgm:pt modelId="{4CCBD9B8-2961-4EAB-A496-03B9F17E26FC}" type="pres">
      <dgm:prSet presAssocID="{6DA25D7E-B75D-4D15-BF44-40016E322180}" presName="Plus" presStyleLbl="alignNode1" presStyleIdx="0" presStyleCnt="2"/>
      <dgm:spPr/>
    </dgm:pt>
    <dgm:pt modelId="{A2CD6C69-6BF9-4D69-90C6-1EFDBA15D27D}" type="pres">
      <dgm:prSet presAssocID="{6DA25D7E-B75D-4D15-BF44-40016E322180}" presName="Minus" presStyleLbl="alignNode1" presStyleIdx="1" presStyleCnt="2"/>
      <dgm:spPr/>
    </dgm:pt>
    <dgm:pt modelId="{D91D1683-6600-464F-8F49-8B67687501C0}" type="pres">
      <dgm:prSet presAssocID="{6DA25D7E-B75D-4D15-BF44-40016E322180}" presName="Divider" presStyleLbl="parChTrans1D1" presStyleIdx="0" presStyleCnt="1"/>
      <dgm:spPr/>
    </dgm:pt>
  </dgm:ptLst>
  <dgm:cxnLst>
    <dgm:cxn modelId="{143A5E00-1C00-4472-9577-AB5372FC3231}" type="presOf" srcId="{6DA25D7E-B75D-4D15-BF44-40016E322180}" destId="{60CCC6EC-D6B9-4FBD-BC19-6D4476FCF450}" srcOrd="0" destOrd="0" presId="urn:microsoft.com/office/officeart/2009/3/layout/PlusandMinus"/>
    <dgm:cxn modelId="{10119D4A-10A8-4683-AE7A-EEC5E7BAD30E}" type="presOf" srcId="{FE66F1E6-895F-4448-A96D-C37B6FD8E2AF}" destId="{B475A13E-029D-4DBF-8BA3-650A37EBFDB8}" srcOrd="0" destOrd="0" presId="urn:microsoft.com/office/officeart/2009/3/layout/PlusandMinus"/>
    <dgm:cxn modelId="{A5BCD74C-3414-43CC-A872-4CDA088122DD}" srcId="{6DA25D7E-B75D-4D15-BF44-40016E322180}" destId="{B12A5F25-2A46-437F-BE8D-9E49924F7A38}" srcOrd="1" destOrd="0" parTransId="{7A8F6E4B-C248-4E61-8AF1-6B842A7BE17B}" sibTransId="{B2370BA4-00B3-4CCA-837D-B40B75123AC2}"/>
    <dgm:cxn modelId="{23C6ED55-A41E-444C-8794-C83A690F2BCA}" srcId="{6DA25D7E-B75D-4D15-BF44-40016E322180}" destId="{FE66F1E6-895F-4448-A96D-C37B6FD8E2AF}" srcOrd="0" destOrd="0" parTransId="{9A34F439-16C6-4440-9852-F52F7E5E1BAB}" sibTransId="{1C502169-C6D5-442B-8D7D-455B9B58F147}"/>
    <dgm:cxn modelId="{0386EBA0-861E-46DB-B057-FEAF845A9AAC}" type="presOf" srcId="{B12A5F25-2A46-437F-BE8D-9E49924F7A38}" destId="{B2C7D870-BD7F-4C75-9DDB-5FB29F8B062F}" srcOrd="0" destOrd="0" presId="urn:microsoft.com/office/officeart/2009/3/layout/PlusandMinus"/>
    <dgm:cxn modelId="{53F093A2-71CF-4284-96F4-DB6232AE67A6}" type="presParOf" srcId="{60CCC6EC-D6B9-4FBD-BC19-6D4476FCF450}" destId="{ABBCEC9A-8ECD-4DC8-9860-F52D05EA0F9D}" srcOrd="0" destOrd="0" presId="urn:microsoft.com/office/officeart/2009/3/layout/PlusandMinus"/>
    <dgm:cxn modelId="{9C1B9033-978D-4459-886C-3C9786F69E39}" type="presParOf" srcId="{60CCC6EC-D6B9-4FBD-BC19-6D4476FCF450}" destId="{B475A13E-029D-4DBF-8BA3-650A37EBFDB8}" srcOrd="1" destOrd="0" presId="urn:microsoft.com/office/officeart/2009/3/layout/PlusandMinus"/>
    <dgm:cxn modelId="{ADB106EB-5F65-4CFB-970C-AE5D243101B3}" type="presParOf" srcId="{60CCC6EC-D6B9-4FBD-BC19-6D4476FCF450}" destId="{B2C7D870-BD7F-4C75-9DDB-5FB29F8B062F}" srcOrd="2" destOrd="0" presId="urn:microsoft.com/office/officeart/2009/3/layout/PlusandMinus"/>
    <dgm:cxn modelId="{ED264081-6310-4CA3-8B9E-D11802249ED9}" type="presParOf" srcId="{60CCC6EC-D6B9-4FBD-BC19-6D4476FCF450}" destId="{4CCBD9B8-2961-4EAB-A496-03B9F17E26FC}" srcOrd="3" destOrd="0" presId="urn:microsoft.com/office/officeart/2009/3/layout/PlusandMinus"/>
    <dgm:cxn modelId="{BFCB3B2F-63FF-4F93-B629-F14D0BF366E6}" type="presParOf" srcId="{60CCC6EC-D6B9-4FBD-BC19-6D4476FCF450}" destId="{A2CD6C69-6BF9-4D69-90C6-1EFDBA15D27D}" srcOrd="4" destOrd="0" presId="urn:microsoft.com/office/officeart/2009/3/layout/PlusandMinus"/>
    <dgm:cxn modelId="{767DE3C4-CB02-4A71-BB87-77374CCEA75C}" type="presParOf" srcId="{60CCC6EC-D6B9-4FBD-BC19-6D4476FCF450}" destId="{D91D1683-6600-464F-8F49-8B67687501C0}" srcOrd="5" destOrd="0" presId="urn:microsoft.com/office/officeart/2009/3/layout/PlusandMinus"/>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A25D7E-B75D-4D15-BF44-40016E322180}"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en-US"/>
        </a:p>
      </dgm:t>
    </dgm:pt>
    <dgm:pt modelId="{FE66F1E6-895F-4448-A96D-C37B6FD8E2AF}">
      <dgm:prSet phldrT="[Text]" custT="1"/>
      <dgm:spPr/>
      <dgm:t>
        <a:bodyPr/>
        <a:lstStyle/>
        <a:p>
          <a:r>
            <a:rPr lang="en-US" sz="1200">
              <a:latin typeface="Manulife JH Sans" panose="020B0503040401060103" pitchFamily="34" charset="0"/>
            </a:rPr>
            <a:t>AI-driven wealth effect; upside to higher income earners; unlock for-sale and luxury MF market and boost retail spending.</a:t>
          </a:r>
        </a:p>
      </dgm:t>
    </dgm:pt>
    <dgm:pt modelId="{9A34F439-16C6-4440-9852-F52F7E5E1BAB}" type="parTrans" cxnId="{23C6ED55-A41E-444C-8794-C83A690F2BCA}">
      <dgm:prSet/>
      <dgm:spPr/>
      <dgm:t>
        <a:bodyPr/>
        <a:lstStyle/>
        <a:p>
          <a:endParaRPr lang="en-US"/>
        </a:p>
      </dgm:t>
    </dgm:pt>
    <dgm:pt modelId="{1C502169-C6D5-442B-8D7D-455B9B58F147}" type="sibTrans" cxnId="{23C6ED55-A41E-444C-8794-C83A690F2BCA}">
      <dgm:prSet/>
      <dgm:spPr/>
      <dgm:t>
        <a:bodyPr/>
        <a:lstStyle/>
        <a:p>
          <a:endParaRPr lang="en-US"/>
        </a:p>
      </dgm:t>
    </dgm:pt>
    <dgm:pt modelId="{B12A5F25-2A46-437F-BE8D-9E49924F7A38}">
      <dgm:prSet phldrT="[Text]" phldr="0"/>
      <dgm:spPr/>
      <dgm:t>
        <a:bodyPr/>
        <a:lstStyle/>
        <a:p>
          <a:r>
            <a:rPr lang="en-US" dirty="0">
              <a:latin typeface="Manulife JH Sans" panose="020B0503040401060103" pitchFamily="34" charset="0"/>
            </a:rPr>
            <a:t>Lower income households benefit less, potentially hurting MF demand, RET supporting this demographic.</a:t>
          </a:r>
        </a:p>
      </dgm:t>
    </dgm:pt>
    <dgm:pt modelId="{7A8F6E4B-C248-4E61-8AF1-6B842A7BE17B}" type="parTrans" cxnId="{A5BCD74C-3414-43CC-A872-4CDA088122DD}">
      <dgm:prSet/>
      <dgm:spPr/>
      <dgm:t>
        <a:bodyPr/>
        <a:lstStyle/>
        <a:p>
          <a:endParaRPr lang="en-US"/>
        </a:p>
      </dgm:t>
    </dgm:pt>
    <dgm:pt modelId="{B2370BA4-00B3-4CCA-837D-B40B75123AC2}" type="sibTrans" cxnId="{A5BCD74C-3414-43CC-A872-4CDA088122DD}">
      <dgm:prSet/>
      <dgm:spPr/>
      <dgm:t>
        <a:bodyPr/>
        <a:lstStyle/>
        <a:p>
          <a:endParaRPr lang="en-US"/>
        </a:p>
      </dgm:t>
    </dgm:pt>
    <dgm:pt modelId="{60CCC6EC-D6B9-4FBD-BC19-6D4476FCF450}" type="pres">
      <dgm:prSet presAssocID="{6DA25D7E-B75D-4D15-BF44-40016E322180}" presName="Name0" presStyleCnt="0">
        <dgm:presLayoutVars>
          <dgm:chMax val="2"/>
          <dgm:chPref val="2"/>
          <dgm:dir/>
          <dgm:animOne/>
          <dgm:resizeHandles val="exact"/>
        </dgm:presLayoutVars>
      </dgm:prSet>
      <dgm:spPr/>
    </dgm:pt>
    <dgm:pt modelId="{ABBCEC9A-8ECD-4DC8-9860-F52D05EA0F9D}" type="pres">
      <dgm:prSet presAssocID="{6DA25D7E-B75D-4D15-BF44-40016E322180}" presName="Background" presStyleLbl="bgImgPlace1" presStyleIdx="0" presStyleCnt="1"/>
      <dgm:spPr>
        <a:noFill/>
        <a:ln w="28575">
          <a:solidFill>
            <a:schemeClr val="accent1"/>
          </a:solidFill>
        </a:ln>
      </dgm:spPr>
    </dgm:pt>
    <dgm:pt modelId="{B475A13E-029D-4DBF-8BA3-650A37EBFDB8}" type="pres">
      <dgm:prSet presAssocID="{6DA25D7E-B75D-4D15-BF44-40016E322180}" presName="ParentText1" presStyleLbl="revTx" presStyleIdx="0" presStyleCnt="2">
        <dgm:presLayoutVars>
          <dgm:chMax val="0"/>
          <dgm:chPref val="0"/>
          <dgm:bulletEnabled val="1"/>
        </dgm:presLayoutVars>
      </dgm:prSet>
      <dgm:spPr/>
    </dgm:pt>
    <dgm:pt modelId="{B2C7D870-BD7F-4C75-9DDB-5FB29F8B062F}" type="pres">
      <dgm:prSet presAssocID="{6DA25D7E-B75D-4D15-BF44-40016E322180}" presName="ParentText2" presStyleLbl="revTx" presStyleIdx="1" presStyleCnt="2">
        <dgm:presLayoutVars>
          <dgm:chMax val="0"/>
          <dgm:chPref val="0"/>
          <dgm:bulletEnabled val="1"/>
        </dgm:presLayoutVars>
      </dgm:prSet>
      <dgm:spPr/>
    </dgm:pt>
    <dgm:pt modelId="{4CCBD9B8-2961-4EAB-A496-03B9F17E26FC}" type="pres">
      <dgm:prSet presAssocID="{6DA25D7E-B75D-4D15-BF44-40016E322180}" presName="Plus" presStyleLbl="alignNode1" presStyleIdx="0" presStyleCnt="2"/>
      <dgm:spPr/>
    </dgm:pt>
    <dgm:pt modelId="{A2CD6C69-6BF9-4D69-90C6-1EFDBA15D27D}" type="pres">
      <dgm:prSet presAssocID="{6DA25D7E-B75D-4D15-BF44-40016E322180}" presName="Minus" presStyleLbl="alignNode1" presStyleIdx="1" presStyleCnt="2"/>
      <dgm:spPr/>
    </dgm:pt>
    <dgm:pt modelId="{D91D1683-6600-464F-8F49-8B67687501C0}" type="pres">
      <dgm:prSet presAssocID="{6DA25D7E-B75D-4D15-BF44-40016E322180}" presName="Divider" presStyleLbl="parChTrans1D1" presStyleIdx="0" presStyleCnt="1"/>
      <dgm:spPr/>
    </dgm:pt>
  </dgm:ptLst>
  <dgm:cxnLst>
    <dgm:cxn modelId="{143A5E00-1C00-4472-9577-AB5372FC3231}" type="presOf" srcId="{6DA25D7E-B75D-4D15-BF44-40016E322180}" destId="{60CCC6EC-D6B9-4FBD-BC19-6D4476FCF450}" srcOrd="0" destOrd="0" presId="urn:microsoft.com/office/officeart/2009/3/layout/PlusandMinus"/>
    <dgm:cxn modelId="{10119D4A-10A8-4683-AE7A-EEC5E7BAD30E}" type="presOf" srcId="{FE66F1E6-895F-4448-A96D-C37B6FD8E2AF}" destId="{B475A13E-029D-4DBF-8BA3-650A37EBFDB8}" srcOrd="0" destOrd="0" presId="urn:microsoft.com/office/officeart/2009/3/layout/PlusandMinus"/>
    <dgm:cxn modelId="{A5BCD74C-3414-43CC-A872-4CDA088122DD}" srcId="{6DA25D7E-B75D-4D15-BF44-40016E322180}" destId="{B12A5F25-2A46-437F-BE8D-9E49924F7A38}" srcOrd="1" destOrd="0" parTransId="{7A8F6E4B-C248-4E61-8AF1-6B842A7BE17B}" sibTransId="{B2370BA4-00B3-4CCA-837D-B40B75123AC2}"/>
    <dgm:cxn modelId="{23C6ED55-A41E-444C-8794-C83A690F2BCA}" srcId="{6DA25D7E-B75D-4D15-BF44-40016E322180}" destId="{FE66F1E6-895F-4448-A96D-C37B6FD8E2AF}" srcOrd="0" destOrd="0" parTransId="{9A34F439-16C6-4440-9852-F52F7E5E1BAB}" sibTransId="{1C502169-C6D5-442B-8D7D-455B9B58F147}"/>
    <dgm:cxn modelId="{0386EBA0-861E-46DB-B057-FEAF845A9AAC}" type="presOf" srcId="{B12A5F25-2A46-437F-BE8D-9E49924F7A38}" destId="{B2C7D870-BD7F-4C75-9DDB-5FB29F8B062F}" srcOrd="0" destOrd="0" presId="urn:microsoft.com/office/officeart/2009/3/layout/PlusandMinus"/>
    <dgm:cxn modelId="{53F093A2-71CF-4284-96F4-DB6232AE67A6}" type="presParOf" srcId="{60CCC6EC-D6B9-4FBD-BC19-6D4476FCF450}" destId="{ABBCEC9A-8ECD-4DC8-9860-F52D05EA0F9D}" srcOrd="0" destOrd="0" presId="urn:microsoft.com/office/officeart/2009/3/layout/PlusandMinus"/>
    <dgm:cxn modelId="{9C1B9033-978D-4459-886C-3C9786F69E39}" type="presParOf" srcId="{60CCC6EC-D6B9-4FBD-BC19-6D4476FCF450}" destId="{B475A13E-029D-4DBF-8BA3-650A37EBFDB8}" srcOrd="1" destOrd="0" presId="urn:microsoft.com/office/officeart/2009/3/layout/PlusandMinus"/>
    <dgm:cxn modelId="{ADB106EB-5F65-4CFB-970C-AE5D243101B3}" type="presParOf" srcId="{60CCC6EC-D6B9-4FBD-BC19-6D4476FCF450}" destId="{B2C7D870-BD7F-4C75-9DDB-5FB29F8B062F}" srcOrd="2" destOrd="0" presId="urn:microsoft.com/office/officeart/2009/3/layout/PlusandMinus"/>
    <dgm:cxn modelId="{ED264081-6310-4CA3-8B9E-D11802249ED9}" type="presParOf" srcId="{60CCC6EC-D6B9-4FBD-BC19-6D4476FCF450}" destId="{4CCBD9B8-2961-4EAB-A496-03B9F17E26FC}" srcOrd="3" destOrd="0" presId="urn:microsoft.com/office/officeart/2009/3/layout/PlusandMinus"/>
    <dgm:cxn modelId="{BFCB3B2F-63FF-4F93-B629-F14D0BF366E6}" type="presParOf" srcId="{60CCC6EC-D6B9-4FBD-BC19-6D4476FCF450}" destId="{A2CD6C69-6BF9-4D69-90C6-1EFDBA15D27D}" srcOrd="4" destOrd="0" presId="urn:microsoft.com/office/officeart/2009/3/layout/PlusandMinus"/>
    <dgm:cxn modelId="{767DE3C4-CB02-4A71-BB87-77374CCEA75C}" type="presParOf" srcId="{60CCC6EC-D6B9-4FBD-BC19-6D4476FCF450}" destId="{D91D1683-6600-464F-8F49-8B67687501C0}" srcOrd="5" destOrd="0" presId="urn:microsoft.com/office/officeart/2009/3/layout/PlusandMinus"/>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3F5E1-D7EF-4D27-8B0D-6908B72003D1}">
      <dsp:nvSpPr>
        <dsp:cNvPr id="0" name=""/>
        <dsp:cNvSpPr/>
      </dsp:nvSpPr>
      <dsp:spPr>
        <a:xfrm rot="16200000">
          <a:off x="-719355" y="1221371"/>
          <a:ext cx="1851576" cy="21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9966"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GDP Momentum</a:t>
          </a:r>
        </a:p>
      </dsp:txBody>
      <dsp:txXfrm>
        <a:off x="-719355" y="1221371"/>
        <a:ext cx="1851576" cy="215394"/>
      </dsp:txXfrm>
    </dsp:sp>
    <dsp:sp modelId="{ED370277-BADE-4D88-AF22-BFD366C3F53B}">
      <dsp:nvSpPr>
        <dsp:cNvPr id="0" name=""/>
        <dsp:cNvSpPr/>
      </dsp:nvSpPr>
      <dsp:spPr>
        <a:xfrm>
          <a:off x="303008" y="452439"/>
          <a:ext cx="1335696" cy="18515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9966"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 Consumer spending resilient and tech sector investment strong, but for how long?</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 Weakening labor markets, ongoing policy uncertainty likely constrain growth.</a:t>
          </a:r>
          <a:endParaRPr lang="en-US" sz="1100" kern="1200" baseline="30000">
            <a:solidFill>
              <a:schemeClr val="bg1"/>
            </a:solidFill>
          </a:endParaRPr>
        </a:p>
      </dsp:txBody>
      <dsp:txXfrm>
        <a:off x="303008" y="452439"/>
        <a:ext cx="1335696" cy="1851576"/>
      </dsp:txXfrm>
    </dsp:sp>
    <dsp:sp modelId="{BCB407A7-535C-4D26-8FFB-A670E255309D}">
      <dsp:nvSpPr>
        <dsp:cNvPr id="0" name=""/>
        <dsp:cNvSpPr/>
      </dsp:nvSpPr>
      <dsp:spPr>
        <a:xfrm>
          <a:off x="165242" y="175255"/>
          <a:ext cx="430788" cy="4307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CACDF1-D8B6-4D06-890B-FF757A5599A1}">
      <dsp:nvSpPr>
        <dsp:cNvPr id="0" name=""/>
        <dsp:cNvSpPr/>
      </dsp:nvSpPr>
      <dsp:spPr>
        <a:xfrm rot="16200000">
          <a:off x="987712" y="1221371"/>
          <a:ext cx="1851576" cy="21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9966"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CPI Trajectory</a:t>
          </a:r>
        </a:p>
      </dsp:txBody>
      <dsp:txXfrm>
        <a:off x="987712" y="1221371"/>
        <a:ext cx="1851576" cy="215394"/>
      </dsp:txXfrm>
    </dsp:sp>
    <dsp:sp modelId="{A66809FB-586A-4261-B30E-E0AE9BAD2A10}">
      <dsp:nvSpPr>
        <dsp:cNvPr id="0" name=""/>
        <dsp:cNvSpPr/>
      </dsp:nvSpPr>
      <dsp:spPr>
        <a:xfrm>
          <a:off x="2041834" y="452068"/>
          <a:ext cx="1261409" cy="18515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9966"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 Inflation is still running above the Fed’s 2.0% target but is no longer accelerating.</a:t>
          </a:r>
          <a:r>
            <a:rPr lang="en-US" sz="1100" kern="1200" baseline="30000">
              <a:solidFill>
                <a:schemeClr val="bg1"/>
              </a:solidFill>
            </a:rPr>
            <a:t>1</a:t>
          </a:r>
          <a:r>
            <a:rPr lang="en-US" sz="1100" kern="1200">
              <a:solidFill>
                <a:schemeClr val="bg1"/>
              </a:solidFill>
            </a:rPr>
            <a:t> </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Potential for tariff-related pressures to show up in coming months.</a:t>
          </a:r>
        </a:p>
        <a:p>
          <a:pPr marL="57150" lvl="1" indent="-57150" algn="l" defTabSz="488950">
            <a:lnSpc>
              <a:spcPct val="90000"/>
            </a:lnSpc>
            <a:spcBef>
              <a:spcPct val="0"/>
            </a:spcBef>
            <a:spcAft>
              <a:spcPct val="15000"/>
            </a:spcAft>
            <a:buFont typeface="Arial" panose="020B0604020202020204" pitchFamily="34" charset="0"/>
            <a:buChar char="•"/>
          </a:pPr>
          <a:endParaRPr lang="en-US" sz="1100" kern="1200">
            <a:solidFill>
              <a:schemeClr val="bg1"/>
            </a:solidFill>
          </a:endParaRPr>
        </a:p>
      </dsp:txBody>
      <dsp:txXfrm>
        <a:off x="2041834" y="452068"/>
        <a:ext cx="1261409" cy="1851576"/>
      </dsp:txXfrm>
    </dsp:sp>
    <dsp:sp modelId="{C1ABD090-E757-437C-A44B-E6A028B55BF3}">
      <dsp:nvSpPr>
        <dsp:cNvPr id="0" name=""/>
        <dsp:cNvSpPr/>
      </dsp:nvSpPr>
      <dsp:spPr>
        <a:xfrm>
          <a:off x="1789999" y="175255"/>
          <a:ext cx="430788" cy="43078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895F1F8-BFC3-4ADD-AB35-B84C55518A1A}">
      <dsp:nvSpPr>
        <dsp:cNvPr id="0" name=""/>
        <dsp:cNvSpPr/>
      </dsp:nvSpPr>
      <dsp:spPr>
        <a:xfrm rot="16200000">
          <a:off x="2657636" y="1221371"/>
          <a:ext cx="1851576" cy="21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9966"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Labor Market</a:t>
          </a:r>
        </a:p>
      </dsp:txBody>
      <dsp:txXfrm>
        <a:off x="2657636" y="1221371"/>
        <a:ext cx="1851576" cy="215394"/>
      </dsp:txXfrm>
    </dsp:sp>
    <dsp:sp modelId="{8B826F53-87B6-460E-9E77-40A6E6053952}">
      <dsp:nvSpPr>
        <dsp:cNvPr id="0" name=""/>
        <dsp:cNvSpPr/>
      </dsp:nvSpPr>
      <dsp:spPr>
        <a:xfrm>
          <a:off x="3711758" y="452068"/>
          <a:ext cx="1261409" cy="18515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9966"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 Low hire-low fire job market contends with labor supply- and demand-side challenges, playing into slower growth environment head.</a:t>
          </a:r>
          <a:r>
            <a:rPr lang="en-US" sz="1100" kern="1200" baseline="30000">
              <a:solidFill>
                <a:schemeClr val="bg1"/>
              </a:solidFill>
            </a:rPr>
            <a:t>1</a:t>
          </a:r>
          <a:endParaRPr lang="en-US" sz="1100" kern="1200">
            <a:solidFill>
              <a:schemeClr val="bg1"/>
            </a:solidFill>
          </a:endParaRPr>
        </a:p>
      </dsp:txBody>
      <dsp:txXfrm>
        <a:off x="3711758" y="452068"/>
        <a:ext cx="1261409" cy="1851576"/>
      </dsp:txXfrm>
    </dsp:sp>
    <dsp:sp modelId="{ADFD379A-B281-45BD-8008-D34E41555240}">
      <dsp:nvSpPr>
        <dsp:cNvPr id="0" name=""/>
        <dsp:cNvSpPr/>
      </dsp:nvSpPr>
      <dsp:spPr>
        <a:xfrm>
          <a:off x="3498660" y="175255"/>
          <a:ext cx="430788" cy="43078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872A0-AA63-4DE8-9194-4D16110A4D02}">
      <dsp:nvSpPr>
        <dsp:cNvPr id="0" name=""/>
        <dsp:cNvSpPr/>
      </dsp:nvSpPr>
      <dsp:spPr>
        <a:xfrm rot="16200000">
          <a:off x="4316098" y="1222296"/>
          <a:ext cx="1851576" cy="21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9966"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Tariffs &amp; Policy</a:t>
          </a:r>
        </a:p>
      </dsp:txBody>
      <dsp:txXfrm>
        <a:off x="4316098" y="1222296"/>
        <a:ext cx="1851576" cy="215394"/>
      </dsp:txXfrm>
    </dsp:sp>
    <dsp:sp modelId="{33D3AAB8-FA9B-4245-8F3D-05792CEF5A4D}">
      <dsp:nvSpPr>
        <dsp:cNvPr id="0" name=""/>
        <dsp:cNvSpPr/>
      </dsp:nvSpPr>
      <dsp:spPr>
        <a:xfrm>
          <a:off x="5405726" y="452254"/>
          <a:ext cx="1261409" cy="18515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9966"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a:solidFill>
                <a:schemeClr val="bg1"/>
              </a:solidFill>
            </a:rPr>
            <a:t> Continued bundling of tariff policy with immigration, geopolitics, and other concerns support undercurrent of market volatility and uncertainty.</a:t>
          </a:r>
          <a:endParaRPr lang="en-US" sz="1100" kern="1200" baseline="30000">
            <a:solidFill>
              <a:schemeClr val="bg1"/>
            </a:solidFill>
          </a:endParaRPr>
        </a:p>
      </dsp:txBody>
      <dsp:txXfrm>
        <a:off x="5405726" y="452254"/>
        <a:ext cx="1261409" cy="1851576"/>
      </dsp:txXfrm>
    </dsp:sp>
    <dsp:sp modelId="{55E7A38D-26C6-48EA-B8BB-1D9A0ECB54B2}">
      <dsp:nvSpPr>
        <dsp:cNvPr id="0" name=""/>
        <dsp:cNvSpPr/>
      </dsp:nvSpPr>
      <dsp:spPr>
        <a:xfrm>
          <a:off x="5187389" y="177275"/>
          <a:ext cx="430788" cy="43078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3F5E1-D7EF-4D27-8B0D-6908B72003D1}">
      <dsp:nvSpPr>
        <dsp:cNvPr id="0" name=""/>
        <dsp:cNvSpPr/>
      </dsp:nvSpPr>
      <dsp:spPr>
        <a:xfrm rot="16200000">
          <a:off x="-764773" y="1227938"/>
          <a:ext cx="1862147" cy="21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8815"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GDP Momentum</a:t>
          </a:r>
        </a:p>
      </dsp:txBody>
      <dsp:txXfrm>
        <a:off x="-764773" y="1227938"/>
        <a:ext cx="1862147" cy="214089"/>
      </dsp:txXfrm>
    </dsp:sp>
    <dsp:sp modelId="{ED370277-BADE-4D88-AF22-BFD366C3F53B}">
      <dsp:nvSpPr>
        <dsp:cNvPr id="0" name=""/>
        <dsp:cNvSpPr/>
      </dsp:nvSpPr>
      <dsp:spPr>
        <a:xfrm>
          <a:off x="310605" y="453349"/>
          <a:ext cx="1253771" cy="1862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8815"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3Q GDP up 0.6%, boosted by improved consumer spending trends.</a:t>
          </a:r>
          <a:r>
            <a:rPr lang="en-US" sz="1100" kern="1200" baseline="30000">
              <a:solidFill>
                <a:schemeClr val="bg1"/>
              </a:solidFill>
            </a:rPr>
            <a:t>1</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4Q estimates appear to be positive but subdued and shock-sensitive. </a:t>
          </a:r>
        </a:p>
      </dsp:txBody>
      <dsp:txXfrm>
        <a:off x="310605" y="453349"/>
        <a:ext cx="1253771" cy="1862147"/>
      </dsp:txXfrm>
    </dsp:sp>
    <dsp:sp modelId="{BCB407A7-535C-4D26-8FFB-A670E255309D}">
      <dsp:nvSpPr>
        <dsp:cNvPr id="0" name=""/>
        <dsp:cNvSpPr/>
      </dsp:nvSpPr>
      <dsp:spPr>
        <a:xfrm>
          <a:off x="136755" y="177265"/>
          <a:ext cx="428179" cy="42817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CACDF1-D8B6-4D06-890B-FF757A5599A1}">
      <dsp:nvSpPr>
        <dsp:cNvPr id="0" name=""/>
        <dsp:cNvSpPr/>
      </dsp:nvSpPr>
      <dsp:spPr>
        <a:xfrm rot="16200000">
          <a:off x="894557" y="1227938"/>
          <a:ext cx="1862147" cy="21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8815"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CPI Trajectory</a:t>
          </a:r>
        </a:p>
      </dsp:txBody>
      <dsp:txXfrm>
        <a:off x="894557" y="1227938"/>
        <a:ext cx="1862147" cy="214089"/>
      </dsp:txXfrm>
    </dsp:sp>
    <dsp:sp modelId="{A66809FB-586A-4261-B30E-E0AE9BAD2A10}">
      <dsp:nvSpPr>
        <dsp:cNvPr id="0" name=""/>
        <dsp:cNvSpPr/>
      </dsp:nvSpPr>
      <dsp:spPr>
        <a:xfrm>
          <a:off x="1964583" y="452977"/>
          <a:ext cx="1253771" cy="1862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8815"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Nov. headline CPI held steady at 2.2% while “</a:t>
          </a:r>
          <a:r>
            <a:rPr lang="en-US" sz="1100" kern="1200" err="1">
              <a:solidFill>
                <a:schemeClr val="bg1"/>
              </a:solidFill>
            </a:rPr>
            <a:t>supercore</a:t>
          </a:r>
          <a:r>
            <a:rPr lang="en-US" sz="1100" kern="1200">
              <a:solidFill>
                <a:schemeClr val="bg1"/>
              </a:solidFill>
            </a:rPr>
            <a:t>” elevated at 3.2%.</a:t>
          </a:r>
          <a:r>
            <a:rPr lang="en-US" sz="1100" kern="1200" baseline="30000">
              <a:solidFill>
                <a:prstClr val="white"/>
              </a:solidFill>
              <a:latin typeface="Arial" panose="020B0604020202020204"/>
              <a:ea typeface="+mn-ea"/>
              <a:cs typeface="+mn-cs"/>
            </a:rPr>
            <a:t>2</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Inflation may edge up in 2026 but is likely to remain less than 2.5%.</a:t>
          </a:r>
          <a:r>
            <a:rPr lang="en-US" sz="1100" kern="1200" baseline="30000">
              <a:solidFill>
                <a:schemeClr val="bg1"/>
              </a:solidFill>
            </a:rPr>
            <a:t>3</a:t>
          </a:r>
        </a:p>
      </dsp:txBody>
      <dsp:txXfrm>
        <a:off x="1964583" y="452977"/>
        <a:ext cx="1253771" cy="1862147"/>
      </dsp:txXfrm>
    </dsp:sp>
    <dsp:sp modelId="{C1ABD090-E757-437C-A44B-E6A028B55BF3}">
      <dsp:nvSpPr>
        <dsp:cNvPr id="0" name=""/>
        <dsp:cNvSpPr/>
      </dsp:nvSpPr>
      <dsp:spPr>
        <a:xfrm>
          <a:off x="1714274" y="177265"/>
          <a:ext cx="428179" cy="42817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895F1F8-BFC3-4ADD-AB35-B84C55518A1A}">
      <dsp:nvSpPr>
        <dsp:cNvPr id="0" name=""/>
        <dsp:cNvSpPr/>
      </dsp:nvSpPr>
      <dsp:spPr>
        <a:xfrm rot="16200000">
          <a:off x="2553888" y="1227938"/>
          <a:ext cx="1862147" cy="21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8815" bIns="0" numCol="1" spcCol="1270" anchor="t" anchorCtr="0">
          <a:noAutofit/>
        </a:bodyPr>
        <a:lstStyle/>
        <a:p>
          <a:pPr marL="0" lvl="0" indent="0" algn="r" defTabSz="622300">
            <a:lnSpc>
              <a:spcPct val="90000"/>
            </a:lnSpc>
            <a:spcBef>
              <a:spcPct val="0"/>
            </a:spcBef>
            <a:spcAft>
              <a:spcPct val="35000"/>
            </a:spcAft>
            <a:buNone/>
          </a:pPr>
          <a:r>
            <a:rPr lang="en-US" sz="1400" kern="1200">
              <a:latin typeface="Manulife JH Sans Demibold" panose="020B0703040401060103" pitchFamily="34" charset="0"/>
            </a:rPr>
            <a:t>Labor Market</a:t>
          </a:r>
        </a:p>
      </dsp:txBody>
      <dsp:txXfrm>
        <a:off x="2553888" y="1227938"/>
        <a:ext cx="1862147" cy="214089"/>
      </dsp:txXfrm>
    </dsp:sp>
    <dsp:sp modelId="{8B826F53-87B6-460E-9E77-40A6E6053952}">
      <dsp:nvSpPr>
        <dsp:cNvPr id="0" name=""/>
        <dsp:cNvSpPr/>
      </dsp:nvSpPr>
      <dsp:spPr>
        <a:xfrm>
          <a:off x="3623914" y="452977"/>
          <a:ext cx="1253771" cy="1862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8815" rIns="78232" bIns="78232"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Nov. job gains of 54k lowered unemployment rate to 6.4%.</a:t>
          </a:r>
          <a:r>
            <a:rPr lang="en-US" sz="1100" kern="1200" baseline="30000">
              <a:solidFill>
                <a:prstClr val="white"/>
              </a:solidFill>
              <a:latin typeface="Arial" panose="020B0604020202020204"/>
              <a:ea typeface="+mn-ea"/>
              <a:cs typeface="+mn-cs"/>
            </a:rPr>
            <a:t>4</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solidFill>
                <a:schemeClr val="bg1"/>
              </a:solidFill>
            </a:rPr>
            <a:t>Three straight months of job gains and wage growth above inflation support a firmer 2026 outlook. </a:t>
          </a:r>
          <a:endParaRPr lang="en-US" sz="1100" kern="1200" baseline="30000">
            <a:solidFill>
              <a:schemeClr val="bg1"/>
            </a:solidFill>
          </a:endParaRPr>
        </a:p>
      </dsp:txBody>
      <dsp:txXfrm>
        <a:off x="3623914" y="452977"/>
        <a:ext cx="1253771" cy="1862147"/>
      </dsp:txXfrm>
    </dsp:sp>
    <dsp:sp modelId="{ADFD379A-B281-45BD-8008-D34E41555240}">
      <dsp:nvSpPr>
        <dsp:cNvPr id="0" name=""/>
        <dsp:cNvSpPr/>
      </dsp:nvSpPr>
      <dsp:spPr>
        <a:xfrm>
          <a:off x="3412107" y="177265"/>
          <a:ext cx="428179" cy="42817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8872A0-AA63-4DE8-9194-4D16110A4D02}">
      <dsp:nvSpPr>
        <dsp:cNvPr id="0" name=""/>
        <dsp:cNvSpPr/>
      </dsp:nvSpPr>
      <dsp:spPr>
        <a:xfrm rot="16200000">
          <a:off x="4201825" y="1228869"/>
          <a:ext cx="1862147" cy="21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88815" bIns="0" numCol="1" spcCol="1270" anchor="t" anchorCtr="0">
          <a:noAutofit/>
        </a:bodyPr>
        <a:lstStyle/>
        <a:p>
          <a:pPr marL="0" lvl="0" indent="0" algn="r" defTabSz="622300">
            <a:lnSpc>
              <a:spcPct val="90000"/>
            </a:lnSpc>
            <a:spcBef>
              <a:spcPct val="0"/>
            </a:spcBef>
            <a:spcAft>
              <a:spcPct val="35000"/>
            </a:spcAft>
            <a:buNone/>
          </a:pPr>
          <a:r>
            <a:rPr lang="en-US" sz="1400" b="0" kern="1200">
              <a:latin typeface="Manulife JH Sans Demibold" panose="020B0703040401060103" pitchFamily="34" charset="0"/>
            </a:rPr>
            <a:t>Tariffs &amp; Policy</a:t>
          </a:r>
        </a:p>
      </dsp:txBody>
      <dsp:txXfrm>
        <a:off x="4201825" y="1228869"/>
        <a:ext cx="1862147" cy="214089"/>
      </dsp:txXfrm>
    </dsp:sp>
    <dsp:sp modelId="{33D3AAB8-FA9B-4245-8F3D-05792CEF5A4D}">
      <dsp:nvSpPr>
        <dsp:cNvPr id="0" name=""/>
        <dsp:cNvSpPr/>
      </dsp:nvSpPr>
      <dsp:spPr>
        <a:xfrm>
          <a:off x="5307143" y="453163"/>
          <a:ext cx="1253771" cy="18621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188815" rIns="78232" bIns="78232" numCol="1" spcCol="1270" anchor="t" anchorCtr="0">
          <a:noAutofit/>
        </a:bodyPr>
        <a:lstStyle/>
        <a:p>
          <a:pPr marL="57150" lvl="1" indent="0" algn="l" defTabSz="488950">
            <a:lnSpc>
              <a:spcPct val="90000"/>
            </a:lnSpc>
            <a:spcBef>
              <a:spcPct val="0"/>
            </a:spcBef>
            <a:spcAft>
              <a:spcPct val="15000"/>
            </a:spcAft>
            <a:buChar char="•"/>
          </a:pPr>
          <a:r>
            <a:rPr lang="en-US" sz="1100" kern="1200">
              <a:solidFill>
                <a:schemeClr val="bg1"/>
              </a:solidFill>
            </a:rPr>
            <a:t>Pop growth slowed to 0.3%.</a:t>
          </a:r>
          <a:r>
            <a:rPr lang="en-US" sz="1100" kern="1200" baseline="30000">
              <a:solidFill>
                <a:schemeClr val="bg1"/>
              </a:solidFill>
            </a:rPr>
            <a:t>5</a:t>
          </a:r>
        </a:p>
        <a:p>
          <a:pPr marL="57150" lvl="1" indent="0" algn="l" defTabSz="488950">
            <a:lnSpc>
              <a:spcPct val="90000"/>
            </a:lnSpc>
            <a:spcBef>
              <a:spcPct val="0"/>
            </a:spcBef>
            <a:spcAft>
              <a:spcPct val="15000"/>
            </a:spcAft>
            <a:buChar char="•"/>
          </a:pPr>
          <a:r>
            <a:rPr lang="en-US" sz="1100" kern="1200">
              <a:solidFill>
                <a:schemeClr val="bg1"/>
              </a:solidFill>
            </a:rPr>
            <a:t>Exports improved modestly but remain tariff-exposed as federal budget measures underpin investment.  </a:t>
          </a:r>
          <a:endParaRPr lang="en-US" sz="1100" kern="1200" baseline="30000">
            <a:solidFill>
              <a:prstClr val="white"/>
            </a:solidFill>
            <a:latin typeface="Arial" panose="020B0604020202020204"/>
            <a:ea typeface="+mn-ea"/>
            <a:cs typeface="+mn-cs"/>
          </a:endParaRPr>
        </a:p>
      </dsp:txBody>
      <dsp:txXfrm>
        <a:off x="5307143" y="453163"/>
        <a:ext cx="1253771" cy="1862147"/>
      </dsp:txXfrm>
    </dsp:sp>
    <dsp:sp modelId="{55E7A38D-26C6-48EA-B8BB-1D9A0ECB54B2}">
      <dsp:nvSpPr>
        <dsp:cNvPr id="0" name=""/>
        <dsp:cNvSpPr/>
      </dsp:nvSpPr>
      <dsp:spPr>
        <a:xfrm>
          <a:off x="5090128" y="179273"/>
          <a:ext cx="428179" cy="42817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EC9A-8ECD-4DC8-9860-F52D05EA0F9D}">
      <dsp:nvSpPr>
        <dsp:cNvPr id="0" name=""/>
        <dsp:cNvSpPr/>
      </dsp:nvSpPr>
      <dsp:spPr>
        <a:xfrm>
          <a:off x="522937" y="288898"/>
          <a:ext cx="2664325" cy="1376907"/>
        </a:xfrm>
        <a:prstGeom prst="rect">
          <a:avLst/>
        </a:prstGeom>
        <a:no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475A13E-029D-4DBF-8BA3-650A37EBFDB8}">
      <dsp:nvSpPr>
        <dsp:cNvPr id="0" name=""/>
        <dsp:cNvSpPr/>
      </dsp:nvSpPr>
      <dsp:spPr>
        <a:xfrm>
          <a:off x="602561"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a:latin typeface="Manulife JH Sans" panose="020B0503040401060103" pitchFamily="34" charset="0"/>
            </a:rPr>
            <a:t>Tariff relief renews business investment, firms up household balance sheets &amp; spending to benefit of all sectors.</a:t>
          </a:r>
        </a:p>
      </dsp:txBody>
      <dsp:txXfrm>
        <a:off x="602561" y="449929"/>
        <a:ext cx="1237226" cy="1177927"/>
      </dsp:txXfrm>
    </dsp:sp>
    <dsp:sp modelId="{B2C7D870-BD7F-4C75-9DDB-5FB29F8B062F}">
      <dsp:nvSpPr>
        <dsp:cNvPr id="0" name=""/>
        <dsp:cNvSpPr/>
      </dsp:nvSpPr>
      <dsp:spPr>
        <a:xfrm>
          <a:off x="1867350"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a:latin typeface="Manulife JH Sans" panose="020B0503040401060103" pitchFamily="34" charset="0"/>
            </a:rPr>
            <a:t>Prolonged effects of tariffs further disrupts IND markets and labor markets, with trickle-down to businesses &amp; consumers.</a:t>
          </a:r>
        </a:p>
      </dsp:txBody>
      <dsp:txXfrm>
        <a:off x="1867350" y="449929"/>
        <a:ext cx="1237226" cy="1177927"/>
      </dsp:txXfrm>
    </dsp:sp>
    <dsp:sp modelId="{4CCBD9B8-2961-4EAB-A496-03B9F17E26FC}">
      <dsp:nvSpPr>
        <dsp:cNvPr id="0" name=""/>
        <dsp:cNvSpPr/>
      </dsp:nvSpPr>
      <dsp:spPr>
        <a:xfrm>
          <a:off x="247318" y="13349"/>
          <a:ext cx="520615" cy="520615"/>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D6C69-6BF9-4D69-90C6-1EFDBA15D27D}">
      <dsp:nvSpPr>
        <dsp:cNvPr id="0" name=""/>
        <dsp:cNvSpPr/>
      </dsp:nvSpPr>
      <dsp:spPr>
        <a:xfrm>
          <a:off x="2819770" y="200575"/>
          <a:ext cx="489990" cy="1679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1683-6600-464F-8F49-8B67687501C0}">
      <dsp:nvSpPr>
        <dsp:cNvPr id="0" name=""/>
        <dsp:cNvSpPr/>
      </dsp:nvSpPr>
      <dsp:spPr>
        <a:xfrm>
          <a:off x="1855100" y="452448"/>
          <a:ext cx="306" cy="112503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EC9A-8ECD-4DC8-9860-F52D05EA0F9D}">
      <dsp:nvSpPr>
        <dsp:cNvPr id="0" name=""/>
        <dsp:cNvSpPr/>
      </dsp:nvSpPr>
      <dsp:spPr>
        <a:xfrm>
          <a:off x="522937" y="288898"/>
          <a:ext cx="2664325" cy="1376907"/>
        </a:xfrm>
        <a:prstGeom prst="rect">
          <a:avLst/>
        </a:prstGeom>
        <a:no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475A13E-029D-4DBF-8BA3-650A37EBFDB8}">
      <dsp:nvSpPr>
        <dsp:cNvPr id="0" name=""/>
        <dsp:cNvSpPr/>
      </dsp:nvSpPr>
      <dsp:spPr>
        <a:xfrm>
          <a:off x="602561"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a:latin typeface="Manulife JH Sans" panose="020B0503040401060103" pitchFamily="34" charset="0"/>
            </a:rPr>
            <a:t>Drives GDP, productivity, infrastructure investment; a boost for IND/AI-adjacent CRE, and operational efficiencies.</a:t>
          </a:r>
        </a:p>
      </dsp:txBody>
      <dsp:txXfrm>
        <a:off x="602561" y="449929"/>
        <a:ext cx="1237226" cy="1177927"/>
      </dsp:txXfrm>
    </dsp:sp>
    <dsp:sp modelId="{B2C7D870-BD7F-4C75-9DDB-5FB29F8B062F}">
      <dsp:nvSpPr>
        <dsp:cNvPr id="0" name=""/>
        <dsp:cNvSpPr/>
      </dsp:nvSpPr>
      <dsp:spPr>
        <a:xfrm>
          <a:off x="1867350"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dirty="0">
              <a:latin typeface="Manulife JH Sans" panose="020B0503040401060103" pitchFamily="34" charset="0"/>
            </a:rPr>
            <a:t>May artificially inflate balance sheets; potential job replacement subduing OFF demand; balance between revenue growth/capex.</a:t>
          </a:r>
        </a:p>
      </dsp:txBody>
      <dsp:txXfrm>
        <a:off x="1867350" y="449929"/>
        <a:ext cx="1237226" cy="1177927"/>
      </dsp:txXfrm>
    </dsp:sp>
    <dsp:sp modelId="{4CCBD9B8-2961-4EAB-A496-03B9F17E26FC}">
      <dsp:nvSpPr>
        <dsp:cNvPr id="0" name=""/>
        <dsp:cNvSpPr/>
      </dsp:nvSpPr>
      <dsp:spPr>
        <a:xfrm>
          <a:off x="247318" y="13349"/>
          <a:ext cx="520615" cy="520615"/>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D6C69-6BF9-4D69-90C6-1EFDBA15D27D}">
      <dsp:nvSpPr>
        <dsp:cNvPr id="0" name=""/>
        <dsp:cNvSpPr/>
      </dsp:nvSpPr>
      <dsp:spPr>
        <a:xfrm>
          <a:off x="2819770" y="200575"/>
          <a:ext cx="489990" cy="1679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1683-6600-464F-8F49-8B67687501C0}">
      <dsp:nvSpPr>
        <dsp:cNvPr id="0" name=""/>
        <dsp:cNvSpPr/>
      </dsp:nvSpPr>
      <dsp:spPr>
        <a:xfrm>
          <a:off x="1855100" y="452448"/>
          <a:ext cx="306" cy="112503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EC9A-8ECD-4DC8-9860-F52D05EA0F9D}">
      <dsp:nvSpPr>
        <dsp:cNvPr id="0" name=""/>
        <dsp:cNvSpPr/>
      </dsp:nvSpPr>
      <dsp:spPr>
        <a:xfrm>
          <a:off x="522937" y="288898"/>
          <a:ext cx="2664325" cy="1376907"/>
        </a:xfrm>
        <a:prstGeom prst="rect">
          <a:avLst/>
        </a:prstGeom>
        <a:no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475A13E-029D-4DBF-8BA3-650A37EBFDB8}">
      <dsp:nvSpPr>
        <dsp:cNvPr id="0" name=""/>
        <dsp:cNvSpPr/>
      </dsp:nvSpPr>
      <dsp:spPr>
        <a:xfrm>
          <a:off x="602561"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a:latin typeface="Manulife JH Sans" panose="020B0503040401060103" pitchFamily="34" charset="0"/>
            </a:rPr>
            <a:t>Smaller labour force stabilizes unemployment; more subdued housing demand may support MF rebalancing.</a:t>
          </a:r>
        </a:p>
      </dsp:txBody>
      <dsp:txXfrm>
        <a:off x="602561" y="449929"/>
        <a:ext cx="1237226" cy="1177927"/>
      </dsp:txXfrm>
    </dsp:sp>
    <dsp:sp modelId="{B2C7D870-BD7F-4C75-9DDB-5FB29F8B062F}">
      <dsp:nvSpPr>
        <dsp:cNvPr id="0" name=""/>
        <dsp:cNvSpPr/>
      </dsp:nvSpPr>
      <dsp:spPr>
        <a:xfrm>
          <a:off x="1867350"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dirty="0">
              <a:latin typeface="Manulife JH Sans" panose="020B0503040401060103" pitchFamily="34" charset="0"/>
            </a:rPr>
            <a:t>Potential labor shortages hurt IND &amp; OFF growth select markets; vulnerable to lower MF/STU HSG demand.</a:t>
          </a:r>
          <a:r>
            <a:rPr lang="en-US" sz="1200" kern="1200" baseline="30000" dirty="0">
              <a:latin typeface="Manulife JH Sans" panose="020B0503040401060103" pitchFamily="34" charset="0"/>
            </a:rPr>
            <a:t>1</a:t>
          </a:r>
        </a:p>
      </dsp:txBody>
      <dsp:txXfrm>
        <a:off x="1867350" y="449929"/>
        <a:ext cx="1237226" cy="1177927"/>
      </dsp:txXfrm>
    </dsp:sp>
    <dsp:sp modelId="{4CCBD9B8-2961-4EAB-A496-03B9F17E26FC}">
      <dsp:nvSpPr>
        <dsp:cNvPr id="0" name=""/>
        <dsp:cNvSpPr/>
      </dsp:nvSpPr>
      <dsp:spPr>
        <a:xfrm>
          <a:off x="247318" y="13349"/>
          <a:ext cx="520615" cy="520615"/>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D6C69-6BF9-4D69-90C6-1EFDBA15D27D}">
      <dsp:nvSpPr>
        <dsp:cNvPr id="0" name=""/>
        <dsp:cNvSpPr/>
      </dsp:nvSpPr>
      <dsp:spPr>
        <a:xfrm>
          <a:off x="2819770" y="200575"/>
          <a:ext cx="489990" cy="1679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1683-6600-464F-8F49-8B67687501C0}">
      <dsp:nvSpPr>
        <dsp:cNvPr id="0" name=""/>
        <dsp:cNvSpPr/>
      </dsp:nvSpPr>
      <dsp:spPr>
        <a:xfrm>
          <a:off x="1855100" y="452448"/>
          <a:ext cx="306" cy="112503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EC9A-8ECD-4DC8-9860-F52D05EA0F9D}">
      <dsp:nvSpPr>
        <dsp:cNvPr id="0" name=""/>
        <dsp:cNvSpPr/>
      </dsp:nvSpPr>
      <dsp:spPr>
        <a:xfrm>
          <a:off x="522937" y="288898"/>
          <a:ext cx="2664325" cy="1376907"/>
        </a:xfrm>
        <a:prstGeom prst="rect">
          <a:avLst/>
        </a:prstGeom>
        <a:no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475A13E-029D-4DBF-8BA3-650A37EBFDB8}">
      <dsp:nvSpPr>
        <dsp:cNvPr id="0" name=""/>
        <dsp:cNvSpPr/>
      </dsp:nvSpPr>
      <dsp:spPr>
        <a:xfrm>
          <a:off x="602561"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a:latin typeface="Manulife JH Sans" panose="020B0503040401060103" pitchFamily="34" charset="0"/>
            </a:rPr>
            <a:t>Productivity through business investment anchors growth, supporting IND demand; boost in GDP per capita.</a:t>
          </a:r>
        </a:p>
      </dsp:txBody>
      <dsp:txXfrm>
        <a:off x="602561" y="449929"/>
        <a:ext cx="1237226" cy="1177927"/>
      </dsp:txXfrm>
    </dsp:sp>
    <dsp:sp modelId="{B2C7D870-BD7F-4C75-9DDB-5FB29F8B062F}">
      <dsp:nvSpPr>
        <dsp:cNvPr id="0" name=""/>
        <dsp:cNvSpPr/>
      </dsp:nvSpPr>
      <dsp:spPr>
        <a:xfrm>
          <a:off x="1867350"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dirty="0">
              <a:latin typeface="Manulife JH Sans" panose="020B0503040401060103" pitchFamily="34" charset="0"/>
            </a:rPr>
            <a:t>Productivity gains not driven by population or labor force expansion, which could temper MF, OFF demand.</a:t>
          </a:r>
          <a:r>
            <a:rPr lang="en-US" sz="1200" kern="1200" baseline="30000" dirty="0">
              <a:latin typeface="Manulife JH Sans" panose="020B0503040401060103" pitchFamily="34" charset="0"/>
            </a:rPr>
            <a:t>2</a:t>
          </a:r>
        </a:p>
      </dsp:txBody>
      <dsp:txXfrm>
        <a:off x="1867350" y="449929"/>
        <a:ext cx="1237226" cy="1177927"/>
      </dsp:txXfrm>
    </dsp:sp>
    <dsp:sp modelId="{4CCBD9B8-2961-4EAB-A496-03B9F17E26FC}">
      <dsp:nvSpPr>
        <dsp:cNvPr id="0" name=""/>
        <dsp:cNvSpPr/>
      </dsp:nvSpPr>
      <dsp:spPr>
        <a:xfrm>
          <a:off x="247318" y="13349"/>
          <a:ext cx="520615" cy="520615"/>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D6C69-6BF9-4D69-90C6-1EFDBA15D27D}">
      <dsp:nvSpPr>
        <dsp:cNvPr id="0" name=""/>
        <dsp:cNvSpPr/>
      </dsp:nvSpPr>
      <dsp:spPr>
        <a:xfrm>
          <a:off x="2819770" y="200575"/>
          <a:ext cx="489990" cy="1679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1683-6600-464F-8F49-8B67687501C0}">
      <dsp:nvSpPr>
        <dsp:cNvPr id="0" name=""/>
        <dsp:cNvSpPr/>
      </dsp:nvSpPr>
      <dsp:spPr>
        <a:xfrm>
          <a:off x="1855100" y="452448"/>
          <a:ext cx="306" cy="112503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EC9A-8ECD-4DC8-9860-F52D05EA0F9D}">
      <dsp:nvSpPr>
        <dsp:cNvPr id="0" name=""/>
        <dsp:cNvSpPr/>
      </dsp:nvSpPr>
      <dsp:spPr>
        <a:xfrm>
          <a:off x="522937" y="288898"/>
          <a:ext cx="2664325" cy="1376907"/>
        </a:xfrm>
        <a:prstGeom prst="rect">
          <a:avLst/>
        </a:prstGeom>
        <a:no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475A13E-029D-4DBF-8BA3-650A37EBFDB8}">
      <dsp:nvSpPr>
        <dsp:cNvPr id="0" name=""/>
        <dsp:cNvSpPr/>
      </dsp:nvSpPr>
      <dsp:spPr>
        <a:xfrm>
          <a:off x="602561"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dirty="0">
              <a:latin typeface="Manulife JH Sans" panose="020B0503040401060103" pitchFamily="34" charset="0"/>
            </a:rPr>
            <a:t>U.S. and Canada governmental policies are driving operational improvements, efficiencies, and resilience.</a:t>
          </a:r>
        </a:p>
      </dsp:txBody>
      <dsp:txXfrm>
        <a:off x="602561" y="449929"/>
        <a:ext cx="1237226" cy="1177927"/>
      </dsp:txXfrm>
    </dsp:sp>
    <dsp:sp modelId="{B2C7D870-BD7F-4C75-9DDB-5FB29F8B062F}">
      <dsp:nvSpPr>
        <dsp:cNvPr id="0" name=""/>
        <dsp:cNvSpPr/>
      </dsp:nvSpPr>
      <dsp:spPr>
        <a:xfrm>
          <a:off x="1867350"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dirty="0">
              <a:latin typeface="Manulife JH Sans" panose="020B0503040401060103" pitchFamily="34" charset="0"/>
            </a:rPr>
            <a:t>Navigating a patchwork of state and city-level regulations; ESG backlash varying by geography and asset type.</a:t>
          </a:r>
        </a:p>
      </dsp:txBody>
      <dsp:txXfrm>
        <a:off x="1867350" y="449929"/>
        <a:ext cx="1237226" cy="1177927"/>
      </dsp:txXfrm>
    </dsp:sp>
    <dsp:sp modelId="{4CCBD9B8-2961-4EAB-A496-03B9F17E26FC}">
      <dsp:nvSpPr>
        <dsp:cNvPr id="0" name=""/>
        <dsp:cNvSpPr/>
      </dsp:nvSpPr>
      <dsp:spPr>
        <a:xfrm>
          <a:off x="247318" y="13349"/>
          <a:ext cx="520615" cy="520615"/>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D6C69-6BF9-4D69-90C6-1EFDBA15D27D}">
      <dsp:nvSpPr>
        <dsp:cNvPr id="0" name=""/>
        <dsp:cNvSpPr/>
      </dsp:nvSpPr>
      <dsp:spPr>
        <a:xfrm>
          <a:off x="2819770" y="200575"/>
          <a:ext cx="489990" cy="1679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1683-6600-464F-8F49-8B67687501C0}">
      <dsp:nvSpPr>
        <dsp:cNvPr id="0" name=""/>
        <dsp:cNvSpPr/>
      </dsp:nvSpPr>
      <dsp:spPr>
        <a:xfrm>
          <a:off x="1855100" y="452448"/>
          <a:ext cx="306" cy="112503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EC9A-8ECD-4DC8-9860-F52D05EA0F9D}">
      <dsp:nvSpPr>
        <dsp:cNvPr id="0" name=""/>
        <dsp:cNvSpPr/>
      </dsp:nvSpPr>
      <dsp:spPr>
        <a:xfrm>
          <a:off x="522937" y="288898"/>
          <a:ext cx="2664325" cy="1376907"/>
        </a:xfrm>
        <a:prstGeom prst="rect">
          <a:avLst/>
        </a:prstGeom>
        <a:no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475A13E-029D-4DBF-8BA3-650A37EBFDB8}">
      <dsp:nvSpPr>
        <dsp:cNvPr id="0" name=""/>
        <dsp:cNvSpPr/>
      </dsp:nvSpPr>
      <dsp:spPr>
        <a:xfrm>
          <a:off x="602561"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a:latin typeface="Manulife JH Sans" panose="020B0503040401060103" pitchFamily="34" charset="0"/>
            </a:rPr>
            <a:t>AI-driven wealth effect; upside to higher income earners; unlock for-sale and luxury MF market and boost retail spending.</a:t>
          </a:r>
        </a:p>
      </dsp:txBody>
      <dsp:txXfrm>
        <a:off x="602561" y="449929"/>
        <a:ext cx="1237226" cy="1177927"/>
      </dsp:txXfrm>
    </dsp:sp>
    <dsp:sp modelId="{B2C7D870-BD7F-4C75-9DDB-5FB29F8B062F}">
      <dsp:nvSpPr>
        <dsp:cNvPr id="0" name=""/>
        <dsp:cNvSpPr/>
      </dsp:nvSpPr>
      <dsp:spPr>
        <a:xfrm>
          <a:off x="1867350" y="449929"/>
          <a:ext cx="1237226" cy="1177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en-US" sz="1200" kern="1200" dirty="0">
              <a:latin typeface="Manulife JH Sans" panose="020B0503040401060103" pitchFamily="34" charset="0"/>
            </a:rPr>
            <a:t>Lower income households benefit less, potentially hurting MF demand, RET supporting this demographic.</a:t>
          </a:r>
        </a:p>
      </dsp:txBody>
      <dsp:txXfrm>
        <a:off x="1867350" y="449929"/>
        <a:ext cx="1237226" cy="1177927"/>
      </dsp:txXfrm>
    </dsp:sp>
    <dsp:sp modelId="{4CCBD9B8-2961-4EAB-A496-03B9F17E26FC}">
      <dsp:nvSpPr>
        <dsp:cNvPr id="0" name=""/>
        <dsp:cNvSpPr/>
      </dsp:nvSpPr>
      <dsp:spPr>
        <a:xfrm>
          <a:off x="247318" y="13349"/>
          <a:ext cx="520615" cy="520615"/>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CD6C69-6BF9-4D69-90C6-1EFDBA15D27D}">
      <dsp:nvSpPr>
        <dsp:cNvPr id="0" name=""/>
        <dsp:cNvSpPr/>
      </dsp:nvSpPr>
      <dsp:spPr>
        <a:xfrm>
          <a:off x="2819770" y="200575"/>
          <a:ext cx="489990" cy="1679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1683-6600-464F-8F49-8B67687501C0}">
      <dsp:nvSpPr>
        <dsp:cNvPr id="0" name=""/>
        <dsp:cNvSpPr/>
      </dsp:nvSpPr>
      <dsp:spPr>
        <a:xfrm>
          <a:off x="1855100" y="452448"/>
          <a:ext cx="306" cy="1125033"/>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7.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8.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0.72135</cdr:x>
      <cdr:y>0.11125</cdr:y>
    </cdr:from>
    <cdr:to>
      <cdr:x>0.88213</cdr:x>
      <cdr:y>0.90899</cdr:y>
    </cdr:to>
    <cdr:sp macro="" textlink="">
      <cdr:nvSpPr>
        <cdr:cNvPr id="2" name="Rectangle 1">
          <a:extLst xmlns:a="http://schemas.openxmlformats.org/drawingml/2006/main">
            <a:ext uri="{FF2B5EF4-FFF2-40B4-BE49-F238E27FC236}">
              <a16:creationId xmlns:a16="http://schemas.microsoft.com/office/drawing/2014/main" id="{9F0E85E6-3AA8-8503-1195-ECA745EA14A0}"/>
            </a:ext>
          </a:extLst>
        </cdr:cNvPr>
        <cdr:cNvSpPr/>
      </cdr:nvSpPr>
      <cdr:spPr>
        <a:xfrm xmlns:a="http://schemas.openxmlformats.org/drawingml/2006/main">
          <a:off x="3070928" y="215213"/>
          <a:ext cx="684491" cy="1543243"/>
        </a:xfrm>
        <a:prstGeom xmlns:a="http://schemas.openxmlformats.org/drawingml/2006/main" prst="rect">
          <a:avLst/>
        </a:prstGeom>
        <a:solidFill xmlns:a="http://schemas.openxmlformats.org/drawingml/2006/main">
          <a:schemeClr val="bg2">
            <a:alpha val="1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100" kern="1200">
              <a:solidFill>
                <a:schemeClr val="lt1"/>
              </a:solidFill>
              <a:latin typeface="+mn-lt"/>
              <a:ea typeface="+mn-ea"/>
              <a:cs typeface="+mn-cs"/>
            </a:defRPr>
          </a:lvl1pPr>
          <a:lvl2pPr marL="457200" indent="0" algn="l" defTabSz="457200" rtl="0" eaLnBrk="1" latinLnBrk="0" hangingPunct="1">
            <a:defRPr sz="1100" kern="1200">
              <a:solidFill>
                <a:schemeClr val="lt1"/>
              </a:solidFill>
              <a:latin typeface="+mn-lt"/>
              <a:ea typeface="+mn-ea"/>
              <a:cs typeface="+mn-cs"/>
            </a:defRPr>
          </a:lvl2pPr>
          <a:lvl3pPr marL="914400" indent="0" algn="l" defTabSz="457200" rtl="0" eaLnBrk="1" latinLnBrk="0" hangingPunct="1">
            <a:defRPr sz="1100" kern="1200">
              <a:solidFill>
                <a:schemeClr val="lt1"/>
              </a:solidFill>
              <a:latin typeface="+mn-lt"/>
              <a:ea typeface="+mn-ea"/>
              <a:cs typeface="+mn-cs"/>
            </a:defRPr>
          </a:lvl3pPr>
          <a:lvl4pPr marL="1371600" indent="0" algn="l" defTabSz="457200" rtl="0" eaLnBrk="1" latinLnBrk="0" hangingPunct="1">
            <a:defRPr sz="1100" kern="1200">
              <a:solidFill>
                <a:schemeClr val="lt1"/>
              </a:solidFill>
              <a:latin typeface="+mn-lt"/>
              <a:ea typeface="+mn-ea"/>
              <a:cs typeface="+mn-cs"/>
            </a:defRPr>
          </a:lvl4pPr>
          <a:lvl5pPr marL="1828800" indent="0" algn="l" defTabSz="457200" rtl="0" eaLnBrk="1" latinLnBrk="0" hangingPunct="1">
            <a:defRPr sz="1100" kern="1200">
              <a:solidFill>
                <a:schemeClr val="lt1"/>
              </a:solidFill>
              <a:latin typeface="+mn-lt"/>
              <a:ea typeface="+mn-ea"/>
              <a:cs typeface="+mn-cs"/>
            </a:defRPr>
          </a:lvl5pPr>
          <a:lvl6pPr marL="2286000" indent="0" algn="l" defTabSz="457200" rtl="0" eaLnBrk="1" latinLnBrk="0" hangingPunct="1">
            <a:defRPr sz="1100" kern="1200">
              <a:solidFill>
                <a:schemeClr val="lt1"/>
              </a:solidFill>
              <a:latin typeface="+mn-lt"/>
              <a:ea typeface="+mn-ea"/>
              <a:cs typeface="+mn-cs"/>
            </a:defRPr>
          </a:lvl6pPr>
          <a:lvl7pPr marL="2743200" indent="0" algn="l" defTabSz="457200" rtl="0" eaLnBrk="1" latinLnBrk="0" hangingPunct="1">
            <a:defRPr sz="1100" kern="1200">
              <a:solidFill>
                <a:schemeClr val="lt1"/>
              </a:solidFill>
              <a:latin typeface="+mn-lt"/>
              <a:ea typeface="+mn-ea"/>
              <a:cs typeface="+mn-cs"/>
            </a:defRPr>
          </a:lvl7pPr>
          <a:lvl8pPr marL="3200400" indent="0" algn="l" defTabSz="457200" rtl="0" eaLnBrk="1" latinLnBrk="0" hangingPunct="1">
            <a:defRPr sz="1100" kern="1200">
              <a:solidFill>
                <a:schemeClr val="lt1"/>
              </a:solidFill>
              <a:latin typeface="+mn-lt"/>
              <a:ea typeface="+mn-ea"/>
              <a:cs typeface="+mn-cs"/>
            </a:defRPr>
          </a:lvl8pPr>
          <a:lvl9pPr marL="3657600" indent="0" algn="l" defTabSz="457200" rtl="0" eaLnBrk="1" latinLnBrk="0" hangingPunct="1">
            <a:defRPr sz="1100" kern="12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2.xml><?xml version="1.0" encoding="utf-8"?>
<c:userShapes xmlns:c="http://schemas.openxmlformats.org/drawingml/2006/chart">
  <cdr:relSizeAnchor xmlns:cdr="http://schemas.openxmlformats.org/drawingml/2006/chartDrawing">
    <cdr:from>
      <cdr:x>0.72732</cdr:x>
      <cdr:y>0.11125</cdr:y>
    </cdr:from>
    <cdr:to>
      <cdr:x>0.88213</cdr:x>
      <cdr:y>0.78051</cdr:y>
    </cdr:to>
    <cdr:sp macro="" textlink="">
      <cdr:nvSpPr>
        <cdr:cNvPr id="2" name="Rectangle 1">
          <a:extLst xmlns:a="http://schemas.openxmlformats.org/drawingml/2006/main">
            <a:ext uri="{FF2B5EF4-FFF2-40B4-BE49-F238E27FC236}">
              <a16:creationId xmlns:a16="http://schemas.microsoft.com/office/drawing/2014/main" id="{9F0E85E6-3AA8-8503-1195-ECA745EA14A0}"/>
            </a:ext>
          </a:extLst>
        </cdr:cNvPr>
        <cdr:cNvSpPr/>
      </cdr:nvSpPr>
      <cdr:spPr>
        <a:xfrm xmlns:a="http://schemas.openxmlformats.org/drawingml/2006/main">
          <a:off x="3096358" y="302974"/>
          <a:ext cx="659061" cy="1822640"/>
        </a:xfrm>
        <a:prstGeom xmlns:a="http://schemas.openxmlformats.org/drawingml/2006/main" prst="rect">
          <a:avLst/>
        </a:prstGeom>
        <a:solidFill xmlns:a="http://schemas.openxmlformats.org/drawingml/2006/main">
          <a:schemeClr val="bg2">
            <a:alpha val="1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100" kern="1200">
              <a:solidFill>
                <a:schemeClr val="lt1"/>
              </a:solidFill>
              <a:latin typeface="+mn-lt"/>
              <a:ea typeface="+mn-ea"/>
              <a:cs typeface="+mn-cs"/>
            </a:defRPr>
          </a:lvl1pPr>
          <a:lvl2pPr marL="457200" indent="0" algn="l" defTabSz="457200" rtl="0" eaLnBrk="1" latinLnBrk="0" hangingPunct="1">
            <a:defRPr sz="1100" kern="1200">
              <a:solidFill>
                <a:schemeClr val="lt1"/>
              </a:solidFill>
              <a:latin typeface="+mn-lt"/>
              <a:ea typeface="+mn-ea"/>
              <a:cs typeface="+mn-cs"/>
            </a:defRPr>
          </a:lvl2pPr>
          <a:lvl3pPr marL="914400" indent="0" algn="l" defTabSz="457200" rtl="0" eaLnBrk="1" latinLnBrk="0" hangingPunct="1">
            <a:defRPr sz="1100" kern="1200">
              <a:solidFill>
                <a:schemeClr val="lt1"/>
              </a:solidFill>
              <a:latin typeface="+mn-lt"/>
              <a:ea typeface="+mn-ea"/>
              <a:cs typeface="+mn-cs"/>
            </a:defRPr>
          </a:lvl3pPr>
          <a:lvl4pPr marL="1371600" indent="0" algn="l" defTabSz="457200" rtl="0" eaLnBrk="1" latinLnBrk="0" hangingPunct="1">
            <a:defRPr sz="1100" kern="1200">
              <a:solidFill>
                <a:schemeClr val="lt1"/>
              </a:solidFill>
              <a:latin typeface="+mn-lt"/>
              <a:ea typeface="+mn-ea"/>
              <a:cs typeface="+mn-cs"/>
            </a:defRPr>
          </a:lvl4pPr>
          <a:lvl5pPr marL="1828800" indent="0" algn="l" defTabSz="457200" rtl="0" eaLnBrk="1" latinLnBrk="0" hangingPunct="1">
            <a:defRPr sz="1100" kern="1200">
              <a:solidFill>
                <a:schemeClr val="lt1"/>
              </a:solidFill>
              <a:latin typeface="+mn-lt"/>
              <a:ea typeface="+mn-ea"/>
              <a:cs typeface="+mn-cs"/>
            </a:defRPr>
          </a:lvl5pPr>
          <a:lvl6pPr marL="2286000" indent="0" algn="l" defTabSz="457200" rtl="0" eaLnBrk="1" latinLnBrk="0" hangingPunct="1">
            <a:defRPr sz="1100" kern="1200">
              <a:solidFill>
                <a:schemeClr val="lt1"/>
              </a:solidFill>
              <a:latin typeface="+mn-lt"/>
              <a:ea typeface="+mn-ea"/>
              <a:cs typeface="+mn-cs"/>
            </a:defRPr>
          </a:lvl6pPr>
          <a:lvl7pPr marL="2743200" indent="0" algn="l" defTabSz="457200" rtl="0" eaLnBrk="1" latinLnBrk="0" hangingPunct="1">
            <a:defRPr sz="1100" kern="1200">
              <a:solidFill>
                <a:schemeClr val="lt1"/>
              </a:solidFill>
              <a:latin typeface="+mn-lt"/>
              <a:ea typeface="+mn-ea"/>
              <a:cs typeface="+mn-cs"/>
            </a:defRPr>
          </a:lvl7pPr>
          <a:lvl8pPr marL="3200400" indent="0" algn="l" defTabSz="457200" rtl="0" eaLnBrk="1" latinLnBrk="0" hangingPunct="1">
            <a:defRPr sz="1100" kern="1200">
              <a:solidFill>
                <a:schemeClr val="lt1"/>
              </a:solidFill>
              <a:latin typeface="+mn-lt"/>
              <a:ea typeface="+mn-ea"/>
              <a:cs typeface="+mn-cs"/>
            </a:defRPr>
          </a:lvl8pPr>
          <a:lvl9pPr marL="3657600" indent="0" algn="l" defTabSz="457200" rtl="0" eaLnBrk="1" latinLnBrk="0" hangingPunct="1">
            <a:defRPr sz="1100" kern="12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3.xml><?xml version="1.0" encoding="utf-8"?>
<c:userShapes xmlns:c="http://schemas.openxmlformats.org/drawingml/2006/chart">
  <cdr:relSizeAnchor xmlns:cdr="http://schemas.openxmlformats.org/drawingml/2006/chartDrawing">
    <cdr:from>
      <cdr:x>0.72732</cdr:x>
      <cdr:y>0.11125</cdr:y>
    </cdr:from>
    <cdr:to>
      <cdr:x>0.88213</cdr:x>
      <cdr:y>0.87558</cdr:y>
    </cdr:to>
    <cdr:sp macro="" textlink="">
      <cdr:nvSpPr>
        <cdr:cNvPr id="2" name="Rectangle 1">
          <a:extLst xmlns:a="http://schemas.openxmlformats.org/drawingml/2006/main">
            <a:ext uri="{FF2B5EF4-FFF2-40B4-BE49-F238E27FC236}">
              <a16:creationId xmlns:a16="http://schemas.microsoft.com/office/drawing/2014/main" id="{9F0E85E6-3AA8-8503-1195-ECA745EA14A0}"/>
            </a:ext>
          </a:extLst>
        </cdr:cNvPr>
        <cdr:cNvSpPr/>
      </cdr:nvSpPr>
      <cdr:spPr>
        <a:xfrm xmlns:a="http://schemas.openxmlformats.org/drawingml/2006/main">
          <a:off x="3092963" y="215001"/>
          <a:ext cx="658337" cy="1477126"/>
        </a:xfrm>
        <a:prstGeom xmlns:a="http://schemas.openxmlformats.org/drawingml/2006/main" prst="rect">
          <a:avLst/>
        </a:prstGeom>
        <a:solidFill xmlns:a="http://schemas.openxmlformats.org/drawingml/2006/main">
          <a:schemeClr val="bg2">
            <a:alpha val="1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100" kern="1200">
              <a:solidFill>
                <a:schemeClr val="lt1"/>
              </a:solidFill>
              <a:latin typeface="+mn-lt"/>
              <a:ea typeface="+mn-ea"/>
              <a:cs typeface="+mn-cs"/>
            </a:defRPr>
          </a:lvl1pPr>
          <a:lvl2pPr marL="457200" indent="0" algn="l" defTabSz="457200" rtl="0" eaLnBrk="1" latinLnBrk="0" hangingPunct="1">
            <a:defRPr sz="1100" kern="1200">
              <a:solidFill>
                <a:schemeClr val="lt1"/>
              </a:solidFill>
              <a:latin typeface="+mn-lt"/>
              <a:ea typeface="+mn-ea"/>
              <a:cs typeface="+mn-cs"/>
            </a:defRPr>
          </a:lvl2pPr>
          <a:lvl3pPr marL="914400" indent="0" algn="l" defTabSz="457200" rtl="0" eaLnBrk="1" latinLnBrk="0" hangingPunct="1">
            <a:defRPr sz="1100" kern="1200">
              <a:solidFill>
                <a:schemeClr val="lt1"/>
              </a:solidFill>
              <a:latin typeface="+mn-lt"/>
              <a:ea typeface="+mn-ea"/>
              <a:cs typeface="+mn-cs"/>
            </a:defRPr>
          </a:lvl3pPr>
          <a:lvl4pPr marL="1371600" indent="0" algn="l" defTabSz="457200" rtl="0" eaLnBrk="1" latinLnBrk="0" hangingPunct="1">
            <a:defRPr sz="1100" kern="1200">
              <a:solidFill>
                <a:schemeClr val="lt1"/>
              </a:solidFill>
              <a:latin typeface="+mn-lt"/>
              <a:ea typeface="+mn-ea"/>
              <a:cs typeface="+mn-cs"/>
            </a:defRPr>
          </a:lvl4pPr>
          <a:lvl5pPr marL="1828800" indent="0" algn="l" defTabSz="457200" rtl="0" eaLnBrk="1" latinLnBrk="0" hangingPunct="1">
            <a:defRPr sz="1100" kern="1200">
              <a:solidFill>
                <a:schemeClr val="lt1"/>
              </a:solidFill>
              <a:latin typeface="+mn-lt"/>
              <a:ea typeface="+mn-ea"/>
              <a:cs typeface="+mn-cs"/>
            </a:defRPr>
          </a:lvl5pPr>
          <a:lvl6pPr marL="2286000" indent="0" algn="l" defTabSz="457200" rtl="0" eaLnBrk="1" latinLnBrk="0" hangingPunct="1">
            <a:defRPr sz="1100" kern="1200">
              <a:solidFill>
                <a:schemeClr val="lt1"/>
              </a:solidFill>
              <a:latin typeface="+mn-lt"/>
              <a:ea typeface="+mn-ea"/>
              <a:cs typeface="+mn-cs"/>
            </a:defRPr>
          </a:lvl6pPr>
          <a:lvl7pPr marL="2743200" indent="0" algn="l" defTabSz="457200" rtl="0" eaLnBrk="1" latinLnBrk="0" hangingPunct="1">
            <a:defRPr sz="1100" kern="1200">
              <a:solidFill>
                <a:schemeClr val="lt1"/>
              </a:solidFill>
              <a:latin typeface="+mn-lt"/>
              <a:ea typeface="+mn-ea"/>
              <a:cs typeface="+mn-cs"/>
            </a:defRPr>
          </a:lvl7pPr>
          <a:lvl8pPr marL="3200400" indent="0" algn="l" defTabSz="457200" rtl="0" eaLnBrk="1" latinLnBrk="0" hangingPunct="1">
            <a:defRPr sz="1100" kern="1200">
              <a:solidFill>
                <a:schemeClr val="lt1"/>
              </a:solidFill>
              <a:latin typeface="+mn-lt"/>
              <a:ea typeface="+mn-ea"/>
              <a:cs typeface="+mn-cs"/>
            </a:defRPr>
          </a:lvl8pPr>
          <a:lvl9pPr marL="3657600" indent="0" algn="l" defTabSz="457200" rtl="0" eaLnBrk="1" latinLnBrk="0" hangingPunct="1">
            <a:defRPr sz="1100" kern="12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4.xml><?xml version="1.0" encoding="utf-8"?>
<c:userShapes xmlns:c="http://schemas.openxmlformats.org/drawingml/2006/chart">
  <cdr:relSizeAnchor xmlns:cdr="http://schemas.openxmlformats.org/drawingml/2006/chartDrawing">
    <cdr:from>
      <cdr:x>0.72732</cdr:x>
      <cdr:y>0.11125</cdr:y>
    </cdr:from>
    <cdr:to>
      <cdr:x>0.88213</cdr:x>
      <cdr:y>0.85672</cdr:y>
    </cdr:to>
    <cdr:sp macro="" textlink="">
      <cdr:nvSpPr>
        <cdr:cNvPr id="2" name="Rectangle 1">
          <a:extLst xmlns:a="http://schemas.openxmlformats.org/drawingml/2006/main">
            <a:ext uri="{FF2B5EF4-FFF2-40B4-BE49-F238E27FC236}">
              <a16:creationId xmlns:a16="http://schemas.microsoft.com/office/drawing/2014/main" id="{9F0E85E6-3AA8-8503-1195-ECA745EA14A0}"/>
            </a:ext>
          </a:extLst>
        </cdr:cNvPr>
        <cdr:cNvSpPr/>
      </cdr:nvSpPr>
      <cdr:spPr>
        <a:xfrm xmlns:a="http://schemas.openxmlformats.org/drawingml/2006/main">
          <a:off x="3192295" y="213107"/>
          <a:ext cx="679479" cy="1428005"/>
        </a:xfrm>
        <a:prstGeom xmlns:a="http://schemas.openxmlformats.org/drawingml/2006/main" prst="rect">
          <a:avLst/>
        </a:prstGeom>
        <a:solidFill xmlns:a="http://schemas.openxmlformats.org/drawingml/2006/main">
          <a:schemeClr val="bg2">
            <a:alpha val="1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indent="0" algn="l" defTabSz="457200" rtl="0" eaLnBrk="1" latinLnBrk="0" hangingPunct="1">
            <a:defRPr sz="1100" kern="1200">
              <a:solidFill>
                <a:schemeClr val="lt1"/>
              </a:solidFill>
              <a:latin typeface="+mn-lt"/>
              <a:ea typeface="+mn-ea"/>
              <a:cs typeface="+mn-cs"/>
            </a:defRPr>
          </a:lvl1pPr>
          <a:lvl2pPr marL="457200" indent="0" algn="l" defTabSz="457200" rtl="0" eaLnBrk="1" latinLnBrk="0" hangingPunct="1">
            <a:defRPr sz="1100" kern="1200">
              <a:solidFill>
                <a:schemeClr val="lt1"/>
              </a:solidFill>
              <a:latin typeface="+mn-lt"/>
              <a:ea typeface="+mn-ea"/>
              <a:cs typeface="+mn-cs"/>
            </a:defRPr>
          </a:lvl2pPr>
          <a:lvl3pPr marL="914400" indent="0" algn="l" defTabSz="457200" rtl="0" eaLnBrk="1" latinLnBrk="0" hangingPunct="1">
            <a:defRPr sz="1100" kern="1200">
              <a:solidFill>
                <a:schemeClr val="lt1"/>
              </a:solidFill>
              <a:latin typeface="+mn-lt"/>
              <a:ea typeface="+mn-ea"/>
              <a:cs typeface="+mn-cs"/>
            </a:defRPr>
          </a:lvl3pPr>
          <a:lvl4pPr marL="1371600" indent="0" algn="l" defTabSz="457200" rtl="0" eaLnBrk="1" latinLnBrk="0" hangingPunct="1">
            <a:defRPr sz="1100" kern="1200">
              <a:solidFill>
                <a:schemeClr val="lt1"/>
              </a:solidFill>
              <a:latin typeface="+mn-lt"/>
              <a:ea typeface="+mn-ea"/>
              <a:cs typeface="+mn-cs"/>
            </a:defRPr>
          </a:lvl4pPr>
          <a:lvl5pPr marL="1828800" indent="0" algn="l" defTabSz="457200" rtl="0" eaLnBrk="1" latinLnBrk="0" hangingPunct="1">
            <a:defRPr sz="1100" kern="1200">
              <a:solidFill>
                <a:schemeClr val="lt1"/>
              </a:solidFill>
              <a:latin typeface="+mn-lt"/>
              <a:ea typeface="+mn-ea"/>
              <a:cs typeface="+mn-cs"/>
            </a:defRPr>
          </a:lvl5pPr>
          <a:lvl6pPr marL="2286000" indent="0" algn="l" defTabSz="457200" rtl="0" eaLnBrk="1" latinLnBrk="0" hangingPunct="1">
            <a:defRPr sz="1100" kern="1200">
              <a:solidFill>
                <a:schemeClr val="lt1"/>
              </a:solidFill>
              <a:latin typeface="+mn-lt"/>
              <a:ea typeface="+mn-ea"/>
              <a:cs typeface="+mn-cs"/>
            </a:defRPr>
          </a:lvl6pPr>
          <a:lvl7pPr marL="2743200" indent="0" algn="l" defTabSz="457200" rtl="0" eaLnBrk="1" latinLnBrk="0" hangingPunct="1">
            <a:defRPr sz="1100" kern="1200">
              <a:solidFill>
                <a:schemeClr val="lt1"/>
              </a:solidFill>
              <a:latin typeface="+mn-lt"/>
              <a:ea typeface="+mn-ea"/>
              <a:cs typeface="+mn-cs"/>
            </a:defRPr>
          </a:lvl7pPr>
          <a:lvl8pPr marL="3200400" indent="0" algn="l" defTabSz="457200" rtl="0" eaLnBrk="1" latinLnBrk="0" hangingPunct="1">
            <a:defRPr sz="1100" kern="1200">
              <a:solidFill>
                <a:schemeClr val="lt1"/>
              </a:solidFill>
              <a:latin typeface="+mn-lt"/>
              <a:ea typeface="+mn-ea"/>
              <a:cs typeface="+mn-cs"/>
            </a:defRPr>
          </a:lvl8pPr>
          <a:lvl9pPr marL="3657600" indent="0" algn="l" defTabSz="457200" rtl="0" eaLnBrk="1" latinLnBrk="0" hangingPunct="1">
            <a:defRPr sz="1100" kern="1200">
              <a:solidFill>
                <a:schemeClr val="lt1"/>
              </a:solidFill>
              <a:latin typeface="+mn-lt"/>
              <a:ea typeface="+mn-ea"/>
              <a:cs typeface="+mn-cs"/>
            </a:defRPr>
          </a:lvl9pPr>
        </a:lstStyle>
        <a:p xmlns:a="http://schemas.openxmlformats.org/drawingml/2006/main">
          <a:endParaRPr lang="en-US" kern="1200"/>
        </a:p>
      </cdr:txBody>
    </cdr:sp>
  </cdr:relSizeAnchor>
</c:userShapes>
</file>

<file path=ppt/drawings/drawing5.xml><?xml version="1.0" encoding="utf-8"?>
<c:userShapes xmlns:c="http://schemas.openxmlformats.org/drawingml/2006/chart">
  <cdr:relSizeAnchor xmlns:cdr="http://schemas.openxmlformats.org/drawingml/2006/chartDrawing">
    <cdr:from>
      <cdr:x>0.27401</cdr:x>
      <cdr:y>0.52219</cdr:y>
    </cdr:from>
    <cdr:to>
      <cdr:x>0.65392</cdr:x>
      <cdr:y>0.85089</cdr:y>
    </cdr:to>
    <cdr:sp macro="" textlink="">
      <cdr:nvSpPr>
        <cdr:cNvPr id="2" name="Rectangle 1">
          <a:extLst xmlns:a="http://schemas.openxmlformats.org/drawingml/2006/main">
            <a:ext uri="{FF2B5EF4-FFF2-40B4-BE49-F238E27FC236}">
              <a16:creationId xmlns:a16="http://schemas.microsoft.com/office/drawing/2014/main" id="{FDF8A75B-4734-3EC5-149B-9D6FE06BD5E2}"/>
            </a:ext>
          </a:extLst>
        </cdr:cNvPr>
        <cdr:cNvSpPr/>
      </cdr:nvSpPr>
      <cdr:spPr>
        <a:xfrm xmlns:a="http://schemas.openxmlformats.org/drawingml/2006/main">
          <a:off x="1346135" y="944991"/>
          <a:ext cx="1866343" cy="594839"/>
        </a:xfrm>
        <a:prstGeom xmlns:a="http://schemas.openxmlformats.org/drawingml/2006/main" prst="rect">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en-US" sz="1000" b="1" dirty="0">
              <a:solidFill>
                <a:schemeClr val="accent1"/>
              </a:solidFill>
              <a:latin typeface="Manulife JH Sans Demibold" panose="020B0703040401060103" pitchFamily="34" charset="0"/>
            </a:rPr>
            <a:t>Senior housing NOI growth forecasted to continue to outperform traditional CRE </a:t>
          </a:r>
          <a:endParaRPr lang="en-US" sz="1000" b="1" kern="1200" dirty="0">
            <a:solidFill>
              <a:schemeClr val="accent1"/>
            </a:solidFill>
            <a:latin typeface="Manulife JH Sans Demibold" panose="020B0703040401060103"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0.84558</cdr:x>
      <cdr:y>0.60838</cdr:y>
    </cdr:from>
    <cdr:to>
      <cdr:x>0.89017</cdr:x>
      <cdr:y>0.71757</cdr:y>
    </cdr:to>
    <cdr:cxnSp macro="">
      <cdr:nvCxnSpPr>
        <cdr:cNvPr id="3" name="Straight Arrow Connector 2">
          <a:extLst xmlns:a="http://schemas.openxmlformats.org/drawingml/2006/main">
            <a:ext uri="{FF2B5EF4-FFF2-40B4-BE49-F238E27FC236}">
              <a16:creationId xmlns:a16="http://schemas.microsoft.com/office/drawing/2014/main" id="{0CF1F5C8-9A64-F7A7-4FD7-385BAF87A3BA}"/>
            </a:ext>
          </a:extLst>
        </cdr:cNvPr>
        <cdr:cNvCxnSpPr/>
      </cdr:nvCxnSpPr>
      <cdr:spPr>
        <a:xfrm xmlns:a="http://schemas.openxmlformats.org/drawingml/2006/main">
          <a:off x="4181359" y="1084316"/>
          <a:ext cx="220489" cy="194610"/>
        </a:xfrm>
        <a:prstGeom xmlns:a="http://schemas.openxmlformats.org/drawingml/2006/main" prst="straightConnector1">
          <a:avLst/>
        </a:prstGeom>
        <a:ln xmlns:a="http://schemas.openxmlformats.org/drawingml/2006/main" w="12700">
          <a:solidFill>
            <a:schemeClr val="accent1"/>
          </a:solidFill>
          <a:miter lim="8000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0.61679</cdr:x>
      <cdr:y>0.10255</cdr:y>
    </cdr:from>
    <cdr:to>
      <cdr:x>0.89136</cdr:x>
      <cdr:y>0.95768</cdr:y>
    </cdr:to>
    <cdr:sp macro="" textlink="">
      <cdr:nvSpPr>
        <cdr:cNvPr id="2" name="Rectangle 1">
          <a:extLst xmlns:a="http://schemas.openxmlformats.org/drawingml/2006/main">
            <a:ext uri="{FF2B5EF4-FFF2-40B4-BE49-F238E27FC236}">
              <a16:creationId xmlns:a16="http://schemas.microsoft.com/office/drawing/2014/main" id="{E0D94258-591E-3EB3-E4EA-711C7DB36F00}"/>
            </a:ext>
          </a:extLst>
        </cdr:cNvPr>
        <cdr:cNvSpPr/>
      </cdr:nvSpPr>
      <cdr:spPr>
        <a:xfrm xmlns:a="http://schemas.openxmlformats.org/drawingml/2006/main">
          <a:off x="2708993" y="202835"/>
          <a:ext cx="1205958" cy="1691296"/>
        </a:xfrm>
        <a:prstGeom xmlns:a="http://schemas.openxmlformats.org/drawingml/2006/main" prst="rect">
          <a:avLst/>
        </a:prstGeom>
        <a:solidFill xmlns:a="http://schemas.openxmlformats.org/drawingml/2006/main">
          <a:schemeClr val="tx2">
            <a:lumMod val="40000"/>
            <a:lumOff val="60000"/>
            <a:alpha val="30196"/>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182880" tIns="45720" rIns="182880" bIns="45720" numCol="1" spcCol="0" rtlCol="0" fromWordArt="0" anchor="t" anchorCtr="0" forceAA="0" compatLnSpc="1">
          <a:prstTxWarp prst="textNoShape">
            <a:avLst/>
          </a:prstTxWarp>
          <a:noAutofit/>
        </a:bodyP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l"/>
          <a:r>
            <a:rPr lang="en-US" sz="1000">
              <a:solidFill>
                <a:schemeClr val="tx2"/>
              </a:solidFill>
              <a:latin typeface="Arial" panose="020B0604020202020204" pitchFamily="34" charset="0"/>
              <a:cs typeface="Arial" panose="020B0604020202020204" pitchFamily="34" charset="0"/>
            </a:rPr>
            <a:t>Forecast</a:t>
          </a:r>
        </a:p>
      </cdr:txBody>
    </cdr:sp>
  </cdr:relSizeAnchor>
</c:userShapes>
</file>

<file path=ppt/drawings/drawing8.xml><?xml version="1.0" encoding="utf-8"?>
<c:userShapes xmlns:c="http://schemas.openxmlformats.org/drawingml/2006/chart">
  <cdr:relSizeAnchor xmlns:cdr="http://schemas.openxmlformats.org/drawingml/2006/chartDrawing">
    <cdr:from>
      <cdr:x>0.60535</cdr:x>
      <cdr:y>0.09234</cdr:y>
    </cdr:from>
    <cdr:to>
      <cdr:x>0.86419</cdr:x>
      <cdr:y>0.85101</cdr:y>
    </cdr:to>
    <cdr:sp macro="" textlink="">
      <cdr:nvSpPr>
        <cdr:cNvPr id="2" name="Rectangle 1">
          <a:extLst xmlns:a="http://schemas.openxmlformats.org/drawingml/2006/main">
            <a:ext uri="{FF2B5EF4-FFF2-40B4-BE49-F238E27FC236}">
              <a16:creationId xmlns:a16="http://schemas.microsoft.com/office/drawing/2014/main" id="{65336ACF-3EEA-ECB5-FD15-4D954DE3E24C}"/>
            </a:ext>
          </a:extLst>
        </cdr:cNvPr>
        <cdr:cNvSpPr/>
      </cdr:nvSpPr>
      <cdr:spPr>
        <a:xfrm xmlns:a="http://schemas.openxmlformats.org/drawingml/2006/main">
          <a:off x="2673188" y="185840"/>
          <a:ext cx="1142991" cy="1526954"/>
        </a:xfrm>
        <a:prstGeom xmlns:a="http://schemas.openxmlformats.org/drawingml/2006/main" prst="rect">
          <a:avLst/>
        </a:prstGeom>
        <a:solidFill xmlns:a="http://schemas.openxmlformats.org/drawingml/2006/main">
          <a:schemeClr val="tx2">
            <a:lumMod val="40000"/>
            <a:lumOff val="60000"/>
            <a:alpha val="30196"/>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182880" tIns="45720" rIns="182880" bIns="45720" numCol="1" spcCol="0" rtlCol="0" fromWordArt="0" anchor="t"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l"/>
          <a:r>
            <a:rPr lang="en-US" sz="1000">
              <a:solidFill>
                <a:schemeClr val="tx2"/>
              </a:solidFill>
              <a:latin typeface="Arial" panose="020B0604020202020204" pitchFamily="34" charset="0"/>
              <a:cs typeface="Arial" panose="020B0604020202020204" pitchFamily="34" charset="0"/>
            </a:rPr>
            <a:t>Forecast</a:t>
          </a:r>
        </a:p>
      </cdr:txBody>
    </cdr:sp>
  </cdr:relSizeAnchor>
</c:userShapes>
</file>

<file path=ppt/drawings/drawing9.xml><?xml version="1.0" encoding="utf-8"?>
<c:userShapes xmlns:c="http://schemas.openxmlformats.org/drawingml/2006/chart">
  <cdr:relSizeAnchor xmlns:cdr="http://schemas.openxmlformats.org/drawingml/2006/chartDrawing">
    <cdr:from>
      <cdr:x>0.60338</cdr:x>
      <cdr:y>0.09826</cdr:y>
    </cdr:from>
    <cdr:to>
      <cdr:x>0.86564</cdr:x>
      <cdr:y>0.85872</cdr:y>
    </cdr:to>
    <cdr:sp macro="" textlink="">
      <cdr:nvSpPr>
        <cdr:cNvPr id="2" name="Rectangle 1">
          <a:extLst xmlns:a="http://schemas.openxmlformats.org/drawingml/2006/main">
            <a:ext uri="{FF2B5EF4-FFF2-40B4-BE49-F238E27FC236}">
              <a16:creationId xmlns:a16="http://schemas.microsoft.com/office/drawing/2014/main" id="{E0D94258-591E-3EB3-E4EA-711C7DB36F00}"/>
            </a:ext>
          </a:extLst>
        </cdr:cNvPr>
        <cdr:cNvSpPr/>
      </cdr:nvSpPr>
      <cdr:spPr>
        <a:xfrm xmlns:a="http://schemas.openxmlformats.org/drawingml/2006/main">
          <a:off x="2652024" y="192856"/>
          <a:ext cx="1152698" cy="1492560"/>
        </a:xfrm>
        <a:prstGeom xmlns:a="http://schemas.openxmlformats.org/drawingml/2006/main" prst="rect">
          <a:avLst/>
        </a:prstGeom>
        <a:solidFill xmlns:a="http://schemas.openxmlformats.org/drawingml/2006/main">
          <a:schemeClr val="tx2">
            <a:lumMod val="40000"/>
            <a:lumOff val="60000"/>
            <a:alpha val="30196"/>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182880" tIns="45720" rIns="182880" bIns="45720" numCol="1" spcCol="0" rtlCol="0" fromWordArt="0" anchor="t" anchorCtr="0" forceAA="0" compatLnSpc="1">
          <a:prstTxWarp prst="textNoShape">
            <a:avLst/>
          </a:prstTxWarp>
          <a:noAutofit/>
        </a:bodyPr>
        <a:lstStyle xmlns:a="http://schemas.openxmlformats.org/drawingml/2006/main">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xmlns:a="http://schemas.openxmlformats.org/drawingml/2006/main">
          <a:pPr algn="l"/>
          <a:r>
            <a:rPr lang="en-US" sz="1000">
              <a:solidFill>
                <a:schemeClr val="tx2"/>
              </a:solidFill>
              <a:latin typeface="Arial" panose="020B0604020202020204" pitchFamily="34" charset="0"/>
              <a:cs typeface="Arial" panose="020B0604020202020204" pitchFamily="34" charset="0"/>
            </a:rPr>
            <a:t>Forecast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DB21B7-7681-1E55-BE1C-A4357BFD92CE}"/>
              </a:ext>
            </a:extLst>
          </p:cNvPr>
          <p:cNvSpPr>
            <a:spLocks noGrp="1"/>
          </p:cNvSpPr>
          <p:nvPr>
            <p:ph type="hdr" sz="quarter"/>
          </p:nvPr>
        </p:nvSpPr>
        <p:spPr>
          <a:xfrm>
            <a:off x="0" y="1"/>
            <a:ext cx="3042996" cy="466135"/>
          </a:xfrm>
          <a:prstGeom prst="rect">
            <a:avLst/>
          </a:prstGeom>
        </p:spPr>
        <p:txBody>
          <a:bodyPr vert="horz" lIns="85170" tIns="42584" rIns="85170" bIns="42584" rtlCol="0"/>
          <a:lstStyle>
            <a:lvl1pPr algn="l">
              <a:defRPr sz="1100"/>
            </a:lvl1pPr>
          </a:lstStyle>
          <a:p>
            <a:endParaRPr lang="en-US"/>
          </a:p>
        </p:txBody>
      </p:sp>
      <p:sp>
        <p:nvSpPr>
          <p:cNvPr id="3" name="Date Placeholder 2">
            <a:extLst>
              <a:ext uri="{FF2B5EF4-FFF2-40B4-BE49-F238E27FC236}">
                <a16:creationId xmlns:a16="http://schemas.microsoft.com/office/drawing/2014/main" id="{144D0502-746E-7363-322A-E7A29E66387A}"/>
              </a:ext>
            </a:extLst>
          </p:cNvPr>
          <p:cNvSpPr>
            <a:spLocks noGrp="1"/>
          </p:cNvSpPr>
          <p:nvPr>
            <p:ph type="dt" sz="quarter" idx="1"/>
          </p:nvPr>
        </p:nvSpPr>
        <p:spPr>
          <a:xfrm>
            <a:off x="3978365" y="1"/>
            <a:ext cx="3042996" cy="466135"/>
          </a:xfrm>
          <a:prstGeom prst="rect">
            <a:avLst/>
          </a:prstGeom>
        </p:spPr>
        <p:txBody>
          <a:bodyPr vert="horz" lIns="85170" tIns="42584" rIns="85170" bIns="42584" rtlCol="0"/>
          <a:lstStyle>
            <a:lvl1pPr algn="r">
              <a:defRPr sz="1100"/>
            </a:lvl1pPr>
          </a:lstStyle>
          <a:p>
            <a:fld id="{356E1E57-68C1-4270-AE7C-1D396C5E8C34}" type="datetimeFigureOut">
              <a:rPr lang="en-US" smtClean="0"/>
              <a:t>2/26/2026</a:t>
            </a:fld>
            <a:endParaRPr lang="en-US"/>
          </a:p>
        </p:txBody>
      </p:sp>
      <p:sp>
        <p:nvSpPr>
          <p:cNvPr id="4" name="Footer Placeholder 3">
            <a:extLst>
              <a:ext uri="{FF2B5EF4-FFF2-40B4-BE49-F238E27FC236}">
                <a16:creationId xmlns:a16="http://schemas.microsoft.com/office/drawing/2014/main" id="{F12A18CC-88B3-6A2D-55C6-3970A03C4717}"/>
              </a:ext>
            </a:extLst>
          </p:cNvPr>
          <p:cNvSpPr>
            <a:spLocks noGrp="1"/>
          </p:cNvSpPr>
          <p:nvPr>
            <p:ph type="ftr" sz="quarter" idx="2"/>
          </p:nvPr>
        </p:nvSpPr>
        <p:spPr>
          <a:xfrm>
            <a:off x="0" y="8842967"/>
            <a:ext cx="3042996" cy="466135"/>
          </a:xfrm>
          <a:prstGeom prst="rect">
            <a:avLst/>
          </a:prstGeom>
        </p:spPr>
        <p:txBody>
          <a:bodyPr vert="horz" lIns="85170" tIns="42584" rIns="85170" bIns="42584"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DC267499-0C37-0419-FD89-9D6F489A6314}"/>
              </a:ext>
            </a:extLst>
          </p:cNvPr>
          <p:cNvSpPr>
            <a:spLocks noGrp="1"/>
          </p:cNvSpPr>
          <p:nvPr>
            <p:ph type="sldNum" sz="quarter" idx="3"/>
          </p:nvPr>
        </p:nvSpPr>
        <p:spPr>
          <a:xfrm>
            <a:off x="3978365" y="8842967"/>
            <a:ext cx="3042996" cy="466135"/>
          </a:xfrm>
          <a:prstGeom prst="rect">
            <a:avLst/>
          </a:prstGeom>
        </p:spPr>
        <p:txBody>
          <a:bodyPr vert="horz" lIns="85170" tIns="42584" rIns="85170" bIns="42584" rtlCol="0" anchor="b"/>
          <a:lstStyle>
            <a:lvl1pPr algn="r">
              <a:defRPr sz="1100"/>
            </a:lvl1pPr>
          </a:lstStyle>
          <a:p>
            <a:fld id="{F33061A8-81C9-4FAA-AACA-E7CFEAA4A3D7}" type="slidenum">
              <a:rPr lang="en-US" smtClean="0"/>
              <a:t>‹#›</a:t>
            </a:fld>
            <a:endParaRPr lang="en-US"/>
          </a:p>
        </p:txBody>
      </p:sp>
    </p:spTree>
    <p:extLst>
      <p:ext uri="{BB962C8B-B14F-4D97-AF65-F5344CB8AC3E}">
        <p14:creationId xmlns:p14="http://schemas.microsoft.com/office/powerpoint/2010/main" val="598558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3" cy="467071"/>
          </a:xfrm>
          <a:prstGeom prst="rect">
            <a:avLst/>
          </a:prstGeom>
        </p:spPr>
        <p:txBody>
          <a:bodyPr vert="horz" lIns="80295" tIns="40147" rIns="80295" bIns="40147" rtlCol="0"/>
          <a:lstStyle>
            <a:lvl1pPr algn="l">
              <a:defRPr sz="1000"/>
            </a:lvl1pPr>
          </a:lstStyle>
          <a:p>
            <a:endParaRPr lang="en-US"/>
          </a:p>
        </p:txBody>
      </p:sp>
      <p:sp>
        <p:nvSpPr>
          <p:cNvPr id="3" name="Date Placeholder 2"/>
          <p:cNvSpPr>
            <a:spLocks noGrp="1"/>
          </p:cNvSpPr>
          <p:nvPr>
            <p:ph type="dt" idx="1"/>
          </p:nvPr>
        </p:nvSpPr>
        <p:spPr>
          <a:xfrm>
            <a:off x="3978130" y="3"/>
            <a:ext cx="3043343" cy="467071"/>
          </a:xfrm>
          <a:prstGeom prst="rect">
            <a:avLst/>
          </a:prstGeom>
        </p:spPr>
        <p:txBody>
          <a:bodyPr vert="horz" lIns="80295" tIns="40147" rIns="80295" bIns="40147" rtlCol="0"/>
          <a:lstStyle>
            <a:lvl1pPr algn="r">
              <a:defRPr sz="1000"/>
            </a:lvl1pPr>
          </a:lstStyle>
          <a:p>
            <a:fld id="{37598FFF-483D-467F-8884-EA5B640A8ED6}" type="datetimeFigureOut">
              <a:rPr lang="en-US" smtClean="0"/>
              <a:t>2/26/2026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80295" tIns="40147" rIns="80295" bIns="40147" rtlCol="0" anchor="ctr"/>
          <a:lstStyle/>
          <a:p>
            <a:endParaRPr lang="en-US"/>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80295" tIns="40147" rIns="80295" bIns="401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7070"/>
          </a:xfrm>
          <a:prstGeom prst="rect">
            <a:avLst/>
          </a:prstGeom>
        </p:spPr>
        <p:txBody>
          <a:bodyPr vert="horz" lIns="80295" tIns="40147" rIns="80295" bIns="40147" rtlCol="0" anchor="b"/>
          <a:lstStyle>
            <a:lvl1pPr algn="l">
              <a:defRPr sz="1000"/>
            </a:lvl1pPr>
          </a:lstStyle>
          <a:p>
            <a:endParaRPr lang="en-US"/>
          </a:p>
        </p:txBody>
      </p:sp>
      <p:sp>
        <p:nvSpPr>
          <p:cNvPr id="7" name="Slide Number Placeholder 6"/>
          <p:cNvSpPr>
            <a:spLocks noGrp="1"/>
          </p:cNvSpPr>
          <p:nvPr>
            <p:ph type="sldNum" sz="quarter" idx="5"/>
          </p:nvPr>
        </p:nvSpPr>
        <p:spPr>
          <a:xfrm>
            <a:off x="3978130" y="8842031"/>
            <a:ext cx="3043343" cy="467070"/>
          </a:xfrm>
          <a:prstGeom prst="rect">
            <a:avLst/>
          </a:prstGeom>
        </p:spPr>
        <p:txBody>
          <a:bodyPr vert="horz" lIns="80295" tIns="40147" rIns="80295" bIns="40147" rtlCol="0" anchor="b"/>
          <a:lstStyle>
            <a:lvl1pPr algn="r">
              <a:defRPr sz="1000"/>
            </a:lvl1pPr>
          </a:lstStyle>
          <a:p>
            <a:fld id="{247DA521-E80F-49FA-BF0A-EEE5FFA29F1E}" type="slidenum">
              <a:rPr lang="en-US" smtClean="0"/>
              <a:t>‹#›</a:t>
            </a:fld>
            <a:endParaRPr lang="en-US"/>
          </a:p>
        </p:txBody>
      </p:sp>
    </p:spTree>
    <p:extLst>
      <p:ext uri="{BB962C8B-B14F-4D97-AF65-F5344CB8AC3E}">
        <p14:creationId xmlns:p14="http://schemas.microsoft.com/office/powerpoint/2010/main" val="27598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DA521-E80F-49FA-BF0A-EEE5FFA29F1E}" type="slidenum">
              <a:rPr lang="en-US" smtClean="0"/>
              <a:t>1</a:t>
            </a:fld>
            <a:endParaRPr lang="en-US"/>
          </a:p>
        </p:txBody>
      </p:sp>
    </p:spTree>
    <p:extLst>
      <p:ext uri="{BB962C8B-B14F-4D97-AF65-F5344CB8AC3E}">
        <p14:creationId xmlns:p14="http://schemas.microsoft.com/office/powerpoint/2010/main" val="256182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99B1-0FAC-B96D-46A3-3CC5BC38E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07551-FDC0-0074-4071-45F7A29F46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544902-7C21-3572-8CC9-108648886A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7D26B4-5BA3-99AB-F7C3-538E8F7DE70D}"/>
              </a:ext>
            </a:extLst>
          </p:cNvPr>
          <p:cNvSpPr>
            <a:spLocks noGrp="1"/>
          </p:cNvSpPr>
          <p:nvPr>
            <p:ph type="sldNum" sz="quarter" idx="5"/>
          </p:nvPr>
        </p:nvSpPr>
        <p:spPr/>
        <p:txBody>
          <a:bodyPr/>
          <a:lstStyle/>
          <a:p>
            <a:fld id="{247DA521-E80F-49FA-BF0A-EEE5FFA29F1E}" type="slidenum">
              <a:rPr lang="en-US" smtClean="0"/>
              <a:t>13</a:t>
            </a:fld>
            <a:endParaRPr lang="en-US"/>
          </a:p>
        </p:txBody>
      </p:sp>
    </p:spTree>
    <p:extLst>
      <p:ext uri="{BB962C8B-B14F-4D97-AF65-F5344CB8AC3E}">
        <p14:creationId xmlns:p14="http://schemas.microsoft.com/office/powerpoint/2010/main" val="195164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140A-7173-C04A-6095-DD9898D6F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FB82E-5FC6-5638-E604-F6411B99E6B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7ABBB5C-6761-CFE3-E22D-02E137875D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0616048-4769-8C80-2174-529FD7B707A2}"/>
              </a:ext>
            </a:extLst>
          </p:cNvPr>
          <p:cNvSpPr>
            <a:spLocks noGrp="1"/>
          </p:cNvSpPr>
          <p:nvPr>
            <p:ph type="sldNum" sz="quarter" idx="5"/>
          </p:nvPr>
        </p:nvSpPr>
        <p:spPr/>
        <p:txBody>
          <a:bodyPr/>
          <a:lstStyle/>
          <a:p>
            <a:fld id="{247DA521-E80F-49FA-BF0A-EEE5FFA29F1E}" type="slidenum">
              <a:rPr lang="en-US" smtClean="0"/>
              <a:t>14</a:t>
            </a:fld>
            <a:endParaRPr lang="en-US"/>
          </a:p>
        </p:txBody>
      </p:sp>
    </p:spTree>
    <p:extLst>
      <p:ext uri="{BB962C8B-B14F-4D97-AF65-F5344CB8AC3E}">
        <p14:creationId xmlns:p14="http://schemas.microsoft.com/office/powerpoint/2010/main" val="3038787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4E0B9-512C-B0EB-56DF-AFF398D3B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3C565-3E5C-00AA-910A-14040A9114AE}"/>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F649581-E7F3-7109-1320-C1519C55FC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C2F207-59D0-A2C2-2463-3ACFA8245FEA}"/>
              </a:ext>
            </a:extLst>
          </p:cNvPr>
          <p:cNvSpPr>
            <a:spLocks noGrp="1"/>
          </p:cNvSpPr>
          <p:nvPr>
            <p:ph type="sldNum" sz="quarter" idx="5"/>
          </p:nvPr>
        </p:nvSpPr>
        <p:spPr/>
        <p:txBody>
          <a:bodyPr/>
          <a:lstStyle/>
          <a:p>
            <a:fld id="{247DA521-E80F-49FA-BF0A-EEE5FFA29F1E}" type="slidenum">
              <a:rPr lang="en-US" smtClean="0"/>
              <a:t>15</a:t>
            </a:fld>
            <a:endParaRPr lang="en-US"/>
          </a:p>
        </p:txBody>
      </p:sp>
    </p:spTree>
    <p:extLst>
      <p:ext uri="{BB962C8B-B14F-4D97-AF65-F5344CB8AC3E}">
        <p14:creationId xmlns:p14="http://schemas.microsoft.com/office/powerpoint/2010/main" val="394353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1F69B-8B5A-859D-4AAA-420939283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83A7D-D427-4429-6234-02B35D549D5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E07D059-21B8-0A47-A2BB-FC4EC592CE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8B368B-D458-6656-32E8-535C93387343}"/>
              </a:ext>
            </a:extLst>
          </p:cNvPr>
          <p:cNvSpPr>
            <a:spLocks noGrp="1"/>
          </p:cNvSpPr>
          <p:nvPr>
            <p:ph type="sldNum" sz="quarter" idx="5"/>
          </p:nvPr>
        </p:nvSpPr>
        <p:spPr/>
        <p:txBody>
          <a:bodyPr/>
          <a:lstStyle/>
          <a:p>
            <a:fld id="{247DA521-E80F-49FA-BF0A-EEE5FFA29F1E}" type="slidenum">
              <a:rPr lang="en-US" smtClean="0"/>
              <a:t>16</a:t>
            </a:fld>
            <a:endParaRPr lang="en-US"/>
          </a:p>
        </p:txBody>
      </p:sp>
    </p:spTree>
    <p:extLst>
      <p:ext uri="{BB962C8B-B14F-4D97-AF65-F5344CB8AC3E}">
        <p14:creationId xmlns:p14="http://schemas.microsoft.com/office/powerpoint/2010/main" val="125082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8D9C-6052-FF52-FE33-D1294EA00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21DA7D-5C65-9EFC-4B84-00F7C524B54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205D662-FAC9-AEB5-BC39-788080FF9E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EED594-0BB1-87A9-D72E-CBB958A7FC74}"/>
              </a:ext>
            </a:extLst>
          </p:cNvPr>
          <p:cNvSpPr>
            <a:spLocks noGrp="1"/>
          </p:cNvSpPr>
          <p:nvPr>
            <p:ph type="sldNum" sz="quarter" idx="5"/>
          </p:nvPr>
        </p:nvSpPr>
        <p:spPr/>
        <p:txBody>
          <a:bodyPr/>
          <a:lstStyle/>
          <a:p>
            <a:fld id="{247DA521-E80F-49FA-BF0A-EEE5FFA29F1E}" type="slidenum">
              <a:rPr lang="en-US" smtClean="0"/>
              <a:t>17</a:t>
            </a:fld>
            <a:endParaRPr lang="en-US"/>
          </a:p>
        </p:txBody>
      </p:sp>
    </p:spTree>
    <p:extLst>
      <p:ext uri="{BB962C8B-B14F-4D97-AF65-F5344CB8AC3E}">
        <p14:creationId xmlns:p14="http://schemas.microsoft.com/office/powerpoint/2010/main" val="43938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D882-669C-FF1C-A77E-FED3B0DE5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602CA-79CC-1891-B099-C749FCDDFA8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D088F0C-1004-5385-3747-1CFAA8F7C6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3AA29E-CF9A-0CEF-9A6C-7313D7145A76}"/>
              </a:ext>
            </a:extLst>
          </p:cNvPr>
          <p:cNvSpPr>
            <a:spLocks noGrp="1"/>
          </p:cNvSpPr>
          <p:nvPr>
            <p:ph type="sldNum" sz="quarter" idx="5"/>
          </p:nvPr>
        </p:nvSpPr>
        <p:spPr/>
        <p:txBody>
          <a:bodyPr/>
          <a:lstStyle/>
          <a:p>
            <a:fld id="{247DA521-E80F-49FA-BF0A-EEE5FFA29F1E}" type="slidenum">
              <a:rPr lang="en-US" smtClean="0"/>
              <a:t>18</a:t>
            </a:fld>
            <a:endParaRPr lang="en-US"/>
          </a:p>
        </p:txBody>
      </p:sp>
    </p:spTree>
    <p:extLst>
      <p:ext uri="{BB962C8B-B14F-4D97-AF65-F5344CB8AC3E}">
        <p14:creationId xmlns:p14="http://schemas.microsoft.com/office/powerpoint/2010/main" val="45994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19</a:t>
            </a:fld>
            <a:endParaRPr lang="en-US"/>
          </a:p>
        </p:txBody>
      </p:sp>
    </p:spTree>
    <p:extLst>
      <p:ext uri="{BB962C8B-B14F-4D97-AF65-F5344CB8AC3E}">
        <p14:creationId xmlns:p14="http://schemas.microsoft.com/office/powerpoint/2010/main" val="1413923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Independent living was 89.1%, assisted living was 87-88%, active adult was 92%. It’s overall NIC Senior housing occupancy (IL+ assisted living) NIC Map data, updated verbiage to reflect. See article here: https://www.multifamilyexecutive.com/demographics/senior-housing-occupancy-climbs-18-quarter-high-supply-falls-short</a:t>
            </a:r>
          </a:p>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20</a:t>
            </a:fld>
            <a:endParaRPr lang="en-US"/>
          </a:p>
        </p:txBody>
      </p:sp>
    </p:spTree>
    <p:extLst>
      <p:ext uri="{BB962C8B-B14F-4D97-AF65-F5344CB8AC3E}">
        <p14:creationId xmlns:p14="http://schemas.microsoft.com/office/powerpoint/2010/main" val="20232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22</a:t>
            </a:fld>
            <a:endParaRPr lang="en-US"/>
          </a:p>
        </p:txBody>
      </p:sp>
    </p:spTree>
    <p:extLst>
      <p:ext uri="{BB962C8B-B14F-4D97-AF65-F5344CB8AC3E}">
        <p14:creationId xmlns:p14="http://schemas.microsoft.com/office/powerpoint/2010/main" val="2337025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226060" marR="189230" indent="-188595">
              <a:spcBef>
                <a:spcPts val="300"/>
              </a:spcBef>
              <a:spcAft>
                <a:spcPts val="300"/>
              </a:spcAft>
              <a:buChar char="•"/>
              <a:tabLst>
                <a:tab pos="226060" algn="l"/>
              </a:tabLst>
            </a:pPr>
            <a:endParaRPr lang="en-US" sz="1200" b="1" spc="-18">
              <a:latin typeface="Manulife JH Sans" panose="020B0503040401060103" pitchFamily="34" charset="0"/>
              <a:cs typeface="Calibri"/>
            </a:endParaRPr>
          </a:p>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24</a:t>
            </a:fld>
            <a:endParaRPr lang="en-US"/>
          </a:p>
        </p:txBody>
      </p:sp>
    </p:spTree>
    <p:extLst>
      <p:ext uri="{BB962C8B-B14F-4D97-AF65-F5344CB8AC3E}">
        <p14:creationId xmlns:p14="http://schemas.microsoft.com/office/powerpoint/2010/main" val="78000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4</a:t>
            </a:fld>
            <a:endParaRPr lang="en-US"/>
          </a:p>
        </p:txBody>
      </p:sp>
    </p:spTree>
    <p:extLst>
      <p:ext uri="{BB962C8B-B14F-4D97-AF65-F5344CB8AC3E}">
        <p14:creationId xmlns:p14="http://schemas.microsoft.com/office/powerpoint/2010/main" val="3416584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889B2-0FA8-4EC1-9586-69B0F3AE6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0AB6F-5429-F10C-DEF0-111D84638DA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AB4E3EB-F9C8-4A53-E723-07BBC564EAF5}"/>
              </a:ext>
            </a:extLst>
          </p:cNvPr>
          <p:cNvSpPr>
            <a:spLocks noGrp="1"/>
          </p:cNvSpPr>
          <p:nvPr>
            <p:ph type="body" idx="1"/>
          </p:nvPr>
        </p:nvSpPr>
        <p:spPr/>
        <p:txBody>
          <a:bodyPr/>
          <a:lstStyle/>
          <a:p>
            <a:r>
              <a:rPr lang="en-US" sz="1200" kern="1200">
                <a:solidFill>
                  <a:schemeClr val="tx1"/>
                </a:solidFill>
                <a:effectLst/>
                <a:latin typeface="+mn-lt"/>
                <a:ea typeface="+mn-ea"/>
                <a:cs typeface="+mn-cs"/>
              </a:rPr>
              <a:t>With a focus on capital investment in infrastructure through 2030 incorporating inflows into housing, research and development (R&amp;D), and industrial modernization, several areas of CRE will directly and indirectly benefit. </a:t>
            </a:r>
            <a:endParaRPr lang="en-US"/>
          </a:p>
        </p:txBody>
      </p:sp>
      <p:sp>
        <p:nvSpPr>
          <p:cNvPr id="4" name="Slide Number Placeholder 3">
            <a:extLst>
              <a:ext uri="{FF2B5EF4-FFF2-40B4-BE49-F238E27FC236}">
                <a16:creationId xmlns:a16="http://schemas.microsoft.com/office/drawing/2014/main" id="{FE1FC0AB-A83B-E501-025A-B94072A4A4DE}"/>
              </a:ext>
            </a:extLst>
          </p:cNvPr>
          <p:cNvSpPr>
            <a:spLocks noGrp="1"/>
          </p:cNvSpPr>
          <p:nvPr>
            <p:ph type="sldNum" sz="quarter" idx="5"/>
          </p:nvPr>
        </p:nvSpPr>
        <p:spPr/>
        <p:txBody>
          <a:bodyPr/>
          <a:lstStyle/>
          <a:p>
            <a:fld id="{247DA521-E80F-49FA-BF0A-EEE5FFA29F1E}" type="slidenum">
              <a:rPr lang="en-US" smtClean="0"/>
              <a:t>27</a:t>
            </a:fld>
            <a:endParaRPr lang="en-US"/>
          </a:p>
        </p:txBody>
      </p:sp>
    </p:spTree>
    <p:extLst>
      <p:ext uri="{BB962C8B-B14F-4D97-AF65-F5344CB8AC3E}">
        <p14:creationId xmlns:p14="http://schemas.microsoft.com/office/powerpoint/2010/main" val="228834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9C3E-F855-DD9E-71F2-65335ABCE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502D3-BD29-09A6-83C1-560C6CCA09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1CB0D50-966D-61BB-72FE-572F2D84B9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F7517D-D9B6-8EA0-711E-078629290EDD}"/>
              </a:ext>
            </a:extLst>
          </p:cNvPr>
          <p:cNvSpPr>
            <a:spLocks noGrp="1"/>
          </p:cNvSpPr>
          <p:nvPr>
            <p:ph type="sldNum" sz="quarter" idx="5"/>
          </p:nvPr>
        </p:nvSpPr>
        <p:spPr/>
        <p:txBody>
          <a:bodyPr/>
          <a:lstStyle/>
          <a:p>
            <a:fld id="{247DA521-E80F-49FA-BF0A-EEE5FFA29F1E}" type="slidenum">
              <a:rPr lang="en-US" smtClean="0"/>
              <a:t>28</a:t>
            </a:fld>
            <a:endParaRPr lang="en-US"/>
          </a:p>
        </p:txBody>
      </p:sp>
    </p:spTree>
    <p:extLst>
      <p:ext uri="{BB962C8B-B14F-4D97-AF65-F5344CB8AC3E}">
        <p14:creationId xmlns:p14="http://schemas.microsoft.com/office/powerpoint/2010/main" val="3869775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DCC6D-66B3-C67B-C2CF-E411D8D04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DA43E-29A0-1D9E-E0D7-8E88721D42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1A89C2-0F0C-E5F7-C697-770FE5CCD8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75708B-42EF-0C28-1AD7-E63163D01A57}"/>
              </a:ext>
            </a:extLst>
          </p:cNvPr>
          <p:cNvSpPr>
            <a:spLocks noGrp="1"/>
          </p:cNvSpPr>
          <p:nvPr>
            <p:ph type="sldNum" sz="quarter" idx="5"/>
          </p:nvPr>
        </p:nvSpPr>
        <p:spPr/>
        <p:txBody>
          <a:bodyPr/>
          <a:lstStyle/>
          <a:p>
            <a:fld id="{247DA521-E80F-49FA-BF0A-EEE5FFA29F1E}" type="slidenum">
              <a:rPr lang="en-US" smtClean="0"/>
              <a:t>29</a:t>
            </a:fld>
            <a:endParaRPr lang="en-US"/>
          </a:p>
        </p:txBody>
      </p:sp>
    </p:spTree>
    <p:extLst>
      <p:ext uri="{BB962C8B-B14F-4D97-AF65-F5344CB8AC3E}">
        <p14:creationId xmlns:p14="http://schemas.microsoft.com/office/powerpoint/2010/main" val="1132163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EDFF-674E-2661-1D17-002FC45E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3D57F-1C56-35CD-2438-2EEEBCD4A8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43DC5B-FD86-AFCB-70CF-FD7CDCA249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94CF55-567C-883F-071B-03ACF01200D9}"/>
              </a:ext>
            </a:extLst>
          </p:cNvPr>
          <p:cNvSpPr>
            <a:spLocks noGrp="1"/>
          </p:cNvSpPr>
          <p:nvPr>
            <p:ph type="sldNum" sz="quarter" idx="5"/>
          </p:nvPr>
        </p:nvSpPr>
        <p:spPr/>
        <p:txBody>
          <a:bodyPr/>
          <a:lstStyle/>
          <a:p>
            <a:fld id="{247DA521-E80F-49FA-BF0A-EEE5FFA29F1E}" type="slidenum">
              <a:rPr lang="en-US" smtClean="0"/>
              <a:t>30</a:t>
            </a:fld>
            <a:endParaRPr lang="en-US"/>
          </a:p>
        </p:txBody>
      </p:sp>
    </p:spTree>
    <p:extLst>
      <p:ext uri="{BB962C8B-B14F-4D97-AF65-F5344CB8AC3E}">
        <p14:creationId xmlns:p14="http://schemas.microsoft.com/office/powerpoint/2010/main" val="1095308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8857A-03AA-E097-4920-57F3F1D33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84D99-41F4-F60D-6FFC-16BB3B4190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FD8D30-2B16-4DB7-D018-73F27C83A4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C4B8BD-53A8-2972-B933-5DCFFA532023}"/>
              </a:ext>
            </a:extLst>
          </p:cNvPr>
          <p:cNvSpPr>
            <a:spLocks noGrp="1"/>
          </p:cNvSpPr>
          <p:nvPr>
            <p:ph type="sldNum" sz="quarter" idx="5"/>
          </p:nvPr>
        </p:nvSpPr>
        <p:spPr/>
        <p:txBody>
          <a:bodyPr/>
          <a:lstStyle/>
          <a:p>
            <a:fld id="{247DA521-E80F-49FA-BF0A-EEE5FFA29F1E}" type="slidenum">
              <a:rPr lang="en-US" smtClean="0"/>
              <a:t>31</a:t>
            </a:fld>
            <a:endParaRPr lang="en-US"/>
          </a:p>
        </p:txBody>
      </p:sp>
    </p:spTree>
    <p:extLst>
      <p:ext uri="{BB962C8B-B14F-4D97-AF65-F5344CB8AC3E}">
        <p14:creationId xmlns:p14="http://schemas.microsoft.com/office/powerpoint/2010/main" val="1040829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algn="l"/>
            <a:r>
              <a:rPr lang="en-US" sz="1200"/>
              <a:t>Ind Theme: </a:t>
            </a:r>
          </a:p>
          <a:p>
            <a:pPr marL="342900" indent="-342900" algn="l">
              <a:buAutoNum type="arabicParenR"/>
            </a:pPr>
            <a:r>
              <a:rPr lang="en-US" sz="1200"/>
              <a:t>Tariff reshape demand </a:t>
            </a:r>
          </a:p>
          <a:p>
            <a:pPr marL="342900" indent="-342900" algn="l">
              <a:buAutoNum type="arabicParenR"/>
            </a:pPr>
            <a:r>
              <a:rPr lang="en-US" sz="1200"/>
              <a:t>Near shoring </a:t>
            </a:r>
          </a:p>
          <a:p>
            <a:pPr marL="342900" indent="-342900" algn="l">
              <a:buAutoNum type="arabicParenR"/>
            </a:pPr>
            <a:r>
              <a:rPr lang="en-US" sz="1200"/>
              <a:t>AI Adjacency, bifurcation demand </a:t>
            </a:r>
          </a:p>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35</a:t>
            </a:fld>
            <a:endParaRPr lang="en-US"/>
          </a:p>
        </p:txBody>
      </p:sp>
    </p:spTree>
    <p:extLst>
      <p:ext uri="{BB962C8B-B14F-4D97-AF65-F5344CB8AC3E}">
        <p14:creationId xmlns:p14="http://schemas.microsoft.com/office/powerpoint/2010/main" val="3529903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47DA521-E80F-49FA-BF0A-EEE5FFA29F1E}" type="slidenum">
              <a:rPr lang="en-US" smtClean="0"/>
              <a:t>36</a:t>
            </a:fld>
            <a:endParaRPr lang="en-US"/>
          </a:p>
        </p:txBody>
      </p:sp>
    </p:spTree>
    <p:extLst>
      <p:ext uri="{BB962C8B-B14F-4D97-AF65-F5344CB8AC3E}">
        <p14:creationId xmlns:p14="http://schemas.microsoft.com/office/powerpoint/2010/main" val="179060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algn="l"/>
            <a:r>
              <a:rPr lang="en-US" sz="1200"/>
              <a:t>RET Theme: </a:t>
            </a:r>
          </a:p>
          <a:p>
            <a:pPr marL="342900" indent="-342900" algn="l">
              <a:buAutoNum type="arabicParenR"/>
            </a:pPr>
            <a:r>
              <a:rPr lang="en-US" sz="1200"/>
              <a:t>Lower immigration ‘wealth effect/high&amp; low income gap leading to dispersion in retail types performance </a:t>
            </a:r>
          </a:p>
          <a:p>
            <a:pPr marL="342900" indent="-342900" algn="l">
              <a:buAutoNum type="arabicParenR"/>
            </a:pPr>
            <a:r>
              <a:rPr lang="en-US" sz="1200"/>
              <a:t>Margin pressure and pass through </a:t>
            </a:r>
          </a:p>
          <a:p>
            <a:pPr marL="342900" indent="-342900" algn="l">
              <a:buAutoNum type="arabicParenR"/>
            </a:pPr>
            <a:r>
              <a:rPr lang="en-US" sz="1200"/>
              <a:t>Hudson Bay impact </a:t>
            </a:r>
          </a:p>
          <a:p>
            <a:endParaRPr lang="en-US"/>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Consumers will remain cautious as any shake-ups at a macro-level would quickly reverberate, following a year of heightened uncertainty. Even so, for investors, the most successful retail </a:t>
            </a:r>
            <a:r>
              <a:rPr lang="en-US" sz="1200" spc="-18" err="1">
                <a:latin typeface="Manulife JH Sans" panose="020B0503040401060103" pitchFamily="34" charset="0"/>
                <a:cs typeface="Calibri"/>
              </a:rPr>
              <a:t>centres</a:t>
            </a:r>
            <a:r>
              <a:rPr lang="en-US" sz="1200" spc="-18">
                <a:latin typeface="Manulife JH Sans" panose="020B0503040401060103" pitchFamily="34" charset="0"/>
                <a:cs typeface="Calibri"/>
              </a:rPr>
              <a:t> today boast downturn-resilient qualities that should mitigate risk even if an economic recovery becomes more elusive than originally thought.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Immigration caps and softening in the multifamily market could trigger new migration patterns and a return to previously less affordable areas, in turn consolidating retail in once high-growth areas that may have been vulnerable to fewer international residents. These trends may bring to market new buying opportunities, along with an upswing in development helping to fill the gap for desirable, modernized product.</a:t>
            </a:r>
          </a:p>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37</a:t>
            </a:fld>
            <a:endParaRPr lang="en-US"/>
          </a:p>
        </p:txBody>
      </p:sp>
    </p:spTree>
    <p:extLst>
      <p:ext uri="{BB962C8B-B14F-4D97-AF65-F5344CB8AC3E}">
        <p14:creationId xmlns:p14="http://schemas.microsoft.com/office/powerpoint/2010/main" val="715600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algn="l"/>
            <a:r>
              <a:rPr lang="en-US" sz="1200"/>
              <a:t>OFF Theme: </a:t>
            </a:r>
          </a:p>
          <a:p>
            <a:pPr marL="342900" indent="-342900">
              <a:buAutoNum type="arabicParenR"/>
            </a:pPr>
            <a:r>
              <a:rPr lang="en-US" sz="1200"/>
              <a:t>Record-low office starts; </a:t>
            </a:r>
          </a:p>
          <a:p>
            <a:pPr marL="342900" indent="-342900">
              <a:buAutoNum type="arabicParenR"/>
            </a:pPr>
            <a:r>
              <a:rPr lang="en-US" sz="1200"/>
              <a:t>Power shift to employer; </a:t>
            </a:r>
          </a:p>
          <a:p>
            <a:pPr marL="342900" indent="-342900">
              <a:buAutoNum type="arabicParenR"/>
            </a:pPr>
            <a:r>
              <a:rPr lang="en-US" sz="1200"/>
              <a:t>more governmental policies back to the office; governmental intervention in conversion </a:t>
            </a:r>
            <a:endParaRPr lang="en-CA"/>
          </a:p>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38</a:t>
            </a:fld>
            <a:endParaRPr lang="en-US"/>
          </a:p>
        </p:txBody>
      </p:sp>
    </p:spTree>
    <p:extLst>
      <p:ext uri="{BB962C8B-B14F-4D97-AF65-F5344CB8AC3E}">
        <p14:creationId xmlns:p14="http://schemas.microsoft.com/office/powerpoint/2010/main" val="1900278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5</a:t>
            </a:fld>
            <a:endParaRPr lang="en-US"/>
          </a:p>
        </p:txBody>
      </p:sp>
    </p:spTree>
    <p:extLst>
      <p:ext uri="{BB962C8B-B14F-4D97-AF65-F5344CB8AC3E}">
        <p14:creationId xmlns:p14="http://schemas.microsoft.com/office/powerpoint/2010/main" val="154163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6</a:t>
            </a:fld>
            <a:endParaRPr lang="en-US"/>
          </a:p>
        </p:txBody>
      </p:sp>
    </p:spTree>
    <p:extLst>
      <p:ext uri="{BB962C8B-B14F-4D97-AF65-F5344CB8AC3E}">
        <p14:creationId xmlns:p14="http://schemas.microsoft.com/office/powerpoint/2010/main" val="297266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C805-4005-76AF-62D8-B8B30904D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3F5FA1-BF5E-302E-189E-4EB05B30BA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7A0A7A-D9B8-4A3A-C7B4-7A82B7BC0F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DE6249-F33B-2DA3-ED30-4CA58A09F770}"/>
              </a:ext>
            </a:extLst>
          </p:cNvPr>
          <p:cNvSpPr>
            <a:spLocks noGrp="1"/>
          </p:cNvSpPr>
          <p:nvPr>
            <p:ph type="sldNum" sz="quarter" idx="5"/>
          </p:nvPr>
        </p:nvSpPr>
        <p:spPr/>
        <p:txBody>
          <a:bodyPr/>
          <a:lstStyle/>
          <a:p>
            <a:fld id="{247DA521-E80F-49FA-BF0A-EEE5FFA29F1E}" type="slidenum">
              <a:rPr lang="en-US" smtClean="0"/>
              <a:t>7</a:t>
            </a:fld>
            <a:endParaRPr lang="en-US"/>
          </a:p>
        </p:txBody>
      </p:sp>
    </p:spTree>
    <p:extLst>
      <p:ext uri="{BB962C8B-B14F-4D97-AF65-F5344CB8AC3E}">
        <p14:creationId xmlns:p14="http://schemas.microsoft.com/office/powerpoint/2010/main" val="2516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8</a:t>
            </a:fld>
            <a:endParaRPr lang="en-US"/>
          </a:p>
        </p:txBody>
      </p:sp>
    </p:spTree>
    <p:extLst>
      <p:ext uri="{BB962C8B-B14F-4D97-AF65-F5344CB8AC3E}">
        <p14:creationId xmlns:p14="http://schemas.microsoft.com/office/powerpoint/2010/main" val="192478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7DA521-E80F-49FA-BF0A-EEE5FFA29F1E}" type="slidenum">
              <a:rPr lang="en-US" smtClean="0"/>
              <a:t>9</a:t>
            </a:fld>
            <a:endParaRPr lang="en-US"/>
          </a:p>
        </p:txBody>
      </p:sp>
    </p:spTree>
    <p:extLst>
      <p:ext uri="{BB962C8B-B14F-4D97-AF65-F5344CB8AC3E}">
        <p14:creationId xmlns:p14="http://schemas.microsoft.com/office/powerpoint/2010/main" val="2378292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7DA521-E80F-49FA-BF0A-EEE5FFA29F1E}" type="slidenum">
              <a:rPr lang="en-US" smtClean="0"/>
              <a:t>10</a:t>
            </a:fld>
            <a:endParaRPr lang="en-US"/>
          </a:p>
        </p:txBody>
      </p:sp>
    </p:spTree>
    <p:extLst>
      <p:ext uri="{BB962C8B-B14F-4D97-AF65-F5344CB8AC3E}">
        <p14:creationId xmlns:p14="http://schemas.microsoft.com/office/powerpoint/2010/main" val="36321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1B5C9-A31F-3FA4-7C24-8811F7230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5AC0D-487D-FA8C-3833-5722874FBB6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3899E62-1436-446C-499B-187ACA49A8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D30FF3-9AB1-937D-9B07-6D440D07C230}"/>
              </a:ext>
            </a:extLst>
          </p:cNvPr>
          <p:cNvSpPr>
            <a:spLocks noGrp="1"/>
          </p:cNvSpPr>
          <p:nvPr>
            <p:ph type="sldNum" sz="quarter" idx="5"/>
          </p:nvPr>
        </p:nvSpPr>
        <p:spPr/>
        <p:txBody>
          <a:bodyPr/>
          <a:lstStyle/>
          <a:p>
            <a:fld id="{247DA521-E80F-49FA-BF0A-EEE5FFA29F1E}" type="slidenum">
              <a:rPr lang="en-US" smtClean="0"/>
              <a:t>11</a:t>
            </a:fld>
            <a:endParaRPr lang="en-US"/>
          </a:p>
        </p:txBody>
      </p:sp>
    </p:spTree>
    <p:extLst>
      <p:ext uri="{BB962C8B-B14F-4D97-AF65-F5344CB8AC3E}">
        <p14:creationId xmlns:p14="http://schemas.microsoft.com/office/powerpoint/2010/main" val="1554089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tif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tif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Tab, Footnote">
    <p:spTree>
      <p:nvGrpSpPr>
        <p:cNvPr id="1" name=""/>
        <p:cNvGrpSpPr/>
        <p:nvPr/>
      </p:nvGrpSpPr>
      <p:grpSpPr>
        <a:xfrm>
          <a:off x="0" y="0"/>
          <a:ext cx="0" cy="0"/>
          <a:chOff x="0" y="0"/>
          <a:chExt cx="0" cy="0"/>
        </a:xfrm>
      </p:grpSpPr>
      <p:pic>
        <p:nvPicPr>
          <p:cNvPr id="9" name="Picture Placeholder 6">
            <a:extLst>
              <a:ext uri="{FF2B5EF4-FFF2-40B4-BE49-F238E27FC236}">
                <a16:creationId xmlns:a16="http://schemas.microsoft.com/office/drawing/2014/main" id="{113FC92F-024A-BB76-0CC2-459297EE39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14" r="12271" b="14147"/>
          <a:stretch/>
        </p:blipFill>
        <p:spPr>
          <a:xfrm>
            <a:off x="0" y="1"/>
            <a:ext cx="12188825" cy="6858000"/>
          </a:xfrm>
          <a:prstGeom prst="rect">
            <a:avLst/>
          </a:prstGeom>
        </p:spPr>
      </p:pic>
      <p:sp>
        <p:nvSpPr>
          <p:cNvPr id="7" name="Title 1">
            <a:extLst>
              <a:ext uri="{FF2B5EF4-FFF2-40B4-BE49-F238E27FC236}">
                <a16:creationId xmlns:a16="http://schemas.microsoft.com/office/drawing/2014/main" id="{892FC724-AF87-450E-8EDF-C031B77325A6}"/>
              </a:ext>
            </a:extLst>
          </p:cNvPr>
          <p:cNvSpPr>
            <a:spLocks noGrp="1"/>
          </p:cNvSpPr>
          <p:nvPr>
            <p:ph type="ctrTitle" hasCustomPrompt="1"/>
          </p:nvPr>
        </p:nvSpPr>
        <p:spPr>
          <a:xfrm>
            <a:off x="612967" y="1600199"/>
            <a:ext cx="5261585" cy="2546881"/>
          </a:xfrm>
          <a:prstGeom prst="rect">
            <a:avLst/>
          </a:prstGeom>
        </p:spPr>
        <p:txBody>
          <a:bodyPr lIns="0" tIns="0" rIns="0" anchor="b">
            <a:noAutofit/>
          </a:bodyPr>
          <a:lstStyle>
            <a:lvl1pPr>
              <a:lnSpc>
                <a:spcPct val="95000"/>
              </a:lnSpc>
              <a:defRPr sz="5400" b="1" baseline="0">
                <a:solidFill>
                  <a:schemeClr val="bg1"/>
                </a:solidFill>
                <a:latin typeface="+mn-lt"/>
              </a:defRPr>
            </a:lvl1pPr>
          </a:lstStyle>
          <a:p>
            <a:r>
              <a:rPr lang="en-CA" noProof="0"/>
              <a:t>Title of </a:t>
            </a:r>
            <a:br>
              <a:rPr lang="en-CA" noProof="0"/>
            </a:br>
            <a:r>
              <a:rPr lang="en-CA" noProof="0"/>
              <a:t>presentation</a:t>
            </a:r>
          </a:p>
        </p:txBody>
      </p:sp>
      <p:sp>
        <p:nvSpPr>
          <p:cNvPr id="8" name="Text Placeholder 6">
            <a:extLst>
              <a:ext uri="{FF2B5EF4-FFF2-40B4-BE49-F238E27FC236}">
                <a16:creationId xmlns:a16="http://schemas.microsoft.com/office/drawing/2014/main" id="{BEF97F79-1EA2-5357-A8C9-1AE180704F3F}"/>
              </a:ext>
            </a:extLst>
          </p:cNvPr>
          <p:cNvSpPr>
            <a:spLocks noGrp="1"/>
          </p:cNvSpPr>
          <p:nvPr>
            <p:ph type="body" sz="quarter" idx="15" hasCustomPrompt="1"/>
          </p:nvPr>
        </p:nvSpPr>
        <p:spPr>
          <a:xfrm>
            <a:off x="612968" y="4206240"/>
            <a:ext cx="5261584" cy="1533557"/>
          </a:xfrm>
          <a:prstGeom prst="rect">
            <a:avLst/>
          </a:prstGeom>
        </p:spPr>
        <p:txBody>
          <a:bodyPr lIns="0" rIns="0" anchor="b" anchorCtr="0"/>
          <a:lstStyle>
            <a:lvl1pPr marL="0" indent="0">
              <a:lnSpc>
                <a:spcPct val="95000"/>
              </a:lnSpc>
              <a:buNone/>
              <a:defRPr sz="1000" b="0">
                <a:solidFill>
                  <a:schemeClr val="bg1"/>
                </a:solidFill>
                <a:latin typeface="+mn-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Disclosures</a:t>
            </a:r>
          </a:p>
        </p:txBody>
      </p:sp>
      <p:sp>
        <p:nvSpPr>
          <p:cNvPr id="12" name="Text Placeholder 5">
            <a:extLst>
              <a:ext uri="{FF2B5EF4-FFF2-40B4-BE49-F238E27FC236}">
                <a16:creationId xmlns:a16="http://schemas.microsoft.com/office/drawing/2014/main" id="{8475A4F3-6FC4-D365-11A8-B35C4E0E2C34}"/>
              </a:ext>
            </a:extLst>
          </p:cNvPr>
          <p:cNvSpPr>
            <a:spLocks noGrp="1"/>
          </p:cNvSpPr>
          <p:nvPr>
            <p:ph type="body" sz="quarter" idx="16" hasCustomPrompt="1"/>
          </p:nvPr>
        </p:nvSpPr>
        <p:spPr>
          <a:xfrm>
            <a:off x="612967" y="903852"/>
            <a:ext cx="5261585" cy="608013"/>
          </a:xfrm>
        </p:spPr>
        <p:txBody>
          <a:bodyPr anchor="b"/>
          <a:lstStyle>
            <a:lvl1pPr marL="0" indent="0">
              <a:buNone/>
              <a:defRPr sz="1800" b="1">
                <a:solidFill>
                  <a:schemeClr val="accent1"/>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Date goes here</a:t>
            </a:r>
          </a:p>
        </p:txBody>
      </p:sp>
      <p:sp>
        <p:nvSpPr>
          <p:cNvPr id="13" name="Text Placeholder 5">
            <a:extLst>
              <a:ext uri="{FF2B5EF4-FFF2-40B4-BE49-F238E27FC236}">
                <a16:creationId xmlns:a16="http://schemas.microsoft.com/office/drawing/2014/main" id="{A8B55371-E4D8-AAD0-AD89-45A1358FEC17}"/>
              </a:ext>
            </a:extLst>
          </p:cNvPr>
          <p:cNvSpPr>
            <a:spLocks noGrp="1"/>
          </p:cNvSpPr>
          <p:nvPr>
            <p:ph type="body" sz="quarter" idx="17"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19" name="Graphic 18">
            <a:extLst>
              <a:ext uri="{FF2B5EF4-FFF2-40B4-BE49-F238E27FC236}">
                <a16:creationId xmlns:a16="http://schemas.microsoft.com/office/drawing/2014/main" id="{B2D1BAC9-9381-7F2E-5DCC-6CD266F010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459" y="6408000"/>
            <a:ext cx="1320165" cy="285750"/>
          </a:xfrm>
          <a:prstGeom prst="rect">
            <a:avLst/>
          </a:prstGeom>
        </p:spPr>
      </p:pic>
    </p:spTree>
    <p:extLst>
      <p:ext uri="{BB962C8B-B14F-4D97-AF65-F5344CB8AC3E}">
        <p14:creationId xmlns:p14="http://schemas.microsoft.com/office/powerpoint/2010/main" val="258754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107" y="1152144"/>
            <a:ext cx="5477306" cy="50841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3B685FD-28AB-42AB-8489-7FDC88D3D4CA}" type="slidenum">
              <a:rPr lang="en-US" smtClean="0"/>
              <a:t>‹#›</a:t>
            </a:fld>
            <a:endParaRPr lang="en-US"/>
          </a:p>
        </p:txBody>
      </p:sp>
      <p:sp>
        <p:nvSpPr>
          <p:cNvPr id="9" name="Text Placeholder 5">
            <a:extLst>
              <a:ext uri="{FF2B5EF4-FFF2-40B4-BE49-F238E27FC236}">
                <a16:creationId xmlns:a16="http://schemas.microsoft.com/office/drawing/2014/main" id="{B8036C9E-87A4-4559-AC69-8A85FB3423C9}"/>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4" name="Text Placeholder 4">
            <a:extLst>
              <a:ext uri="{FF2B5EF4-FFF2-40B4-BE49-F238E27FC236}">
                <a16:creationId xmlns:a16="http://schemas.microsoft.com/office/drawing/2014/main" id="{6AD5932B-8156-EF4E-A384-A239CB20EED1}"/>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51394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alf Content,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6591" y="1152144"/>
            <a:ext cx="5469642" cy="457371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3B685FD-28AB-42AB-8489-7FDC88D3D4CA}" type="slidenum">
              <a:rPr lang="en-US" smtClean="0"/>
              <a:t>‹#›</a:t>
            </a:fld>
            <a:endParaRPr lang="en-US"/>
          </a:p>
        </p:txBody>
      </p:sp>
      <p:sp>
        <p:nvSpPr>
          <p:cNvPr id="8" name="Text Placeholder 5">
            <a:extLst>
              <a:ext uri="{FF2B5EF4-FFF2-40B4-BE49-F238E27FC236}">
                <a16:creationId xmlns:a16="http://schemas.microsoft.com/office/drawing/2014/main" id="{51D1B05A-46B5-4E2E-99E2-F18F68FB0477}"/>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4" name="Text Placeholder 8">
            <a:extLst>
              <a:ext uri="{FF2B5EF4-FFF2-40B4-BE49-F238E27FC236}">
                <a16:creationId xmlns:a16="http://schemas.microsoft.com/office/drawing/2014/main" id="{3E66B40C-C682-7E79-A941-FF9E0A52D496}"/>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9827B8CF-7C30-9A88-3296-5643E8DBC394}"/>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3506762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_With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6590" y="1152144"/>
            <a:ext cx="5180251" cy="4573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99133" y="1152144"/>
            <a:ext cx="5180251" cy="4572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3B685FD-28AB-42AB-8489-7FDC88D3D4CA}" type="slidenum">
              <a:rPr lang="en-US" smtClean="0"/>
              <a:t>‹#›</a:t>
            </a:fld>
            <a:endParaRPr lang="en-US"/>
          </a:p>
        </p:txBody>
      </p:sp>
      <p:sp>
        <p:nvSpPr>
          <p:cNvPr id="10" name="Text Placeholder 5">
            <a:extLst>
              <a:ext uri="{FF2B5EF4-FFF2-40B4-BE49-F238E27FC236}">
                <a16:creationId xmlns:a16="http://schemas.microsoft.com/office/drawing/2014/main" id="{F4305EE4-B345-4460-86DD-30854A66255F}"/>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marL="0" marR="0" lvl="0" indent="0" algn="r" defTabSz="914126" rtl="0" eaLnBrk="1" fontAlgn="auto" latinLnBrk="0" hangingPunct="1">
              <a:lnSpc>
                <a:spcPct val="90000"/>
              </a:lnSpc>
              <a:spcBef>
                <a:spcPts val="1000"/>
              </a:spcBef>
              <a:spcAft>
                <a:spcPts val="400"/>
              </a:spcAft>
              <a:buClrTx/>
              <a:buSzTx/>
              <a:buFont typeface="Arial" panose="020B0604020202020204" pitchFamily="34" charset="0"/>
              <a:buNone/>
              <a:tabLst/>
              <a:defRPr/>
            </a:pPr>
            <a:r>
              <a:rPr lang="en-US"/>
              <a:t>Red Oak Code</a:t>
            </a:r>
          </a:p>
        </p:txBody>
      </p:sp>
      <p:sp>
        <p:nvSpPr>
          <p:cNvPr id="5" name="Text Placeholder 8">
            <a:extLst>
              <a:ext uri="{FF2B5EF4-FFF2-40B4-BE49-F238E27FC236}">
                <a16:creationId xmlns:a16="http://schemas.microsoft.com/office/drawing/2014/main" id="{46039DFD-6A49-BDDD-2AD9-552902F3D312}"/>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6" name="Text Placeholder 4">
            <a:extLst>
              <a:ext uri="{FF2B5EF4-FFF2-40B4-BE49-F238E27FC236}">
                <a16:creationId xmlns:a16="http://schemas.microsoft.com/office/drawing/2014/main" id="{2C7C127A-D45F-05EA-E523-9DDE11D2BE5B}"/>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450801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107" y="1152144"/>
            <a:ext cx="3293475" cy="5084105"/>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3B685FD-28AB-42AB-8489-7FDC88D3D4CA}" type="slidenum">
              <a:rPr lang="en-US" smtClean="0"/>
              <a:t>‹#›</a:t>
            </a:fld>
            <a:endParaRPr lang="en-US"/>
          </a:p>
        </p:txBody>
      </p:sp>
      <p:sp>
        <p:nvSpPr>
          <p:cNvPr id="6" name="Content Placeholder 2">
            <a:extLst>
              <a:ext uri="{FF2B5EF4-FFF2-40B4-BE49-F238E27FC236}">
                <a16:creationId xmlns:a16="http://schemas.microsoft.com/office/drawing/2014/main" id="{9D03364F-0E33-41AE-A57F-51035C712611}"/>
              </a:ext>
            </a:extLst>
          </p:cNvPr>
          <p:cNvSpPr>
            <a:spLocks noGrp="1"/>
          </p:cNvSpPr>
          <p:nvPr>
            <p:ph sz="half" idx="13"/>
          </p:nvPr>
        </p:nvSpPr>
        <p:spPr>
          <a:xfrm>
            <a:off x="4447676" y="1152144"/>
            <a:ext cx="3293475" cy="5084105"/>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D9C9B44-2FF0-4F9E-928C-16F7144AFF90}"/>
              </a:ext>
            </a:extLst>
          </p:cNvPr>
          <p:cNvSpPr>
            <a:spLocks noGrp="1"/>
          </p:cNvSpPr>
          <p:nvPr>
            <p:ph sz="half" idx="14"/>
          </p:nvPr>
        </p:nvSpPr>
        <p:spPr>
          <a:xfrm>
            <a:off x="8278244" y="1152144"/>
            <a:ext cx="3293475" cy="5084105"/>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BC33BDA2-A104-4926-B13C-21A48F21F343}"/>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4" name="Text Placeholder 4">
            <a:extLst>
              <a:ext uri="{FF2B5EF4-FFF2-40B4-BE49-F238E27FC236}">
                <a16:creationId xmlns:a16="http://schemas.microsoft.com/office/drawing/2014/main" id="{AA3A654D-1F8E-B304-DF59-86F190D82AE5}"/>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44985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_With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107" y="1152144"/>
            <a:ext cx="3293475" cy="4579856"/>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3B685FD-28AB-42AB-8489-7FDC88D3D4CA}" type="slidenum">
              <a:rPr lang="en-US" smtClean="0"/>
              <a:t>‹#›</a:t>
            </a:fld>
            <a:endParaRPr lang="en-US"/>
          </a:p>
        </p:txBody>
      </p:sp>
      <p:sp>
        <p:nvSpPr>
          <p:cNvPr id="6" name="Content Placeholder 2">
            <a:extLst>
              <a:ext uri="{FF2B5EF4-FFF2-40B4-BE49-F238E27FC236}">
                <a16:creationId xmlns:a16="http://schemas.microsoft.com/office/drawing/2014/main" id="{9D03364F-0E33-41AE-A57F-51035C712611}"/>
              </a:ext>
            </a:extLst>
          </p:cNvPr>
          <p:cNvSpPr>
            <a:spLocks noGrp="1"/>
          </p:cNvSpPr>
          <p:nvPr>
            <p:ph sz="half" idx="13"/>
          </p:nvPr>
        </p:nvSpPr>
        <p:spPr>
          <a:xfrm>
            <a:off x="4447676" y="1152146"/>
            <a:ext cx="3293475" cy="4579855"/>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D9C9B44-2FF0-4F9E-928C-16F7144AFF90}"/>
              </a:ext>
            </a:extLst>
          </p:cNvPr>
          <p:cNvSpPr>
            <a:spLocks noGrp="1"/>
          </p:cNvSpPr>
          <p:nvPr>
            <p:ph sz="half" idx="14"/>
          </p:nvPr>
        </p:nvSpPr>
        <p:spPr>
          <a:xfrm>
            <a:off x="8278244" y="1152146"/>
            <a:ext cx="3293475" cy="4579855"/>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D5755BF-924D-4032-B4BB-1DC4E3034D82}"/>
              </a:ext>
            </a:extLst>
          </p:cNvPr>
          <p:cNvSpPr>
            <a:spLocks noGrp="1"/>
          </p:cNvSpPr>
          <p:nvPr>
            <p:ph type="body" sz="quarter" idx="16"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5" name="Text Placeholder 8">
            <a:extLst>
              <a:ext uri="{FF2B5EF4-FFF2-40B4-BE49-F238E27FC236}">
                <a16:creationId xmlns:a16="http://schemas.microsoft.com/office/drawing/2014/main" id="{D4676A51-0638-6474-DC42-645D2584E363}"/>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7E5B844F-8561-F0A1-9F96-46EDF72E86ED}"/>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138645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ree Content_With Footnote, Grey banner cen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49C0BA-B232-5A62-0DBD-8C3299772823}"/>
              </a:ext>
            </a:extLst>
          </p:cNvPr>
          <p:cNvSpPr/>
          <p:nvPr userDrawn="1"/>
        </p:nvSpPr>
        <p:spPr>
          <a:xfrm>
            <a:off x="0" y="1671220"/>
            <a:ext cx="12192000" cy="36576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107" y="1883899"/>
            <a:ext cx="3293475" cy="3183400"/>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E3B685FD-28AB-42AB-8489-7FDC88D3D4CA}" type="slidenum">
              <a:rPr lang="en-US" smtClean="0"/>
              <a:t>‹#›</a:t>
            </a:fld>
            <a:endParaRPr lang="en-US"/>
          </a:p>
        </p:txBody>
      </p:sp>
      <p:sp>
        <p:nvSpPr>
          <p:cNvPr id="6" name="Content Placeholder 2">
            <a:extLst>
              <a:ext uri="{FF2B5EF4-FFF2-40B4-BE49-F238E27FC236}">
                <a16:creationId xmlns:a16="http://schemas.microsoft.com/office/drawing/2014/main" id="{9D03364F-0E33-41AE-A57F-51035C712611}"/>
              </a:ext>
            </a:extLst>
          </p:cNvPr>
          <p:cNvSpPr>
            <a:spLocks noGrp="1"/>
          </p:cNvSpPr>
          <p:nvPr>
            <p:ph sz="half" idx="13"/>
          </p:nvPr>
        </p:nvSpPr>
        <p:spPr>
          <a:xfrm>
            <a:off x="4447676" y="1883901"/>
            <a:ext cx="3293475" cy="3183399"/>
          </a:xfrm>
        </p:spPr>
        <p:txBody>
          <a:bodyPr>
            <a:normAutofit/>
          </a:bodyPr>
          <a:lstStyle>
            <a:lvl1pPr>
              <a:defRPr sz="1400"/>
            </a:lvl1pPr>
            <a:lvl2pPr>
              <a:defRPr sz="1200"/>
            </a:lvl2pPr>
            <a:lvl3pPr>
              <a:defRPr sz="1200"/>
            </a:lvl3pPr>
            <a:lvl4pPr>
              <a:defRPr sz="12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BD9C9B44-2FF0-4F9E-928C-16F7144AFF90}"/>
              </a:ext>
            </a:extLst>
          </p:cNvPr>
          <p:cNvSpPr>
            <a:spLocks noGrp="1"/>
          </p:cNvSpPr>
          <p:nvPr>
            <p:ph sz="half" idx="14"/>
          </p:nvPr>
        </p:nvSpPr>
        <p:spPr>
          <a:xfrm>
            <a:off x="8278244" y="1883901"/>
            <a:ext cx="3293475" cy="3183399"/>
          </a:xfrm>
        </p:spPr>
        <p:txBody>
          <a:bodyPr>
            <a:normAutofit/>
          </a:bodyPr>
          <a:lstStyle>
            <a:lvl1pPr>
              <a:defRPr sz="14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D5755BF-924D-4032-B4BB-1DC4E3034D82}"/>
              </a:ext>
            </a:extLst>
          </p:cNvPr>
          <p:cNvSpPr>
            <a:spLocks noGrp="1"/>
          </p:cNvSpPr>
          <p:nvPr>
            <p:ph type="body" sz="quarter" idx="16"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4" name="Text Placeholder 8">
            <a:extLst>
              <a:ext uri="{FF2B5EF4-FFF2-40B4-BE49-F238E27FC236}">
                <a16:creationId xmlns:a16="http://schemas.microsoft.com/office/drawing/2014/main" id="{F8DBE707-E0DA-4EEA-74D3-68F78D66D05B}"/>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F9DB244E-82AE-311A-2636-665CAB785648}"/>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359946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685FD-28AB-42AB-8489-7FDC88D3D4CA}" type="slidenum">
              <a:rPr lang="en-US" smtClean="0"/>
              <a:t>‹#›</a:t>
            </a:fld>
            <a:endParaRPr lang="en-US"/>
          </a:p>
        </p:txBody>
      </p:sp>
      <p:sp>
        <p:nvSpPr>
          <p:cNvPr id="6" name="Text Placeholder 5">
            <a:extLst>
              <a:ext uri="{FF2B5EF4-FFF2-40B4-BE49-F238E27FC236}">
                <a16:creationId xmlns:a16="http://schemas.microsoft.com/office/drawing/2014/main" id="{EAB2ED5C-F3DB-4ABE-8F7C-87A24E37A7F9}"/>
              </a:ext>
            </a:extLst>
          </p:cNvPr>
          <p:cNvSpPr>
            <a:spLocks noGrp="1"/>
          </p:cNvSpPr>
          <p:nvPr>
            <p:ph type="body" sz="quarter" idx="14" hasCustomPrompt="1"/>
          </p:nvPr>
        </p:nvSpPr>
        <p:spPr>
          <a:xfrm>
            <a:off x="619039" y="1152144"/>
            <a:ext cx="10969943" cy="5083200"/>
          </a:xfrm>
        </p:spPr>
        <p:txBody>
          <a:bodyPr rIns="0" bIns="36000" numCol="3" spcCol="320040">
            <a:noAutofit/>
          </a:bodyPr>
          <a:lstStyle>
            <a:lvl1pPr>
              <a:lnSpc>
                <a:spcPct val="100000"/>
              </a:lnSpc>
              <a:spcBef>
                <a:spcPts val="600"/>
              </a:spcBef>
              <a:spcAft>
                <a:spcPts val="0"/>
              </a:spcAft>
              <a:defRPr sz="900" b="1">
                <a:solidFill>
                  <a:schemeClr val="tx1"/>
                </a:solidFill>
                <a:latin typeface="Arial Narrow" panose="020B0606020202030204" pitchFamily="34" charset="0"/>
              </a:defRPr>
            </a:lvl1pPr>
            <a:lvl2pPr>
              <a:spcBef>
                <a:spcPts val="600"/>
              </a:spcBef>
              <a:defRPr sz="900" b="0">
                <a:latin typeface="Arial Narrow" panose="020B0606020202030204" pitchFamily="34" charset="0"/>
              </a:defRPr>
            </a:lvl2pPr>
            <a:lvl3pPr marL="171450" indent="-171450">
              <a:buFont typeface="Arial" panose="020B0604020202020204" pitchFamily="34" charset="0"/>
              <a:buChar char="•"/>
              <a:defRPr sz="900">
                <a:latin typeface="Arial Narrow" panose="020B0606020202030204" pitchFamily="34" charset="0"/>
              </a:defRPr>
            </a:lvl3pPr>
            <a:lvl4pPr marL="341313" indent="-160338">
              <a:defRPr sz="900">
                <a:latin typeface="Arial Narrow" panose="020B0606020202030204" pitchFamily="34" charset="0"/>
              </a:defRPr>
            </a:lvl4pPr>
          </a:lstStyle>
          <a:p>
            <a:pPr lvl="0"/>
            <a:r>
              <a:rPr lang="en-US"/>
              <a:t>Insert Disclosure title</a:t>
            </a:r>
          </a:p>
          <a:p>
            <a:pPr marL="0" marR="0" lvl="1" indent="0" algn="l" defTabSz="914126" rtl="0" eaLnBrk="1" fontAlgn="auto" latinLnBrk="0" hangingPunct="1">
              <a:lnSpc>
                <a:spcPct val="95000"/>
              </a:lnSpc>
              <a:spcBef>
                <a:spcPts val="600"/>
              </a:spcBef>
              <a:spcAft>
                <a:spcPts val="0"/>
              </a:spcAft>
              <a:buClrTx/>
              <a:buSzTx/>
              <a:buFontTx/>
              <a:buNone/>
              <a:tabLst/>
              <a:defRPr/>
            </a:pPr>
            <a:r>
              <a:rPr lang="en-US"/>
              <a:t>Insert Disclosure body text</a:t>
            </a:r>
          </a:p>
          <a:p>
            <a:pPr marL="341313" marR="0" lvl="3" indent="-285750" algn="l" defTabSz="914126" rtl="0" eaLnBrk="1" fontAlgn="auto" latinLnBrk="0" hangingPunct="1">
              <a:lnSpc>
                <a:spcPct val="95000"/>
              </a:lnSpc>
              <a:spcBef>
                <a:spcPts val="600"/>
              </a:spcBef>
              <a:spcAft>
                <a:spcPts val="0"/>
              </a:spcAft>
              <a:buClrTx/>
              <a:buSzTx/>
              <a:tabLst/>
              <a:defRPr/>
            </a:pPr>
            <a:r>
              <a:rPr lang="en-US"/>
              <a:t>Insert Disclosure bullet</a:t>
            </a:r>
          </a:p>
          <a:p>
            <a:pPr lvl="1"/>
            <a:endParaRPr lang="en-US"/>
          </a:p>
        </p:txBody>
      </p:sp>
      <p:sp>
        <p:nvSpPr>
          <p:cNvPr id="8" name="Text Placeholder 5">
            <a:extLst>
              <a:ext uri="{FF2B5EF4-FFF2-40B4-BE49-F238E27FC236}">
                <a16:creationId xmlns:a16="http://schemas.microsoft.com/office/drawing/2014/main" id="{7C39B1C9-DE83-49EF-A34A-DD3CC470664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2" name="Title 1">
            <a:extLst>
              <a:ext uri="{FF2B5EF4-FFF2-40B4-BE49-F238E27FC236}">
                <a16:creationId xmlns:a16="http://schemas.microsoft.com/office/drawing/2014/main" id="{482A1938-B5B6-5084-588B-7541EFE49286}"/>
              </a:ext>
            </a:extLst>
          </p:cNvPr>
          <p:cNvSpPr>
            <a:spLocks noGrp="1"/>
          </p:cNvSpPr>
          <p:nvPr>
            <p:ph type="title"/>
          </p:nvPr>
        </p:nvSpPr>
        <p:spPr>
          <a:xfrm>
            <a:off x="617107" y="260799"/>
            <a:ext cx="10962276" cy="755880"/>
          </a:xfrm>
        </p:spPr>
        <p:txBody>
          <a:bodyPr/>
          <a:lstStyle/>
          <a:p>
            <a:r>
              <a:rPr lang="en-US"/>
              <a:t>Click to edit Master title style</a:t>
            </a:r>
          </a:p>
        </p:txBody>
      </p:sp>
      <p:sp>
        <p:nvSpPr>
          <p:cNvPr id="3" name="Text Placeholder 4">
            <a:extLst>
              <a:ext uri="{FF2B5EF4-FFF2-40B4-BE49-F238E27FC236}">
                <a16:creationId xmlns:a16="http://schemas.microsoft.com/office/drawing/2014/main" id="{7D0DE436-B694-163A-9D30-4AF4BAECAEE3}"/>
              </a:ext>
            </a:extLst>
          </p:cNvPr>
          <p:cNvSpPr txBox="1">
            <a:spLocks/>
          </p:cNvSpPr>
          <p:nvPr userDrawn="1"/>
        </p:nvSpPr>
        <p:spPr>
          <a:xfrm>
            <a:off x="3786598"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603021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sclosure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685FD-28AB-42AB-8489-7FDC88D3D4CA}" type="slidenum">
              <a:rPr lang="en-US" smtClean="0"/>
              <a:t>‹#›</a:t>
            </a:fld>
            <a:endParaRPr lang="en-US"/>
          </a:p>
        </p:txBody>
      </p:sp>
      <p:sp>
        <p:nvSpPr>
          <p:cNvPr id="5" name="Title 1">
            <a:extLst>
              <a:ext uri="{FF2B5EF4-FFF2-40B4-BE49-F238E27FC236}">
                <a16:creationId xmlns:a16="http://schemas.microsoft.com/office/drawing/2014/main" id="{704DF2CE-EF35-49FB-B460-1541E42EDB7D}"/>
              </a:ext>
            </a:extLst>
          </p:cNvPr>
          <p:cNvSpPr>
            <a:spLocks noGrp="1"/>
          </p:cNvSpPr>
          <p:nvPr>
            <p:ph type="title"/>
          </p:nvPr>
        </p:nvSpPr>
        <p:spPr>
          <a:xfrm>
            <a:off x="625571" y="1932900"/>
            <a:ext cx="10962276" cy="441075"/>
          </a:xfrm>
        </p:spPr>
        <p:txBody>
          <a:bodyPr/>
          <a:lstStyle/>
          <a:p>
            <a:r>
              <a:rPr lang="en-US"/>
              <a:t>Click to edit Master title style</a:t>
            </a:r>
          </a:p>
        </p:txBody>
      </p:sp>
      <p:sp>
        <p:nvSpPr>
          <p:cNvPr id="6" name="Text Placeholder 5">
            <a:extLst>
              <a:ext uri="{FF2B5EF4-FFF2-40B4-BE49-F238E27FC236}">
                <a16:creationId xmlns:a16="http://schemas.microsoft.com/office/drawing/2014/main" id="{EAB2ED5C-F3DB-4ABE-8F7C-87A24E37A7F9}"/>
              </a:ext>
            </a:extLst>
          </p:cNvPr>
          <p:cNvSpPr>
            <a:spLocks noGrp="1"/>
          </p:cNvSpPr>
          <p:nvPr>
            <p:ph type="body" sz="quarter" idx="14" hasCustomPrompt="1"/>
          </p:nvPr>
        </p:nvSpPr>
        <p:spPr>
          <a:xfrm>
            <a:off x="617904" y="2576352"/>
            <a:ext cx="10969943" cy="2293257"/>
          </a:xfrm>
        </p:spPr>
        <p:txBody>
          <a:bodyPr rIns="0" bIns="36000" numCol="1" spcCol="320040">
            <a:noAutofit/>
          </a:bodyPr>
          <a:lstStyle>
            <a:lvl1pPr>
              <a:lnSpc>
                <a:spcPct val="100000"/>
              </a:lnSpc>
              <a:spcBef>
                <a:spcPts val="600"/>
              </a:spcBef>
              <a:spcAft>
                <a:spcPts val="0"/>
              </a:spcAft>
              <a:defRPr sz="1000" b="0">
                <a:solidFill>
                  <a:schemeClr val="tx1"/>
                </a:solidFill>
                <a:latin typeface="Arial Narrow" panose="020B0606020202030204" pitchFamily="34" charset="0"/>
              </a:defRPr>
            </a:lvl1pPr>
          </a:lstStyle>
          <a:p>
            <a:pPr lvl="0"/>
            <a:r>
              <a:rPr lang="en-US"/>
              <a:t>Insert Disclosure Here</a:t>
            </a:r>
          </a:p>
        </p:txBody>
      </p:sp>
      <p:sp>
        <p:nvSpPr>
          <p:cNvPr id="8" name="Text Placeholder 5">
            <a:extLst>
              <a:ext uri="{FF2B5EF4-FFF2-40B4-BE49-F238E27FC236}">
                <a16:creationId xmlns:a16="http://schemas.microsoft.com/office/drawing/2014/main" id="{7C39B1C9-DE83-49EF-A34A-DD3CC470664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2" name="Text Placeholder 4">
            <a:extLst>
              <a:ext uri="{FF2B5EF4-FFF2-40B4-BE49-F238E27FC236}">
                <a16:creationId xmlns:a16="http://schemas.microsoft.com/office/drawing/2014/main" id="{6B363689-DDAA-9DF1-4F77-1CCA4771CFBE}"/>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97803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SideBar, Grey, Content, Footn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72DEA-55D4-D90A-FD94-84C9BFE56A41}"/>
              </a:ext>
            </a:extLst>
          </p:cNvPr>
          <p:cNvSpPr/>
          <p:nvPr userDrawn="1"/>
        </p:nvSpPr>
        <p:spPr>
          <a:xfrm>
            <a:off x="0" y="0"/>
            <a:ext cx="6093819" cy="6858000"/>
          </a:xfrm>
          <a:prstGeom prst="rect">
            <a:avLst/>
          </a:prstGeom>
          <a:solidFill>
            <a:srgbClr val="EBF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093821" y="260794"/>
            <a:ext cx="5486077"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094413" y="1152144"/>
            <a:ext cx="5484970"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39368"/>
            <a:ext cx="4374032" cy="921096"/>
          </a:xfrm>
        </p:spPr>
        <p:txBody>
          <a:bodyPr>
            <a:normAutofit/>
          </a:bodyPr>
          <a:lstStyle>
            <a:lvl1pPr>
              <a:defRPr sz="3200" b="1">
                <a:solidFill>
                  <a:schemeClr val="tx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pic>
        <p:nvPicPr>
          <p:cNvPr id="10" name="Graphic 9">
            <a:extLst>
              <a:ext uri="{FF2B5EF4-FFF2-40B4-BE49-F238E27FC236}">
                <a16:creationId xmlns:a16="http://schemas.microsoft.com/office/drawing/2014/main" id="{90F7F5BF-06A9-6AE8-5C55-9CD3ABFF97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
        <p:nvSpPr>
          <p:cNvPr id="12" name="Text Placeholder 40">
            <a:extLst>
              <a:ext uri="{FF2B5EF4-FFF2-40B4-BE49-F238E27FC236}">
                <a16:creationId xmlns:a16="http://schemas.microsoft.com/office/drawing/2014/main" id="{3085A2C9-C338-FB25-5466-485F6E68272A}"/>
              </a:ext>
            </a:extLst>
          </p:cNvPr>
          <p:cNvSpPr>
            <a:spLocks noGrp="1"/>
          </p:cNvSpPr>
          <p:nvPr>
            <p:ph type="body" sz="quarter" idx="42" hasCustomPrompt="1"/>
          </p:nvPr>
        </p:nvSpPr>
        <p:spPr>
          <a:xfrm>
            <a:off x="615600" y="2164824"/>
            <a:ext cx="4374032" cy="270185"/>
          </a:xfrm>
        </p:spPr>
        <p:txBody>
          <a:bodyPr/>
          <a:lstStyle>
            <a:lvl1pPr marL="0" indent="0">
              <a:buNone/>
              <a:defRPr sz="1800" b="1">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BD175103-56E6-0020-7A8B-D00E5B08EAAA}"/>
              </a:ext>
            </a:extLst>
          </p:cNvPr>
          <p:cNvSpPr>
            <a:spLocks noGrp="1"/>
          </p:cNvSpPr>
          <p:nvPr>
            <p:ph type="body" sz="quarter" idx="43" hasCustomPrompt="1"/>
          </p:nvPr>
        </p:nvSpPr>
        <p:spPr>
          <a:xfrm>
            <a:off x="615600" y="2512194"/>
            <a:ext cx="4374032" cy="2741855"/>
          </a:xfrm>
        </p:spPr>
        <p:txBody>
          <a:bodyPr/>
          <a:lstStyle>
            <a:lvl1pPr marL="0" indent="0">
              <a:buNone/>
              <a:defRPr sz="1400" b="0">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14">
            <a:extLst>
              <a:ext uri="{FF2B5EF4-FFF2-40B4-BE49-F238E27FC236}">
                <a16:creationId xmlns:a16="http://schemas.microsoft.com/office/drawing/2014/main" id="{18B5F2F2-E6F7-21B0-DF90-4356D71F0992}"/>
              </a:ext>
            </a:extLst>
          </p:cNvPr>
          <p:cNvSpPr>
            <a:spLocks noGrp="1"/>
          </p:cNvSpPr>
          <p:nvPr>
            <p:ph type="body" sz="quarter" idx="44" hasCustomPrompt="1"/>
          </p:nvPr>
        </p:nvSpPr>
        <p:spPr>
          <a:xfrm>
            <a:off x="615600" y="1510918"/>
            <a:ext cx="4374032" cy="277777"/>
          </a:xfrm>
        </p:spPr>
        <p:txBody>
          <a:bodyPr/>
          <a:lstStyle>
            <a:lvl1pPr marL="0" indent="0">
              <a:buNone/>
              <a:defRPr sz="1800">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093819" y="5788339"/>
            <a:ext cx="5494027"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962EF569-4119-90F9-474F-D5A5BB6F02E2}"/>
              </a:ext>
            </a:extLst>
          </p:cNvPr>
          <p:cNvSpPr txBox="1">
            <a:spLocks/>
          </p:cNvSpPr>
          <p:nvPr userDrawn="1"/>
        </p:nvSpPr>
        <p:spPr>
          <a:xfrm>
            <a:off x="3774984" y="6545465"/>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597770593"/>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SideBar, Grey, Content, Footn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40F3AC-0034-F97D-D590-DD572CE5F6CD}"/>
              </a:ext>
            </a:extLst>
          </p:cNvPr>
          <p:cNvSpPr/>
          <p:nvPr userDrawn="1"/>
        </p:nvSpPr>
        <p:spPr>
          <a:xfrm>
            <a:off x="0" y="0"/>
            <a:ext cx="6093819" cy="6858000"/>
          </a:xfrm>
          <a:prstGeom prst="rect">
            <a:avLst/>
          </a:prstGeom>
          <a:solidFill>
            <a:srgbClr val="EBF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16534" y="260794"/>
            <a:ext cx="4660307"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094413" y="260794"/>
            <a:ext cx="5484970" cy="54466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pic>
        <p:nvPicPr>
          <p:cNvPr id="10" name="Graphic 9">
            <a:extLst>
              <a:ext uri="{FF2B5EF4-FFF2-40B4-BE49-F238E27FC236}">
                <a16:creationId xmlns:a16="http://schemas.microsoft.com/office/drawing/2014/main" id="{90F7F5BF-06A9-6AE8-5C55-9CD3ABFF97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093819" y="5788339"/>
            <a:ext cx="5494027"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17" name="Content Placeholder 3">
            <a:extLst>
              <a:ext uri="{FF2B5EF4-FFF2-40B4-BE49-F238E27FC236}">
                <a16:creationId xmlns:a16="http://schemas.microsoft.com/office/drawing/2014/main" id="{14ABDE22-3490-73FA-F022-D16FB45B7827}"/>
              </a:ext>
            </a:extLst>
          </p:cNvPr>
          <p:cNvSpPr>
            <a:spLocks noGrp="1"/>
          </p:cNvSpPr>
          <p:nvPr>
            <p:ph sz="half" idx="18"/>
          </p:nvPr>
        </p:nvSpPr>
        <p:spPr>
          <a:xfrm>
            <a:off x="615600" y="1152143"/>
            <a:ext cx="4660306" cy="5131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EC5D4AE7-1903-057C-C49D-C482A73DF14A}"/>
              </a:ext>
            </a:extLst>
          </p:cNvPr>
          <p:cNvSpPr txBox="1">
            <a:spLocks/>
          </p:cNvSpPr>
          <p:nvPr userDrawn="1"/>
        </p:nvSpPr>
        <p:spPr>
          <a:xfrm>
            <a:off x="3783752" y="6482332"/>
            <a:ext cx="4618548" cy="216330"/>
          </a:xfrm>
          <a:prstGeom prst="rect">
            <a:avLst/>
          </a:prstGeom>
          <a:noFill/>
          <a:ln>
            <a:no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881680780"/>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Tab, Footno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679BE9B-0C59-258E-5353-E3326B6F292B}"/>
              </a:ext>
            </a:extLst>
          </p:cNvPr>
          <p:cNvGrpSpPr/>
          <p:nvPr userDrawn="1"/>
        </p:nvGrpSpPr>
        <p:grpSpPr>
          <a:xfrm>
            <a:off x="0" y="0"/>
            <a:ext cx="12188825" cy="6858000"/>
            <a:chOff x="0" y="0"/>
            <a:chExt cx="12188825" cy="6858000"/>
          </a:xfrm>
        </p:grpSpPr>
        <p:pic>
          <p:nvPicPr>
            <p:cNvPr id="6" name="Picture Placeholder 6">
              <a:extLst>
                <a:ext uri="{FF2B5EF4-FFF2-40B4-BE49-F238E27FC236}">
                  <a16:creationId xmlns:a16="http://schemas.microsoft.com/office/drawing/2014/main" id="{65E7829C-EF36-DD91-C13F-FBE140853F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8825" cy="3429000"/>
            </a:xfrm>
            <a:prstGeom prst="rect">
              <a:avLst/>
            </a:prstGeom>
            <a:noFill/>
          </p:spPr>
        </p:pic>
        <p:pic>
          <p:nvPicPr>
            <p:cNvPr id="10" name="Picture Placeholder 6">
              <a:extLst>
                <a:ext uri="{FF2B5EF4-FFF2-40B4-BE49-F238E27FC236}">
                  <a16:creationId xmlns:a16="http://schemas.microsoft.com/office/drawing/2014/main" id="{1E776A32-6875-EA93-7B37-B101C57C8A1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3429000"/>
              <a:ext cx="12188825" cy="3429000"/>
            </a:xfrm>
            <a:prstGeom prst="rect">
              <a:avLst/>
            </a:prstGeom>
          </p:spPr>
        </p:pic>
        <p:sp>
          <p:nvSpPr>
            <p:cNvPr id="11" name="Rectangle 10">
              <a:extLst>
                <a:ext uri="{FF2B5EF4-FFF2-40B4-BE49-F238E27FC236}">
                  <a16:creationId xmlns:a16="http://schemas.microsoft.com/office/drawing/2014/main" id="{70A87FE2-CD77-05F6-47CA-1624EEBE1D32}"/>
                </a:ext>
              </a:extLst>
            </p:cNvPr>
            <p:cNvSpPr/>
            <p:nvPr userDrawn="1"/>
          </p:nvSpPr>
          <p:spPr>
            <a:xfrm>
              <a:off x="0" y="1"/>
              <a:ext cx="9869714" cy="6857999"/>
            </a:xfrm>
            <a:prstGeom prst="rect">
              <a:avLst/>
            </a:prstGeom>
            <a:gradFill>
              <a:gsLst>
                <a:gs pos="35000">
                  <a:schemeClr val="bg1">
                    <a:alpha val="92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grpSp>
      <p:sp>
        <p:nvSpPr>
          <p:cNvPr id="7" name="Title 1">
            <a:extLst>
              <a:ext uri="{FF2B5EF4-FFF2-40B4-BE49-F238E27FC236}">
                <a16:creationId xmlns:a16="http://schemas.microsoft.com/office/drawing/2014/main" id="{892FC724-AF87-450E-8EDF-C031B77325A6}"/>
              </a:ext>
            </a:extLst>
          </p:cNvPr>
          <p:cNvSpPr>
            <a:spLocks noGrp="1"/>
          </p:cNvSpPr>
          <p:nvPr>
            <p:ph type="ctrTitle" hasCustomPrompt="1"/>
          </p:nvPr>
        </p:nvSpPr>
        <p:spPr>
          <a:xfrm>
            <a:off x="612967" y="1600199"/>
            <a:ext cx="8589090" cy="2546881"/>
          </a:xfrm>
          <a:prstGeom prst="rect">
            <a:avLst/>
          </a:prstGeom>
        </p:spPr>
        <p:txBody>
          <a:bodyPr lIns="0" tIns="0" rIns="0" anchor="b">
            <a:noAutofit/>
          </a:bodyPr>
          <a:lstStyle>
            <a:lvl1pPr>
              <a:lnSpc>
                <a:spcPct val="95000"/>
              </a:lnSpc>
              <a:defRPr sz="5400" b="1" baseline="0">
                <a:solidFill>
                  <a:schemeClr val="tx2"/>
                </a:solidFill>
                <a:latin typeface="+mn-lt"/>
              </a:defRPr>
            </a:lvl1pPr>
          </a:lstStyle>
          <a:p>
            <a:r>
              <a:rPr lang="en-CA" noProof="0"/>
              <a:t>Title of </a:t>
            </a:r>
            <a:br>
              <a:rPr lang="en-CA" noProof="0"/>
            </a:br>
            <a:r>
              <a:rPr lang="en-CA" noProof="0"/>
              <a:t>presentation</a:t>
            </a:r>
          </a:p>
        </p:txBody>
      </p:sp>
      <p:sp>
        <p:nvSpPr>
          <p:cNvPr id="8" name="Text Placeholder 6">
            <a:extLst>
              <a:ext uri="{FF2B5EF4-FFF2-40B4-BE49-F238E27FC236}">
                <a16:creationId xmlns:a16="http://schemas.microsoft.com/office/drawing/2014/main" id="{BEF97F79-1EA2-5357-A8C9-1AE180704F3F}"/>
              </a:ext>
            </a:extLst>
          </p:cNvPr>
          <p:cNvSpPr>
            <a:spLocks noGrp="1"/>
          </p:cNvSpPr>
          <p:nvPr>
            <p:ph type="body" sz="quarter" idx="15" hasCustomPrompt="1"/>
          </p:nvPr>
        </p:nvSpPr>
        <p:spPr>
          <a:xfrm>
            <a:off x="612968" y="4206240"/>
            <a:ext cx="8589088" cy="1533557"/>
          </a:xfrm>
          <a:prstGeom prst="rect">
            <a:avLst/>
          </a:prstGeom>
        </p:spPr>
        <p:txBody>
          <a:bodyPr lIns="0" rIns="0" anchor="b" anchorCtr="0"/>
          <a:lstStyle>
            <a:lvl1pPr marL="0" indent="0">
              <a:lnSpc>
                <a:spcPct val="95000"/>
              </a:lnSpc>
              <a:buNone/>
              <a:defRPr sz="1000" b="0">
                <a:solidFill>
                  <a:schemeClr val="bg1"/>
                </a:solidFill>
                <a:latin typeface="+mn-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Disclosures</a:t>
            </a:r>
          </a:p>
        </p:txBody>
      </p:sp>
      <p:sp>
        <p:nvSpPr>
          <p:cNvPr id="12" name="Text Placeholder 5">
            <a:extLst>
              <a:ext uri="{FF2B5EF4-FFF2-40B4-BE49-F238E27FC236}">
                <a16:creationId xmlns:a16="http://schemas.microsoft.com/office/drawing/2014/main" id="{8475A4F3-6FC4-D365-11A8-B35C4E0E2C34}"/>
              </a:ext>
            </a:extLst>
          </p:cNvPr>
          <p:cNvSpPr>
            <a:spLocks noGrp="1"/>
          </p:cNvSpPr>
          <p:nvPr>
            <p:ph type="body" sz="quarter" idx="16" hasCustomPrompt="1"/>
          </p:nvPr>
        </p:nvSpPr>
        <p:spPr>
          <a:xfrm>
            <a:off x="612967" y="903852"/>
            <a:ext cx="8589090" cy="608013"/>
          </a:xfrm>
        </p:spPr>
        <p:txBody>
          <a:bodyPr anchor="b"/>
          <a:lstStyle>
            <a:lvl1pPr marL="0" indent="0">
              <a:buNone/>
              <a:defRPr sz="1800" b="1">
                <a:solidFill>
                  <a:schemeClr val="accent1"/>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Date goes here</a:t>
            </a:r>
          </a:p>
        </p:txBody>
      </p:sp>
      <p:sp>
        <p:nvSpPr>
          <p:cNvPr id="13" name="Text Placeholder 5">
            <a:extLst>
              <a:ext uri="{FF2B5EF4-FFF2-40B4-BE49-F238E27FC236}">
                <a16:creationId xmlns:a16="http://schemas.microsoft.com/office/drawing/2014/main" id="{A8B55371-E4D8-AAD0-AD89-45A1358FEC17}"/>
              </a:ext>
            </a:extLst>
          </p:cNvPr>
          <p:cNvSpPr>
            <a:spLocks noGrp="1"/>
          </p:cNvSpPr>
          <p:nvPr>
            <p:ph type="body" sz="quarter" idx="17"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5" name="Graphic 4">
            <a:extLst>
              <a:ext uri="{FF2B5EF4-FFF2-40B4-BE49-F238E27FC236}">
                <a16:creationId xmlns:a16="http://schemas.microsoft.com/office/drawing/2014/main" id="{A892C755-2A39-4434-65A3-53A6A2C4CF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Tree>
    <p:extLst>
      <p:ext uri="{BB962C8B-B14F-4D97-AF65-F5344CB8AC3E}">
        <p14:creationId xmlns:p14="http://schemas.microsoft.com/office/powerpoint/2010/main" val="2854493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Footnote, grey banner right">
    <p:spTree>
      <p:nvGrpSpPr>
        <p:cNvPr id="1" name=""/>
        <p:cNvGrpSpPr/>
        <p:nvPr/>
      </p:nvGrpSpPr>
      <p:grpSpPr>
        <a:xfrm>
          <a:off x="0" y="0"/>
          <a:ext cx="0" cy="0"/>
          <a:chOff x="0" y="0"/>
          <a:chExt cx="0" cy="0"/>
        </a:xfrm>
      </p:grpSpPr>
      <p:sp>
        <p:nvSpPr>
          <p:cNvPr id="2" name="Title 1"/>
          <p:cNvSpPr>
            <a:spLocks noGrp="1"/>
          </p:cNvSpPr>
          <p:nvPr>
            <p:ph type="title"/>
          </p:nvPr>
        </p:nvSpPr>
        <p:spPr>
          <a:xfrm>
            <a:off x="617107" y="260799"/>
            <a:ext cx="7777593" cy="755880"/>
          </a:xfrm>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E3B685FD-28AB-42AB-8489-7FDC88D3D4CA}" type="slidenum">
              <a:rPr lang="en-US" smtClean="0"/>
              <a:t>‹#›</a:t>
            </a:fld>
            <a:endParaRPr lang="en-US"/>
          </a:p>
        </p:txBody>
      </p:sp>
      <p:sp>
        <p:nvSpPr>
          <p:cNvPr id="7" name="Text Placeholder 5">
            <a:extLst>
              <a:ext uri="{FF2B5EF4-FFF2-40B4-BE49-F238E27FC236}">
                <a16:creationId xmlns:a16="http://schemas.microsoft.com/office/drawing/2014/main" id="{7B0E4E49-B6D6-4A6D-BE0B-116E644B3F8F}"/>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8" name="Text Placeholder 8">
            <a:extLst>
              <a:ext uri="{FF2B5EF4-FFF2-40B4-BE49-F238E27FC236}">
                <a16:creationId xmlns:a16="http://schemas.microsoft.com/office/drawing/2014/main" id="{63DA9B5B-0FC6-94DF-B784-05E35F93F780}"/>
              </a:ext>
            </a:extLst>
          </p:cNvPr>
          <p:cNvSpPr>
            <a:spLocks noGrp="1"/>
          </p:cNvSpPr>
          <p:nvPr>
            <p:ph type="body" sz="quarter" idx="17"/>
          </p:nvPr>
        </p:nvSpPr>
        <p:spPr>
          <a:xfrm>
            <a:off x="617905" y="5788339"/>
            <a:ext cx="7992695"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20F8AA4F-54E6-2FF1-B371-2803DF4651D5}"/>
              </a:ext>
            </a:extLst>
          </p:cNvPr>
          <p:cNvSpPr txBox="1">
            <a:spLocks/>
          </p:cNvSpPr>
          <p:nvPr userDrawn="1"/>
        </p:nvSpPr>
        <p:spPr>
          <a:xfrm>
            <a:off x="3769182"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088365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SideBar, Grey, Content, Footn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DE3CF-9D5E-80F4-859C-4290391F6C06}"/>
              </a:ext>
            </a:extLst>
          </p:cNvPr>
          <p:cNvSpPr/>
          <p:nvPr userDrawn="1"/>
        </p:nvSpPr>
        <p:spPr>
          <a:xfrm>
            <a:off x="0" y="0"/>
            <a:ext cx="5631771"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093821" y="260794"/>
            <a:ext cx="5486077"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094413" y="1152144"/>
            <a:ext cx="5484970"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39368"/>
            <a:ext cx="4374032" cy="921096"/>
          </a:xfrm>
        </p:spPr>
        <p:txBody>
          <a:bodyPr>
            <a:normAutofit/>
          </a:bodyPr>
          <a:lstStyle>
            <a:lvl1pPr>
              <a:defRPr sz="3200" b="1">
                <a:solidFill>
                  <a:schemeClr val="tx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pic>
        <p:nvPicPr>
          <p:cNvPr id="10" name="Graphic 9">
            <a:extLst>
              <a:ext uri="{FF2B5EF4-FFF2-40B4-BE49-F238E27FC236}">
                <a16:creationId xmlns:a16="http://schemas.microsoft.com/office/drawing/2014/main" id="{90F7F5BF-06A9-6AE8-5C55-9CD3ABFF97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
        <p:nvSpPr>
          <p:cNvPr id="12" name="Text Placeholder 40">
            <a:extLst>
              <a:ext uri="{FF2B5EF4-FFF2-40B4-BE49-F238E27FC236}">
                <a16:creationId xmlns:a16="http://schemas.microsoft.com/office/drawing/2014/main" id="{3085A2C9-C338-FB25-5466-485F6E68272A}"/>
              </a:ext>
            </a:extLst>
          </p:cNvPr>
          <p:cNvSpPr>
            <a:spLocks noGrp="1"/>
          </p:cNvSpPr>
          <p:nvPr>
            <p:ph type="body" sz="quarter" idx="42" hasCustomPrompt="1"/>
          </p:nvPr>
        </p:nvSpPr>
        <p:spPr>
          <a:xfrm>
            <a:off x="615600" y="2164824"/>
            <a:ext cx="4374032" cy="270185"/>
          </a:xfrm>
        </p:spPr>
        <p:txBody>
          <a:bodyPr/>
          <a:lstStyle>
            <a:lvl1pPr marL="0" indent="0">
              <a:buNone/>
              <a:defRPr sz="1800" b="1">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BD175103-56E6-0020-7A8B-D00E5B08EAAA}"/>
              </a:ext>
            </a:extLst>
          </p:cNvPr>
          <p:cNvSpPr>
            <a:spLocks noGrp="1"/>
          </p:cNvSpPr>
          <p:nvPr>
            <p:ph type="body" sz="quarter" idx="43" hasCustomPrompt="1"/>
          </p:nvPr>
        </p:nvSpPr>
        <p:spPr>
          <a:xfrm>
            <a:off x="615600" y="2512194"/>
            <a:ext cx="4374032" cy="2741855"/>
          </a:xfrm>
        </p:spPr>
        <p:txBody>
          <a:bodyPr/>
          <a:lstStyle>
            <a:lvl1pPr marL="0" indent="0">
              <a:buNone/>
              <a:defRPr sz="1400" b="0">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14">
            <a:extLst>
              <a:ext uri="{FF2B5EF4-FFF2-40B4-BE49-F238E27FC236}">
                <a16:creationId xmlns:a16="http://schemas.microsoft.com/office/drawing/2014/main" id="{18B5F2F2-E6F7-21B0-DF90-4356D71F0992}"/>
              </a:ext>
            </a:extLst>
          </p:cNvPr>
          <p:cNvSpPr>
            <a:spLocks noGrp="1"/>
          </p:cNvSpPr>
          <p:nvPr>
            <p:ph type="body" sz="quarter" idx="44" hasCustomPrompt="1"/>
          </p:nvPr>
        </p:nvSpPr>
        <p:spPr>
          <a:xfrm>
            <a:off x="615600" y="1510918"/>
            <a:ext cx="4374032" cy="277777"/>
          </a:xfrm>
        </p:spPr>
        <p:txBody>
          <a:bodyPr/>
          <a:lstStyle>
            <a:lvl1pPr marL="0" indent="0">
              <a:buNone/>
              <a:defRPr sz="1800">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32580" y="5788339"/>
            <a:ext cx="4999191"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04DCE60E-3C73-8D57-88A4-0B0F40579E06}"/>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16" name="Text Placeholder 4">
            <a:extLst>
              <a:ext uri="{FF2B5EF4-FFF2-40B4-BE49-F238E27FC236}">
                <a16:creationId xmlns:a16="http://schemas.microsoft.com/office/drawing/2014/main" id="{CA011E82-471F-5B2F-9554-6BE028C2B978}"/>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155155402"/>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SideBar, Grey, Content, Footno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28F097-EE76-C58C-9443-658B97B876C4}"/>
              </a:ext>
            </a:extLst>
          </p:cNvPr>
          <p:cNvSpPr>
            <a:spLocks noGrp="1"/>
          </p:cNvSpPr>
          <p:nvPr>
            <p:ph type="pic" sz="quarter" idx="18"/>
          </p:nvPr>
        </p:nvSpPr>
        <p:spPr>
          <a:xfrm>
            <a:off x="0" y="-1947"/>
            <a:ext cx="6009424" cy="6859947"/>
          </a:xfrm>
        </p:spPr>
        <p:txBody>
          <a:bodyPr/>
          <a:lstStyle/>
          <a:p>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094413" y="196421"/>
            <a:ext cx="4660307"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094413" y="1160462"/>
            <a:ext cx="5484970" cy="4546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093819" y="5788339"/>
            <a:ext cx="5494027"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pic>
        <p:nvPicPr>
          <p:cNvPr id="14" name="Graphic 13">
            <a:extLst>
              <a:ext uri="{FF2B5EF4-FFF2-40B4-BE49-F238E27FC236}">
                <a16:creationId xmlns:a16="http://schemas.microsoft.com/office/drawing/2014/main" id="{A1E61ADD-7AC5-EE3A-55C7-D39893B5A50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600" y="6415082"/>
            <a:ext cx="1319821" cy="285750"/>
          </a:xfrm>
          <a:prstGeom prst="rect">
            <a:avLst/>
          </a:prstGeom>
        </p:spPr>
      </p:pic>
    </p:spTree>
    <p:extLst>
      <p:ext uri="{BB962C8B-B14F-4D97-AF65-F5344CB8AC3E}">
        <p14:creationId xmlns:p14="http://schemas.microsoft.com/office/powerpoint/2010/main" val="2944524375"/>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SideBar, Grey, Content, Footn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DE3CF-9D5E-80F4-859C-4290391F6C06}"/>
              </a:ext>
            </a:extLst>
          </p:cNvPr>
          <p:cNvSpPr/>
          <p:nvPr userDrawn="1"/>
        </p:nvSpPr>
        <p:spPr>
          <a:xfrm>
            <a:off x="0" y="0"/>
            <a:ext cx="6937695"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937695" y="260794"/>
            <a:ext cx="4642203"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937179" y="1152144"/>
            <a:ext cx="4642204"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39368"/>
            <a:ext cx="4374032" cy="921096"/>
          </a:xfrm>
        </p:spPr>
        <p:txBody>
          <a:bodyPr>
            <a:normAutofit/>
          </a:bodyPr>
          <a:lstStyle>
            <a:lvl1pPr>
              <a:defRPr sz="3200" b="1">
                <a:solidFill>
                  <a:schemeClr val="tx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pic>
        <p:nvPicPr>
          <p:cNvPr id="10" name="Graphic 9">
            <a:extLst>
              <a:ext uri="{FF2B5EF4-FFF2-40B4-BE49-F238E27FC236}">
                <a16:creationId xmlns:a16="http://schemas.microsoft.com/office/drawing/2014/main" id="{90F7F5BF-06A9-6AE8-5C55-9CD3ABFF97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
        <p:nvSpPr>
          <p:cNvPr id="12" name="Text Placeholder 40">
            <a:extLst>
              <a:ext uri="{FF2B5EF4-FFF2-40B4-BE49-F238E27FC236}">
                <a16:creationId xmlns:a16="http://schemas.microsoft.com/office/drawing/2014/main" id="{3085A2C9-C338-FB25-5466-485F6E68272A}"/>
              </a:ext>
            </a:extLst>
          </p:cNvPr>
          <p:cNvSpPr>
            <a:spLocks noGrp="1"/>
          </p:cNvSpPr>
          <p:nvPr>
            <p:ph type="body" sz="quarter" idx="42" hasCustomPrompt="1"/>
          </p:nvPr>
        </p:nvSpPr>
        <p:spPr>
          <a:xfrm>
            <a:off x="615600" y="2164824"/>
            <a:ext cx="4374032" cy="270185"/>
          </a:xfrm>
        </p:spPr>
        <p:txBody>
          <a:bodyPr/>
          <a:lstStyle>
            <a:lvl1pPr marL="0" indent="0">
              <a:buNone/>
              <a:defRPr sz="1800" b="1">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BD175103-56E6-0020-7A8B-D00E5B08EAAA}"/>
              </a:ext>
            </a:extLst>
          </p:cNvPr>
          <p:cNvSpPr>
            <a:spLocks noGrp="1"/>
          </p:cNvSpPr>
          <p:nvPr>
            <p:ph type="body" sz="quarter" idx="43" hasCustomPrompt="1"/>
          </p:nvPr>
        </p:nvSpPr>
        <p:spPr>
          <a:xfrm>
            <a:off x="615600" y="2512194"/>
            <a:ext cx="4374032" cy="2741855"/>
          </a:xfrm>
        </p:spPr>
        <p:txBody>
          <a:bodyPr/>
          <a:lstStyle>
            <a:lvl1pPr marL="0" indent="0">
              <a:buNone/>
              <a:defRPr sz="1400" b="0">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14">
            <a:extLst>
              <a:ext uri="{FF2B5EF4-FFF2-40B4-BE49-F238E27FC236}">
                <a16:creationId xmlns:a16="http://schemas.microsoft.com/office/drawing/2014/main" id="{18B5F2F2-E6F7-21B0-DF90-4356D71F0992}"/>
              </a:ext>
            </a:extLst>
          </p:cNvPr>
          <p:cNvSpPr>
            <a:spLocks noGrp="1"/>
          </p:cNvSpPr>
          <p:nvPr>
            <p:ph type="body" sz="quarter" idx="44" hasCustomPrompt="1"/>
          </p:nvPr>
        </p:nvSpPr>
        <p:spPr>
          <a:xfrm>
            <a:off x="615600" y="1510918"/>
            <a:ext cx="4374032" cy="277777"/>
          </a:xfrm>
        </p:spPr>
        <p:txBody>
          <a:bodyPr/>
          <a:lstStyle>
            <a:lvl1pPr marL="0" indent="0">
              <a:buNone/>
              <a:defRPr sz="1800">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32580" y="5788339"/>
            <a:ext cx="5461833"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E4AE1032-BDDA-9E1E-9DE6-F32C2695E6AC}"/>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16" name="Text Placeholder 4">
            <a:extLst>
              <a:ext uri="{FF2B5EF4-FFF2-40B4-BE49-F238E27FC236}">
                <a16:creationId xmlns:a16="http://schemas.microsoft.com/office/drawing/2014/main" id="{BCE5EB9D-5BCF-DB37-535B-EF9BDAB0DDA4}"/>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251635806"/>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8_SideBar, Grey, Content, Footn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DE3CF-9D5E-80F4-859C-4290391F6C06}"/>
              </a:ext>
            </a:extLst>
          </p:cNvPr>
          <p:cNvSpPr/>
          <p:nvPr userDrawn="1"/>
        </p:nvSpPr>
        <p:spPr>
          <a:xfrm>
            <a:off x="5251129" y="0"/>
            <a:ext cx="6937695"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937695" y="260794"/>
            <a:ext cx="4642203"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937179" y="1152144"/>
            <a:ext cx="4642204"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39368"/>
            <a:ext cx="4374032" cy="921096"/>
          </a:xfrm>
        </p:spPr>
        <p:txBody>
          <a:bodyPr>
            <a:normAutofit/>
          </a:bodyPr>
          <a:lstStyle>
            <a:lvl1pPr>
              <a:defRPr sz="3200" b="1">
                <a:solidFill>
                  <a:schemeClr val="tx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pic>
        <p:nvPicPr>
          <p:cNvPr id="10" name="Graphic 9">
            <a:extLst>
              <a:ext uri="{FF2B5EF4-FFF2-40B4-BE49-F238E27FC236}">
                <a16:creationId xmlns:a16="http://schemas.microsoft.com/office/drawing/2014/main" id="{90F7F5BF-06A9-6AE8-5C55-9CD3ABFF97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
        <p:nvSpPr>
          <p:cNvPr id="12" name="Text Placeholder 40">
            <a:extLst>
              <a:ext uri="{FF2B5EF4-FFF2-40B4-BE49-F238E27FC236}">
                <a16:creationId xmlns:a16="http://schemas.microsoft.com/office/drawing/2014/main" id="{3085A2C9-C338-FB25-5466-485F6E68272A}"/>
              </a:ext>
            </a:extLst>
          </p:cNvPr>
          <p:cNvSpPr>
            <a:spLocks noGrp="1"/>
          </p:cNvSpPr>
          <p:nvPr>
            <p:ph type="body" sz="quarter" idx="42" hasCustomPrompt="1"/>
          </p:nvPr>
        </p:nvSpPr>
        <p:spPr>
          <a:xfrm>
            <a:off x="615600" y="2164824"/>
            <a:ext cx="4374032" cy="270185"/>
          </a:xfrm>
        </p:spPr>
        <p:txBody>
          <a:bodyPr/>
          <a:lstStyle>
            <a:lvl1pPr marL="0" indent="0">
              <a:buNone/>
              <a:defRPr sz="1800" b="1">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BD175103-56E6-0020-7A8B-D00E5B08EAAA}"/>
              </a:ext>
            </a:extLst>
          </p:cNvPr>
          <p:cNvSpPr>
            <a:spLocks noGrp="1"/>
          </p:cNvSpPr>
          <p:nvPr>
            <p:ph type="body" sz="quarter" idx="43" hasCustomPrompt="1"/>
          </p:nvPr>
        </p:nvSpPr>
        <p:spPr>
          <a:xfrm>
            <a:off x="615600" y="2512194"/>
            <a:ext cx="4374032" cy="2741855"/>
          </a:xfrm>
        </p:spPr>
        <p:txBody>
          <a:bodyPr/>
          <a:lstStyle>
            <a:lvl1pPr marL="0" indent="0">
              <a:buNone/>
              <a:defRPr sz="1400" b="0">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14">
            <a:extLst>
              <a:ext uri="{FF2B5EF4-FFF2-40B4-BE49-F238E27FC236}">
                <a16:creationId xmlns:a16="http://schemas.microsoft.com/office/drawing/2014/main" id="{18B5F2F2-E6F7-21B0-DF90-4356D71F0992}"/>
              </a:ext>
            </a:extLst>
          </p:cNvPr>
          <p:cNvSpPr>
            <a:spLocks noGrp="1"/>
          </p:cNvSpPr>
          <p:nvPr>
            <p:ph type="body" sz="quarter" idx="44" hasCustomPrompt="1"/>
          </p:nvPr>
        </p:nvSpPr>
        <p:spPr>
          <a:xfrm>
            <a:off x="615600" y="1510918"/>
            <a:ext cx="4374032" cy="277777"/>
          </a:xfrm>
        </p:spPr>
        <p:txBody>
          <a:bodyPr/>
          <a:lstStyle>
            <a:lvl1pPr marL="0" indent="0">
              <a:buNone/>
              <a:defRPr sz="1800">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32580" y="5731510"/>
            <a:ext cx="4618549"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23C15C14-039C-F48A-EDEA-B9E28E62B0E9}"/>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16" name="Text Placeholder 4">
            <a:extLst>
              <a:ext uri="{FF2B5EF4-FFF2-40B4-BE49-F238E27FC236}">
                <a16:creationId xmlns:a16="http://schemas.microsoft.com/office/drawing/2014/main" id="{BCB43D7B-2FB3-7BF3-4082-936D83B45BFD}"/>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747892260"/>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9_SideBar, Grey, Content, 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6937695" y="260794"/>
            <a:ext cx="4642203"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937179" y="1152144"/>
            <a:ext cx="4642204"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39368"/>
            <a:ext cx="4374032" cy="921096"/>
          </a:xfrm>
        </p:spPr>
        <p:txBody>
          <a:bodyPr>
            <a:normAutofit/>
          </a:bodyPr>
          <a:lstStyle>
            <a:lvl1pPr>
              <a:defRPr sz="3200" b="1">
                <a:solidFill>
                  <a:schemeClr val="tx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06C94F81-736B-EC6A-751D-D319086D1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59" y="6408000"/>
            <a:ext cx="1319821" cy="285750"/>
          </a:xfrm>
          <a:prstGeom prst="rect">
            <a:avLst/>
          </a:prstGeom>
        </p:spPr>
      </p:pic>
      <p:pic>
        <p:nvPicPr>
          <p:cNvPr id="10" name="Graphic 9">
            <a:extLst>
              <a:ext uri="{FF2B5EF4-FFF2-40B4-BE49-F238E27FC236}">
                <a16:creationId xmlns:a16="http://schemas.microsoft.com/office/drawing/2014/main" id="{90F7F5BF-06A9-6AE8-5C55-9CD3ABFF97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bwMode="black">
          <a:xfrm>
            <a:off x="609461" y="6406787"/>
            <a:ext cx="1319821" cy="285750"/>
          </a:xfrm>
          <a:prstGeom prst="rect">
            <a:avLst/>
          </a:prstGeom>
        </p:spPr>
      </p:pic>
      <p:sp>
        <p:nvSpPr>
          <p:cNvPr id="12" name="Text Placeholder 40">
            <a:extLst>
              <a:ext uri="{FF2B5EF4-FFF2-40B4-BE49-F238E27FC236}">
                <a16:creationId xmlns:a16="http://schemas.microsoft.com/office/drawing/2014/main" id="{3085A2C9-C338-FB25-5466-485F6E68272A}"/>
              </a:ext>
            </a:extLst>
          </p:cNvPr>
          <p:cNvSpPr>
            <a:spLocks noGrp="1"/>
          </p:cNvSpPr>
          <p:nvPr>
            <p:ph type="body" sz="quarter" idx="42" hasCustomPrompt="1"/>
          </p:nvPr>
        </p:nvSpPr>
        <p:spPr>
          <a:xfrm>
            <a:off x="615600" y="2164824"/>
            <a:ext cx="4374032" cy="270185"/>
          </a:xfrm>
        </p:spPr>
        <p:txBody>
          <a:bodyPr/>
          <a:lstStyle>
            <a:lvl1pPr marL="0" indent="0">
              <a:buNone/>
              <a:defRPr sz="1800" b="1">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BD175103-56E6-0020-7A8B-D00E5B08EAAA}"/>
              </a:ext>
            </a:extLst>
          </p:cNvPr>
          <p:cNvSpPr>
            <a:spLocks noGrp="1"/>
          </p:cNvSpPr>
          <p:nvPr>
            <p:ph type="body" sz="quarter" idx="43" hasCustomPrompt="1"/>
          </p:nvPr>
        </p:nvSpPr>
        <p:spPr>
          <a:xfrm>
            <a:off x="615600" y="2512194"/>
            <a:ext cx="4374032" cy="2741855"/>
          </a:xfrm>
        </p:spPr>
        <p:txBody>
          <a:bodyPr/>
          <a:lstStyle>
            <a:lvl1pPr marL="0" indent="0">
              <a:buNone/>
              <a:defRPr sz="1400" b="0">
                <a:solidFill>
                  <a:schemeClr val="tx2"/>
                </a:solidFill>
                <a:latin typeface="+mn-lt"/>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14">
            <a:extLst>
              <a:ext uri="{FF2B5EF4-FFF2-40B4-BE49-F238E27FC236}">
                <a16:creationId xmlns:a16="http://schemas.microsoft.com/office/drawing/2014/main" id="{18B5F2F2-E6F7-21B0-DF90-4356D71F0992}"/>
              </a:ext>
            </a:extLst>
          </p:cNvPr>
          <p:cNvSpPr>
            <a:spLocks noGrp="1"/>
          </p:cNvSpPr>
          <p:nvPr>
            <p:ph type="body" sz="quarter" idx="44" hasCustomPrompt="1"/>
          </p:nvPr>
        </p:nvSpPr>
        <p:spPr>
          <a:xfrm>
            <a:off x="615600" y="1510918"/>
            <a:ext cx="4374032" cy="277777"/>
          </a:xfrm>
        </p:spPr>
        <p:txBody>
          <a:bodyPr/>
          <a:lstStyle>
            <a:lvl1pPr marL="0" indent="0">
              <a:buNone/>
              <a:defRPr sz="1800">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32580" y="5731510"/>
            <a:ext cx="4618549"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Rectangle 3">
            <a:extLst>
              <a:ext uri="{FF2B5EF4-FFF2-40B4-BE49-F238E27FC236}">
                <a16:creationId xmlns:a16="http://schemas.microsoft.com/office/drawing/2014/main" id="{A11A612B-EE04-22AE-7A4E-617F21A99A83}"/>
              </a:ext>
            </a:extLst>
          </p:cNvPr>
          <p:cNvSpPr>
            <a:spLocks/>
          </p:cNvSpPr>
          <p:nvPr userDrawn="1"/>
        </p:nvSpPr>
        <p:spPr>
          <a:xfrm>
            <a:off x="6094411" y="3469"/>
            <a:ext cx="6094413" cy="6863239"/>
          </a:xfrm>
          <a:prstGeom prst="rect">
            <a:avLst/>
          </a:prstGeom>
          <a:solidFill>
            <a:srgbClr val="EBF7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8D6940FA-B6AA-0E9D-C37E-CCAA6EAA1844}"/>
              </a:ext>
            </a:extLst>
          </p:cNvPr>
          <p:cNvSpPr txBox="1">
            <a:spLocks/>
          </p:cNvSpPr>
          <p:nvPr userDrawn="1"/>
        </p:nvSpPr>
        <p:spPr>
          <a:xfrm>
            <a:off x="3785135" y="6542745"/>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3008520060"/>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ographies with Photo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B685FD-28AB-42AB-8489-7FDC88D3D4CA}" type="slidenum">
              <a:rPr lang="en-US" smtClean="0"/>
              <a:t>‹#›</a:t>
            </a:fld>
            <a:endParaRPr lang="en-US"/>
          </a:p>
        </p:txBody>
      </p:sp>
      <p:sp>
        <p:nvSpPr>
          <p:cNvPr id="5" name="Title 1">
            <a:extLst>
              <a:ext uri="{FF2B5EF4-FFF2-40B4-BE49-F238E27FC236}">
                <a16:creationId xmlns:a16="http://schemas.microsoft.com/office/drawing/2014/main" id="{AC1D3321-DA2A-4BF3-9D96-F1EFC79B4787}"/>
              </a:ext>
            </a:extLst>
          </p:cNvPr>
          <p:cNvSpPr>
            <a:spLocks noGrp="1"/>
          </p:cNvSpPr>
          <p:nvPr>
            <p:ph type="title"/>
          </p:nvPr>
        </p:nvSpPr>
        <p:spPr>
          <a:xfrm>
            <a:off x="617107" y="258826"/>
            <a:ext cx="10962276" cy="755880"/>
          </a:xfrm>
        </p:spPr>
        <p:txBody>
          <a:bodyPr/>
          <a:lstStyle/>
          <a:p>
            <a:r>
              <a:rPr lang="en-US"/>
              <a:t>Click to edit Master title style</a:t>
            </a:r>
          </a:p>
        </p:txBody>
      </p:sp>
      <p:sp>
        <p:nvSpPr>
          <p:cNvPr id="6" name="Text Placeholder 5">
            <a:extLst>
              <a:ext uri="{FF2B5EF4-FFF2-40B4-BE49-F238E27FC236}">
                <a16:creationId xmlns:a16="http://schemas.microsoft.com/office/drawing/2014/main" id="{D20FEA78-C695-4676-BFEF-701145EC30E3}"/>
              </a:ext>
            </a:extLst>
          </p:cNvPr>
          <p:cNvSpPr>
            <a:spLocks noGrp="1"/>
          </p:cNvSpPr>
          <p:nvPr>
            <p:ph type="body" sz="quarter" idx="14"/>
          </p:nvPr>
        </p:nvSpPr>
        <p:spPr>
          <a:xfrm>
            <a:off x="2082834" y="1152144"/>
            <a:ext cx="9493375" cy="5084105"/>
          </a:xfrm>
        </p:spPr>
        <p:txBody>
          <a:bodyPr rIns="0">
            <a:noAutofit/>
          </a:bodyPr>
          <a:lstStyle>
            <a:lvl1pPr>
              <a:lnSpc>
                <a:spcPct val="100000"/>
              </a:lnSpc>
              <a:spcBef>
                <a:spcPts val="600"/>
              </a:spcBef>
              <a:spcAft>
                <a:spcPts val="600"/>
              </a:spcAft>
              <a:defRPr sz="1200">
                <a:latin typeface="+mn-lt"/>
              </a:defRPr>
            </a:lvl1pPr>
            <a:lvl2pPr marL="0" indent="0">
              <a:spcAft>
                <a:spcPts val="600"/>
              </a:spcAft>
              <a:buNone/>
              <a:defRPr sz="1200" i="1">
                <a:latin typeface="+mn-lt"/>
              </a:defRPr>
            </a:lvl2pPr>
          </a:lstStyle>
          <a:p>
            <a:pPr lvl="0"/>
            <a:r>
              <a:rPr lang="en-US"/>
              <a:t>Click to edit Master text styles</a:t>
            </a:r>
          </a:p>
          <a:p>
            <a:pPr lvl="1"/>
            <a:r>
              <a:rPr lang="en-US"/>
              <a:t>Second level</a:t>
            </a:r>
          </a:p>
        </p:txBody>
      </p:sp>
      <p:sp>
        <p:nvSpPr>
          <p:cNvPr id="7" name="Picture Placeholder 6">
            <a:extLst>
              <a:ext uri="{FF2B5EF4-FFF2-40B4-BE49-F238E27FC236}">
                <a16:creationId xmlns:a16="http://schemas.microsoft.com/office/drawing/2014/main" id="{0DB2468F-FF0A-4AE4-AE7F-6455D4E38AB4}"/>
              </a:ext>
            </a:extLst>
          </p:cNvPr>
          <p:cNvSpPr>
            <a:spLocks noGrp="1"/>
          </p:cNvSpPr>
          <p:nvPr>
            <p:ph type="pic" sz="quarter" idx="15"/>
          </p:nvPr>
        </p:nvSpPr>
        <p:spPr>
          <a:xfrm>
            <a:off x="614732" y="1152144"/>
            <a:ext cx="1279827" cy="1280160"/>
          </a:xfrm>
        </p:spPr>
        <p:txBody>
          <a:bodyPr/>
          <a:lstStyle>
            <a:lvl1pPr>
              <a:defRPr>
                <a:solidFill>
                  <a:schemeClr val="tx1"/>
                </a:solidFill>
              </a:defRPr>
            </a:lvl1pPr>
          </a:lstStyle>
          <a:p>
            <a:r>
              <a:rPr lang="en-US"/>
              <a:t>Click icon to add picture</a:t>
            </a:r>
          </a:p>
        </p:txBody>
      </p:sp>
      <p:sp>
        <p:nvSpPr>
          <p:cNvPr id="10" name="Text Placeholder 5">
            <a:extLst>
              <a:ext uri="{FF2B5EF4-FFF2-40B4-BE49-F238E27FC236}">
                <a16:creationId xmlns:a16="http://schemas.microsoft.com/office/drawing/2014/main" id="{243B0033-E6AF-4F57-AA49-0B309BC4D7B5}"/>
              </a:ext>
            </a:extLst>
          </p:cNvPr>
          <p:cNvSpPr>
            <a:spLocks noGrp="1"/>
          </p:cNvSpPr>
          <p:nvPr>
            <p:ph type="body" sz="quarter" idx="16"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2" name="Text Placeholder 4">
            <a:extLst>
              <a:ext uri="{FF2B5EF4-FFF2-40B4-BE49-F238E27FC236}">
                <a16:creationId xmlns:a16="http://schemas.microsoft.com/office/drawing/2014/main" id="{A9B87ABF-5FAC-2B72-EED3-529D01C3BFB5}"/>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984642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2D29C-0E25-4CBC-B788-207F413F5517}"/>
              </a:ext>
            </a:extLst>
          </p:cNvPr>
          <p:cNvSpPr>
            <a:spLocks noGrp="1"/>
          </p:cNvSpPr>
          <p:nvPr>
            <p:ph type="sldNum" sz="quarter" idx="10"/>
          </p:nvPr>
        </p:nvSpPr>
        <p:spPr/>
        <p:txBody>
          <a:bodyPr/>
          <a:lstStyle>
            <a:lvl1pPr>
              <a:defRPr>
                <a:solidFill>
                  <a:schemeClr val="tx1"/>
                </a:solidFill>
              </a:defRPr>
            </a:lvl1pPr>
          </a:lstStyle>
          <a:p>
            <a:fld id="{E3B685FD-28AB-42AB-8489-7FDC88D3D4CA}" type="slidenum">
              <a:rPr lang="en-US" smtClean="0"/>
              <a:pPr/>
              <a:t>‹#›</a:t>
            </a:fld>
            <a:endParaRPr lang="en-US"/>
          </a:p>
        </p:txBody>
      </p:sp>
      <p:sp>
        <p:nvSpPr>
          <p:cNvPr id="8" name="Text Placeholder 7">
            <a:extLst>
              <a:ext uri="{FF2B5EF4-FFF2-40B4-BE49-F238E27FC236}">
                <a16:creationId xmlns:a16="http://schemas.microsoft.com/office/drawing/2014/main" id="{E75DD403-98DC-48BF-A421-5CD8C673108A}"/>
              </a:ext>
            </a:extLst>
          </p:cNvPr>
          <p:cNvSpPr>
            <a:spLocks noGrp="1"/>
          </p:cNvSpPr>
          <p:nvPr>
            <p:ph type="body" sz="quarter" idx="11"/>
          </p:nvPr>
        </p:nvSpPr>
        <p:spPr>
          <a:xfrm>
            <a:off x="609442" y="703742"/>
            <a:ext cx="10970457" cy="5482266"/>
          </a:xfrm>
        </p:spPr>
        <p:txBody>
          <a:bodyPr rIns="0" bIns="365760" anchor="ctr" anchorCtr="0">
            <a:normAutofit/>
          </a:bodyPr>
          <a:lstStyle>
            <a:lvl1pPr marL="0" indent="0">
              <a:buClr>
                <a:schemeClr val="accent1"/>
              </a:buClr>
              <a:buFont typeface="+mj-lt"/>
              <a:buNone/>
              <a:defRPr sz="4400" b="1">
                <a:solidFill>
                  <a:schemeClr val="tx2"/>
                </a:solidFill>
              </a:defRPr>
            </a:lvl1pPr>
            <a:lvl2pPr marL="0" indent="0">
              <a:buNone/>
              <a:defRPr sz="2800" i="0">
                <a:solidFill>
                  <a:schemeClr val="tx2"/>
                </a:solidFill>
              </a:defRPr>
            </a:lvl2pPr>
          </a:lstStyle>
          <a:p>
            <a:pPr lvl="0"/>
            <a:r>
              <a:rPr lang="en-US"/>
              <a:t>Click to edit Master text styles</a:t>
            </a:r>
          </a:p>
          <a:p>
            <a:pPr lvl="1"/>
            <a:r>
              <a:rPr lang="en-US"/>
              <a:t>Second level</a:t>
            </a:r>
          </a:p>
        </p:txBody>
      </p:sp>
      <p:sp>
        <p:nvSpPr>
          <p:cNvPr id="5" name="Text Placeholder 5">
            <a:extLst>
              <a:ext uri="{FF2B5EF4-FFF2-40B4-BE49-F238E27FC236}">
                <a16:creationId xmlns:a16="http://schemas.microsoft.com/office/drawing/2014/main" id="{45D6DC4F-2326-4397-8011-8CEE3B4F7CC2}"/>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6" name="Text Placeholder 4">
            <a:extLst>
              <a:ext uri="{FF2B5EF4-FFF2-40B4-BE49-F238E27FC236}">
                <a16:creationId xmlns:a16="http://schemas.microsoft.com/office/drawing/2014/main" id="{BB35EFC1-BEE2-4189-8CF2-E684721EB879}"/>
              </a:ext>
            </a:extLst>
          </p:cNvPr>
          <p:cNvSpPr txBox="1">
            <a:spLocks/>
          </p:cNvSpPr>
          <p:nvPr userDrawn="1"/>
        </p:nvSpPr>
        <p:spPr>
          <a:xfrm>
            <a:off x="2552239" y="6505074"/>
            <a:ext cx="7102150" cy="190500"/>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Institutional/Investment Professional Use Only. Not for distribution to the public.</a:t>
            </a:r>
          </a:p>
        </p:txBody>
      </p:sp>
      <p:pic>
        <p:nvPicPr>
          <p:cNvPr id="2" name="Graphic 1">
            <a:extLst>
              <a:ext uri="{FF2B5EF4-FFF2-40B4-BE49-F238E27FC236}">
                <a16:creationId xmlns:a16="http://schemas.microsoft.com/office/drawing/2014/main" id="{8B6D2EC8-D6ED-3267-30C1-0B3B25058B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61" y="6406787"/>
            <a:ext cx="1319821" cy="285750"/>
          </a:xfrm>
          <a:prstGeom prst="rect">
            <a:avLst/>
          </a:prstGeom>
        </p:spPr>
      </p:pic>
      <p:sp>
        <p:nvSpPr>
          <p:cNvPr id="4" name="Text Placeholder 4">
            <a:extLst>
              <a:ext uri="{FF2B5EF4-FFF2-40B4-BE49-F238E27FC236}">
                <a16:creationId xmlns:a16="http://schemas.microsoft.com/office/drawing/2014/main" id="{1E6F5D79-EEF6-3880-8D1A-5471F362C186}"/>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4283438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_Dark Navy">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2D29C-0E25-4CBC-B788-207F413F5517}"/>
              </a:ext>
            </a:extLst>
          </p:cNvPr>
          <p:cNvSpPr>
            <a:spLocks noGrp="1"/>
          </p:cNvSpPr>
          <p:nvPr>
            <p:ph type="sldNum" sz="quarter" idx="10"/>
          </p:nvPr>
        </p:nvSpPr>
        <p:spPr/>
        <p:txBody>
          <a:bodyPr/>
          <a:lstStyle>
            <a:lvl1pPr>
              <a:defRPr>
                <a:solidFill>
                  <a:schemeClr val="bg1"/>
                </a:solidFill>
              </a:defRPr>
            </a:lvl1pPr>
          </a:lstStyle>
          <a:p>
            <a:fld id="{E3B685FD-28AB-42AB-8489-7FDC88D3D4CA}" type="slidenum">
              <a:rPr lang="en-US" smtClean="0"/>
              <a:pPr/>
              <a:t>‹#›</a:t>
            </a:fld>
            <a:endParaRPr lang="en-US"/>
          </a:p>
        </p:txBody>
      </p:sp>
      <p:sp>
        <p:nvSpPr>
          <p:cNvPr id="8" name="Text Placeholder 7">
            <a:extLst>
              <a:ext uri="{FF2B5EF4-FFF2-40B4-BE49-F238E27FC236}">
                <a16:creationId xmlns:a16="http://schemas.microsoft.com/office/drawing/2014/main" id="{E75DD403-98DC-48BF-A421-5CD8C673108A}"/>
              </a:ext>
            </a:extLst>
          </p:cNvPr>
          <p:cNvSpPr>
            <a:spLocks noGrp="1"/>
          </p:cNvSpPr>
          <p:nvPr>
            <p:ph type="body" sz="quarter" idx="11"/>
          </p:nvPr>
        </p:nvSpPr>
        <p:spPr>
          <a:xfrm>
            <a:off x="609442" y="703742"/>
            <a:ext cx="10970457" cy="5482266"/>
          </a:xfrm>
        </p:spPr>
        <p:txBody>
          <a:bodyPr rIns="0" bIns="365760" anchor="ctr" anchorCtr="0">
            <a:normAutofit/>
          </a:bodyPr>
          <a:lstStyle>
            <a:lvl1pPr>
              <a:defRPr sz="4400" b="1">
                <a:solidFill>
                  <a:schemeClr val="bg1"/>
                </a:solidFill>
              </a:defRPr>
            </a:lvl1pPr>
            <a:lvl2pPr marL="0" indent="0">
              <a:buNone/>
              <a:defRPr sz="2799" b="0" i="0">
                <a:solidFill>
                  <a:schemeClr val="bg1"/>
                </a:solidFill>
              </a:defRPr>
            </a:lvl2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6A82BE22-8784-42C6-854C-A67D0E3EFE07}"/>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4" name="Graphic 3">
            <a:extLst>
              <a:ext uri="{FF2B5EF4-FFF2-40B4-BE49-F238E27FC236}">
                <a16:creationId xmlns:a16="http://schemas.microsoft.com/office/drawing/2014/main" id="{3A1FF91A-8CF2-ECFC-59B5-60BBF73423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59" y="6408000"/>
            <a:ext cx="1320165" cy="285750"/>
          </a:xfrm>
          <a:prstGeom prst="rect">
            <a:avLst/>
          </a:prstGeom>
        </p:spPr>
      </p:pic>
      <p:sp>
        <p:nvSpPr>
          <p:cNvPr id="2" name="Text Placeholder 4">
            <a:extLst>
              <a:ext uri="{FF2B5EF4-FFF2-40B4-BE49-F238E27FC236}">
                <a16:creationId xmlns:a16="http://schemas.microsoft.com/office/drawing/2014/main" id="{ABB739DF-80BB-402C-A24B-0839E3666044}"/>
              </a:ext>
            </a:extLst>
          </p:cNvPr>
          <p:cNvSpPr txBox="1">
            <a:spLocks/>
          </p:cNvSpPr>
          <p:nvPr userDrawn="1"/>
        </p:nvSpPr>
        <p:spPr>
          <a:xfrm>
            <a:off x="3342455" y="6467084"/>
            <a:ext cx="4618548" cy="216330"/>
          </a:xfrm>
          <a:prstGeom prst="rect">
            <a:avLst/>
          </a:prstGeom>
          <a:noFill/>
          <a:ln>
            <a:no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570889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deBar, Dark Navy, Footn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6FB21F-154D-EA9A-7C2E-FB70D1DDEACC}"/>
              </a:ext>
            </a:extLst>
          </p:cNvPr>
          <p:cNvSpPr/>
          <p:nvPr userDrawn="1"/>
        </p:nvSpPr>
        <p:spPr>
          <a:xfrm>
            <a:off x="0" y="0"/>
            <a:ext cx="3731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15" name="Text Placeholder 11">
            <a:extLst>
              <a:ext uri="{FF2B5EF4-FFF2-40B4-BE49-F238E27FC236}">
                <a16:creationId xmlns:a16="http://schemas.microsoft.com/office/drawing/2014/main" id="{A52D0842-3042-436B-AB99-B675C5FDEE80}"/>
              </a:ext>
            </a:extLst>
          </p:cNvPr>
          <p:cNvSpPr>
            <a:spLocks noGrp="1"/>
          </p:cNvSpPr>
          <p:nvPr>
            <p:ph type="body" sz="quarter" idx="14" hasCustomPrompt="1"/>
          </p:nvPr>
        </p:nvSpPr>
        <p:spPr bwMode="white">
          <a:xfrm>
            <a:off x="615600" y="259200"/>
            <a:ext cx="2883591" cy="1903413"/>
          </a:xfrm>
        </p:spPr>
        <p:txBody>
          <a:bodyPr>
            <a:normAutofit/>
          </a:bodyPr>
          <a:lstStyle>
            <a:lvl1pPr>
              <a:defRPr sz="3200" b="1">
                <a:solidFill>
                  <a:schemeClr val="bg1"/>
                </a:solidFill>
              </a:defRPr>
            </a:lvl1pPr>
          </a:lstStyle>
          <a:p>
            <a:pPr lvl="0"/>
            <a:r>
              <a:rPr lang="en-US"/>
              <a:t>Title of Slide</a:t>
            </a:r>
          </a:p>
        </p:txBody>
      </p:sp>
      <p:sp>
        <p:nvSpPr>
          <p:cNvPr id="9" name="Text Placeholder 5">
            <a:extLst>
              <a:ext uri="{FF2B5EF4-FFF2-40B4-BE49-F238E27FC236}">
                <a16:creationId xmlns:a16="http://schemas.microsoft.com/office/drawing/2014/main" id="{6DC4CEF5-D3C1-4E93-8F28-7B7716D63EAB}"/>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8" name="Graphic 7">
            <a:extLst>
              <a:ext uri="{FF2B5EF4-FFF2-40B4-BE49-F238E27FC236}">
                <a16:creationId xmlns:a16="http://schemas.microsoft.com/office/drawing/2014/main" id="{699742EC-97B8-B922-3BCE-2F8514465D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59" y="6408000"/>
            <a:ext cx="1320165" cy="285750"/>
          </a:xfrm>
          <a:prstGeom prst="rect">
            <a:avLst/>
          </a:prstGeom>
        </p:spPr>
      </p:pic>
      <p:sp>
        <p:nvSpPr>
          <p:cNvPr id="5" name="Text Placeholder 8">
            <a:extLst>
              <a:ext uri="{FF2B5EF4-FFF2-40B4-BE49-F238E27FC236}">
                <a16:creationId xmlns:a16="http://schemas.microsoft.com/office/drawing/2014/main" id="{4F6B0D01-62D0-1A54-F4B0-D4CA897C6A6B}"/>
              </a:ext>
            </a:extLst>
          </p:cNvPr>
          <p:cNvSpPr>
            <a:spLocks noGrp="1"/>
          </p:cNvSpPr>
          <p:nvPr>
            <p:ph type="body" sz="quarter" idx="17"/>
          </p:nvPr>
        </p:nvSpPr>
        <p:spPr>
          <a:xfrm>
            <a:off x="3870325" y="5788339"/>
            <a:ext cx="771752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2" name="Text Placeholder 4">
            <a:extLst>
              <a:ext uri="{FF2B5EF4-FFF2-40B4-BE49-F238E27FC236}">
                <a16:creationId xmlns:a16="http://schemas.microsoft.com/office/drawing/2014/main" id="{76B8096E-D180-2B2D-ABA1-3B4710DD5E27}"/>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7" name="Text Placeholder 4">
            <a:extLst>
              <a:ext uri="{FF2B5EF4-FFF2-40B4-BE49-F238E27FC236}">
                <a16:creationId xmlns:a16="http://schemas.microsoft.com/office/drawing/2014/main" id="{6BE62E0F-0948-29A4-373C-903C278B2084}"/>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92903977"/>
      </p:ext>
    </p:extLst>
  </p:cSld>
  <p:clrMapOvr>
    <a:masterClrMapping/>
  </p:clrMapOvr>
  <p:extLst>
    <p:ext uri="{DCECCB84-F9BA-43D5-87BE-67443E8EF086}">
      <p15:sldGuideLst xmlns:p15="http://schemas.microsoft.com/office/powerpoint/2012/main">
        <p15:guide id="1" pos="2438" userDrawn="1">
          <p15:clr>
            <a:srgbClr val="FBAE40"/>
          </p15:clr>
        </p15:guide>
        <p15:guide id="2" orient="horz" pos="3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Tab, Footnote">
    <p:spTree>
      <p:nvGrpSpPr>
        <p:cNvPr id="1" name=""/>
        <p:cNvGrpSpPr/>
        <p:nvPr/>
      </p:nvGrpSpPr>
      <p:grpSpPr>
        <a:xfrm>
          <a:off x="0" y="0"/>
          <a:ext cx="0" cy="0"/>
          <a:chOff x="0" y="0"/>
          <a:chExt cx="0" cy="0"/>
        </a:xfrm>
      </p:grpSpPr>
      <p:pic>
        <p:nvPicPr>
          <p:cNvPr id="2" name="Picture Placeholder 5" descr="A building with many balconies&#10;&#10;Description automatically generated">
            <a:extLst>
              <a:ext uri="{FF2B5EF4-FFF2-40B4-BE49-F238E27FC236}">
                <a16:creationId xmlns:a16="http://schemas.microsoft.com/office/drawing/2014/main" id="{8D9158D2-C004-2513-F46F-98183CB10D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714" b="12714"/>
          <a:stretch/>
        </p:blipFill>
        <p:spPr>
          <a:xfrm>
            <a:off x="0" y="0"/>
            <a:ext cx="12188825" cy="6858000"/>
          </a:xfrm>
          <a:prstGeom prst="rect">
            <a:avLst/>
          </a:prstGeom>
        </p:spPr>
      </p:pic>
      <p:sp>
        <p:nvSpPr>
          <p:cNvPr id="7" name="Title 1">
            <a:extLst>
              <a:ext uri="{FF2B5EF4-FFF2-40B4-BE49-F238E27FC236}">
                <a16:creationId xmlns:a16="http://schemas.microsoft.com/office/drawing/2014/main" id="{892FC724-AF87-450E-8EDF-C031B77325A6}"/>
              </a:ext>
            </a:extLst>
          </p:cNvPr>
          <p:cNvSpPr>
            <a:spLocks noGrp="1"/>
          </p:cNvSpPr>
          <p:nvPr>
            <p:ph type="ctrTitle" hasCustomPrompt="1"/>
          </p:nvPr>
        </p:nvSpPr>
        <p:spPr>
          <a:xfrm>
            <a:off x="612967" y="1600199"/>
            <a:ext cx="5261585" cy="2546881"/>
          </a:xfrm>
          <a:prstGeom prst="rect">
            <a:avLst/>
          </a:prstGeom>
        </p:spPr>
        <p:txBody>
          <a:bodyPr lIns="0" tIns="0" rIns="0" anchor="b">
            <a:noAutofit/>
          </a:bodyPr>
          <a:lstStyle>
            <a:lvl1pPr>
              <a:lnSpc>
                <a:spcPct val="95000"/>
              </a:lnSpc>
              <a:defRPr sz="5400" b="1" baseline="0">
                <a:solidFill>
                  <a:schemeClr val="tx2"/>
                </a:solidFill>
                <a:latin typeface="+mn-lt"/>
              </a:defRPr>
            </a:lvl1pPr>
          </a:lstStyle>
          <a:p>
            <a:r>
              <a:rPr lang="en-CA" noProof="0"/>
              <a:t>Title of </a:t>
            </a:r>
            <a:br>
              <a:rPr lang="en-CA" noProof="0"/>
            </a:br>
            <a:r>
              <a:rPr lang="en-CA" noProof="0"/>
              <a:t>presentation</a:t>
            </a:r>
          </a:p>
        </p:txBody>
      </p:sp>
      <p:sp>
        <p:nvSpPr>
          <p:cNvPr id="8" name="Text Placeholder 6">
            <a:extLst>
              <a:ext uri="{FF2B5EF4-FFF2-40B4-BE49-F238E27FC236}">
                <a16:creationId xmlns:a16="http://schemas.microsoft.com/office/drawing/2014/main" id="{BEF97F79-1EA2-5357-A8C9-1AE180704F3F}"/>
              </a:ext>
            </a:extLst>
          </p:cNvPr>
          <p:cNvSpPr>
            <a:spLocks noGrp="1"/>
          </p:cNvSpPr>
          <p:nvPr>
            <p:ph type="body" sz="quarter" idx="15" hasCustomPrompt="1"/>
          </p:nvPr>
        </p:nvSpPr>
        <p:spPr>
          <a:xfrm>
            <a:off x="612968" y="4206240"/>
            <a:ext cx="5261584" cy="1533557"/>
          </a:xfrm>
          <a:prstGeom prst="rect">
            <a:avLst/>
          </a:prstGeom>
        </p:spPr>
        <p:txBody>
          <a:bodyPr lIns="0" rIns="0" anchor="b" anchorCtr="0"/>
          <a:lstStyle>
            <a:lvl1pPr marL="0" indent="0">
              <a:lnSpc>
                <a:spcPct val="95000"/>
              </a:lnSpc>
              <a:buNone/>
              <a:defRPr sz="1000" b="0">
                <a:solidFill>
                  <a:schemeClr val="bg1"/>
                </a:solidFill>
                <a:latin typeface="+mn-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Disclosures</a:t>
            </a:r>
          </a:p>
        </p:txBody>
      </p:sp>
      <p:sp>
        <p:nvSpPr>
          <p:cNvPr id="12" name="Text Placeholder 5">
            <a:extLst>
              <a:ext uri="{FF2B5EF4-FFF2-40B4-BE49-F238E27FC236}">
                <a16:creationId xmlns:a16="http://schemas.microsoft.com/office/drawing/2014/main" id="{8475A4F3-6FC4-D365-11A8-B35C4E0E2C34}"/>
              </a:ext>
            </a:extLst>
          </p:cNvPr>
          <p:cNvSpPr>
            <a:spLocks noGrp="1"/>
          </p:cNvSpPr>
          <p:nvPr>
            <p:ph type="body" sz="quarter" idx="16" hasCustomPrompt="1"/>
          </p:nvPr>
        </p:nvSpPr>
        <p:spPr>
          <a:xfrm>
            <a:off x="612967" y="903852"/>
            <a:ext cx="5261585" cy="608013"/>
          </a:xfrm>
        </p:spPr>
        <p:txBody>
          <a:bodyPr anchor="b"/>
          <a:lstStyle>
            <a:lvl1pPr marL="0" indent="0">
              <a:buNone/>
              <a:defRPr sz="1800" b="1">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Date goes here</a:t>
            </a:r>
          </a:p>
        </p:txBody>
      </p:sp>
      <p:sp>
        <p:nvSpPr>
          <p:cNvPr id="13" name="Text Placeholder 5">
            <a:extLst>
              <a:ext uri="{FF2B5EF4-FFF2-40B4-BE49-F238E27FC236}">
                <a16:creationId xmlns:a16="http://schemas.microsoft.com/office/drawing/2014/main" id="{A8B55371-E4D8-AAD0-AD89-45A1358FEC17}"/>
              </a:ext>
            </a:extLst>
          </p:cNvPr>
          <p:cNvSpPr>
            <a:spLocks noGrp="1"/>
          </p:cNvSpPr>
          <p:nvPr>
            <p:ph type="body" sz="quarter" idx="17"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19" name="Graphic 18">
            <a:extLst>
              <a:ext uri="{FF2B5EF4-FFF2-40B4-BE49-F238E27FC236}">
                <a16:creationId xmlns:a16="http://schemas.microsoft.com/office/drawing/2014/main" id="{B2D1BAC9-9381-7F2E-5DCC-6CD266F010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459" y="6408000"/>
            <a:ext cx="1320165" cy="285750"/>
          </a:xfrm>
          <a:prstGeom prst="rect">
            <a:avLst/>
          </a:prstGeom>
        </p:spPr>
      </p:pic>
    </p:spTree>
    <p:extLst>
      <p:ext uri="{BB962C8B-B14F-4D97-AF65-F5344CB8AC3E}">
        <p14:creationId xmlns:p14="http://schemas.microsoft.com/office/powerpoint/2010/main" val="3395897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84005D9-C48D-F272-C76A-2930B3AB0CB9}"/>
              </a:ext>
            </a:extLst>
          </p:cNvPr>
          <p:cNvSpPr>
            <a:spLocks noGrp="1"/>
          </p:cNvSpPr>
          <p:nvPr>
            <p:ph type="pic" sz="quarter" idx="19"/>
          </p:nvPr>
        </p:nvSpPr>
        <p:spPr>
          <a:xfrm>
            <a:off x="3732213" y="0"/>
            <a:ext cx="8469312" cy="6858000"/>
          </a:xfrm>
        </p:spPr>
        <p:txBody>
          <a:bodyPr/>
          <a:lstStyle/>
          <a:p>
            <a:endParaRPr lang="en-US"/>
          </a:p>
        </p:txBody>
      </p:sp>
      <p:sp>
        <p:nvSpPr>
          <p:cNvPr id="4" name="Rectangle 3">
            <a:extLst>
              <a:ext uri="{FF2B5EF4-FFF2-40B4-BE49-F238E27FC236}">
                <a16:creationId xmlns:a16="http://schemas.microsoft.com/office/drawing/2014/main" id="{9E6FB21F-154D-EA9A-7C2E-FB70D1DDEACC}"/>
              </a:ext>
            </a:extLst>
          </p:cNvPr>
          <p:cNvSpPr/>
          <p:nvPr userDrawn="1"/>
        </p:nvSpPr>
        <p:spPr>
          <a:xfrm>
            <a:off x="0" y="0"/>
            <a:ext cx="483325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15" name="Text Placeholder 11">
            <a:extLst>
              <a:ext uri="{FF2B5EF4-FFF2-40B4-BE49-F238E27FC236}">
                <a16:creationId xmlns:a16="http://schemas.microsoft.com/office/drawing/2014/main" id="{A52D0842-3042-436B-AB99-B675C5FDEE80}"/>
              </a:ext>
            </a:extLst>
          </p:cNvPr>
          <p:cNvSpPr>
            <a:spLocks noGrp="1"/>
          </p:cNvSpPr>
          <p:nvPr>
            <p:ph type="body" sz="quarter" idx="14" hasCustomPrompt="1"/>
          </p:nvPr>
        </p:nvSpPr>
        <p:spPr bwMode="white">
          <a:xfrm>
            <a:off x="609459" y="369939"/>
            <a:ext cx="852473" cy="901263"/>
          </a:xfrm>
        </p:spPr>
        <p:txBody>
          <a:bodyPr>
            <a:normAutofit/>
          </a:bodyPr>
          <a:lstStyle>
            <a:lvl1pPr>
              <a:defRPr sz="5400" b="1">
                <a:solidFill>
                  <a:schemeClr val="accent1"/>
                </a:solidFill>
              </a:defRPr>
            </a:lvl1pPr>
          </a:lstStyle>
          <a:p>
            <a:pPr lvl="0"/>
            <a:r>
              <a:rPr lang="en-US"/>
              <a:t>1</a:t>
            </a:r>
          </a:p>
        </p:txBody>
      </p:sp>
      <p:sp>
        <p:nvSpPr>
          <p:cNvPr id="9" name="Text Placeholder 5">
            <a:extLst>
              <a:ext uri="{FF2B5EF4-FFF2-40B4-BE49-F238E27FC236}">
                <a16:creationId xmlns:a16="http://schemas.microsoft.com/office/drawing/2014/main" id="{6DC4CEF5-D3C1-4E93-8F28-7B7716D63EAB}"/>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2" name="Text Placeholder 11">
            <a:extLst>
              <a:ext uri="{FF2B5EF4-FFF2-40B4-BE49-F238E27FC236}">
                <a16:creationId xmlns:a16="http://schemas.microsoft.com/office/drawing/2014/main" id="{205CF100-BB81-237F-D4E2-0DFF0205A7C0}"/>
              </a:ext>
            </a:extLst>
          </p:cNvPr>
          <p:cNvSpPr>
            <a:spLocks noGrp="1"/>
          </p:cNvSpPr>
          <p:nvPr>
            <p:ph type="body" sz="quarter" idx="18" hasCustomPrompt="1"/>
          </p:nvPr>
        </p:nvSpPr>
        <p:spPr bwMode="white">
          <a:xfrm>
            <a:off x="609600" y="1641141"/>
            <a:ext cx="2883591" cy="1903413"/>
          </a:xfrm>
        </p:spPr>
        <p:txBody>
          <a:bodyPr>
            <a:normAutofit/>
          </a:bodyPr>
          <a:lstStyle>
            <a:lvl1pPr>
              <a:defRPr sz="3600" b="1">
                <a:solidFill>
                  <a:schemeClr val="bg1"/>
                </a:solidFill>
              </a:defRPr>
            </a:lvl1pPr>
          </a:lstStyle>
          <a:p>
            <a:pPr lvl="0"/>
            <a:r>
              <a:rPr lang="en-US"/>
              <a:t>Title of Slide</a:t>
            </a:r>
          </a:p>
        </p:txBody>
      </p:sp>
      <p:sp>
        <p:nvSpPr>
          <p:cNvPr id="6" name="Text Placeholder 4">
            <a:extLst>
              <a:ext uri="{FF2B5EF4-FFF2-40B4-BE49-F238E27FC236}">
                <a16:creationId xmlns:a16="http://schemas.microsoft.com/office/drawing/2014/main" id="{389EA7B8-E3E4-F4E6-C7C1-1E9F5BFC93BA}"/>
              </a:ext>
            </a:extLst>
          </p:cNvPr>
          <p:cNvSpPr txBox="1">
            <a:spLocks/>
          </p:cNvSpPr>
          <p:nvPr userDrawn="1"/>
        </p:nvSpPr>
        <p:spPr>
          <a:xfrm>
            <a:off x="3342455" y="6467084"/>
            <a:ext cx="4618548" cy="216330"/>
          </a:xfrm>
          <a:prstGeom prst="rect">
            <a:avLst/>
          </a:prstGeom>
          <a:noFill/>
          <a:ln>
            <a:no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596881561"/>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deBar, Dark Navy, Content, Footn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E032E-554B-10B4-599B-DFCE2231F786}"/>
              </a:ext>
            </a:extLst>
          </p:cNvPr>
          <p:cNvSpPr/>
          <p:nvPr userDrawn="1"/>
        </p:nvSpPr>
        <p:spPr>
          <a:xfrm>
            <a:off x="0" y="0"/>
            <a:ext cx="3731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3869334" y="260794"/>
            <a:ext cx="7710565"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3870376" y="1152144"/>
            <a:ext cx="7709008"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59200"/>
            <a:ext cx="2883590" cy="1903413"/>
          </a:xfrm>
        </p:spPr>
        <p:txBody>
          <a:bodyPr>
            <a:normAutofit/>
          </a:bodyPr>
          <a:lstStyle>
            <a:lvl1pPr>
              <a:defRPr sz="3200" b="1">
                <a:solidFill>
                  <a:schemeClr val="bg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10" name="Graphic 9">
            <a:extLst>
              <a:ext uri="{FF2B5EF4-FFF2-40B4-BE49-F238E27FC236}">
                <a16:creationId xmlns:a16="http://schemas.microsoft.com/office/drawing/2014/main" id="{62119C6F-D5F5-F206-E053-3B3DB37833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59" y="6408000"/>
            <a:ext cx="1320165" cy="285750"/>
          </a:xfrm>
          <a:prstGeom prst="rect">
            <a:avLst/>
          </a:prstGeom>
        </p:spPr>
      </p:pic>
      <p:sp>
        <p:nvSpPr>
          <p:cNvPr id="5" name="Text Placeholder 8">
            <a:extLst>
              <a:ext uri="{FF2B5EF4-FFF2-40B4-BE49-F238E27FC236}">
                <a16:creationId xmlns:a16="http://schemas.microsoft.com/office/drawing/2014/main" id="{931CE15B-FD69-1773-21ED-888942B8CAE0}"/>
              </a:ext>
            </a:extLst>
          </p:cNvPr>
          <p:cNvSpPr>
            <a:spLocks noGrp="1"/>
          </p:cNvSpPr>
          <p:nvPr>
            <p:ph type="body" sz="quarter" idx="17"/>
          </p:nvPr>
        </p:nvSpPr>
        <p:spPr>
          <a:xfrm>
            <a:off x="3870325" y="5788339"/>
            <a:ext cx="771752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780D2EE5-E15E-863D-2891-FFA09C87B4FE}"/>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8" name="Text Placeholder 4">
            <a:extLst>
              <a:ext uri="{FF2B5EF4-FFF2-40B4-BE49-F238E27FC236}">
                <a16:creationId xmlns:a16="http://schemas.microsoft.com/office/drawing/2014/main" id="{47CE6259-9C96-D719-51F7-92B7824342A6}"/>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310499926"/>
      </p:ext>
    </p:extLst>
  </p:cSld>
  <p:clrMapOvr>
    <a:masterClrMapping/>
  </p:clrMapOvr>
  <p:extLst>
    <p:ext uri="{DCECCB84-F9BA-43D5-87BE-67443E8EF086}">
      <p15:sldGuideLst xmlns:p15="http://schemas.microsoft.com/office/powerpoint/2012/main">
        <p15:guide id="1" pos="2438" userDrawn="1">
          <p15:clr>
            <a:srgbClr val="FBAE40"/>
          </p15:clr>
        </p15:guide>
        <p15:guide id="2" orient="horz" pos="30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hapter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C9F106-0B11-C2D1-25C0-4710A406D6F3}"/>
              </a:ext>
            </a:extLst>
          </p:cNvPr>
          <p:cNvSpPr/>
          <p:nvPr userDrawn="1"/>
        </p:nvSpPr>
        <p:spPr>
          <a:xfrm>
            <a:off x="0" y="0"/>
            <a:ext cx="3731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pic>
        <p:nvPicPr>
          <p:cNvPr id="5" name="Graphic 4">
            <a:extLst>
              <a:ext uri="{FF2B5EF4-FFF2-40B4-BE49-F238E27FC236}">
                <a16:creationId xmlns:a16="http://schemas.microsoft.com/office/drawing/2014/main" id="{89E7B786-6249-1A10-D039-1F4BFCF37F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59" y="6408000"/>
            <a:ext cx="1320165" cy="285750"/>
          </a:xfrm>
          <a:prstGeom prst="rect">
            <a:avLst/>
          </a:prstGeom>
        </p:spPr>
      </p:pic>
      <p:sp>
        <p:nvSpPr>
          <p:cNvPr id="6" name="Slide Number Placeholder 5">
            <a:extLst>
              <a:ext uri="{FF2B5EF4-FFF2-40B4-BE49-F238E27FC236}">
                <a16:creationId xmlns:a16="http://schemas.microsoft.com/office/drawing/2014/main" id="{14672573-3E7F-FB52-E7CF-9487FA3A76D7}"/>
              </a:ext>
            </a:extLst>
          </p:cNvPr>
          <p:cNvSpPr>
            <a:spLocks noGrp="1"/>
          </p:cNvSpPr>
          <p:nvPr>
            <p:ph type="sldNum" sz="quarter" idx="12"/>
          </p:nvPr>
        </p:nvSpPr>
        <p:spPr>
          <a:xfrm>
            <a:off x="11579892" y="6498855"/>
            <a:ext cx="429987" cy="201977"/>
          </a:xfrm>
        </p:spPr>
        <p:txBody>
          <a:bodyPr/>
          <a:lstStyle/>
          <a:p>
            <a:fld id="{E3B685FD-28AB-42AB-8489-7FDC88D3D4CA}" type="slidenum">
              <a:rPr lang="en-US" smtClean="0"/>
              <a:t>‹#›</a:t>
            </a:fld>
            <a:endParaRPr lang="en-US"/>
          </a:p>
        </p:txBody>
      </p:sp>
      <p:sp>
        <p:nvSpPr>
          <p:cNvPr id="7" name="Text Placeholder 5">
            <a:extLst>
              <a:ext uri="{FF2B5EF4-FFF2-40B4-BE49-F238E27FC236}">
                <a16:creationId xmlns:a16="http://schemas.microsoft.com/office/drawing/2014/main" id="{E6A39D1E-63A1-381C-5A3A-C62D66605ECB}"/>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11" name="Text Placeholder 11">
            <a:extLst>
              <a:ext uri="{FF2B5EF4-FFF2-40B4-BE49-F238E27FC236}">
                <a16:creationId xmlns:a16="http://schemas.microsoft.com/office/drawing/2014/main" id="{25489F12-AFC2-C226-29A2-BFFE49C8666F}"/>
              </a:ext>
            </a:extLst>
          </p:cNvPr>
          <p:cNvSpPr>
            <a:spLocks noGrp="1"/>
          </p:cNvSpPr>
          <p:nvPr>
            <p:ph type="body" sz="quarter" idx="14" hasCustomPrompt="1"/>
          </p:nvPr>
        </p:nvSpPr>
        <p:spPr bwMode="white">
          <a:xfrm>
            <a:off x="615600" y="259200"/>
            <a:ext cx="2883590" cy="1903413"/>
          </a:xfrm>
        </p:spPr>
        <p:txBody>
          <a:bodyPr>
            <a:normAutofit/>
          </a:bodyPr>
          <a:lstStyle>
            <a:lvl1pPr>
              <a:defRPr sz="3200" b="1">
                <a:solidFill>
                  <a:schemeClr val="bg1"/>
                </a:solidFill>
              </a:defRPr>
            </a:lvl1pPr>
            <a:lvl2pPr>
              <a:defRPr sz="1800" b="0">
                <a:solidFill>
                  <a:schemeClr val="bg1"/>
                </a:solidFill>
              </a:defRPr>
            </a:lvl2pPr>
          </a:lstStyle>
          <a:p>
            <a:pPr lvl="0"/>
            <a:r>
              <a:rPr lang="en-US"/>
              <a:t>Title of Slide</a:t>
            </a:r>
          </a:p>
          <a:p>
            <a:pPr lvl="1"/>
            <a:r>
              <a:rPr lang="en-US"/>
              <a:t>Subtitle</a:t>
            </a:r>
          </a:p>
        </p:txBody>
      </p:sp>
      <p:sp>
        <p:nvSpPr>
          <p:cNvPr id="2" name="Content Placeholder 3">
            <a:extLst>
              <a:ext uri="{FF2B5EF4-FFF2-40B4-BE49-F238E27FC236}">
                <a16:creationId xmlns:a16="http://schemas.microsoft.com/office/drawing/2014/main" id="{FC577C7B-D27E-D1E8-80E2-B9EC6E95F06C}"/>
              </a:ext>
            </a:extLst>
          </p:cNvPr>
          <p:cNvSpPr>
            <a:spLocks noGrp="1"/>
          </p:cNvSpPr>
          <p:nvPr>
            <p:ph sz="half" idx="2"/>
          </p:nvPr>
        </p:nvSpPr>
        <p:spPr>
          <a:xfrm>
            <a:off x="3870376" y="259199"/>
            <a:ext cx="7709008" cy="5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8">
            <a:extLst>
              <a:ext uri="{FF2B5EF4-FFF2-40B4-BE49-F238E27FC236}">
                <a16:creationId xmlns:a16="http://schemas.microsoft.com/office/drawing/2014/main" id="{7B88EEFA-4E4C-3CEE-8881-155BAC6E43F7}"/>
              </a:ext>
            </a:extLst>
          </p:cNvPr>
          <p:cNvSpPr>
            <a:spLocks noGrp="1"/>
          </p:cNvSpPr>
          <p:nvPr>
            <p:ph type="body" sz="quarter" idx="17"/>
          </p:nvPr>
        </p:nvSpPr>
        <p:spPr>
          <a:xfrm>
            <a:off x="3870325" y="5788339"/>
            <a:ext cx="771752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3" name="Text Placeholder 4">
            <a:extLst>
              <a:ext uri="{FF2B5EF4-FFF2-40B4-BE49-F238E27FC236}">
                <a16:creationId xmlns:a16="http://schemas.microsoft.com/office/drawing/2014/main" id="{8452C7C2-76C6-9718-D57E-718269E6EB6A}"/>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8" name="Text Placeholder 4">
            <a:extLst>
              <a:ext uri="{FF2B5EF4-FFF2-40B4-BE49-F238E27FC236}">
                <a16:creationId xmlns:a16="http://schemas.microsoft.com/office/drawing/2014/main" id="{89FCC9F7-5EC2-F62C-2E53-C7ABB93F02A5}"/>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656660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SideBar, Dark Navy, Content, Footno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33D00A-11E1-9B7E-F506-5D4440F3B765}"/>
              </a:ext>
            </a:extLst>
          </p:cNvPr>
          <p:cNvSpPr/>
          <p:nvPr userDrawn="1"/>
        </p:nvSpPr>
        <p:spPr>
          <a:xfrm>
            <a:off x="0" y="0"/>
            <a:ext cx="3731425"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1FE3B4-D44B-41B5-BE08-A859D1C3B6C1}"/>
              </a:ext>
            </a:extLst>
          </p:cNvPr>
          <p:cNvSpPr>
            <a:spLocks noGrp="1"/>
          </p:cNvSpPr>
          <p:nvPr>
            <p:ph type="title"/>
          </p:nvPr>
        </p:nvSpPr>
        <p:spPr>
          <a:xfrm>
            <a:off x="3869334" y="260794"/>
            <a:ext cx="7710565" cy="755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3870376" y="1152144"/>
            <a:ext cx="7709008" cy="45553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59200"/>
            <a:ext cx="2883590" cy="1903413"/>
          </a:xfrm>
        </p:spPr>
        <p:txBody>
          <a:bodyPr>
            <a:normAutofit/>
          </a:bodyPr>
          <a:lstStyle>
            <a:lvl1pPr>
              <a:defRPr sz="3200" b="1">
                <a:solidFill>
                  <a:schemeClr val="tx2"/>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5" name="Text Placeholder 8">
            <a:extLst>
              <a:ext uri="{FF2B5EF4-FFF2-40B4-BE49-F238E27FC236}">
                <a16:creationId xmlns:a16="http://schemas.microsoft.com/office/drawing/2014/main" id="{931CE15B-FD69-1773-21ED-888942B8CAE0}"/>
              </a:ext>
            </a:extLst>
          </p:cNvPr>
          <p:cNvSpPr>
            <a:spLocks noGrp="1"/>
          </p:cNvSpPr>
          <p:nvPr>
            <p:ph type="body" sz="quarter" idx="17"/>
          </p:nvPr>
        </p:nvSpPr>
        <p:spPr>
          <a:xfrm>
            <a:off x="3870325" y="5788339"/>
            <a:ext cx="771752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8486B0D5-8560-6EAD-967F-9A1A25433D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61" y="6406787"/>
            <a:ext cx="1319821" cy="285750"/>
          </a:xfrm>
          <a:prstGeom prst="rect">
            <a:avLst/>
          </a:prstGeom>
        </p:spPr>
      </p:pic>
      <p:sp>
        <p:nvSpPr>
          <p:cNvPr id="4" name="Text Placeholder 4">
            <a:extLst>
              <a:ext uri="{FF2B5EF4-FFF2-40B4-BE49-F238E27FC236}">
                <a16:creationId xmlns:a16="http://schemas.microsoft.com/office/drawing/2014/main" id="{69F2D1C5-7738-0F2F-F374-0848FF7C314B}"/>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6" name="Text Placeholder 4">
            <a:extLst>
              <a:ext uri="{FF2B5EF4-FFF2-40B4-BE49-F238E27FC236}">
                <a16:creationId xmlns:a16="http://schemas.microsoft.com/office/drawing/2014/main" id="{24AB9586-04FB-E0F1-14EE-6B8884051210}"/>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9030868"/>
      </p:ext>
    </p:extLst>
  </p:cSld>
  <p:clrMapOvr>
    <a:masterClrMapping/>
  </p:clrMapOvr>
  <p:extLst>
    <p:ext uri="{DCECCB84-F9BA-43D5-87BE-67443E8EF086}">
      <p15:sldGuideLst xmlns:p15="http://schemas.microsoft.com/office/powerpoint/2012/main">
        <p15:guide id="1" pos="2438">
          <p15:clr>
            <a:srgbClr val="FBAE40"/>
          </p15:clr>
        </p15:guide>
        <p15:guide id="2" orient="horz" pos="3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ideBar, Grey, Content, Footn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DE3CF-9D5E-80F4-859C-4290391F6C06}"/>
              </a:ext>
            </a:extLst>
          </p:cNvPr>
          <p:cNvSpPr/>
          <p:nvPr userDrawn="1"/>
        </p:nvSpPr>
        <p:spPr>
          <a:xfrm>
            <a:off x="0" y="0"/>
            <a:ext cx="563177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p>
            <a:fld id="{E3B685FD-28AB-42AB-8489-7FDC88D3D4CA}" type="slidenum">
              <a:rPr lang="en-US" smtClean="0"/>
              <a:pPr/>
              <a:t>‹#›</a:t>
            </a:fld>
            <a:endParaRPr lang="en-US"/>
          </a:p>
        </p:txBody>
      </p:sp>
      <p:sp>
        <p:nvSpPr>
          <p:cNvPr id="9" name="Content Placeholder 3">
            <a:extLst>
              <a:ext uri="{FF2B5EF4-FFF2-40B4-BE49-F238E27FC236}">
                <a16:creationId xmlns:a16="http://schemas.microsoft.com/office/drawing/2014/main" id="{6F377033-94D2-41FE-B01A-7BA545DE31F5}"/>
              </a:ext>
            </a:extLst>
          </p:cNvPr>
          <p:cNvSpPr>
            <a:spLocks noGrp="1"/>
          </p:cNvSpPr>
          <p:nvPr>
            <p:ph sz="half" idx="2"/>
          </p:nvPr>
        </p:nvSpPr>
        <p:spPr>
          <a:xfrm>
            <a:off x="6094413" y="259199"/>
            <a:ext cx="5484970" cy="538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A583537E-2D0E-4621-B522-2421A568E465}"/>
              </a:ext>
            </a:extLst>
          </p:cNvPr>
          <p:cNvSpPr>
            <a:spLocks noGrp="1"/>
          </p:cNvSpPr>
          <p:nvPr>
            <p:ph type="body" sz="quarter" idx="14" hasCustomPrompt="1"/>
          </p:nvPr>
        </p:nvSpPr>
        <p:spPr bwMode="white">
          <a:xfrm>
            <a:off x="615600" y="259200"/>
            <a:ext cx="4374032" cy="921096"/>
          </a:xfrm>
        </p:spPr>
        <p:txBody>
          <a:bodyPr>
            <a:normAutofit/>
          </a:bodyPr>
          <a:lstStyle>
            <a:lvl1pPr>
              <a:defRPr sz="3200" b="0">
                <a:solidFill>
                  <a:schemeClr val="bg1"/>
                </a:solidFill>
              </a:defRPr>
            </a:lvl1pPr>
          </a:lstStyle>
          <a:p>
            <a:pPr lvl="0"/>
            <a:r>
              <a:rPr lang="en-US"/>
              <a:t>Title of Slide</a:t>
            </a:r>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6" name="Text Placeholder 8">
            <a:extLst>
              <a:ext uri="{FF2B5EF4-FFF2-40B4-BE49-F238E27FC236}">
                <a16:creationId xmlns:a16="http://schemas.microsoft.com/office/drawing/2014/main" id="{46F8B6B2-89E2-A432-547A-F07B559CADC0}"/>
              </a:ext>
            </a:extLst>
          </p:cNvPr>
          <p:cNvSpPr>
            <a:spLocks noGrp="1"/>
          </p:cNvSpPr>
          <p:nvPr>
            <p:ph type="body" sz="quarter" idx="17"/>
          </p:nvPr>
        </p:nvSpPr>
        <p:spPr>
          <a:xfrm>
            <a:off x="6093819" y="5788339"/>
            <a:ext cx="5494027"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F1E305B8-8EE5-648C-C7D3-3696B26704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59" y="6408000"/>
            <a:ext cx="1320165" cy="285750"/>
          </a:xfrm>
          <a:prstGeom prst="rect">
            <a:avLst/>
          </a:prstGeom>
        </p:spPr>
      </p:pic>
      <p:sp>
        <p:nvSpPr>
          <p:cNvPr id="2" name="Text Placeholder 4">
            <a:extLst>
              <a:ext uri="{FF2B5EF4-FFF2-40B4-BE49-F238E27FC236}">
                <a16:creationId xmlns:a16="http://schemas.microsoft.com/office/drawing/2014/main" id="{07A40336-C70D-CB1B-FBFC-A2B256B4160D}"/>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8" name="Text Placeholder 4">
            <a:extLst>
              <a:ext uri="{FF2B5EF4-FFF2-40B4-BE49-F238E27FC236}">
                <a16:creationId xmlns:a16="http://schemas.microsoft.com/office/drawing/2014/main" id="{95F98165-E453-001D-E706-2AF334A8D3CE}"/>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3574238452"/>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p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EC3C08B-8BE1-EE25-08CE-B325AE6B6B33}"/>
              </a:ext>
            </a:extLst>
          </p:cNvPr>
          <p:cNvSpPr>
            <a:spLocks noGrp="1"/>
          </p:cNvSpPr>
          <p:nvPr>
            <p:ph type="pic" sz="quarter" idx="18"/>
          </p:nvPr>
        </p:nvSpPr>
        <p:spPr>
          <a:xfrm>
            <a:off x="5632450" y="0"/>
            <a:ext cx="6556375" cy="6858000"/>
          </a:xfrm>
        </p:spPr>
        <p:txBody>
          <a:bodyPr/>
          <a:lstStyle/>
          <a:p>
            <a:endParaRPr lang="en-GB"/>
          </a:p>
        </p:txBody>
      </p:sp>
      <p:sp>
        <p:nvSpPr>
          <p:cNvPr id="5" name="Rectangle 4">
            <a:extLst>
              <a:ext uri="{FF2B5EF4-FFF2-40B4-BE49-F238E27FC236}">
                <a16:creationId xmlns:a16="http://schemas.microsoft.com/office/drawing/2014/main" id="{38DDE3CF-9D5E-80F4-859C-4290391F6C06}"/>
              </a:ext>
            </a:extLst>
          </p:cNvPr>
          <p:cNvSpPr/>
          <p:nvPr userDrawn="1"/>
        </p:nvSpPr>
        <p:spPr>
          <a:xfrm>
            <a:off x="0" y="0"/>
            <a:ext cx="563177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22E7F2C-1705-49F0-9858-8029ED7C6797}"/>
              </a:ext>
            </a:extLst>
          </p:cNvPr>
          <p:cNvSpPr>
            <a:spLocks noGrp="1"/>
          </p:cNvSpPr>
          <p:nvPr>
            <p:ph type="sldNum" sz="quarter" idx="10"/>
          </p:nvPr>
        </p:nvSpPr>
        <p:spPr/>
        <p:txBody>
          <a:bodyPr/>
          <a:lstStyle>
            <a:lvl1pPr>
              <a:defRPr>
                <a:solidFill>
                  <a:schemeClr val="bg1"/>
                </a:solidFill>
              </a:defRPr>
            </a:lvl1pPr>
          </a:lstStyle>
          <a:p>
            <a:fld id="{E3B685FD-28AB-42AB-8489-7FDC88D3D4CA}" type="slidenum">
              <a:rPr lang="en-US" smtClean="0"/>
              <a:pPr/>
              <a:t>‹#›</a:t>
            </a:fld>
            <a:endParaRPr lang="en-US"/>
          </a:p>
        </p:txBody>
      </p:sp>
      <p:sp>
        <p:nvSpPr>
          <p:cNvPr id="13" name="Text Placeholder 5">
            <a:extLst>
              <a:ext uri="{FF2B5EF4-FFF2-40B4-BE49-F238E27FC236}">
                <a16:creationId xmlns:a16="http://schemas.microsoft.com/office/drawing/2014/main" id="{18E6123F-346E-41AE-92A5-90F4F291732A}"/>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7" name="Text Placeholder 4">
            <a:extLst>
              <a:ext uri="{FF2B5EF4-FFF2-40B4-BE49-F238E27FC236}">
                <a16:creationId xmlns:a16="http://schemas.microsoft.com/office/drawing/2014/main" id="{8D6940FA-B6AA-0E9D-C37E-CCAA6EAA1844}"/>
              </a:ext>
            </a:extLst>
          </p:cNvPr>
          <p:cNvSpPr txBox="1">
            <a:spLocks/>
          </p:cNvSpPr>
          <p:nvPr userDrawn="1"/>
        </p:nvSpPr>
        <p:spPr>
          <a:xfrm>
            <a:off x="6093820" y="6505074"/>
            <a:ext cx="4467499" cy="190500"/>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solidFill>
                <a:effectLst/>
                <a:uLnTx/>
                <a:uFillTx/>
                <a:latin typeface="Arial Narrow" panose="020B0604020202020204" pitchFamily="34" charset="0"/>
                <a:ea typeface="+mn-ea"/>
              </a:rPr>
              <a:t>For Institutional/Investment Professional Use Only. Not for distribution to the public.</a:t>
            </a:r>
          </a:p>
        </p:txBody>
      </p:sp>
      <p:pic>
        <p:nvPicPr>
          <p:cNvPr id="4" name="Graphic 3">
            <a:extLst>
              <a:ext uri="{FF2B5EF4-FFF2-40B4-BE49-F238E27FC236}">
                <a16:creationId xmlns:a16="http://schemas.microsoft.com/office/drawing/2014/main" id="{F1E305B8-8EE5-648C-C7D3-3696B26704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59" y="6408000"/>
            <a:ext cx="1320165" cy="285750"/>
          </a:xfrm>
          <a:prstGeom prst="rect">
            <a:avLst/>
          </a:prstGeom>
        </p:spPr>
      </p:pic>
      <p:sp>
        <p:nvSpPr>
          <p:cNvPr id="2" name="Text Placeholder 11">
            <a:extLst>
              <a:ext uri="{FF2B5EF4-FFF2-40B4-BE49-F238E27FC236}">
                <a16:creationId xmlns:a16="http://schemas.microsoft.com/office/drawing/2014/main" id="{60606A5E-8641-A007-0DF0-461701222A41}"/>
              </a:ext>
            </a:extLst>
          </p:cNvPr>
          <p:cNvSpPr>
            <a:spLocks noGrp="1"/>
          </p:cNvSpPr>
          <p:nvPr>
            <p:ph type="body" sz="quarter" idx="14" hasCustomPrompt="1"/>
          </p:nvPr>
        </p:nvSpPr>
        <p:spPr bwMode="white">
          <a:xfrm>
            <a:off x="615599" y="259200"/>
            <a:ext cx="4823175" cy="1903413"/>
          </a:xfrm>
        </p:spPr>
        <p:txBody>
          <a:bodyPr>
            <a:normAutofit/>
          </a:bodyPr>
          <a:lstStyle>
            <a:lvl1pPr>
              <a:defRPr sz="3200" b="1">
                <a:solidFill>
                  <a:schemeClr val="bg1"/>
                </a:solidFill>
              </a:defRPr>
            </a:lvl1pPr>
            <a:lvl2pPr>
              <a:defRPr sz="1800" b="0">
                <a:solidFill>
                  <a:schemeClr val="bg1"/>
                </a:solidFill>
              </a:defRPr>
            </a:lvl2pPr>
          </a:lstStyle>
          <a:p>
            <a:pPr lvl="0"/>
            <a:r>
              <a:rPr lang="en-US"/>
              <a:t>Title of Slide</a:t>
            </a:r>
          </a:p>
          <a:p>
            <a:pPr lvl="1"/>
            <a:r>
              <a:rPr lang="en-US"/>
              <a:t>Subtitle</a:t>
            </a:r>
          </a:p>
        </p:txBody>
      </p:sp>
      <p:sp>
        <p:nvSpPr>
          <p:cNvPr id="6" name="Text Placeholder 4">
            <a:extLst>
              <a:ext uri="{FF2B5EF4-FFF2-40B4-BE49-F238E27FC236}">
                <a16:creationId xmlns:a16="http://schemas.microsoft.com/office/drawing/2014/main" id="{C674328B-69FE-7D5B-22A0-F79752FE8B7B}"/>
              </a:ext>
            </a:extLst>
          </p:cNvPr>
          <p:cNvSpPr txBox="1">
            <a:spLocks/>
          </p:cNvSpPr>
          <p:nvPr userDrawn="1"/>
        </p:nvSpPr>
        <p:spPr>
          <a:xfrm>
            <a:off x="3342455" y="6484502"/>
            <a:ext cx="4618548" cy="108922"/>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
        <p:nvSpPr>
          <p:cNvPr id="8" name="Text Placeholder 4">
            <a:extLst>
              <a:ext uri="{FF2B5EF4-FFF2-40B4-BE49-F238E27FC236}">
                <a16:creationId xmlns:a16="http://schemas.microsoft.com/office/drawing/2014/main" id="{4ADF24E5-9965-08C0-4F1D-F14B377E6E46}"/>
              </a:ext>
            </a:extLst>
          </p:cNvPr>
          <p:cNvSpPr txBox="1">
            <a:spLocks/>
          </p:cNvSpPr>
          <p:nvPr userDrawn="1"/>
        </p:nvSpPr>
        <p:spPr>
          <a:xfrm>
            <a:off x="334245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1366219744"/>
      </p:ext>
    </p:extLst>
  </p:cSld>
  <p:clrMapOvr>
    <a:masterClrMapping/>
  </p:clrMapOvr>
  <p:extLst>
    <p:ext uri="{DCECCB84-F9BA-43D5-87BE-67443E8EF086}">
      <p15:sldGuideLst xmlns:p15="http://schemas.microsoft.com/office/powerpoint/2012/main">
        <p15:guide id="1" pos="2438">
          <p15:clr>
            <a:srgbClr val="FBAE40"/>
          </p15:clr>
        </p15:guide>
        <p15:guide id="2" orient="horz" pos="3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2480932D-A676-27B9-1AD9-1DCF4617E5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black">
          <a:xfrm>
            <a:off x="3810029" y="2924736"/>
            <a:ext cx="4587817" cy="1008529"/>
          </a:xfrm>
          <a:prstGeom prst="rect">
            <a:avLst/>
          </a:prstGeom>
        </p:spPr>
      </p:pic>
    </p:spTree>
    <p:extLst>
      <p:ext uri="{BB962C8B-B14F-4D97-AF65-F5344CB8AC3E}">
        <p14:creationId xmlns:p14="http://schemas.microsoft.com/office/powerpoint/2010/main" val="1462523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with subtitle_black text">
    <p:bg>
      <p:bgPr>
        <a:solidFill>
          <a:schemeClr val="bg1"/>
        </a:solidFill>
        <a:effectLst/>
      </p:bgPr>
    </p:bg>
    <p:spTree>
      <p:nvGrpSpPr>
        <p:cNvPr id="1" name=""/>
        <p:cNvGrpSpPr/>
        <p:nvPr/>
      </p:nvGrpSpPr>
      <p:grpSpPr>
        <a:xfrm>
          <a:off x="0" y="0"/>
          <a:ext cx="0" cy="0"/>
          <a:chOff x="0" y="0"/>
          <a:chExt cx="0" cy="0"/>
        </a:xfrm>
      </p:grpSpPr>
      <p:sp>
        <p:nvSpPr>
          <p:cNvPr id="115" name="Picture Placeholder 3">
            <a:extLst>
              <a:ext uri="{FF2B5EF4-FFF2-40B4-BE49-F238E27FC236}">
                <a16:creationId xmlns:a16="http://schemas.microsoft.com/office/drawing/2014/main" id="{86060CF1-12ED-5114-9D75-7F22DF2955E6}"/>
              </a:ext>
            </a:extLst>
          </p:cNvPr>
          <p:cNvSpPr>
            <a:spLocks noGrp="1"/>
          </p:cNvSpPr>
          <p:nvPr>
            <p:ph type="pic" sz="quarter" idx="14"/>
          </p:nvPr>
        </p:nvSpPr>
        <p:spPr>
          <a:xfrm>
            <a:off x="0" y="1"/>
            <a:ext cx="12188825" cy="6858000"/>
          </a:xfrm>
          <a:prstGeom prst="rect">
            <a:avLst/>
          </a:prstGeom>
          <a:noFill/>
        </p:spPr>
        <p:txBody>
          <a:bodyPr lIns="612000" tIns="540000"/>
          <a:lstStyle>
            <a:lvl1pPr>
              <a:buClr>
                <a:schemeClr val="tx1"/>
              </a:buClr>
              <a:defRPr sz="1600">
                <a:solidFill>
                  <a:schemeClr val="tx1"/>
                </a:solidFill>
              </a:defRPr>
            </a:lvl1pPr>
          </a:lstStyle>
          <a:p>
            <a:endParaRPr lang="en-US"/>
          </a:p>
        </p:txBody>
      </p:sp>
      <p:sp>
        <p:nvSpPr>
          <p:cNvPr id="3" name="Title 1">
            <a:extLst>
              <a:ext uri="{FF2B5EF4-FFF2-40B4-BE49-F238E27FC236}">
                <a16:creationId xmlns:a16="http://schemas.microsoft.com/office/drawing/2014/main" id="{279CFE54-12F2-F267-654D-2321AEC6CAF3}"/>
              </a:ext>
            </a:extLst>
          </p:cNvPr>
          <p:cNvSpPr>
            <a:spLocks noGrp="1"/>
          </p:cNvSpPr>
          <p:nvPr>
            <p:ph type="ctrTitle" hasCustomPrompt="1"/>
          </p:nvPr>
        </p:nvSpPr>
        <p:spPr>
          <a:xfrm>
            <a:off x="639343" y="950977"/>
            <a:ext cx="5261585" cy="3196104"/>
          </a:xfrm>
          <a:prstGeom prst="rect">
            <a:avLst/>
          </a:prstGeom>
        </p:spPr>
        <p:txBody>
          <a:bodyPr lIns="0" tIns="0" rIns="0" anchor="b">
            <a:noAutofit/>
          </a:bodyPr>
          <a:lstStyle>
            <a:lvl1pPr>
              <a:lnSpc>
                <a:spcPct val="95000"/>
              </a:lnSpc>
              <a:defRPr sz="5500" b="1" baseline="0">
                <a:solidFill>
                  <a:schemeClr val="tx1"/>
                </a:solidFill>
              </a:defRPr>
            </a:lvl1pPr>
          </a:lstStyle>
          <a:p>
            <a:r>
              <a:rPr lang="en-CA" noProof="0"/>
              <a:t>Title of </a:t>
            </a:r>
            <a:br>
              <a:rPr lang="en-CA" noProof="0"/>
            </a:br>
            <a:r>
              <a:rPr lang="en-CA" noProof="0"/>
              <a:t>presentation</a:t>
            </a:r>
          </a:p>
        </p:txBody>
      </p:sp>
      <p:sp>
        <p:nvSpPr>
          <p:cNvPr id="4" name="Text Placeholder 6">
            <a:extLst>
              <a:ext uri="{FF2B5EF4-FFF2-40B4-BE49-F238E27FC236}">
                <a16:creationId xmlns:a16="http://schemas.microsoft.com/office/drawing/2014/main" id="{7566433F-A061-86B5-CB56-E24648806C94}"/>
              </a:ext>
            </a:extLst>
          </p:cNvPr>
          <p:cNvSpPr>
            <a:spLocks noGrp="1"/>
          </p:cNvSpPr>
          <p:nvPr>
            <p:ph type="body" sz="quarter" idx="13" hasCustomPrompt="1"/>
          </p:nvPr>
        </p:nvSpPr>
        <p:spPr>
          <a:xfrm>
            <a:off x="639344" y="4206240"/>
            <a:ext cx="5261584" cy="1533557"/>
          </a:xfrm>
          <a:prstGeom prst="rect">
            <a:avLst/>
          </a:prstGeom>
        </p:spPr>
        <p:txBody>
          <a:bodyPr lIns="0" rIns="0"/>
          <a:lstStyle>
            <a:lvl1pPr marL="0" indent="0">
              <a:lnSpc>
                <a:spcPct val="95000"/>
              </a:lnSpc>
              <a:buNone/>
              <a:defRPr sz="1000">
                <a:solidFill>
                  <a:schemeClr val="tx1"/>
                </a:solidFill>
                <a:latin typeface="Arial" panose="020B0604020202020204" pitchFamily="34" charset="0"/>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141206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content &amp; source with left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29BF098-CDE5-EE4A-567C-249B9951C46F}"/>
              </a:ext>
            </a:extLst>
          </p:cNvPr>
          <p:cNvSpPr>
            <a:spLocks noGrp="1"/>
          </p:cNvSpPr>
          <p:nvPr>
            <p:ph type="pic" sz="quarter" idx="15"/>
          </p:nvPr>
        </p:nvSpPr>
        <p:spPr>
          <a:xfrm>
            <a:off x="-1" y="0"/>
            <a:ext cx="5631771" cy="6858000"/>
          </a:xfrm>
        </p:spPr>
        <p:txBody>
          <a:bodyPr lIns="612000" tIns="540000"/>
          <a:lstStyle>
            <a:lvl1pPr>
              <a:defRPr sz="1600">
                <a:solidFill>
                  <a:schemeClr val="tx2"/>
                </a:solidFill>
              </a:defRPr>
            </a:lvl1pPr>
          </a:lstStyle>
          <a:p>
            <a:endParaRPr lang="en-US"/>
          </a:p>
        </p:txBody>
      </p:sp>
      <p:sp>
        <p:nvSpPr>
          <p:cNvPr id="2" name="Title 1"/>
          <p:cNvSpPr>
            <a:spLocks noGrp="1"/>
          </p:cNvSpPr>
          <p:nvPr>
            <p:ph type="title" hasCustomPrompt="1"/>
          </p:nvPr>
        </p:nvSpPr>
        <p:spPr>
          <a:xfrm>
            <a:off x="6027185" y="519436"/>
            <a:ext cx="5539340" cy="912792"/>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027185" y="2218665"/>
            <a:ext cx="5539340" cy="3468505"/>
          </a:xfrm>
          <a:prstGeom prst="rect">
            <a:avLst/>
          </a:prstGeom>
        </p:spPr>
        <p:txBody>
          <a:bodyPr/>
          <a:lstStyle>
            <a:lvl1pPr marL="0" indent="0">
              <a:buNone/>
              <a:defRPr sz="16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027185" y="5798945"/>
            <a:ext cx="5168252"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7" name="Text Placeholder 14">
            <a:extLst>
              <a:ext uri="{FF2B5EF4-FFF2-40B4-BE49-F238E27FC236}">
                <a16:creationId xmlns:a16="http://schemas.microsoft.com/office/drawing/2014/main" id="{FC3C3FF7-6923-4E1B-7756-CAEA3F2B844A}"/>
              </a:ext>
            </a:extLst>
          </p:cNvPr>
          <p:cNvSpPr>
            <a:spLocks noGrp="1"/>
          </p:cNvSpPr>
          <p:nvPr>
            <p:ph type="body" sz="quarter" idx="16" hasCustomPrompt="1"/>
          </p:nvPr>
        </p:nvSpPr>
        <p:spPr>
          <a:xfrm>
            <a:off x="6027184" y="1510918"/>
            <a:ext cx="5519171" cy="595972"/>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Tree>
    <p:extLst>
      <p:ext uri="{BB962C8B-B14F-4D97-AF65-F5344CB8AC3E}">
        <p14:creationId xmlns:p14="http://schemas.microsoft.com/office/powerpoint/2010/main" val="139064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hapter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C9F106-0B11-C2D1-25C0-4710A406D6F3}"/>
              </a:ext>
            </a:extLst>
          </p:cNvPr>
          <p:cNvSpPr/>
          <p:nvPr userDrawn="1"/>
        </p:nvSpPr>
        <p:spPr>
          <a:xfrm>
            <a:off x="0" y="0"/>
            <a:ext cx="3731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sp>
        <p:nvSpPr>
          <p:cNvPr id="7" name="Text Placeholder 6">
            <a:extLst>
              <a:ext uri="{FF2B5EF4-FFF2-40B4-BE49-F238E27FC236}">
                <a16:creationId xmlns:a16="http://schemas.microsoft.com/office/drawing/2014/main" id="{2582C602-0A0B-1F5D-B25E-D4CAD10705EE}"/>
              </a:ext>
            </a:extLst>
          </p:cNvPr>
          <p:cNvSpPr>
            <a:spLocks noGrp="1"/>
          </p:cNvSpPr>
          <p:nvPr>
            <p:ph type="body" sz="quarter" idx="14" hasCustomPrompt="1"/>
          </p:nvPr>
        </p:nvSpPr>
        <p:spPr>
          <a:xfrm>
            <a:off x="635000" y="394157"/>
            <a:ext cx="2579839" cy="739208"/>
          </a:xfrm>
        </p:spPr>
        <p:txBody>
          <a:bodyPr/>
          <a:lstStyle>
            <a:lvl1pPr marL="0" indent="0">
              <a:buNone/>
              <a:defRPr sz="60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a:t>
            </a:r>
          </a:p>
        </p:txBody>
      </p:sp>
      <p:sp>
        <p:nvSpPr>
          <p:cNvPr id="12" name="Picture Placeholder 11">
            <a:extLst>
              <a:ext uri="{FF2B5EF4-FFF2-40B4-BE49-F238E27FC236}">
                <a16:creationId xmlns:a16="http://schemas.microsoft.com/office/drawing/2014/main" id="{95633CB2-C40A-298A-74E1-9E2DA65552C5}"/>
              </a:ext>
            </a:extLst>
          </p:cNvPr>
          <p:cNvSpPr>
            <a:spLocks noGrp="1"/>
          </p:cNvSpPr>
          <p:nvPr>
            <p:ph type="pic" sz="quarter" idx="13"/>
          </p:nvPr>
        </p:nvSpPr>
        <p:spPr>
          <a:xfrm>
            <a:off x="3731425" y="-1"/>
            <a:ext cx="8457400" cy="6857999"/>
          </a:xfrm>
        </p:spPr>
        <p:txBody>
          <a:bodyPr lIns="540000" tIns="540000"/>
          <a:lstStyle>
            <a:lvl1pPr>
              <a:defRPr sz="1600"/>
            </a:lvl1pPr>
          </a:lstStyle>
          <a:p>
            <a:endParaRPr lang="en-US"/>
          </a:p>
        </p:txBody>
      </p:sp>
      <p:sp>
        <p:nvSpPr>
          <p:cNvPr id="8" name="Title 7"/>
          <p:cNvSpPr>
            <a:spLocks noGrp="1"/>
          </p:cNvSpPr>
          <p:nvPr>
            <p:ph type="title" hasCustomPrompt="1"/>
          </p:nvPr>
        </p:nvSpPr>
        <p:spPr>
          <a:xfrm>
            <a:off x="635000" y="1353211"/>
            <a:ext cx="2579838" cy="2681837"/>
          </a:xfrm>
          <a:prstGeom prst="rect">
            <a:avLst/>
          </a:prstGeom>
        </p:spPr>
        <p:txBody>
          <a:bodyPr anchor="t">
            <a:normAutofit/>
          </a:bodyPr>
          <a:lstStyle>
            <a:lvl1pPr>
              <a:defRPr sz="3200">
                <a:solidFill>
                  <a:schemeClr val="bg1"/>
                </a:solidFill>
              </a:defRPr>
            </a:lvl1pPr>
          </a:lstStyle>
          <a:p>
            <a:r>
              <a:rPr lang="en-CA" noProof="0"/>
              <a:t>Chapter slide</a:t>
            </a:r>
          </a:p>
        </p:txBody>
      </p:sp>
      <p:sp>
        <p:nvSpPr>
          <p:cNvPr id="4" name="Slide Number Placeholder 3"/>
          <p:cNvSpPr>
            <a:spLocks noGrp="1"/>
          </p:cNvSpPr>
          <p:nvPr>
            <p:ph type="sldNum" sz="quarter" idx="12"/>
          </p:nvPr>
        </p:nvSpPr>
        <p:spPr>
          <a:xfrm>
            <a:off x="11283306" y="6315748"/>
            <a:ext cx="283219" cy="175694"/>
          </a:xfrm>
          <a:prstGeom prst="rect">
            <a:avLst/>
          </a:prstGeom>
        </p:spPr>
        <p:txBody>
          <a:bodyPr/>
          <a:lstStyle>
            <a:lvl1pPr>
              <a:defRPr>
                <a:solidFill>
                  <a:schemeClr val="tx1"/>
                </a:solidFill>
              </a:defRPr>
            </a:lvl1pPr>
          </a:lstStyle>
          <a:p>
            <a:fld id="{BB333B34-C87C-402E-ABB0-13B7C9DEBBC4}" type="slidenum">
              <a:rPr lang="en-CA" smtClean="0"/>
              <a:pPr/>
              <a:t>‹#›</a:t>
            </a:fld>
            <a:endParaRPr lang="en-CA"/>
          </a:p>
        </p:txBody>
      </p:sp>
      <p:pic>
        <p:nvPicPr>
          <p:cNvPr id="2" name="Graphic 1">
            <a:extLst>
              <a:ext uri="{FF2B5EF4-FFF2-40B4-BE49-F238E27FC236}">
                <a16:creationId xmlns:a16="http://schemas.microsoft.com/office/drawing/2014/main" id="{96762871-0A01-7A19-EFD5-07F0D04410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009" y="6200263"/>
            <a:ext cx="1344168" cy="287481"/>
          </a:xfrm>
          <a:prstGeom prst="rect">
            <a:avLst/>
          </a:prstGeom>
        </p:spPr>
      </p:pic>
      <p:sp>
        <p:nvSpPr>
          <p:cNvPr id="3" name="TextBox 2">
            <a:extLst>
              <a:ext uri="{FF2B5EF4-FFF2-40B4-BE49-F238E27FC236}">
                <a16:creationId xmlns:a16="http://schemas.microsoft.com/office/drawing/2014/main" id="{59A71349-B19F-2CCE-AC3D-1C45F76E617C}"/>
              </a:ext>
            </a:extLst>
          </p:cNvPr>
          <p:cNvSpPr txBox="1"/>
          <p:nvPr userDrawn="1"/>
        </p:nvSpPr>
        <p:spPr>
          <a:xfrm>
            <a:off x="6321825" y="6532585"/>
            <a:ext cx="3276600" cy="211405"/>
          </a:xfrm>
          <a:prstGeom prst="rect">
            <a:avLst/>
          </a:prstGeom>
          <a:noFill/>
        </p:spPr>
        <p:txBody>
          <a:bodyPr wrap="square">
            <a:spAutoFit/>
          </a:bodyPr>
          <a:lstStyle/>
          <a:p>
            <a:pPr>
              <a:lnSpc>
                <a:spcPts val="1000"/>
              </a:lnSpc>
              <a:spcBef>
                <a:spcPts val="0"/>
              </a:spcBef>
              <a:spcAft>
                <a:spcPts val="600"/>
              </a:spcAft>
            </a:pPr>
            <a:r>
              <a:rPr lang="en-US" sz="800">
                <a:latin typeface="Arial Narrow" panose="020B0606020202030204" pitchFamily="34" charset="0"/>
              </a:rPr>
              <a:t>For Institutional/Investment Professional use only. Not for distribution to the public.</a:t>
            </a:r>
          </a:p>
        </p:txBody>
      </p:sp>
    </p:spTree>
    <p:extLst>
      <p:ext uri="{BB962C8B-B14F-4D97-AF65-F5344CB8AC3E}">
        <p14:creationId xmlns:p14="http://schemas.microsoft.com/office/powerpoint/2010/main" val="2081227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Tab, Footnote">
    <p:spTree>
      <p:nvGrpSpPr>
        <p:cNvPr id="1" name=""/>
        <p:cNvGrpSpPr/>
        <p:nvPr/>
      </p:nvGrpSpPr>
      <p:grpSpPr>
        <a:xfrm>
          <a:off x="0" y="0"/>
          <a:ext cx="0" cy="0"/>
          <a:chOff x="0" y="0"/>
          <a:chExt cx="0" cy="0"/>
        </a:xfrm>
      </p:grpSpPr>
      <p:pic>
        <p:nvPicPr>
          <p:cNvPr id="2" name="Picture Placeholder 5" descr="A building with many balconies&#10;&#10;Description automatically generated">
            <a:extLst>
              <a:ext uri="{FF2B5EF4-FFF2-40B4-BE49-F238E27FC236}">
                <a16:creationId xmlns:a16="http://schemas.microsoft.com/office/drawing/2014/main" id="{8D9158D2-C004-2513-F46F-98183CB10D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714" b="12714"/>
          <a:stretch/>
        </p:blipFill>
        <p:spPr>
          <a:xfrm>
            <a:off x="-1" y="0"/>
            <a:ext cx="12188825" cy="6858000"/>
          </a:xfrm>
          <a:prstGeom prst="rect">
            <a:avLst/>
          </a:prstGeom>
        </p:spPr>
      </p:pic>
      <p:sp>
        <p:nvSpPr>
          <p:cNvPr id="3" name="Rectangle 2">
            <a:extLst>
              <a:ext uri="{FF2B5EF4-FFF2-40B4-BE49-F238E27FC236}">
                <a16:creationId xmlns:a16="http://schemas.microsoft.com/office/drawing/2014/main" id="{2B8A3006-4F77-3B50-A20D-34DFE1FF7D66}"/>
              </a:ext>
            </a:extLst>
          </p:cNvPr>
          <p:cNvSpPr/>
          <p:nvPr userDrawn="1"/>
        </p:nvSpPr>
        <p:spPr>
          <a:xfrm>
            <a:off x="0" y="0"/>
            <a:ext cx="7482840" cy="6857999"/>
          </a:xfrm>
          <a:prstGeom prst="rect">
            <a:avLst/>
          </a:prstGeom>
          <a:gradFill>
            <a:gsLst>
              <a:gs pos="26000">
                <a:schemeClr val="bg1">
                  <a:alpha val="92164"/>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latin typeface="+mj-lt"/>
            </a:endParaRPr>
          </a:p>
        </p:txBody>
      </p:sp>
      <p:sp>
        <p:nvSpPr>
          <p:cNvPr id="7" name="Title 1">
            <a:extLst>
              <a:ext uri="{FF2B5EF4-FFF2-40B4-BE49-F238E27FC236}">
                <a16:creationId xmlns:a16="http://schemas.microsoft.com/office/drawing/2014/main" id="{892FC724-AF87-450E-8EDF-C031B77325A6}"/>
              </a:ext>
            </a:extLst>
          </p:cNvPr>
          <p:cNvSpPr>
            <a:spLocks noGrp="1"/>
          </p:cNvSpPr>
          <p:nvPr>
            <p:ph type="ctrTitle" hasCustomPrompt="1"/>
          </p:nvPr>
        </p:nvSpPr>
        <p:spPr>
          <a:xfrm>
            <a:off x="612967" y="1600199"/>
            <a:ext cx="5261585" cy="2546881"/>
          </a:xfrm>
          <a:prstGeom prst="rect">
            <a:avLst/>
          </a:prstGeom>
        </p:spPr>
        <p:txBody>
          <a:bodyPr lIns="0" tIns="0" rIns="0" anchor="b">
            <a:noAutofit/>
          </a:bodyPr>
          <a:lstStyle>
            <a:lvl1pPr>
              <a:lnSpc>
                <a:spcPct val="95000"/>
              </a:lnSpc>
              <a:defRPr sz="5400" b="1" baseline="0">
                <a:solidFill>
                  <a:schemeClr val="tx2"/>
                </a:solidFill>
                <a:latin typeface="+mn-lt"/>
              </a:defRPr>
            </a:lvl1pPr>
          </a:lstStyle>
          <a:p>
            <a:r>
              <a:rPr lang="en-CA" noProof="0"/>
              <a:t>Title of </a:t>
            </a:r>
            <a:br>
              <a:rPr lang="en-CA" noProof="0"/>
            </a:br>
            <a:r>
              <a:rPr lang="en-CA" noProof="0"/>
              <a:t>presentation</a:t>
            </a:r>
          </a:p>
        </p:txBody>
      </p:sp>
      <p:sp>
        <p:nvSpPr>
          <p:cNvPr id="8" name="Text Placeholder 6">
            <a:extLst>
              <a:ext uri="{FF2B5EF4-FFF2-40B4-BE49-F238E27FC236}">
                <a16:creationId xmlns:a16="http://schemas.microsoft.com/office/drawing/2014/main" id="{BEF97F79-1EA2-5357-A8C9-1AE180704F3F}"/>
              </a:ext>
            </a:extLst>
          </p:cNvPr>
          <p:cNvSpPr>
            <a:spLocks noGrp="1"/>
          </p:cNvSpPr>
          <p:nvPr>
            <p:ph type="body" sz="quarter" idx="15" hasCustomPrompt="1"/>
          </p:nvPr>
        </p:nvSpPr>
        <p:spPr>
          <a:xfrm>
            <a:off x="612968" y="4206240"/>
            <a:ext cx="5261584" cy="1533557"/>
          </a:xfrm>
          <a:prstGeom prst="rect">
            <a:avLst/>
          </a:prstGeom>
        </p:spPr>
        <p:txBody>
          <a:bodyPr lIns="0" rIns="0" anchor="b" anchorCtr="0"/>
          <a:lstStyle>
            <a:lvl1pPr marL="0" indent="0">
              <a:lnSpc>
                <a:spcPct val="95000"/>
              </a:lnSpc>
              <a:buNone/>
              <a:defRPr sz="1000" b="0">
                <a:solidFill>
                  <a:schemeClr val="bg1"/>
                </a:solidFill>
                <a:latin typeface="+mn-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Disclosures</a:t>
            </a:r>
          </a:p>
        </p:txBody>
      </p:sp>
      <p:sp>
        <p:nvSpPr>
          <p:cNvPr id="12" name="Text Placeholder 5">
            <a:extLst>
              <a:ext uri="{FF2B5EF4-FFF2-40B4-BE49-F238E27FC236}">
                <a16:creationId xmlns:a16="http://schemas.microsoft.com/office/drawing/2014/main" id="{8475A4F3-6FC4-D365-11A8-B35C4E0E2C34}"/>
              </a:ext>
            </a:extLst>
          </p:cNvPr>
          <p:cNvSpPr>
            <a:spLocks noGrp="1"/>
          </p:cNvSpPr>
          <p:nvPr>
            <p:ph type="body" sz="quarter" idx="16" hasCustomPrompt="1"/>
          </p:nvPr>
        </p:nvSpPr>
        <p:spPr>
          <a:xfrm>
            <a:off x="612967" y="903852"/>
            <a:ext cx="5261585" cy="608013"/>
          </a:xfrm>
        </p:spPr>
        <p:txBody>
          <a:bodyPr anchor="b"/>
          <a:lstStyle>
            <a:lvl1pPr marL="0" indent="0">
              <a:buNone/>
              <a:defRPr sz="1800" b="1">
                <a:solidFill>
                  <a:schemeClr val="tx2"/>
                </a:solidFill>
                <a:latin typeface="+mn-lt"/>
              </a:defRPr>
            </a:lvl1pPr>
            <a:lvl2pPr marL="338328" indent="0">
              <a:buNone/>
              <a:defRPr/>
            </a:lvl2pPr>
            <a:lvl3pPr marL="685800" indent="0">
              <a:buNone/>
              <a:defRPr/>
            </a:lvl3pPr>
            <a:lvl4pPr marL="1014984" indent="0">
              <a:buNone/>
              <a:defRPr/>
            </a:lvl4pPr>
            <a:lvl5pPr marL="1380744" indent="0">
              <a:buNone/>
              <a:defRPr/>
            </a:lvl5pPr>
          </a:lstStyle>
          <a:p>
            <a:pPr lvl="0"/>
            <a:r>
              <a:rPr lang="en-US"/>
              <a:t>Date goes here</a:t>
            </a:r>
          </a:p>
        </p:txBody>
      </p:sp>
      <p:sp>
        <p:nvSpPr>
          <p:cNvPr id="13" name="Text Placeholder 5">
            <a:extLst>
              <a:ext uri="{FF2B5EF4-FFF2-40B4-BE49-F238E27FC236}">
                <a16:creationId xmlns:a16="http://schemas.microsoft.com/office/drawing/2014/main" id="{A8B55371-E4D8-AAD0-AD89-45A1358FEC17}"/>
              </a:ext>
            </a:extLst>
          </p:cNvPr>
          <p:cNvSpPr>
            <a:spLocks noGrp="1"/>
          </p:cNvSpPr>
          <p:nvPr>
            <p:ph type="body" sz="quarter" idx="17"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solidFill>
                <a:latin typeface="Arial Narrow" panose="020B0604020202020204" pitchFamily="34" charset="0"/>
                <a:ea typeface="+mn-ea"/>
                <a:cs typeface="Arial Narrow" panose="020B0604020202020204" pitchFamily="34" charset="0"/>
              </a:defRPr>
            </a:lvl1pPr>
          </a:lstStyle>
          <a:p>
            <a:pPr lvl="0"/>
            <a:r>
              <a:rPr lang="en-US"/>
              <a:t>Red Oak Code</a:t>
            </a:r>
          </a:p>
        </p:txBody>
      </p:sp>
      <p:pic>
        <p:nvPicPr>
          <p:cNvPr id="19" name="Graphic 18">
            <a:extLst>
              <a:ext uri="{FF2B5EF4-FFF2-40B4-BE49-F238E27FC236}">
                <a16:creationId xmlns:a16="http://schemas.microsoft.com/office/drawing/2014/main" id="{B2D1BAC9-9381-7F2E-5DCC-6CD266F010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459" y="6408000"/>
            <a:ext cx="1320165" cy="285750"/>
          </a:xfrm>
          <a:prstGeom prst="rect">
            <a:avLst/>
          </a:prstGeom>
        </p:spPr>
      </p:pic>
    </p:spTree>
    <p:extLst>
      <p:ext uri="{BB962C8B-B14F-4D97-AF65-F5344CB8AC3E}">
        <p14:creationId xmlns:p14="http://schemas.microsoft.com/office/powerpoint/2010/main" val="3748394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ubtitle,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2467" y="519436"/>
            <a:ext cx="10924058" cy="914754"/>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42467" y="1865424"/>
            <a:ext cx="10924058" cy="3821748"/>
          </a:xfrm>
          <a:prstGeom prst="rect">
            <a:avLst/>
          </a:prstGeom>
        </p:spPr>
        <p:txBody>
          <a:bodyPr/>
          <a:lstStyle>
            <a:lvl1pPr marL="0" indent="0">
              <a:buNone/>
              <a:defRPr sz="14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0" name="Text Placeholder 14">
            <a:extLst>
              <a:ext uri="{FF2B5EF4-FFF2-40B4-BE49-F238E27FC236}">
                <a16:creationId xmlns:a16="http://schemas.microsoft.com/office/drawing/2014/main" id="{308948DA-943B-3477-6026-5639D50AAFF0}"/>
              </a:ext>
            </a:extLst>
          </p:cNvPr>
          <p:cNvSpPr>
            <a:spLocks noGrp="1"/>
          </p:cNvSpPr>
          <p:nvPr>
            <p:ph type="body" sz="quarter" idx="16" hasCustomPrompt="1"/>
          </p:nvPr>
        </p:nvSpPr>
        <p:spPr>
          <a:xfrm>
            <a:off x="638134" y="1510918"/>
            <a:ext cx="10908221" cy="277777"/>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Tree>
    <p:extLst>
      <p:ext uri="{BB962C8B-B14F-4D97-AF65-F5344CB8AC3E}">
        <p14:creationId xmlns:p14="http://schemas.microsoft.com/office/powerpoint/2010/main" val="343771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_vertical light grey box-v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653B51-8E32-89CA-45BB-FA0A0CD25AA4}"/>
              </a:ext>
            </a:extLst>
          </p:cNvPr>
          <p:cNvSpPr/>
          <p:nvPr userDrawn="1"/>
        </p:nvSpPr>
        <p:spPr>
          <a:xfrm>
            <a:off x="0" y="0"/>
            <a:ext cx="5631771"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107151" y="5798945"/>
            <a:ext cx="5088286"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59" name="Text Placeholder 40">
            <a:extLst>
              <a:ext uri="{FF2B5EF4-FFF2-40B4-BE49-F238E27FC236}">
                <a16:creationId xmlns:a16="http://schemas.microsoft.com/office/drawing/2014/main" id="{00BEDAB0-1B0D-55A8-0ED5-EC41ADA57C88}"/>
              </a:ext>
            </a:extLst>
          </p:cNvPr>
          <p:cNvSpPr>
            <a:spLocks noGrp="1"/>
          </p:cNvSpPr>
          <p:nvPr>
            <p:ph type="body" sz="quarter" idx="42" hasCustomPrompt="1"/>
          </p:nvPr>
        </p:nvSpPr>
        <p:spPr>
          <a:xfrm>
            <a:off x="638135" y="2164824"/>
            <a:ext cx="4374032"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0" name="Text Placeholder 40">
            <a:extLst>
              <a:ext uri="{FF2B5EF4-FFF2-40B4-BE49-F238E27FC236}">
                <a16:creationId xmlns:a16="http://schemas.microsoft.com/office/drawing/2014/main" id="{5CD1929D-FB3B-2C5D-C609-6B2B050078E4}"/>
              </a:ext>
            </a:extLst>
          </p:cNvPr>
          <p:cNvSpPr>
            <a:spLocks noGrp="1"/>
          </p:cNvSpPr>
          <p:nvPr>
            <p:ph type="body" sz="quarter" idx="43" hasCustomPrompt="1"/>
          </p:nvPr>
        </p:nvSpPr>
        <p:spPr>
          <a:xfrm>
            <a:off x="638135" y="2512194"/>
            <a:ext cx="4374032" cy="2741855"/>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2" name="Title 1">
            <a:extLst>
              <a:ext uri="{FF2B5EF4-FFF2-40B4-BE49-F238E27FC236}">
                <a16:creationId xmlns:a16="http://schemas.microsoft.com/office/drawing/2014/main" id="{6F324B53-512A-C2EA-9A65-090CF79C51DF}"/>
              </a:ext>
            </a:extLst>
          </p:cNvPr>
          <p:cNvSpPr>
            <a:spLocks noGrp="1"/>
          </p:cNvSpPr>
          <p:nvPr>
            <p:ph type="title" hasCustomPrompt="1"/>
          </p:nvPr>
        </p:nvSpPr>
        <p:spPr>
          <a:xfrm>
            <a:off x="642467" y="519436"/>
            <a:ext cx="4372295" cy="914754"/>
          </a:xfrm>
          <a:prstGeom prst="rect">
            <a:avLst/>
          </a:prstGeom>
        </p:spPr>
        <p:txBody>
          <a:bodyPr/>
          <a:lstStyle>
            <a:lvl1pPr>
              <a:defRPr baseline="0">
                <a:solidFill>
                  <a:schemeClr val="tx2"/>
                </a:solidFill>
              </a:defRPr>
            </a:lvl1pPr>
          </a:lstStyle>
          <a:p>
            <a:r>
              <a:rPr lang="en-CA" noProof="0"/>
              <a:t>Slide title</a:t>
            </a:r>
          </a:p>
        </p:txBody>
      </p:sp>
      <p:sp>
        <p:nvSpPr>
          <p:cNvPr id="3" name="Text Placeholder 14">
            <a:extLst>
              <a:ext uri="{FF2B5EF4-FFF2-40B4-BE49-F238E27FC236}">
                <a16:creationId xmlns:a16="http://schemas.microsoft.com/office/drawing/2014/main" id="{B20CAACA-547E-93AD-A4DD-701BDA165DE2}"/>
              </a:ext>
            </a:extLst>
          </p:cNvPr>
          <p:cNvSpPr>
            <a:spLocks noGrp="1"/>
          </p:cNvSpPr>
          <p:nvPr>
            <p:ph type="body" sz="quarter" idx="16" hasCustomPrompt="1"/>
          </p:nvPr>
        </p:nvSpPr>
        <p:spPr>
          <a:xfrm>
            <a:off x="638135" y="1510918"/>
            <a:ext cx="4374032" cy="277777"/>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8" name="Text Placeholder 40">
            <a:extLst>
              <a:ext uri="{FF2B5EF4-FFF2-40B4-BE49-F238E27FC236}">
                <a16:creationId xmlns:a16="http://schemas.microsoft.com/office/drawing/2014/main" id="{B55A7ACA-27B2-DB4C-8F95-53874E830D86}"/>
              </a:ext>
            </a:extLst>
          </p:cNvPr>
          <p:cNvSpPr>
            <a:spLocks noGrp="1"/>
          </p:cNvSpPr>
          <p:nvPr>
            <p:ph type="body" sz="quarter" idx="46" hasCustomPrompt="1"/>
          </p:nvPr>
        </p:nvSpPr>
        <p:spPr>
          <a:xfrm>
            <a:off x="2608000" y="5342054"/>
            <a:ext cx="1510915" cy="469903"/>
          </a:xfrm>
        </p:spPr>
        <p:txBody>
          <a:bodyPr/>
          <a:lstStyle>
            <a:lvl1pPr marL="0" indent="0">
              <a:buNone/>
              <a:defRPr sz="40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9" name="Text Placeholder 40">
            <a:extLst>
              <a:ext uri="{FF2B5EF4-FFF2-40B4-BE49-F238E27FC236}">
                <a16:creationId xmlns:a16="http://schemas.microsoft.com/office/drawing/2014/main" id="{D9818F94-5FE6-D12D-D1B8-E475973552F5}"/>
              </a:ext>
            </a:extLst>
          </p:cNvPr>
          <p:cNvSpPr>
            <a:spLocks noGrp="1"/>
          </p:cNvSpPr>
          <p:nvPr>
            <p:ph type="body" sz="quarter" idx="47" hasCustomPrompt="1"/>
          </p:nvPr>
        </p:nvSpPr>
        <p:spPr>
          <a:xfrm>
            <a:off x="2608000" y="5931008"/>
            <a:ext cx="1510915" cy="250033"/>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
        <p:nvSpPr>
          <p:cNvPr id="13" name="Text Placeholder 40">
            <a:extLst>
              <a:ext uri="{FF2B5EF4-FFF2-40B4-BE49-F238E27FC236}">
                <a16:creationId xmlns:a16="http://schemas.microsoft.com/office/drawing/2014/main" id="{032666B3-7377-3FAA-0AF8-2D84F03CC642}"/>
              </a:ext>
            </a:extLst>
          </p:cNvPr>
          <p:cNvSpPr>
            <a:spLocks noGrp="1"/>
          </p:cNvSpPr>
          <p:nvPr>
            <p:ph type="body" sz="quarter" idx="48" hasCustomPrompt="1"/>
          </p:nvPr>
        </p:nvSpPr>
        <p:spPr>
          <a:xfrm>
            <a:off x="911005" y="5342054"/>
            <a:ext cx="1510915" cy="469903"/>
          </a:xfrm>
        </p:spPr>
        <p:txBody>
          <a:bodyPr/>
          <a:lstStyle>
            <a:lvl1pPr marL="0" indent="0">
              <a:buNone/>
              <a:defRPr sz="40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14" name="Text Placeholder 40">
            <a:extLst>
              <a:ext uri="{FF2B5EF4-FFF2-40B4-BE49-F238E27FC236}">
                <a16:creationId xmlns:a16="http://schemas.microsoft.com/office/drawing/2014/main" id="{54FF0154-C1DA-AFB1-54D8-8DE8EB135F60}"/>
              </a:ext>
            </a:extLst>
          </p:cNvPr>
          <p:cNvSpPr>
            <a:spLocks noGrp="1"/>
          </p:cNvSpPr>
          <p:nvPr>
            <p:ph type="body" sz="quarter" idx="49" hasCustomPrompt="1"/>
          </p:nvPr>
        </p:nvSpPr>
        <p:spPr>
          <a:xfrm>
            <a:off x="911005" y="5931008"/>
            <a:ext cx="1510915" cy="250033"/>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Tree>
    <p:extLst>
      <p:ext uri="{BB962C8B-B14F-4D97-AF65-F5344CB8AC3E}">
        <p14:creationId xmlns:p14="http://schemas.microsoft.com/office/powerpoint/2010/main" val="27195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losing slide_Navy">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BCC4A-83D6-2F5F-53E4-BEC244CAB882}"/>
              </a:ext>
            </a:extLst>
          </p:cNvPr>
          <p:cNvPicPr>
            <a:picLocks noChangeAspect="1"/>
          </p:cNvPicPr>
          <p:nvPr userDrawn="1"/>
        </p:nvPicPr>
        <p:blipFill>
          <a:blip r:embed="rId2"/>
          <a:stretch>
            <a:fillRect/>
          </a:stretch>
        </p:blipFill>
        <p:spPr>
          <a:xfrm>
            <a:off x="1924258" y="3043173"/>
            <a:ext cx="8343484" cy="771654"/>
          </a:xfrm>
          <a:prstGeom prst="rect">
            <a:avLst/>
          </a:prstGeom>
        </p:spPr>
      </p:pic>
      <p:pic>
        <p:nvPicPr>
          <p:cNvPr id="7" name="Graphic 6">
            <a:extLst>
              <a:ext uri="{FF2B5EF4-FFF2-40B4-BE49-F238E27FC236}">
                <a16:creationId xmlns:a16="http://schemas.microsoft.com/office/drawing/2014/main" id="{55E5A1AD-F648-7A81-EC07-B1C6BB6A343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6169" y="6112389"/>
            <a:ext cx="1683243" cy="360000"/>
          </a:xfrm>
          <a:prstGeom prst="rect">
            <a:avLst/>
          </a:prstGeom>
        </p:spPr>
      </p:pic>
    </p:spTree>
    <p:extLst>
      <p:ext uri="{BB962C8B-B14F-4D97-AF65-F5344CB8AC3E}">
        <p14:creationId xmlns:p14="http://schemas.microsoft.com/office/powerpoint/2010/main" val="188453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 | Basic – Content H1+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FB82-E89E-109F-E41D-A8F78E563F03}"/>
              </a:ext>
            </a:extLst>
          </p:cNvPr>
          <p:cNvSpPr>
            <a:spLocks noGrp="1"/>
          </p:cNvSpPr>
          <p:nvPr>
            <p:ph type="title" hasCustomPrompt="1"/>
          </p:nvPr>
        </p:nvSpPr>
        <p:spPr>
          <a:xfrm>
            <a:off x="609441" y="457201"/>
            <a:ext cx="10969943" cy="409343"/>
          </a:xfrm>
        </p:spPr>
        <p:txBody>
          <a:bodyPr wrap="square" anchor="t">
            <a:spAutoFit/>
          </a:bodyPr>
          <a:lstStyle>
            <a:lvl1pPr>
              <a:lnSpc>
                <a:spcPct val="95000"/>
              </a:lnSpc>
              <a:defRPr sz="2800"/>
            </a:lvl1pPr>
          </a:lstStyle>
          <a:p>
            <a:r>
              <a:rPr lang="en-US"/>
              <a:t>Header</a:t>
            </a:r>
          </a:p>
        </p:txBody>
      </p:sp>
      <p:sp>
        <p:nvSpPr>
          <p:cNvPr id="3" name="Content Placeholder 2">
            <a:extLst>
              <a:ext uri="{FF2B5EF4-FFF2-40B4-BE49-F238E27FC236}">
                <a16:creationId xmlns:a16="http://schemas.microsoft.com/office/drawing/2014/main" id="{2B6007A6-D5BC-F0E8-0657-9BFDDAA6399D}"/>
              </a:ext>
            </a:extLst>
          </p:cNvPr>
          <p:cNvSpPr>
            <a:spLocks noGrp="1"/>
          </p:cNvSpPr>
          <p:nvPr>
            <p:ph idx="1" hasCustomPrompt="1"/>
          </p:nvPr>
        </p:nvSpPr>
        <p:spPr>
          <a:xfrm>
            <a:off x="609441" y="1666068"/>
            <a:ext cx="10969943" cy="3648882"/>
          </a:xfrm>
        </p:spPr>
        <p:txBody>
          <a:bodyPr>
            <a:noAutofit/>
          </a:bodyPr>
          <a:lstStyle>
            <a:lvl1pPr>
              <a:spcBef>
                <a:spcPts val="0"/>
              </a:spcBef>
              <a:defRPr sz="1200"/>
            </a:lvl1pPr>
            <a:lvl2pPr>
              <a:spcBef>
                <a:spcPts val="0"/>
              </a:spcBef>
              <a:defRPr sz="1100"/>
            </a:lvl2pPr>
            <a:lvl3pPr>
              <a:spcBef>
                <a:spcPts val="0"/>
              </a:spcBef>
              <a:defRPr sz="1100"/>
            </a:lvl3pPr>
            <a:lvl4pPr>
              <a:spcBef>
                <a:spcPts val="0"/>
              </a:spcBef>
              <a:defRPr sz="1100"/>
            </a:lvl4pPr>
            <a:lvl5pPr>
              <a:spcBef>
                <a:spcPts val="0"/>
              </a:spcBef>
              <a:defRPr sz="11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E0127E9-BD4F-914B-D2A9-1EB5E44C58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42" y="6334590"/>
            <a:ext cx="3066248" cy="200404"/>
          </a:xfrm>
          <a:prstGeom prst="rect">
            <a:avLst/>
          </a:prstGeom>
        </p:spPr>
      </p:pic>
      <p:sp>
        <p:nvSpPr>
          <p:cNvPr id="5" name="TextBox 4">
            <a:extLst>
              <a:ext uri="{FF2B5EF4-FFF2-40B4-BE49-F238E27FC236}">
                <a16:creationId xmlns:a16="http://schemas.microsoft.com/office/drawing/2014/main" id="{4D1921CA-B8DC-B2D7-C74E-73B9516AF612}"/>
              </a:ext>
            </a:extLst>
          </p:cNvPr>
          <p:cNvSpPr txBox="1"/>
          <p:nvPr userDrawn="1"/>
        </p:nvSpPr>
        <p:spPr>
          <a:xfrm>
            <a:off x="4182193" y="6057901"/>
            <a:ext cx="6857583" cy="83099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spc="20" baseline="0">
                <a:solidFill>
                  <a:schemeClr val="tx2"/>
                </a:solidFill>
                <a:effectLst/>
                <a:latin typeface="Arial Narrow" panose="020B0604020202020204" pitchFamily="34" charset="0"/>
                <a:cs typeface="Arial Narrow" panose="020B0604020202020204" pitchFamily="34" charset="0"/>
              </a:rPr>
              <a:t>FOR INSTITUTIONAL/INVESTMENT PROFESSIONAL USE ONLY. NOT FOR DISTRIBUTION TO THE PUBLIC.</a:t>
            </a:r>
          </a:p>
        </p:txBody>
      </p:sp>
      <p:cxnSp>
        <p:nvCxnSpPr>
          <p:cNvPr id="7" name="Straight Connector 6">
            <a:extLst>
              <a:ext uri="{FF2B5EF4-FFF2-40B4-BE49-F238E27FC236}">
                <a16:creationId xmlns:a16="http://schemas.microsoft.com/office/drawing/2014/main" id="{68059E03-18CB-14B9-44C9-0CE4253C926A}"/>
              </a:ext>
            </a:extLst>
          </p:cNvPr>
          <p:cNvCxnSpPr/>
          <p:nvPr userDrawn="1"/>
        </p:nvCxnSpPr>
        <p:spPr>
          <a:xfrm>
            <a:off x="3935454" y="6389216"/>
            <a:ext cx="0" cy="13746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937FE7D8-52CD-E359-03EB-B62F0849A0E4}"/>
              </a:ext>
            </a:extLst>
          </p:cNvPr>
          <p:cNvSpPr>
            <a:spLocks noGrp="1"/>
          </p:cNvSpPr>
          <p:nvPr>
            <p:ph type="ftr" sz="quarter" idx="3"/>
          </p:nvPr>
        </p:nvSpPr>
        <p:spPr>
          <a:xfrm>
            <a:off x="609441" y="5964542"/>
            <a:ext cx="10969943" cy="93359"/>
          </a:xfrm>
          <a:prstGeom prst="rect">
            <a:avLst/>
          </a:prstGeom>
        </p:spPr>
        <p:txBody>
          <a:bodyPr vert="horz" lIns="0" tIns="0" rIns="0" bIns="0" rtlCol="0" anchor="b">
            <a:spAutoFit/>
          </a:bodyPr>
          <a:lstStyle>
            <a:lvl1pPr algn="l">
              <a:lnSpc>
                <a:spcPct val="110000"/>
              </a:lnSpc>
              <a:spcAft>
                <a:spcPts val="100"/>
              </a:spcAft>
              <a:defRPr lang="en-US" sz="600" b="0" i="0" kern="1200" dirty="0">
                <a:solidFill>
                  <a:schemeClr val="tx2"/>
                </a:solidFill>
                <a:latin typeface="Arial Narrow" panose="020B0604020202020204" pitchFamily="34" charset="0"/>
                <a:ea typeface="+mn-ea"/>
                <a:cs typeface="Arial Narrow" panose="020B0604020202020204" pitchFamily="34" charset="0"/>
              </a:defRPr>
            </a:lvl1pPr>
          </a:lstStyle>
          <a:p>
            <a:endParaRPr lang="en-US"/>
          </a:p>
        </p:txBody>
      </p:sp>
      <p:sp>
        <p:nvSpPr>
          <p:cNvPr id="12" name="Text Placeholder 11">
            <a:extLst>
              <a:ext uri="{FF2B5EF4-FFF2-40B4-BE49-F238E27FC236}">
                <a16:creationId xmlns:a16="http://schemas.microsoft.com/office/drawing/2014/main" id="{D3EF3E16-4580-34D8-D3B0-3E5F7BC43A19}"/>
              </a:ext>
            </a:extLst>
          </p:cNvPr>
          <p:cNvSpPr>
            <a:spLocks noGrp="1"/>
          </p:cNvSpPr>
          <p:nvPr>
            <p:ph type="body" sz="quarter" idx="14" hasCustomPrompt="1"/>
          </p:nvPr>
        </p:nvSpPr>
        <p:spPr>
          <a:xfrm>
            <a:off x="609441" y="1089561"/>
            <a:ext cx="10969943" cy="280077"/>
          </a:xfrm>
        </p:spPr>
        <p:txBody>
          <a:bodyPr wrap="square">
            <a:spAutoFit/>
          </a:bodyPr>
          <a:lstStyle>
            <a:lvl1pPr>
              <a:defRPr lang="en-US" sz="1600" b="1" kern="1200" dirty="0">
                <a:solidFill>
                  <a:schemeClr val="tx2"/>
                </a:solidFill>
                <a:latin typeface="+mn-lt"/>
                <a:ea typeface="+mn-ea"/>
                <a:cs typeface="+mn-cs"/>
              </a:defRPr>
            </a:lvl1pPr>
          </a:lstStyle>
          <a:p>
            <a:pPr lvl="0"/>
            <a:r>
              <a:rPr lang="en-US" err="1"/>
              <a:t>Subheader</a:t>
            </a:r>
            <a:endParaRPr lang="en-US"/>
          </a:p>
        </p:txBody>
      </p:sp>
      <p:sp>
        <p:nvSpPr>
          <p:cNvPr id="9" name="Slide Number Placeholder 8">
            <a:extLst>
              <a:ext uri="{FF2B5EF4-FFF2-40B4-BE49-F238E27FC236}">
                <a16:creationId xmlns:a16="http://schemas.microsoft.com/office/drawing/2014/main" id="{10AC3475-C945-F1F2-A27C-212DAEC4AAF4}"/>
              </a:ext>
            </a:extLst>
          </p:cNvPr>
          <p:cNvSpPr>
            <a:spLocks noGrp="1"/>
          </p:cNvSpPr>
          <p:nvPr>
            <p:ph type="sldNum" sz="quarter" idx="15"/>
          </p:nvPr>
        </p:nvSpPr>
        <p:spPr/>
        <p:txBody>
          <a:bodyPr/>
          <a:lstStyle/>
          <a:p>
            <a:fld id="{5EFF336D-98F9-9844-BC82-BEC949DEADF2}" type="slidenum">
              <a:rPr lang="en-US" smtClean="0"/>
              <a:pPr/>
              <a:t>‹#›</a:t>
            </a:fld>
            <a:endParaRPr lang="en-US"/>
          </a:p>
        </p:txBody>
      </p:sp>
    </p:spTree>
    <p:extLst>
      <p:ext uri="{BB962C8B-B14F-4D97-AF65-F5344CB8AC3E}">
        <p14:creationId xmlns:p14="http://schemas.microsoft.com/office/powerpoint/2010/main" val="16555410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 | Basic – Case Study V2">
    <p:spTree>
      <p:nvGrpSpPr>
        <p:cNvPr id="1" name=""/>
        <p:cNvGrpSpPr/>
        <p:nvPr/>
      </p:nvGrpSpPr>
      <p:grpSpPr>
        <a:xfrm>
          <a:off x="0" y="0"/>
          <a:ext cx="0" cy="0"/>
          <a:chOff x="0" y="0"/>
          <a:chExt cx="0" cy="0"/>
        </a:xfrm>
      </p:grpSpPr>
      <p:sp>
        <p:nvSpPr>
          <p:cNvPr id="16" name="Table Placeholder 15">
            <a:extLst>
              <a:ext uri="{FF2B5EF4-FFF2-40B4-BE49-F238E27FC236}">
                <a16:creationId xmlns:a16="http://schemas.microsoft.com/office/drawing/2014/main" id="{E2932E40-A361-8009-63FB-53443C269AD0}"/>
              </a:ext>
            </a:extLst>
          </p:cNvPr>
          <p:cNvSpPr>
            <a:spLocks noGrp="1"/>
          </p:cNvSpPr>
          <p:nvPr>
            <p:ph type="tbl" sz="quarter" idx="16"/>
          </p:nvPr>
        </p:nvSpPr>
        <p:spPr>
          <a:xfrm>
            <a:off x="8133869" y="866543"/>
            <a:ext cx="3656648" cy="5429032"/>
          </a:xfrm>
        </p:spPr>
        <p:txBody>
          <a:bodyPr/>
          <a:lstStyle/>
          <a:p>
            <a:endParaRPr lang="en-US"/>
          </a:p>
        </p:txBody>
      </p:sp>
      <p:sp>
        <p:nvSpPr>
          <p:cNvPr id="18" name="Text Placeholder 17">
            <a:extLst>
              <a:ext uri="{FF2B5EF4-FFF2-40B4-BE49-F238E27FC236}">
                <a16:creationId xmlns:a16="http://schemas.microsoft.com/office/drawing/2014/main" id="{1CEBC360-E68F-FA6E-8837-17E8C39B8C85}"/>
              </a:ext>
            </a:extLst>
          </p:cNvPr>
          <p:cNvSpPr>
            <a:spLocks noGrp="1"/>
          </p:cNvSpPr>
          <p:nvPr>
            <p:ph type="body" sz="quarter" idx="17" hasCustomPrompt="1"/>
          </p:nvPr>
        </p:nvSpPr>
        <p:spPr>
          <a:xfrm>
            <a:off x="4622815" y="1676401"/>
            <a:ext cx="2678662" cy="4389271"/>
          </a:xfrm>
        </p:spPr>
        <p:txBody>
          <a:bodyPr/>
          <a:lstStyle>
            <a:lvl1pPr>
              <a:spcAft>
                <a:spcPts val="1200"/>
              </a:spcAft>
              <a:defRPr lang="en-US" sz="1200" b="1" kern="1200" cap="all" spc="150" baseline="0" dirty="0" smtClean="0">
                <a:solidFill>
                  <a:schemeClr val="tx2"/>
                </a:solidFill>
                <a:latin typeface="+mn-lt"/>
                <a:ea typeface="+mn-ea"/>
                <a:cs typeface="+mn-cs"/>
              </a:defRPr>
            </a:lvl1pPr>
            <a:lvl2pPr>
              <a:spcAft>
                <a:spcPts val="1200"/>
              </a:spcAft>
              <a:defRPr sz="1100"/>
            </a:lvl2pPr>
            <a:lvl3pPr>
              <a:spcAft>
                <a:spcPts val="1200"/>
              </a:spcAft>
              <a:defRPr sz="1100"/>
            </a:lvl3pPr>
            <a:lvl4pPr>
              <a:spcAft>
                <a:spcPts val="1200"/>
              </a:spcAft>
              <a:defRPr sz="1100"/>
            </a:lvl4pPr>
            <a:lvl5pPr>
              <a:spcAft>
                <a:spcPts val="1200"/>
              </a:spcAft>
              <a:defRPr sz="1100"/>
            </a:lvl5pPr>
          </a:lstStyle>
          <a:p>
            <a:pPr lvl="0"/>
            <a:r>
              <a:rPr lang="en-US"/>
              <a:t>Header</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1E380B8D-49DE-EDBB-35E7-9F8BA1128A48}"/>
              </a:ext>
            </a:extLst>
          </p:cNvPr>
          <p:cNvSpPr>
            <a:spLocks noGrp="1"/>
          </p:cNvSpPr>
          <p:nvPr>
            <p:ph type="pic" sz="quarter" idx="15"/>
          </p:nvPr>
        </p:nvSpPr>
        <p:spPr>
          <a:xfrm>
            <a:off x="1" y="3428368"/>
            <a:ext cx="4101453" cy="2629532"/>
          </a:xfrm>
          <a:solidFill>
            <a:schemeClr val="bg1">
              <a:lumMod val="95000"/>
            </a:schemeClr>
          </a:solidFill>
        </p:spPr>
        <p:txBody>
          <a:bodyPr anchor="ctr"/>
          <a:lstStyle>
            <a:lvl1pPr algn="ctr">
              <a:defRPr/>
            </a:lvl1pPr>
          </a:lstStyle>
          <a:p>
            <a:endParaRPr lang="en-US"/>
          </a:p>
        </p:txBody>
      </p:sp>
      <p:sp>
        <p:nvSpPr>
          <p:cNvPr id="2" name="Title 1">
            <a:extLst>
              <a:ext uri="{FF2B5EF4-FFF2-40B4-BE49-F238E27FC236}">
                <a16:creationId xmlns:a16="http://schemas.microsoft.com/office/drawing/2014/main" id="{5540FB82-E89E-109F-E41D-A8F78E563F03}"/>
              </a:ext>
            </a:extLst>
          </p:cNvPr>
          <p:cNvSpPr>
            <a:spLocks noGrp="1"/>
          </p:cNvSpPr>
          <p:nvPr>
            <p:ph type="title" hasCustomPrompt="1"/>
          </p:nvPr>
        </p:nvSpPr>
        <p:spPr>
          <a:xfrm>
            <a:off x="609443" y="457201"/>
            <a:ext cx="6679485" cy="409343"/>
          </a:xfrm>
        </p:spPr>
        <p:txBody>
          <a:bodyPr wrap="square" anchor="t">
            <a:spAutoFit/>
          </a:bodyPr>
          <a:lstStyle>
            <a:lvl1pPr>
              <a:lnSpc>
                <a:spcPct val="95000"/>
              </a:lnSpc>
              <a:defRPr sz="2800"/>
            </a:lvl1pPr>
          </a:lstStyle>
          <a:p>
            <a:r>
              <a:rPr lang="en-US"/>
              <a:t>Header</a:t>
            </a:r>
          </a:p>
        </p:txBody>
      </p:sp>
      <p:pic>
        <p:nvPicPr>
          <p:cNvPr id="4" name="Graphic 3">
            <a:extLst>
              <a:ext uri="{FF2B5EF4-FFF2-40B4-BE49-F238E27FC236}">
                <a16:creationId xmlns:a16="http://schemas.microsoft.com/office/drawing/2014/main" id="{3E0127E9-BD4F-914B-D2A9-1EB5E44C58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42" y="6334590"/>
            <a:ext cx="3066248" cy="200404"/>
          </a:xfrm>
          <a:prstGeom prst="rect">
            <a:avLst/>
          </a:prstGeom>
        </p:spPr>
      </p:pic>
      <p:cxnSp>
        <p:nvCxnSpPr>
          <p:cNvPr id="7" name="Straight Connector 6">
            <a:extLst>
              <a:ext uri="{FF2B5EF4-FFF2-40B4-BE49-F238E27FC236}">
                <a16:creationId xmlns:a16="http://schemas.microsoft.com/office/drawing/2014/main" id="{68059E03-18CB-14B9-44C9-0CE4253C926A}"/>
              </a:ext>
            </a:extLst>
          </p:cNvPr>
          <p:cNvCxnSpPr/>
          <p:nvPr userDrawn="1"/>
        </p:nvCxnSpPr>
        <p:spPr>
          <a:xfrm>
            <a:off x="3935454" y="6389216"/>
            <a:ext cx="0" cy="13746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EF3E16-4580-34D8-D3B0-3E5F7BC43A19}"/>
              </a:ext>
            </a:extLst>
          </p:cNvPr>
          <p:cNvSpPr>
            <a:spLocks noGrp="1"/>
          </p:cNvSpPr>
          <p:nvPr>
            <p:ph type="body" sz="quarter" idx="14" hasCustomPrompt="1"/>
          </p:nvPr>
        </p:nvSpPr>
        <p:spPr>
          <a:xfrm>
            <a:off x="609443" y="1089561"/>
            <a:ext cx="6679485" cy="280077"/>
          </a:xfrm>
        </p:spPr>
        <p:txBody>
          <a:bodyPr wrap="square">
            <a:spAutoFit/>
          </a:bodyPr>
          <a:lstStyle>
            <a:lvl1pPr>
              <a:defRPr lang="en-US" sz="1600" b="1" kern="1200" dirty="0">
                <a:solidFill>
                  <a:schemeClr val="tx2"/>
                </a:solidFill>
                <a:latin typeface="+mn-lt"/>
                <a:ea typeface="+mn-ea"/>
                <a:cs typeface="+mn-cs"/>
              </a:defRPr>
            </a:lvl1pPr>
          </a:lstStyle>
          <a:p>
            <a:pPr lvl="0"/>
            <a:r>
              <a:rPr lang="en-US" err="1"/>
              <a:t>Subheader</a:t>
            </a:r>
            <a:endParaRPr lang="en-US"/>
          </a:p>
        </p:txBody>
      </p:sp>
      <p:sp>
        <p:nvSpPr>
          <p:cNvPr id="20" name="Text Placeholder 19">
            <a:extLst>
              <a:ext uri="{FF2B5EF4-FFF2-40B4-BE49-F238E27FC236}">
                <a16:creationId xmlns:a16="http://schemas.microsoft.com/office/drawing/2014/main" id="{5C99B08B-D9C2-577F-2364-3BAD0347F8FD}"/>
              </a:ext>
            </a:extLst>
          </p:cNvPr>
          <p:cNvSpPr>
            <a:spLocks noGrp="1"/>
          </p:cNvSpPr>
          <p:nvPr>
            <p:ph type="body" sz="quarter" idx="18" hasCustomPrompt="1"/>
          </p:nvPr>
        </p:nvSpPr>
        <p:spPr>
          <a:xfrm>
            <a:off x="824644" y="1676400"/>
            <a:ext cx="3326280" cy="1433406"/>
          </a:xfrm>
        </p:spPr>
        <p:txBody>
          <a:bodyPr anchor="ctr"/>
          <a:lstStyle>
            <a:lvl1pPr>
              <a:lnSpc>
                <a:spcPct val="130000"/>
              </a:lnSpc>
              <a:spcAft>
                <a:spcPts val="1200"/>
              </a:spcAft>
              <a:defRPr lang="en-US" sz="1100" b="1" kern="1200" dirty="0" smtClean="0">
                <a:solidFill>
                  <a:schemeClr val="accent2"/>
                </a:solidFill>
                <a:latin typeface="+mn-lt"/>
                <a:ea typeface="+mn-ea"/>
                <a:cs typeface="+mn-cs"/>
              </a:defRPr>
            </a:lvl1pPr>
            <a:lvl2pPr marL="0" indent="0" algn="l" defTabSz="914400" rtl="0" eaLnBrk="1" latinLnBrk="0" hangingPunct="1">
              <a:lnSpc>
                <a:spcPct val="130000"/>
              </a:lnSpc>
              <a:spcBef>
                <a:spcPts val="0"/>
              </a:spcBef>
              <a:spcAft>
                <a:spcPts val="1200"/>
              </a:spcAft>
              <a:buFont typeface="Arial" panose="020B0604020202020204" pitchFamily="34" charset="0"/>
              <a:buNone/>
              <a:defRPr lang="en-US" sz="1100" b="1" kern="1200" dirty="0" smtClean="0">
                <a:solidFill>
                  <a:schemeClr val="tx2"/>
                </a:solidFill>
                <a:latin typeface="+mn-lt"/>
                <a:ea typeface="+mn-ea"/>
                <a:cs typeface="+mn-cs"/>
              </a:defRPr>
            </a:lvl2pPr>
          </a:lstStyle>
          <a:p>
            <a:pPr lvl="0"/>
            <a:r>
              <a:rPr lang="en-US"/>
              <a:t>“Quote Text”</a:t>
            </a:r>
          </a:p>
          <a:p>
            <a:pPr lvl="1"/>
            <a:r>
              <a:rPr lang="en-US"/>
              <a:t>Name Surname, Position</a:t>
            </a:r>
          </a:p>
        </p:txBody>
      </p:sp>
      <p:sp>
        <p:nvSpPr>
          <p:cNvPr id="10" name="Slide Number Placeholder 9">
            <a:extLst>
              <a:ext uri="{FF2B5EF4-FFF2-40B4-BE49-F238E27FC236}">
                <a16:creationId xmlns:a16="http://schemas.microsoft.com/office/drawing/2014/main" id="{38457F29-F8C7-F05A-1B12-57A6D00B237B}"/>
              </a:ext>
            </a:extLst>
          </p:cNvPr>
          <p:cNvSpPr>
            <a:spLocks noGrp="1"/>
          </p:cNvSpPr>
          <p:nvPr>
            <p:ph type="sldNum" sz="quarter" idx="20"/>
          </p:nvPr>
        </p:nvSpPr>
        <p:spPr/>
        <p:txBody>
          <a:bodyPr/>
          <a:lstStyle/>
          <a:p>
            <a:fld id="{5EFF336D-98F9-9844-BC82-BEC949DEADF2}" type="slidenum">
              <a:rPr lang="en-US" smtClean="0"/>
              <a:pPr/>
              <a:t>‹#›</a:t>
            </a:fld>
            <a:endParaRPr lang="en-US"/>
          </a:p>
        </p:txBody>
      </p:sp>
      <p:sp>
        <p:nvSpPr>
          <p:cNvPr id="3" name="TextBox 2">
            <a:extLst>
              <a:ext uri="{FF2B5EF4-FFF2-40B4-BE49-F238E27FC236}">
                <a16:creationId xmlns:a16="http://schemas.microsoft.com/office/drawing/2014/main" id="{AD59F5DA-F5B1-32D0-CD12-6FD970031E04}"/>
              </a:ext>
            </a:extLst>
          </p:cNvPr>
          <p:cNvSpPr txBox="1"/>
          <p:nvPr userDrawn="1"/>
        </p:nvSpPr>
        <p:spPr>
          <a:xfrm>
            <a:off x="4182193" y="6057901"/>
            <a:ext cx="6857583" cy="800099"/>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spc="20" baseline="0" dirty="0">
                <a:solidFill>
                  <a:schemeClr val="tx2"/>
                </a:solidFill>
                <a:effectLst/>
                <a:latin typeface="Arial Narrow" panose="020B0604020202020204" pitchFamily="34" charset="0"/>
                <a:cs typeface="Arial Narrow" panose="020B0604020202020204" pitchFamily="34" charset="0"/>
              </a:rPr>
              <a:t>FOR INSTITUTIONAL/INVESTMENT PROFESSIONAL USE ONLY. NOT FOR DISTRIBUTION TO THE PUBLIC.</a:t>
            </a:r>
          </a:p>
        </p:txBody>
      </p:sp>
    </p:spTree>
    <p:extLst>
      <p:ext uri="{BB962C8B-B14F-4D97-AF65-F5344CB8AC3E}">
        <p14:creationId xmlns:p14="http://schemas.microsoft.com/office/powerpoint/2010/main" val="4022279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 | Basic – Content H1+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FB82-E89E-109F-E41D-A8F78E563F03}"/>
              </a:ext>
            </a:extLst>
          </p:cNvPr>
          <p:cNvSpPr>
            <a:spLocks noGrp="1"/>
          </p:cNvSpPr>
          <p:nvPr>
            <p:ph type="title" hasCustomPrompt="1"/>
          </p:nvPr>
        </p:nvSpPr>
        <p:spPr>
          <a:xfrm>
            <a:off x="609442" y="457201"/>
            <a:ext cx="7630712" cy="409343"/>
          </a:xfrm>
        </p:spPr>
        <p:txBody>
          <a:bodyPr wrap="square" anchor="t">
            <a:spAutoFit/>
          </a:bodyPr>
          <a:lstStyle>
            <a:lvl1pPr>
              <a:lnSpc>
                <a:spcPct val="95000"/>
              </a:lnSpc>
              <a:defRPr sz="2800"/>
            </a:lvl1pPr>
          </a:lstStyle>
          <a:p>
            <a:r>
              <a:rPr lang="en-US"/>
              <a:t>Header</a:t>
            </a:r>
          </a:p>
        </p:txBody>
      </p:sp>
      <p:sp>
        <p:nvSpPr>
          <p:cNvPr id="3" name="Content Placeholder 2">
            <a:extLst>
              <a:ext uri="{FF2B5EF4-FFF2-40B4-BE49-F238E27FC236}">
                <a16:creationId xmlns:a16="http://schemas.microsoft.com/office/drawing/2014/main" id="{2B6007A6-D5BC-F0E8-0657-9BFDDAA6399D}"/>
              </a:ext>
            </a:extLst>
          </p:cNvPr>
          <p:cNvSpPr>
            <a:spLocks noGrp="1"/>
          </p:cNvSpPr>
          <p:nvPr>
            <p:ph idx="1" hasCustomPrompt="1"/>
          </p:nvPr>
        </p:nvSpPr>
        <p:spPr>
          <a:xfrm>
            <a:off x="609441" y="1666068"/>
            <a:ext cx="7630714" cy="3648882"/>
          </a:xfrm>
        </p:spPr>
        <p:txBody>
          <a:bodyPr>
            <a:noAutofit/>
          </a:bodyPr>
          <a:lstStyle>
            <a:lvl1pPr>
              <a:lnSpc>
                <a:spcPct val="95000"/>
              </a:lnSpc>
              <a:spcBef>
                <a:spcPts val="1200"/>
              </a:spcBef>
              <a:defRPr sz="1200" b="1" cap="all" spc="150" baseline="0">
                <a:solidFill>
                  <a:schemeClr val="accent1"/>
                </a:solidFill>
              </a:defRPr>
            </a:lvl1pPr>
            <a:lvl2pPr>
              <a:lnSpc>
                <a:spcPct val="95000"/>
              </a:lnSpc>
              <a:spcBef>
                <a:spcPts val="0"/>
              </a:spcBef>
              <a:defRPr sz="1050"/>
            </a:lvl2pPr>
            <a:lvl3pPr>
              <a:lnSpc>
                <a:spcPct val="95000"/>
              </a:lnSpc>
              <a:spcBef>
                <a:spcPts val="0"/>
              </a:spcBef>
              <a:defRPr sz="1050"/>
            </a:lvl3pPr>
            <a:lvl4pPr>
              <a:lnSpc>
                <a:spcPct val="95000"/>
              </a:lnSpc>
              <a:spcBef>
                <a:spcPts val="0"/>
              </a:spcBef>
              <a:defRPr sz="1050"/>
            </a:lvl4pPr>
            <a:lvl5pPr>
              <a:lnSpc>
                <a:spcPct val="95000"/>
              </a:lnSpc>
              <a:spcBef>
                <a:spcPts val="0"/>
              </a:spcBef>
              <a:defRPr sz="1050"/>
            </a:lvl5pPr>
          </a:lstStyle>
          <a:p>
            <a:pPr lvl="0"/>
            <a:r>
              <a:rPr lang="en-US"/>
              <a:t>Header</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E0127E9-BD4F-914B-D2A9-1EB5E44C583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442" y="6334590"/>
            <a:ext cx="3066248" cy="200404"/>
          </a:xfrm>
          <a:prstGeom prst="rect">
            <a:avLst/>
          </a:prstGeom>
        </p:spPr>
      </p:pic>
      <p:cxnSp>
        <p:nvCxnSpPr>
          <p:cNvPr id="7" name="Straight Connector 6">
            <a:extLst>
              <a:ext uri="{FF2B5EF4-FFF2-40B4-BE49-F238E27FC236}">
                <a16:creationId xmlns:a16="http://schemas.microsoft.com/office/drawing/2014/main" id="{68059E03-18CB-14B9-44C9-0CE4253C926A}"/>
              </a:ext>
            </a:extLst>
          </p:cNvPr>
          <p:cNvCxnSpPr/>
          <p:nvPr userDrawn="1"/>
        </p:nvCxnSpPr>
        <p:spPr>
          <a:xfrm>
            <a:off x="3935454" y="6389216"/>
            <a:ext cx="0" cy="13746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937FE7D8-52CD-E359-03EB-B62F0849A0E4}"/>
              </a:ext>
            </a:extLst>
          </p:cNvPr>
          <p:cNvSpPr>
            <a:spLocks noGrp="1"/>
          </p:cNvSpPr>
          <p:nvPr>
            <p:ph type="ftr" sz="quarter" idx="3"/>
          </p:nvPr>
        </p:nvSpPr>
        <p:spPr>
          <a:xfrm>
            <a:off x="609441" y="5964542"/>
            <a:ext cx="7630711" cy="93359"/>
          </a:xfrm>
          <a:prstGeom prst="rect">
            <a:avLst/>
          </a:prstGeom>
        </p:spPr>
        <p:txBody>
          <a:bodyPr vert="horz" wrap="square" lIns="0" tIns="0" rIns="0" bIns="0" rtlCol="0" anchor="b">
            <a:spAutoFit/>
          </a:bodyPr>
          <a:lstStyle>
            <a:lvl1pPr algn="l">
              <a:lnSpc>
                <a:spcPct val="110000"/>
              </a:lnSpc>
              <a:spcAft>
                <a:spcPts val="100"/>
              </a:spcAft>
              <a:defRPr lang="en-US" sz="600" b="0" i="0" kern="1200" dirty="0">
                <a:solidFill>
                  <a:schemeClr val="tx2"/>
                </a:solidFill>
                <a:latin typeface="Arial Narrow" panose="020B0604020202020204" pitchFamily="34" charset="0"/>
                <a:ea typeface="+mn-ea"/>
                <a:cs typeface="Arial Narrow" panose="020B0604020202020204" pitchFamily="34" charset="0"/>
              </a:defRPr>
            </a:lvl1pPr>
          </a:lstStyle>
          <a:p>
            <a:endParaRPr lang="en-US"/>
          </a:p>
        </p:txBody>
      </p:sp>
      <p:sp>
        <p:nvSpPr>
          <p:cNvPr id="12" name="Text Placeholder 11">
            <a:extLst>
              <a:ext uri="{FF2B5EF4-FFF2-40B4-BE49-F238E27FC236}">
                <a16:creationId xmlns:a16="http://schemas.microsoft.com/office/drawing/2014/main" id="{D3EF3E16-4580-34D8-D3B0-3E5F7BC43A19}"/>
              </a:ext>
            </a:extLst>
          </p:cNvPr>
          <p:cNvSpPr>
            <a:spLocks noGrp="1"/>
          </p:cNvSpPr>
          <p:nvPr>
            <p:ph type="body" sz="quarter" idx="14" hasCustomPrompt="1"/>
          </p:nvPr>
        </p:nvSpPr>
        <p:spPr>
          <a:xfrm>
            <a:off x="609442" y="1089561"/>
            <a:ext cx="7630712" cy="280077"/>
          </a:xfrm>
        </p:spPr>
        <p:txBody>
          <a:bodyPr wrap="square">
            <a:spAutoFit/>
          </a:bodyPr>
          <a:lstStyle>
            <a:lvl1pPr>
              <a:defRPr lang="en-US" sz="1600" b="1" kern="1200" dirty="0">
                <a:solidFill>
                  <a:schemeClr val="tx2"/>
                </a:solidFill>
                <a:latin typeface="+mn-lt"/>
                <a:ea typeface="+mn-ea"/>
                <a:cs typeface="+mn-cs"/>
              </a:defRPr>
            </a:lvl1pPr>
          </a:lstStyle>
          <a:p>
            <a:pPr lvl="0"/>
            <a:r>
              <a:rPr lang="en-US" err="1"/>
              <a:t>Subheader</a:t>
            </a:r>
            <a:endParaRPr lang="en-US"/>
          </a:p>
        </p:txBody>
      </p:sp>
      <p:sp>
        <p:nvSpPr>
          <p:cNvPr id="9" name="Slide Number Placeholder 8">
            <a:extLst>
              <a:ext uri="{FF2B5EF4-FFF2-40B4-BE49-F238E27FC236}">
                <a16:creationId xmlns:a16="http://schemas.microsoft.com/office/drawing/2014/main" id="{10AC3475-C945-F1F2-A27C-212DAEC4AAF4}"/>
              </a:ext>
            </a:extLst>
          </p:cNvPr>
          <p:cNvSpPr>
            <a:spLocks noGrp="1"/>
          </p:cNvSpPr>
          <p:nvPr>
            <p:ph type="sldNum" sz="quarter" idx="15"/>
          </p:nvPr>
        </p:nvSpPr>
        <p:spPr/>
        <p:txBody>
          <a:bodyPr/>
          <a:lstStyle/>
          <a:p>
            <a:fld id="{5EFF336D-98F9-9844-BC82-BEC949DEADF2}" type="slidenum">
              <a:rPr lang="en-US" smtClean="0"/>
              <a:pPr/>
              <a:t>‹#›</a:t>
            </a:fld>
            <a:endParaRPr lang="en-US"/>
          </a:p>
        </p:txBody>
      </p:sp>
      <p:sp>
        <p:nvSpPr>
          <p:cNvPr id="5" name="TextBox 4">
            <a:extLst>
              <a:ext uri="{FF2B5EF4-FFF2-40B4-BE49-F238E27FC236}">
                <a16:creationId xmlns:a16="http://schemas.microsoft.com/office/drawing/2014/main" id="{5B22864E-CF51-F205-5126-1DDED286B591}"/>
              </a:ext>
            </a:extLst>
          </p:cNvPr>
          <p:cNvSpPr txBox="1"/>
          <p:nvPr userDrawn="1"/>
        </p:nvSpPr>
        <p:spPr>
          <a:xfrm>
            <a:off x="4182193" y="6057901"/>
            <a:ext cx="6857583" cy="83099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spc="20" baseline="0">
                <a:solidFill>
                  <a:schemeClr val="tx2"/>
                </a:solidFill>
                <a:effectLst/>
                <a:latin typeface="Arial Narrow" panose="020B0604020202020204" pitchFamily="34" charset="0"/>
                <a:cs typeface="Arial Narrow" panose="020B0604020202020204" pitchFamily="34" charset="0"/>
              </a:rPr>
              <a:t>FOR INSTITUTIONAL/INVESTMENT PROFESSIONAL USE 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i="0" spc="20" baseline="0">
                <a:solidFill>
                  <a:schemeClr val="tx2"/>
                </a:solidFill>
                <a:effectLst/>
                <a:latin typeface="Arial Narrow" panose="020B0604020202020204" pitchFamily="34" charset="0"/>
                <a:cs typeface="Arial Narrow" panose="020B0604020202020204" pitchFamily="34" charset="0"/>
              </a:rPr>
              <a:t>NOT FOR DISTRIBUTION TO THE PUBLIC.</a:t>
            </a:r>
          </a:p>
        </p:txBody>
      </p:sp>
    </p:spTree>
    <p:extLst>
      <p:ext uri="{BB962C8B-B14F-4D97-AF65-F5344CB8AC3E}">
        <p14:creationId xmlns:p14="http://schemas.microsoft.com/office/powerpoint/2010/main" val="4124702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89" b="0" i="0">
                <a:solidFill>
                  <a:schemeClr val="tx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728" b="1" i="0">
                <a:solidFill>
                  <a:schemeClr val="tx1"/>
                </a:solidFill>
                <a:latin typeface="Trebuchet MS"/>
                <a:cs typeface="Trebuchet MS"/>
              </a:defRPr>
            </a:lvl1pPr>
          </a:lstStyle>
          <a:p>
            <a:pPr marL="7700">
              <a:spcBef>
                <a:spcPts val="124"/>
              </a:spcBef>
            </a:pPr>
            <a:endParaRPr lang="en-US" spc="-6"/>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40F3CD58-2860-49FF-F046-9D7827683814}"/>
              </a:ext>
            </a:extLst>
          </p:cNvPr>
          <p:cNvSpPr txBox="1">
            <a:spLocks/>
          </p:cNvSpPr>
          <p:nvPr userDrawn="1"/>
        </p:nvSpPr>
        <p:spPr>
          <a:xfrm>
            <a:off x="11282189" y="6315748"/>
            <a:ext cx="283219" cy="175694"/>
          </a:xfrm>
          <a:prstGeom prst="rect">
            <a:avLst/>
          </a:prstGeom>
        </p:spPr>
        <p:txBody>
          <a:bodyPr vert="horz" lIns="0" tIns="0" rIns="0" bIns="0" rtlCol="0" anchor="b" anchorCtr="0">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pPr/>
              <a:t>‹#›</a:t>
            </a:fld>
            <a:endParaRPr lang="en-CA"/>
          </a:p>
        </p:txBody>
      </p:sp>
    </p:spTree>
    <p:extLst>
      <p:ext uri="{BB962C8B-B14F-4D97-AF65-F5344CB8AC3E}">
        <p14:creationId xmlns:p14="http://schemas.microsoft.com/office/powerpoint/2010/main" val="3710069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with subtitle_white text">
    <p:bg>
      <p:bgPr>
        <a:solidFill>
          <a:schemeClr val="bg1"/>
        </a:solidFill>
        <a:effectLst/>
      </p:bgPr>
    </p:bg>
    <p:spTree>
      <p:nvGrpSpPr>
        <p:cNvPr id="1" name=""/>
        <p:cNvGrpSpPr/>
        <p:nvPr/>
      </p:nvGrpSpPr>
      <p:grpSpPr>
        <a:xfrm>
          <a:off x="0" y="0"/>
          <a:ext cx="0" cy="0"/>
          <a:chOff x="0" y="0"/>
          <a:chExt cx="0" cy="0"/>
        </a:xfrm>
      </p:grpSpPr>
      <p:sp>
        <p:nvSpPr>
          <p:cNvPr id="115" name="Picture Placeholder 3">
            <a:extLst>
              <a:ext uri="{FF2B5EF4-FFF2-40B4-BE49-F238E27FC236}">
                <a16:creationId xmlns:a16="http://schemas.microsoft.com/office/drawing/2014/main" id="{86060CF1-12ED-5114-9D75-7F22DF2955E6}"/>
              </a:ext>
            </a:extLst>
          </p:cNvPr>
          <p:cNvSpPr>
            <a:spLocks noGrp="1"/>
          </p:cNvSpPr>
          <p:nvPr>
            <p:ph type="pic" sz="quarter" idx="14"/>
          </p:nvPr>
        </p:nvSpPr>
        <p:spPr>
          <a:xfrm>
            <a:off x="0" y="1"/>
            <a:ext cx="12188825" cy="6858000"/>
          </a:xfrm>
          <a:prstGeom prst="rect">
            <a:avLst/>
          </a:prstGeom>
          <a:solidFill>
            <a:schemeClr val="tx2"/>
          </a:solidFill>
        </p:spPr>
        <p:txBody>
          <a:bodyPr lIns="612000" tIns="540000"/>
          <a:lstStyle>
            <a:lvl1pPr>
              <a:buClr>
                <a:schemeClr val="bg1"/>
              </a:buClr>
              <a:defRPr sz="1600">
                <a:solidFill>
                  <a:schemeClr val="bg1"/>
                </a:solidFill>
              </a:defRPr>
            </a:lvl1pPr>
          </a:lstStyle>
          <a:p>
            <a:endParaRPr lang="en-US"/>
          </a:p>
        </p:txBody>
      </p:sp>
      <p:sp>
        <p:nvSpPr>
          <p:cNvPr id="2" name="Title 1"/>
          <p:cNvSpPr>
            <a:spLocks noGrp="1"/>
          </p:cNvSpPr>
          <p:nvPr>
            <p:ph type="ctrTitle" hasCustomPrompt="1"/>
          </p:nvPr>
        </p:nvSpPr>
        <p:spPr>
          <a:xfrm>
            <a:off x="639343" y="950977"/>
            <a:ext cx="5261585" cy="3196104"/>
          </a:xfrm>
          <a:prstGeom prst="rect">
            <a:avLst/>
          </a:prstGeom>
        </p:spPr>
        <p:txBody>
          <a:bodyPr lIns="0" tIns="0" rIns="0" anchor="b">
            <a:noAutofit/>
          </a:bodyPr>
          <a:lstStyle>
            <a:lvl1pPr>
              <a:lnSpc>
                <a:spcPct val="95000"/>
              </a:lnSpc>
              <a:defRPr sz="5500" b="1" baseline="0">
                <a:solidFill>
                  <a:schemeClr val="bg1"/>
                </a:solidFill>
              </a:defRPr>
            </a:lvl1pPr>
          </a:lstStyle>
          <a:p>
            <a:r>
              <a:rPr lang="en-CA" noProof="0"/>
              <a:t>Title of </a:t>
            </a:r>
            <a:br>
              <a:rPr lang="en-CA" noProof="0"/>
            </a:br>
            <a:r>
              <a:rPr lang="en-CA" noProof="0"/>
              <a:t>presentation</a:t>
            </a:r>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639344" y="4206240"/>
            <a:ext cx="5261584" cy="1533557"/>
          </a:xfrm>
          <a:prstGeom prst="rect">
            <a:avLst/>
          </a:prstGeom>
        </p:spPr>
        <p:txBody>
          <a:bodyPr lIns="0" rIns="0"/>
          <a:lstStyle>
            <a:lvl1pPr marL="0" indent="0">
              <a:lnSpc>
                <a:spcPct val="95000"/>
              </a:lnSpc>
              <a:buNone/>
              <a:defRPr sz="1000">
                <a:solidFill>
                  <a:schemeClr val="bg1"/>
                </a:solidFill>
                <a:latin typeface="Arial" panose="020B0604020202020204" pitchFamily="34" charset="0"/>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288998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ith subtitle_black text">
    <p:bg>
      <p:bgPr>
        <a:solidFill>
          <a:schemeClr val="bg1"/>
        </a:solidFill>
        <a:effectLst/>
      </p:bgPr>
    </p:bg>
    <p:spTree>
      <p:nvGrpSpPr>
        <p:cNvPr id="1" name=""/>
        <p:cNvGrpSpPr/>
        <p:nvPr/>
      </p:nvGrpSpPr>
      <p:grpSpPr>
        <a:xfrm>
          <a:off x="0" y="0"/>
          <a:ext cx="0" cy="0"/>
          <a:chOff x="0" y="0"/>
          <a:chExt cx="0" cy="0"/>
        </a:xfrm>
      </p:grpSpPr>
      <p:sp>
        <p:nvSpPr>
          <p:cNvPr id="115" name="Picture Placeholder 3">
            <a:extLst>
              <a:ext uri="{FF2B5EF4-FFF2-40B4-BE49-F238E27FC236}">
                <a16:creationId xmlns:a16="http://schemas.microsoft.com/office/drawing/2014/main" id="{86060CF1-12ED-5114-9D75-7F22DF2955E6}"/>
              </a:ext>
            </a:extLst>
          </p:cNvPr>
          <p:cNvSpPr>
            <a:spLocks noGrp="1"/>
          </p:cNvSpPr>
          <p:nvPr>
            <p:ph type="pic" sz="quarter" idx="14"/>
          </p:nvPr>
        </p:nvSpPr>
        <p:spPr>
          <a:xfrm>
            <a:off x="0" y="1"/>
            <a:ext cx="12188825" cy="6858000"/>
          </a:xfrm>
          <a:prstGeom prst="rect">
            <a:avLst/>
          </a:prstGeom>
          <a:noFill/>
        </p:spPr>
        <p:txBody>
          <a:bodyPr lIns="612000" tIns="540000"/>
          <a:lstStyle>
            <a:lvl1pPr>
              <a:buClr>
                <a:schemeClr val="tx1"/>
              </a:buClr>
              <a:defRPr sz="1600">
                <a:solidFill>
                  <a:schemeClr val="tx1"/>
                </a:solidFill>
              </a:defRPr>
            </a:lvl1pPr>
          </a:lstStyle>
          <a:p>
            <a:endParaRPr lang="en-US"/>
          </a:p>
        </p:txBody>
      </p:sp>
      <p:sp>
        <p:nvSpPr>
          <p:cNvPr id="3" name="Title 1">
            <a:extLst>
              <a:ext uri="{FF2B5EF4-FFF2-40B4-BE49-F238E27FC236}">
                <a16:creationId xmlns:a16="http://schemas.microsoft.com/office/drawing/2014/main" id="{279CFE54-12F2-F267-654D-2321AEC6CAF3}"/>
              </a:ext>
            </a:extLst>
          </p:cNvPr>
          <p:cNvSpPr>
            <a:spLocks noGrp="1"/>
          </p:cNvSpPr>
          <p:nvPr>
            <p:ph type="ctrTitle" hasCustomPrompt="1"/>
          </p:nvPr>
        </p:nvSpPr>
        <p:spPr>
          <a:xfrm>
            <a:off x="639343" y="950977"/>
            <a:ext cx="5261585" cy="3196104"/>
          </a:xfrm>
          <a:prstGeom prst="rect">
            <a:avLst/>
          </a:prstGeom>
        </p:spPr>
        <p:txBody>
          <a:bodyPr lIns="0" tIns="0" rIns="0" anchor="b">
            <a:noAutofit/>
          </a:bodyPr>
          <a:lstStyle>
            <a:lvl1pPr>
              <a:lnSpc>
                <a:spcPct val="95000"/>
              </a:lnSpc>
              <a:defRPr sz="5500" b="1" baseline="0">
                <a:solidFill>
                  <a:schemeClr val="tx1"/>
                </a:solidFill>
              </a:defRPr>
            </a:lvl1pPr>
          </a:lstStyle>
          <a:p>
            <a:r>
              <a:rPr lang="en-CA" noProof="0"/>
              <a:t>Title of </a:t>
            </a:r>
            <a:br>
              <a:rPr lang="en-CA" noProof="0"/>
            </a:br>
            <a:r>
              <a:rPr lang="en-CA" noProof="0"/>
              <a:t>presentation</a:t>
            </a:r>
          </a:p>
        </p:txBody>
      </p:sp>
      <p:sp>
        <p:nvSpPr>
          <p:cNvPr id="4" name="Text Placeholder 6">
            <a:extLst>
              <a:ext uri="{FF2B5EF4-FFF2-40B4-BE49-F238E27FC236}">
                <a16:creationId xmlns:a16="http://schemas.microsoft.com/office/drawing/2014/main" id="{7566433F-A061-86B5-CB56-E24648806C94}"/>
              </a:ext>
            </a:extLst>
          </p:cNvPr>
          <p:cNvSpPr>
            <a:spLocks noGrp="1"/>
          </p:cNvSpPr>
          <p:nvPr>
            <p:ph type="body" sz="quarter" idx="13" hasCustomPrompt="1"/>
          </p:nvPr>
        </p:nvSpPr>
        <p:spPr>
          <a:xfrm>
            <a:off x="639344" y="4206240"/>
            <a:ext cx="5261584" cy="1533557"/>
          </a:xfrm>
          <a:prstGeom prst="rect">
            <a:avLst/>
          </a:prstGeom>
        </p:spPr>
        <p:txBody>
          <a:bodyPr lIns="0" rIns="0"/>
          <a:lstStyle>
            <a:lvl1pPr marL="0" indent="0">
              <a:lnSpc>
                <a:spcPct val="95000"/>
              </a:lnSpc>
              <a:buNone/>
              <a:defRPr sz="1000">
                <a:solidFill>
                  <a:schemeClr val="tx1"/>
                </a:solidFill>
                <a:latin typeface="Arial" panose="020B0604020202020204" pitchFamily="34" charset="0"/>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145528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amp; source with left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29BF098-CDE5-EE4A-567C-249B9951C46F}"/>
              </a:ext>
            </a:extLst>
          </p:cNvPr>
          <p:cNvSpPr>
            <a:spLocks noGrp="1"/>
          </p:cNvSpPr>
          <p:nvPr>
            <p:ph type="pic" sz="quarter" idx="15"/>
          </p:nvPr>
        </p:nvSpPr>
        <p:spPr>
          <a:xfrm>
            <a:off x="-1" y="0"/>
            <a:ext cx="5631771" cy="6858000"/>
          </a:xfrm>
        </p:spPr>
        <p:txBody>
          <a:bodyPr lIns="612000" tIns="540000"/>
          <a:lstStyle>
            <a:lvl1pPr>
              <a:defRPr sz="1600">
                <a:solidFill>
                  <a:schemeClr val="tx2"/>
                </a:solidFill>
              </a:defRPr>
            </a:lvl1pPr>
          </a:lstStyle>
          <a:p>
            <a:endParaRPr lang="en-US"/>
          </a:p>
        </p:txBody>
      </p:sp>
      <p:sp>
        <p:nvSpPr>
          <p:cNvPr id="2" name="Title 1"/>
          <p:cNvSpPr>
            <a:spLocks noGrp="1"/>
          </p:cNvSpPr>
          <p:nvPr>
            <p:ph type="title" hasCustomPrompt="1"/>
          </p:nvPr>
        </p:nvSpPr>
        <p:spPr>
          <a:xfrm>
            <a:off x="6027185" y="519436"/>
            <a:ext cx="5539340" cy="912792"/>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027185" y="2218665"/>
            <a:ext cx="5539340" cy="3468505"/>
          </a:xfrm>
          <a:prstGeom prst="rect">
            <a:avLst/>
          </a:prstGeom>
        </p:spPr>
        <p:txBody>
          <a:bodyPr/>
          <a:lstStyle>
            <a:lvl1pPr marL="0" indent="0">
              <a:buNone/>
              <a:defRPr sz="16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027185" y="5798945"/>
            <a:ext cx="5168252"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7" name="Text Placeholder 14">
            <a:extLst>
              <a:ext uri="{FF2B5EF4-FFF2-40B4-BE49-F238E27FC236}">
                <a16:creationId xmlns:a16="http://schemas.microsoft.com/office/drawing/2014/main" id="{FC3C3FF7-6923-4E1B-7756-CAEA3F2B844A}"/>
              </a:ext>
            </a:extLst>
          </p:cNvPr>
          <p:cNvSpPr>
            <a:spLocks noGrp="1"/>
          </p:cNvSpPr>
          <p:nvPr>
            <p:ph type="body" sz="quarter" idx="16" hasCustomPrompt="1"/>
          </p:nvPr>
        </p:nvSpPr>
        <p:spPr>
          <a:xfrm>
            <a:off x="6027184" y="1510918"/>
            <a:ext cx="5519171" cy="595972"/>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Tree>
    <p:extLst>
      <p:ext uri="{BB962C8B-B14F-4D97-AF65-F5344CB8AC3E}">
        <p14:creationId xmlns:p14="http://schemas.microsoft.com/office/powerpoint/2010/main" val="7685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E3B685FD-28AB-42AB-8489-7FDC88D3D4CA}" type="slidenum">
              <a:rPr lang="en-US" smtClean="0"/>
              <a:t>‹#›</a:t>
            </a:fld>
            <a:endParaRPr lang="en-US"/>
          </a:p>
        </p:txBody>
      </p:sp>
      <p:sp>
        <p:nvSpPr>
          <p:cNvPr id="6" name="Text Placeholder 5">
            <a:extLst>
              <a:ext uri="{FF2B5EF4-FFF2-40B4-BE49-F238E27FC236}">
                <a16:creationId xmlns:a16="http://schemas.microsoft.com/office/drawing/2014/main" id="{5941FB21-02B5-4D24-ADC8-D7ED31C77E49}"/>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3" name="Text Placeholder 4">
            <a:extLst>
              <a:ext uri="{FF2B5EF4-FFF2-40B4-BE49-F238E27FC236}">
                <a16:creationId xmlns:a16="http://schemas.microsoft.com/office/drawing/2014/main" id="{FF8B7185-5E26-F5C7-CDC9-2BABC55721FB}"/>
              </a:ext>
            </a:extLst>
          </p:cNvPr>
          <p:cNvSpPr txBox="1">
            <a:spLocks/>
          </p:cNvSpPr>
          <p:nvPr userDrawn="1"/>
        </p:nvSpPr>
        <p:spPr>
          <a:xfrm>
            <a:off x="3786600"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3112244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2467" y="519436"/>
            <a:ext cx="10924058" cy="914754"/>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42467" y="1510918"/>
            <a:ext cx="10924058" cy="4176253"/>
          </a:xfrm>
          <a:prstGeom prst="rect">
            <a:avLst/>
          </a:prstGeom>
        </p:spPr>
        <p:txBody>
          <a:bodyPr/>
          <a:lstStyle>
            <a:lvl1pPr marL="0" indent="0">
              <a:buNone/>
              <a:defRPr>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Tree>
    <p:extLst>
      <p:ext uri="{BB962C8B-B14F-4D97-AF65-F5344CB8AC3E}">
        <p14:creationId xmlns:p14="http://schemas.microsoft.com/office/powerpoint/2010/main" val="165926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2467" y="519436"/>
            <a:ext cx="10924058" cy="914754"/>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42467" y="1865424"/>
            <a:ext cx="10924058" cy="3821748"/>
          </a:xfrm>
          <a:prstGeom prst="rect">
            <a:avLst/>
          </a:prstGeom>
        </p:spPr>
        <p:txBody>
          <a:bodyPr/>
          <a:lstStyle>
            <a:lvl1pPr marL="0" indent="0">
              <a:buNone/>
              <a:defRPr sz="14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0" name="Text Placeholder 14">
            <a:extLst>
              <a:ext uri="{FF2B5EF4-FFF2-40B4-BE49-F238E27FC236}">
                <a16:creationId xmlns:a16="http://schemas.microsoft.com/office/drawing/2014/main" id="{308948DA-943B-3477-6026-5639D50AAFF0}"/>
              </a:ext>
            </a:extLst>
          </p:cNvPr>
          <p:cNvSpPr>
            <a:spLocks noGrp="1"/>
          </p:cNvSpPr>
          <p:nvPr>
            <p:ph type="body" sz="quarter" idx="16" hasCustomPrompt="1"/>
          </p:nvPr>
        </p:nvSpPr>
        <p:spPr>
          <a:xfrm>
            <a:off x="638134" y="1510918"/>
            <a:ext cx="10908221" cy="277777"/>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Tree>
    <p:extLst>
      <p:ext uri="{BB962C8B-B14F-4D97-AF65-F5344CB8AC3E}">
        <p14:creationId xmlns:p14="http://schemas.microsoft.com/office/powerpoint/2010/main" val="12227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4-column,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2467" y="519436"/>
            <a:ext cx="10924058" cy="914754"/>
          </a:xfrm>
          <a:prstGeom prst="rect">
            <a:avLst/>
          </a:prstGeom>
        </p:spPr>
        <p:txBody>
          <a:bodyPr/>
          <a:lstStyle>
            <a:lvl1pPr>
              <a:defRPr baseline="0">
                <a:solidFill>
                  <a:schemeClr val="tx2"/>
                </a:solidFill>
              </a:defRPr>
            </a:lvl1pPr>
          </a:lstStyle>
          <a:p>
            <a:r>
              <a:rPr lang="en-CA" noProof="0"/>
              <a:t>Slide title</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0" name="Text Placeholder 14">
            <a:extLst>
              <a:ext uri="{FF2B5EF4-FFF2-40B4-BE49-F238E27FC236}">
                <a16:creationId xmlns:a16="http://schemas.microsoft.com/office/drawing/2014/main" id="{308948DA-943B-3477-6026-5639D50AAFF0}"/>
              </a:ext>
            </a:extLst>
          </p:cNvPr>
          <p:cNvSpPr>
            <a:spLocks noGrp="1"/>
          </p:cNvSpPr>
          <p:nvPr>
            <p:ph type="body" sz="quarter" idx="16" hasCustomPrompt="1"/>
          </p:nvPr>
        </p:nvSpPr>
        <p:spPr>
          <a:xfrm>
            <a:off x="638134" y="1510918"/>
            <a:ext cx="10908221" cy="277777"/>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12" name="Text Placeholder 11">
            <a:extLst>
              <a:ext uri="{FF2B5EF4-FFF2-40B4-BE49-F238E27FC236}">
                <a16:creationId xmlns:a16="http://schemas.microsoft.com/office/drawing/2014/main" id="{CE5702DB-9EE5-3B19-C532-35A3C1B104BF}"/>
              </a:ext>
            </a:extLst>
          </p:cNvPr>
          <p:cNvSpPr>
            <a:spLocks noGrp="1"/>
          </p:cNvSpPr>
          <p:nvPr>
            <p:ph type="body" sz="quarter" idx="17" hasCustomPrompt="1"/>
          </p:nvPr>
        </p:nvSpPr>
        <p:spPr>
          <a:xfrm>
            <a:off x="638135" y="2707108"/>
            <a:ext cx="2103120" cy="215011"/>
          </a:xfrm>
        </p:spPr>
        <p:txBody>
          <a:bodyPr/>
          <a:lstStyle>
            <a:lvl1pPr marL="0" indent="0">
              <a:buNone/>
              <a:defRPr sz="1400" b="1">
                <a:solidFill>
                  <a:schemeClr val="accent1"/>
                </a:solidFill>
              </a:defRPr>
            </a:lvl1pPr>
          </a:lstStyle>
          <a:p>
            <a:pPr lvl="0"/>
            <a:r>
              <a:rPr lang="en-US"/>
              <a:t>Click to add text</a:t>
            </a:r>
          </a:p>
        </p:txBody>
      </p:sp>
      <p:sp>
        <p:nvSpPr>
          <p:cNvPr id="13" name="Text Placeholder 11">
            <a:extLst>
              <a:ext uri="{FF2B5EF4-FFF2-40B4-BE49-F238E27FC236}">
                <a16:creationId xmlns:a16="http://schemas.microsoft.com/office/drawing/2014/main" id="{F580F9C2-A7D0-D59D-908A-054A4378BEEF}"/>
              </a:ext>
            </a:extLst>
          </p:cNvPr>
          <p:cNvSpPr>
            <a:spLocks noGrp="1"/>
          </p:cNvSpPr>
          <p:nvPr>
            <p:ph type="body" sz="quarter" idx="18" hasCustomPrompt="1"/>
          </p:nvPr>
        </p:nvSpPr>
        <p:spPr>
          <a:xfrm>
            <a:off x="638135" y="2958785"/>
            <a:ext cx="2103120" cy="2754796"/>
          </a:xfrm>
        </p:spPr>
        <p:txBody>
          <a:bodyPr/>
          <a:lstStyle>
            <a:lvl1pPr marL="0" indent="0">
              <a:lnSpc>
                <a:spcPct val="140000"/>
              </a:lnSpc>
              <a:spcBef>
                <a:spcPts val="0"/>
              </a:spcBef>
              <a:spcAft>
                <a:spcPts val="600"/>
              </a:spcAft>
              <a:buNone/>
              <a:defRPr sz="1100" b="1">
                <a:solidFill>
                  <a:schemeClr val="tx2"/>
                </a:solidFill>
              </a:defRPr>
            </a:lvl1pPr>
          </a:lstStyle>
          <a:p>
            <a:pPr lvl="0"/>
            <a:r>
              <a:rPr lang="en-US"/>
              <a:t>Click to add text</a:t>
            </a:r>
          </a:p>
        </p:txBody>
      </p:sp>
      <p:sp>
        <p:nvSpPr>
          <p:cNvPr id="25" name="Text Placeholder 11">
            <a:extLst>
              <a:ext uri="{FF2B5EF4-FFF2-40B4-BE49-F238E27FC236}">
                <a16:creationId xmlns:a16="http://schemas.microsoft.com/office/drawing/2014/main" id="{A38536AD-1A56-B11D-64DE-0D9198E11032}"/>
              </a:ext>
            </a:extLst>
          </p:cNvPr>
          <p:cNvSpPr>
            <a:spLocks noGrp="1"/>
          </p:cNvSpPr>
          <p:nvPr>
            <p:ph type="body" sz="quarter" idx="19" hasCustomPrompt="1"/>
          </p:nvPr>
        </p:nvSpPr>
        <p:spPr>
          <a:xfrm>
            <a:off x="3570178" y="2707108"/>
            <a:ext cx="2103120" cy="215011"/>
          </a:xfrm>
        </p:spPr>
        <p:txBody>
          <a:bodyPr/>
          <a:lstStyle>
            <a:lvl1pPr marL="0" indent="0">
              <a:buNone/>
              <a:defRPr sz="1400" b="1">
                <a:solidFill>
                  <a:schemeClr val="accent1"/>
                </a:solidFill>
              </a:defRPr>
            </a:lvl1pPr>
          </a:lstStyle>
          <a:p>
            <a:pPr lvl="0"/>
            <a:r>
              <a:rPr lang="en-US"/>
              <a:t>Click to add text</a:t>
            </a:r>
          </a:p>
        </p:txBody>
      </p:sp>
      <p:sp>
        <p:nvSpPr>
          <p:cNvPr id="26" name="Text Placeholder 11">
            <a:extLst>
              <a:ext uri="{FF2B5EF4-FFF2-40B4-BE49-F238E27FC236}">
                <a16:creationId xmlns:a16="http://schemas.microsoft.com/office/drawing/2014/main" id="{D5E33F0D-B043-68F5-DB1B-DF25C7ACB8E5}"/>
              </a:ext>
            </a:extLst>
          </p:cNvPr>
          <p:cNvSpPr>
            <a:spLocks noGrp="1"/>
          </p:cNvSpPr>
          <p:nvPr>
            <p:ph type="body" sz="quarter" idx="20" hasCustomPrompt="1"/>
          </p:nvPr>
        </p:nvSpPr>
        <p:spPr>
          <a:xfrm>
            <a:off x="3570178" y="2958785"/>
            <a:ext cx="2103120" cy="2754796"/>
          </a:xfrm>
        </p:spPr>
        <p:txBody>
          <a:bodyPr/>
          <a:lstStyle>
            <a:lvl1pPr marL="0" indent="0">
              <a:lnSpc>
                <a:spcPct val="140000"/>
              </a:lnSpc>
              <a:spcBef>
                <a:spcPts val="0"/>
              </a:spcBef>
              <a:spcAft>
                <a:spcPts val="600"/>
              </a:spcAft>
              <a:buNone/>
              <a:defRPr sz="1100" b="1">
                <a:solidFill>
                  <a:schemeClr val="tx2"/>
                </a:solidFill>
              </a:defRPr>
            </a:lvl1pPr>
          </a:lstStyle>
          <a:p>
            <a:pPr lvl="0"/>
            <a:r>
              <a:rPr lang="en-US"/>
              <a:t>Click to add text</a:t>
            </a:r>
          </a:p>
        </p:txBody>
      </p:sp>
      <p:sp>
        <p:nvSpPr>
          <p:cNvPr id="27" name="Text Placeholder 11">
            <a:extLst>
              <a:ext uri="{FF2B5EF4-FFF2-40B4-BE49-F238E27FC236}">
                <a16:creationId xmlns:a16="http://schemas.microsoft.com/office/drawing/2014/main" id="{6F2F9669-2D0A-EF91-6C42-60055DD287AC}"/>
              </a:ext>
            </a:extLst>
          </p:cNvPr>
          <p:cNvSpPr>
            <a:spLocks noGrp="1"/>
          </p:cNvSpPr>
          <p:nvPr>
            <p:ph type="body" sz="quarter" idx="21" hasCustomPrompt="1"/>
          </p:nvPr>
        </p:nvSpPr>
        <p:spPr>
          <a:xfrm>
            <a:off x="6502221" y="2707108"/>
            <a:ext cx="2103120" cy="215011"/>
          </a:xfrm>
        </p:spPr>
        <p:txBody>
          <a:bodyPr/>
          <a:lstStyle>
            <a:lvl1pPr marL="0" indent="0">
              <a:buNone/>
              <a:defRPr sz="1400" b="1">
                <a:solidFill>
                  <a:schemeClr val="accent1"/>
                </a:solidFill>
              </a:defRPr>
            </a:lvl1pPr>
          </a:lstStyle>
          <a:p>
            <a:pPr lvl="0"/>
            <a:r>
              <a:rPr lang="en-US"/>
              <a:t>Click to add text</a:t>
            </a:r>
          </a:p>
        </p:txBody>
      </p:sp>
      <p:sp>
        <p:nvSpPr>
          <p:cNvPr id="28" name="Text Placeholder 11">
            <a:extLst>
              <a:ext uri="{FF2B5EF4-FFF2-40B4-BE49-F238E27FC236}">
                <a16:creationId xmlns:a16="http://schemas.microsoft.com/office/drawing/2014/main" id="{D579D534-D90F-A3AF-3C5A-72EA9C9045E1}"/>
              </a:ext>
            </a:extLst>
          </p:cNvPr>
          <p:cNvSpPr>
            <a:spLocks noGrp="1"/>
          </p:cNvSpPr>
          <p:nvPr>
            <p:ph type="body" sz="quarter" idx="22" hasCustomPrompt="1"/>
          </p:nvPr>
        </p:nvSpPr>
        <p:spPr>
          <a:xfrm>
            <a:off x="6502221" y="2958785"/>
            <a:ext cx="2103120" cy="2754796"/>
          </a:xfrm>
        </p:spPr>
        <p:txBody>
          <a:bodyPr/>
          <a:lstStyle>
            <a:lvl1pPr marL="0" indent="0">
              <a:lnSpc>
                <a:spcPct val="140000"/>
              </a:lnSpc>
              <a:spcBef>
                <a:spcPts val="0"/>
              </a:spcBef>
              <a:spcAft>
                <a:spcPts val="600"/>
              </a:spcAft>
              <a:buNone/>
              <a:defRPr sz="1100" b="1">
                <a:solidFill>
                  <a:schemeClr val="tx2"/>
                </a:solidFill>
              </a:defRPr>
            </a:lvl1pPr>
          </a:lstStyle>
          <a:p>
            <a:pPr lvl="0"/>
            <a:r>
              <a:rPr lang="en-US"/>
              <a:t>Click to add text</a:t>
            </a:r>
          </a:p>
        </p:txBody>
      </p:sp>
      <p:sp>
        <p:nvSpPr>
          <p:cNvPr id="29" name="Text Placeholder 11">
            <a:extLst>
              <a:ext uri="{FF2B5EF4-FFF2-40B4-BE49-F238E27FC236}">
                <a16:creationId xmlns:a16="http://schemas.microsoft.com/office/drawing/2014/main" id="{182AA8D3-15CB-BC6F-8471-75F2FDD3F3DF}"/>
              </a:ext>
            </a:extLst>
          </p:cNvPr>
          <p:cNvSpPr>
            <a:spLocks noGrp="1"/>
          </p:cNvSpPr>
          <p:nvPr>
            <p:ph type="body" sz="quarter" idx="23" hasCustomPrompt="1"/>
          </p:nvPr>
        </p:nvSpPr>
        <p:spPr>
          <a:xfrm>
            <a:off x="9434264" y="2707108"/>
            <a:ext cx="2103120" cy="215011"/>
          </a:xfrm>
        </p:spPr>
        <p:txBody>
          <a:bodyPr/>
          <a:lstStyle>
            <a:lvl1pPr marL="0" indent="0">
              <a:buNone/>
              <a:defRPr sz="1400" b="1">
                <a:solidFill>
                  <a:schemeClr val="accent1"/>
                </a:solidFill>
              </a:defRPr>
            </a:lvl1pPr>
          </a:lstStyle>
          <a:p>
            <a:pPr lvl="0"/>
            <a:r>
              <a:rPr lang="en-US"/>
              <a:t>Click to add text</a:t>
            </a:r>
          </a:p>
        </p:txBody>
      </p:sp>
      <p:sp>
        <p:nvSpPr>
          <p:cNvPr id="30" name="Text Placeholder 11">
            <a:extLst>
              <a:ext uri="{FF2B5EF4-FFF2-40B4-BE49-F238E27FC236}">
                <a16:creationId xmlns:a16="http://schemas.microsoft.com/office/drawing/2014/main" id="{DDE1680D-2E07-5E69-8110-5D3D131A8C15}"/>
              </a:ext>
            </a:extLst>
          </p:cNvPr>
          <p:cNvSpPr>
            <a:spLocks noGrp="1"/>
          </p:cNvSpPr>
          <p:nvPr>
            <p:ph type="body" sz="quarter" idx="24" hasCustomPrompt="1"/>
          </p:nvPr>
        </p:nvSpPr>
        <p:spPr>
          <a:xfrm>
            <a:off x="9434264" y="2958785"/>
            <a:ext cx="2103120" cy="2754796"/>
          </a:xfrm>
        </p:spPr>
        <p:txBody>
          <a:bodyPr/>
          <a:lstStyle>
            <a:lvl1pPr marL="0" indent="0">
              <a:lnSpc>
                <a:spcPct val="140000"/>
              </a:lnSpc>
              <a:spcBef>
                <a:spcPts val="0"/>
              </a:spcBef>
              <a:spcAft>
                <a:spcPts val="600"/>
              </a:spcAft>
              <a:buNone/>
              <a:defRPr sz="1100" b="1">
                <a:solidFill>
                  <a:schemeClr val="tx2"/>
                </a:solidFill>
              </a:defRPr>
            </a:lvl1pPr>
          </a:lstStyle>
          <a:p>
            <a:pPr lvl="0"/>
            <a:r>
              <a:rPr lang="en-US"/>
              <a:t>Click to add text</a:t>
            </a:r>
          </a:p>
        </p:txBody>
      </p:sp>
    </p:spTree>
    <p:extLst>
      <p:ext uri="{BB962C8B-B14F-4D97-AF65-F5344CB8AC3E}">
        <p14:creationId xmlns:p14="http://schemas.microsoft.com/office/powerpoint/2010/main" val="57811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8" name="Picture Placeholder 46">
            <a:extLst>
              <a:ext uri="{FF2B5EF4-FFF2-40B4-BE49-F238E27FC236}">
                <a16:creationId xmlns:a16="http://schemas.microsoft.com/office/drawing/2014/main" id="{C3028EEB-C705-1AFC-E7C7-C64B1419D490}"/>
              </a:ext>
            </a:extLst>
          </p:cNvPr>
          <p:cNvSpPr>
            <a:spLocks noGrp="1"/>
          </p:cNvSpPr>
          <p:nvPr>
            <p:ph type="pic" sz="quarter" idx="41"/>
          </p:nvPr>
        </p:nvSpPr>
        <p:spPr>
          <a:xfrm>
            <a:off x="638134" y="5123221"/>
            <a:ext cx="548639" cy="544185"/>
          </a:xfrm>
        </p:spPr>
        <p:txBody>
          <a:bodyPr/>
          <a:lstStyle>
            <a:lvl1pPr marL="0" indent="0">
              <a:buNone/>
              <a:defRPr sz="800"/>
            </a:lvl1pPr>
          </a:lstStyle>
          <a:p>
            <a:endParaRPr lang="en-US"/>
          </a:p>
        </p:txBody>
      </p:sp>
      <p:sp>
        <p:nvSpPr>
          <p:cNvPr id="56" name="Picture Placeholder 46">
            <a:extLst>
              <a:ext uri="{FF2B5EF4-FFF2-40B4-BE49-F238E27FC236}">
                <a16:creationId xmlns:a16="http://schemas.microsoft.com/office/drawing/2014/main" id="{9845655E-EDBD-38BF-3C89-B8DF821063ED}"/>
              </a:ext>
            </a:extLst>
          </p:cNvPr>
          <p:cNvSpPr>
            <a:spLocks noGrp="1"/>
          </p:cNvSpPr>
          <p:nvPr>
            <p:ph type="pic" sz="quarter" idx="29"/>
          </p:nvPr>
        </p:nvSpPr>
        <p:spPr>
          <a:xfrm>
            <a:off x="638134" y="4065385"/>
            <a:ext cx="548639" cy="544185"/>
          </a:xfrm>
        </p:spPr>
        <p:txBody>
          <a:bodyPr/>
          <a:lstStyle>
            <a:lvl1pPr marL="0" indent="0">
              <a:buNone/>
              <a:defRPr sz="800"/>
            </a:lvl1pPr>
          </a:lstStyle>
          <a:p>
            <a:endParaRPr lang="en-US"/>
          </a:p>
        </p:txBody>
      </p:sp>
      <p:sp>
        <p:nvSpPr>
          <p:cNvPr id="51" name="Picture Placeholder 46">
            <a:extLst>
              <a:ext uri="{FF2B5EF4-FFF2-40B4-BE49-F238E27FC236}">
                <a16:creationId xmlns:a16="http://schemas.microsoft.com/office/drawing/2014/main" id="{45D6E28B-FBC8-C0DD-9CF1-7C78DDB8D9BB}"/>
              </a:ext>
            </a:extLst>
          </p:cNvPr>
          <p:cNvSpPr>
            <a:spLocks noGrp="1"/>
          </p:cNvSpPr>
          <p:nvPr>
            <p:ph type="pic" sz="quarter" idx="24"/>
          </p:nvPr>
        </p:nvSpPr>
        <p:spPr>
          <a:xfrm>
            <a:off x="638134" y="3267526"/>
            <a:ext cx="548639" cy="544185"/>
          </a:xfrm>
        </p:spPr>
        <p:txBody>
          <a:bodyPr/>
          <a:lstStyle>
            <a:lvl1pPr marL="0" indent="0">
              <a:buNone/>
              <a:defRPr sz="800"/>
            </a:lvl1pPr>
          </a:lstStyle>
          <a:p>
            <a:endParaRPr lang="en-US"/>
          </a:p>
        </p:txBody>
      </p:sp>
      <p:sp>
        <p:nvSpPr>
          <p:cNvPr id="4" name="Rectangle 3">
            <a:extLst>
              <a:ext uri="{FF2B5EF4-FFF2-40B4-BE49-F238E27FC236}">
                <a16:creationId xmlns:a16="http://schemas.microsoft.com/office/drawing/2014/main" id="{531A4126-E25E-ABEE-A8D6-B062EC361897}"/>
              </a:ext>
            </a:extLst>
          </p:cNvPr>
          <p:cNvSpPr/>
          <p:nvPr userDrawn="1"/>
        </p:nvSpPr>
        <p:spPr>
          <a:xfrm>
            <a:off x="0" y="0"/>
            <a:ext cx="12192000" cy="1766178"/>
          </a:xfrm>
          <a:prstGeom prst="rect">
            <a:avLst/>
          </a:prstGeom>
          <a:solidFill>
            <a:srgbClr val="27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2467" y="519436"/>
            <a:ext cx="10924058" cy="461065"/>
          </a:xfrm>
          <a:prstGeom prst="rect">
            <a:avLst/>
          </a:prstGeom>
        </p:spPr>
        <p:txBody>
          <a:bodyPr/>
          <a:lstStyle>
            <a:lvl1pPr>
              <a:defRPr baseline="0">
                <a:solidFill>
                  <a:schemeClr val="bg1"/>
                </a:solidFill>
              </a:defRPr>
            </a:lvl1pPr>
          </a:lstStyle>
          <a:p>
            <a:r>
              <a:rPr lang="en-CA" noProof="0"/>
              <a:t>Slide title</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0" name="Text Placeholder 14">
            <a:extLst>
              <a:ext uri="{FF2B5EF4-FFF2-40B4-BE49-F238E27FC236}">
                <a16:creationId xmlns:a16="http://schemas.microsoft.com/office/drawing/2014/main" id="{308948DA-943B-3477-6026-5639D50AAFF0}"/>
              </a:ext>
            </a:extLst>
          </p:cNvPr>
          <p:cNvSpPr>
            <a:spLocks noGrp="1"/>
          </p:cNvSpPr>
          <p:nvPr>
            <p:ph type="body" sz="quarter" idx="16" hasCustomPrompt="1"/>
          </p:nvPr>
        </p:nvSpPr>
        <p:spPr>
          <a:xfrm>
            <a:off x="638134" y="1104934"/>
            <a:ext cx="10928397" cy="277777"/>
          </a:xfrm>
        </p:spPr>
        <p:txBody>
          <a:bodyPr/>
          <a:lstStyle>
            <a:lvl1pPr marL="0" indent="0">
              <a:buNone/>
              <a:defRPr sz="1800">
                <a:solidFill>
                  <a:schemeClr val="bg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cxnSp>
        <p:nvCxnSpPr>
          <p:cNvPr id="14" name="Straight Connector 13">
            <a:extLst>
              <a:ext uri="{FF2B5EF4-FFF2-40B4-BE49-F238E27FC236}">
                <a16:creationId xmlns:a16="http://schemas.microsoft.com/office/drawing/2014/main" id="{E41F3C74-9B0E-3D78-A7CC-C6D4EAAF360B}"/>
              </a:ext>
            </a:extLst>
          </p:cNvPr>
          <p:cNvCxnSpPr>
            <a:cxnSpLocks/>
          </p:cNvCxnSpPr>
          <p:nvPr/>
        </p:nvCxnSpPr>
        <p:spPr>
          <a:xfrm>
            <a:off x="623230" y="3017680"/>
            <a:ext cx="10909577" cy="0"/>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19FCAB5E-3141-E729-DE86-457A8493F5BF}"/>
              </a:ext>
            </a:extLst>
          </p:cNvPr>
          <p:cNvCxnSpPr>
            <a:cxnSpLocks/>
          </p:cNvCxnSpPr>
          <p:nvPr/>
        </p:nvCxnSpPr>
        <p:spPr>
          <a:xfrm>
            <a:off x="623230" y="4874121"/>
            <a:ext cx="10909577" cy="0"/>
          </a:xfrm>
          <a:prstGeom prst="line">
            <a:avLst/>
          </a:prstGeom>
          <a:ln>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sp>
        <p:nvSpPr>
          <p:cNvPr id="43" name="Text Placeholder 42">
            <a:extLst>
              <a:ext uri="{FF2B5EF4-FFF2-40B4-BE49-F238E27FC236}">
                <a16:creationId xmlns:a16="http://schemas.microsoft.com/office/drawing/2014/main" id="{2901D383-9131-6D9A-DECC-0A74BB4F67D4}"/>
              </a:ext>
            </a:extLst>
          </p:cNvPr>
          <p:cNvSpPr>
            <a:spLocks noGrp="1"/>
          </p:cNvSpPr>
          <p:nvPr>
            <p:ph type="body" sz="quarter" idx="17" hasCustomPrompt="1"/>
          </p:nvPr>
        </p:nvSpPr>
        <p:spPr>
          <a:xfrm>
            <a:off x="1372803" y="2267552"/>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44" name="Text Placeholder 42">
            <a:extLst>
              <a:ext uri="{FF2B5EF4-FFF2-40B4-BE49-F238E27FC236}">
                <a16:creationId xmlns:a16="http://schemas.microsoft.com/office/drawing/2014/main" id="{C4DBB832-C0DE-E24F-3E72-3D3379522D64}"/>
              </a:ext>
            </a:extLst>
          </p:cNvPr>
          <p:cNvSpPr>
            <a:spLocks noGrp="1"/>
          </p:cNvSpPr>
          <p:nvPr>
            <p:ph type="body" sz="quarter" idx="18" hasCustomPrompt="1"/>
          </p:nvPr>
        </p:nvSpPr>
        <p:spPr>
          <a:xfrm>
            <a:off x="1372803" y="2463988"/>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45" name="Text Placeholder 42">
            <a:extLst>
              <a:ext uri="{FF2B5EF4-FFF2-40B4-BE49-F238E27FC236}">
                <a16:creationId xmlns:a16="http://schemas.microsoft.com/office/drawing/2014/main" id="{1E989386-2095-7F12-2DE3-C34D15DB1CBA}"/>
              </a:ext>
            </a:extLst>
          </p:cNvPr>
          <p:cNvSpPr>
            <a:spLocks noGrp="1"/>
          </p:cNvSpPr>
          <p:nvPr>
            <p:ph type="body" sz="quarter" idx="19" hasCustomPrompt="1"/>
          </p:nvPr>
        </p:nvSpPr>
        <p:spPr>
          <a:xfrm>
            <a:off x="1372803" y="2633250"/>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47" name="Picture Placeholder 46">
            <a:extLst>
              <a:ext uri="{FF2B5EF4-FFF2-40B4-BE49-F238E27FC236}">
                <a16:creationId xmlns:a16="http://schemas.microsoft.com/office/drawing/2014/main" id="{8548F288-4FC4-BB44-3B6E-9087C01EECAC}"/>
              </a:ext>
            </a:extLst>
          </p:cNvPr>
          <p:cNvSpPr>
            <a:spLocks noGrp="1"/>
          </p:cNvSpPr>
          <p:nvPr>
            <p:ph type="pic" sz="quarter" idx="20"/>
          </p:nvPr>
        </p:nvSpPr>
        <p:spPr>
          <a:xfrm>
            <a:off x="638134" y="2218655"/>
            <a:ext cx="548639" cy="544185"/>
          </a:xfrm>
        </p:spPr>
        <p:txBody>
          <a:bodyPr/>
          <a:lstStyle>
            <a:lvl1pPr marL="0" indent="0">
              <a:buNone/>
              <a:defRPr sz="800"/>
            </a:lvl1pPr>
          </a:lstStyle>
          <a:p>
            <a:endParaRPr lang="en-US"/>
          </a:p>
        </p:txBody>
      </p:sp>
      <p:sp>
        <p:nvSpPr>
          <p:cNvPr id="48" name="Text Placeholder 42">
            <a:extLst>
              <a:ext uri="{FF2B5EF4-FFF2-40B4-BE49-F238E27FC236}">
                <a16:creationId xmlns:a16="http://schemas.microsoft.com/office/drawing/2014/main" id="{C92DBC23-38CA-CDEA-302F-F0E3D39E475D}"/>
              </a:ext>
            </a:extLst>
          </p:cNvPr>
          <p:cNvSpPr>
            <a:spLocks noGrp="1"/>
          </p:cNvSpPr>
          <p:nvPr>
            <p:ph type="body" sz="quarter" idx="21" hasCustomPrompt="1"/>
          </p:nvPr>
        </p:nvSpPr>
        <p:spPr>
          <a:xfrm>
            <a:off x="1372803" y="3316423"/>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49" name="Text Placeholder 42">
            <a:extLst>
              <a:ext uri="{FF2B5EF4-FFF2-40B4-BE49-F238E27FC236}">
                <a16:creationId xmlns:a16="http://schemas.microsoft.com/office/drawing/2014/main" id="{BD9254C2-8A7B-4AA8-CC1A-E15257DAED03}"/>
              </a:ext>
            </a:extLst>
          </p:cNvPr>
          <p:cNvSpPr>
            <a:spLocks noGrp="1"/>
          </p:cNvSpPr>
          <p:nvPr>
            <p:ph type="body" sz="quarter" idx="22" hasCustomPrompt="1"/>
          </p:nvPr>
        </p:nvSpPr>
        <p:spPr>
          <a:xfrm>
            <a:off x="1372803" y="3512859"/>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50" name="Text Placeholder 42">
            <a:extLst>
              <a:ext uri="{FF2B5EF4-FFF2-40B4-BE49-F238E27FC236}">
                <a16:creationId xmlns:a16="http://schemas.microsoft.com/office/drawing/2014/main" id="{573F881B-2F89-0133-6195-C1DE10589B50}"/>
              </a:ext>
            </a:extLst>
          </p:cNvPr>
          <p:cNvSpPr>
            <a:spLocks noGrp="1"/>
          </p:cNvSpPr>
          <p:nvPr>
            <p:ph type="body" sz="quarter" idx="23" hasCustomPrompt="1"/>
          </p:nvPr>
        </p:nvSpPr>
        <p:spPr>
          <a:xfrm>
            <a:off x="1372803" y="3682121"/>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57" name="Text Placeholder 42">
            <a:extLst>
              <a:ext uri="{FF2B5EF4-FFF2-40B4-BE49-F238E27FC236}">
                <a16:creationId xmlns:a16="http://schemas.microsoft.com/office/drawing/2014/main" id="{7ED28FFA-5637-0AC2-F569-498C693545A7}"/>
              </a:ext>
            </a:extLst>
          </p:cNvPr>
          <p:cNvSpPr>
            <a:spLocks noGrp="1"/>
          </p:cNvSpPr>
          <p:nvPr>
            <p:ph type="body" sz="quarter" idx="30" hasCustomPrompt="1"/>
          </p:nvPr>
        </p:nvSpPr>
        <p:spPr>
          <a:xfrm>
            <a:off x="1372803" y="4114282"/>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58" name="Text Placeholder 42">
            <a:extLst>
              <a:ext uri="{FF2B5EF4-FFF2-40B4-BE49-F238E27FC236}">
                <a16:creationId xmlns:a16="http://schemas.microsoft.com/office/drawing/2014/main" id="{70E6F3AF-EB16-58F2-91FC-7B60D9415F68}"/>
              </a:ext>
            </a:extLst>
          </p:cNvPr>
          <p:cNvSpPr>
            <a:spLocks noGrp="1"/>
          </p:cNvSpPr>
          <p:nvPr>
            <p:ph type="body" sz="quarter" idx="31" hasCustomPrompt="1"/>
          </p:nvPr>
        </p:nvSpPr>
        <p:spPr>
          <a:xfrm>
            <a:off x="1372803" y="4310718"/>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59" name="Text Placeholder 42">
            <a:extLst>
              <a:ext uri="{FF2B5EF4-FFF2-40B4-BE49-F238E27FC236}">
                <a16:creationId xmlns:a16="http://schemas.microsoft.com/office/drawing/2014/main" id="{61DDE9A9-E75B-4D21-9CDA-67FC36ECDE2D}"/>
              </a:ext>
            </a:extLst>
          </p:cNvPr>
          <p:cNvSpPr>
            <a:spLocks noGrp="1"/>
          </p:cNvSpPr>
          <p:nvPr>
            <p:ph type="body" sz="quarter" idx="32" hasCustomPrompt="1"/>
          </p:nvPr>
        </p:nvSpPr>
        <p:spPr>
          <a:xfrm>
            <a:off x="1372803" y="4479980"/>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69" name="Text Placeholder 42">
            <a:extLst>
              <a:ext uri="{FF2B5EF4-FFF2-40B4-BE49-F238E27FC236}">
                <a16:creationId xmlns:a16="http://schemas.microsoft.com/office/drawing/2014/main" id="{B0E97714-0792-BB1B-DB47-06DDCEA262B4}"/>
              </a:ext>
            </a:extLst>
          </p:cNvPr>
          <p:cNvSpPr>
            <a:spLocks noGrp="1"/>
          </p:cNvSpPr>
          <p:nvPr>
            <p:ph type="body" sz="quarter" idx="42" hasCustomPrompt="1"/>
          </p:nvPr>
        </p:nvSpPr>
        <p:spPr>
          <a:xfrm>
            <a:off x="1372803" y="5172118"/>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70" name="Text Placeholder 42">
            <a:extLst>
              <a:ext uri="{FF2B5EF4-FFF2-40B4-BE49-F238E27FC236}">
                <a16:creationId xmlns:a16="http://schemas.microsoft.com/office/drawing/2014/main" id="{652731E5-AF7B-6B38-84AB-CC7207FBF794}"/>
              </a:ext>
            </a:extLst>
          </p:cNvPr>
          <p:cNvSpPr>
            <a:spLocks noGrp="1"/>
          </p:cNvSpPr>
          <p:nvPr>
            <p:ph type="body" sz="quarter" idx="43" hasCustomPrompt="1"/>
          </p:nvPr>
        </p:nvSpPr>
        <p:spPr>
          <a:xfrm>
            <a:off x="1372803" y="5368554"/>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71" name="Text Placeholder 42">
            <a:extLst>
              <a:ext uri="{FF2B5EF4-FFF2-40B4-BE49-F238E27FC236}">
                <a16:creationId xmlns:a16="http://schemas.microsoft.com/office/drawing/2014/main" id="{C2985B7F-6D22-83E1-BBBF-D91D11366953}"/>
              </a:ext>
            </a:extLst>
          </p:cNvPr>
          <p:cNvSpPr>
            <a:spLocks noGrp="1"/>
          </p:cNvSpPr>
          <p:nvPr>
            <p:ph type="body" sz="quarter" idx="44" hasCustomPrompt="1"/>
          </p:nvPr>
        </p:nvSpPr>
        <p:spPr>
          <a:xfrm>
            <a:off x="1372803" y="5537816"/>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3" name="Picture Placeholder 46">
            <a:extLst>
              <a:ext uri="{FF2B5EF4-FFF2-40B4-BE49-F238E27FC236}">
                <a16:creationId xmlns:a16="http://schemas.microsoft.com/office/drawing/2014/main" id="{525877B6-98A8-A820-ECB9-D4BFCBF90331}"/>
              </a:ext>
            </a:extLst>
          </p:cNvPr>
          <p:cNvSpPr>
            <a:spLocks noGrp="1"/>
          </p:cNvSpPr>
          <p:nvPr>
            <p:ph type="pic" sz="quarter" idx="45"/>
          </p:nvPr>
        </p:nvSpPr>
        <p:spPr>
          <a:xfrm>
            <a:off x="4172166" y="5123221"/>
            <a:ext cx="548639" cy="544185"/>
          </a:xfrm>
        </p:spPr>
        <p:txBody>
          <a:bodyPr/>
          <a:lstStyle>
            <a:lvl1pPr marL="0" indent="0">
              <a:buNone/>
              <a:defRPr sz="800"/>
            </a:lvl1pPr>
          </a:lstStyle>
          <a:p>
            <a:endParaRPr lang="en-US"/>
          </a:p>
        </p:txBody>
      </p:sp>
      <p:sp>
        <p:nvSpPr>
          <p:cNvPr id="5" name="Picture Placeholder 46">
            <a:extLst>
              <a:ext uri="{FF2B5EF4-FFF2-40B4-BE49-F238E27FC236}">
                <a16:creationId xmlns:a16="http://schemas.microsoft.com/office/drawing/2014/main" id="{A0A54A31-CFE2-C131-3DA5-6373EA6CC5B8}"/>
              </a:ext>
            </a:extLst>
          </p:cNvPr>
          <p:cNvSpPr>
            <a:spLocks noGrp="1"/>
          </p:cNvSpPr>
          <p:nvPr>
            <p:ph type="pic" sz="quarter" idx="46"/>
          </p:nvPr>
        </p:nvSpPr>
        <p:spPr>
          <a:xfrm>
            <a:off x="4172166" y="4065385"/>
            <a:ext cx="548639" cy="544185"/>
          </a:xfrm>
        </p:spPr>
        <p:txBody>
          <a:bodyPr/>
          <a:lstStyle>
            <a:lvl1pPr marL="0" indent="0">
              <a:buNone/>
              <a:defRPr sz="800"/>
            </a:lvl1pPr>
          </a:lstStyle>
          <a:p>
            <a:endParaRPr lang="en-US"/>
          </a:p>
        </p:txBody>
      </p:sp>
      <p:sp>
        <p:nvSpPr>
          <p:cNvPr id="7" name="Picture Placeholder 46">
            <a:extLst>
              <a:ext uri="{FF2B5EF4-FFF2-40B4-BE49-F238E27FC236}">
                <a16:creationId xmlns:a16="http://schemas.microsoft.com/office/drawing/2014/main" id="{1F986D82-3D4F-D182-D0C0-BCE7DC5531F9}"/>
              </a:ext>
            </a:extLst>
          </p:cNvPr>
          <p:cNvSpPr>
            <a:spLocks noGrp="1"/>
          </p:cNvSpPr>
          <p:nvPr>
            <p:ph type="pic" sz="quarter" idx="47"/>
          </p:nvPr>
        </p:nvSpPr>
        <p:spPr>
          <a:xfrm>
            <a:off x="4172166" y="3267526"/>
            <a:ext cx="548639" cy="544185"/>
          </a:xfrm>
        </p:spPr>
        <p:txBody>
          <a:bodyPr/>
          <a:lstStyle>
            <a:lvl1pPr marL="0" indent="0">
              <a:buNone/>
              <a:defRPr sz="800"/>
            </a:lvl1pPr>
          </a:lstStyle>
          <a:p>
            <a:endParaRPr lang="en-US"/>
          </a:p>
        </p:txBody>
      </p:sp>
      <p:sp>
        <p:nvSpPr>
          <p:cNvPr id="8" name="Text Placeholder 42">
            <a:extLst>
              <a:ext uri="{FF2B5EF4-FFF2-40B4-BE49-F238E27FC236}">
                <a16:creationId xmlns:a16="http://schemas.microsoft.com/office/drawing/2014/main" id="{9578710D-CB8A-9530-84C3-8C1BFFBD15EE}"/>
              </a:ext>
            </a:extLst>
          </p:cNvPr>
          <p:cNvSpPr>
            <a:spLocks noGrp="1"/>
          </p:cNvSpPr>
          <p:nvPr>
            <p:ph type="body" sz="quarter" idx="48" hasCustomPrompt="1"/>
          </p:nvPr>
        </p:nvSpPr>
        <p:spPr>
          <a:xfrm>
            <a:off x="4906835" y="2267552"/>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9" name="Text Placeholder 42">
            <a:extLst>
              <a:ext uri="{FF2B5EF4-FFF2-40B4-BE49-F238E27FC236}">
                <a16:creationId xmlns:a16="http://schemas.microsoft.com/office/drawing/2014/main" id="{488CC90F-ACF9-72E6-E34C-3CA38498B324}"/>
              </a:ext>
            </a:extLst>
          </p:cNvPr>
          <p:cNvSpPr>
            <a:spLocks noGrp="1"/>
          </p:cNvSpPr>
          <p:nvPr>
            <p:ph type="body" sz="quarter" idx="49" hasCustomPrompt="1"/>
          </p:nvPr>
        </p:nvSpPr>
        <p:spPr>
          <a:xfrm>
            <a:off x="4906835" y="2463988"/>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11" name="Text Placeholder 42">
            <a:extLst>
              <a:ext uri="{FF2B5EF4-FFF2-40B4-BE49-F238E27FC236}">
                <a16:creationId xmlns:a16="http://schemas.microsoft.com/office/drawing/2014/main" id="{17DA6CA5-2442-E437-5BAE-FFD2447B051C}"/>
              </a:ext>
            </a:extLst>
          </p:cNvPr>
          <p:cNvSpPr>
            <a:spLocks noGrp="1"/>
          </p:cNvSpPr>
          <p:nvPr>
            <p:ph type="body" sz="quarter" idx="50" hasCustomPrompt="1"/>
          </p:nvPr>
        </p:nvSpPr>
        <p:spPr>
          <a:xfrm>
            <a:off x="4906835" y="2633250"/>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12" name="Picture Placeholder 46">
            <a:extLst>
              <a:ext uri="{FF2B5EF4-FFF2-40B4-BE49-F238E27FC236}">
                <a16:creationId xmlns:a16="http://schemas.microsoft.com/office/drawing/2014/main" id="{C20A0ADD-1E71-A524-FDBD-B0B288E0D842}"/>
              </a:ext>
            </a:extLst>
          </p:cNvPr>
          <p:cNvSpPr>
            <a:spLocks noGrp="1"/>
          </p:cNvSpPr>
          <p:nvPr>
            <p:ph type="pic" sz="quarter" idx="51"/>
          </p:nvPr>
        </p:nvSpPr>
        <p:spPr>
          <a:xfrm>
            <a:off x="4172166" y="2218655"/>
            <a:ext cx="548639" cy="544185"/>
          </a:xfrm>
        </p:spPr>
        <p:txBody>
          <a:bodyPr/>
          <a:lstStyle>
            <a:lvl1pPr marL="0" indent="0">
              <a:buNone/>
              <a:defRPr sz="800"/>
            </a:lvl1pPr>
          </a:lstStyle>
          <a:p>
            <a:endParaRPr lang="en-US"/>
          </a:p>
        </p:txBody>
      </p:sp>
      <p:sp>
        <p:nvSpPr>
          <p:cNvPr id="13" name="Text Placeholder 42">
            <a:extLst>
              <a:ext uri="{FF2B5EF4-FFF2-40B4-BE49-F238E27FC236}">
                <a16:creationId xmlns:a16="http://schemas.microsoft.com/office/drawing/2014/main" id="{0006E947-48AF-ED31-2488-0012F9969995}"/>
              </a:ext>
            </a:extLst>
          </p:cNvPr>
          <p:cNvSpPr>
            <a:spLocks noGrp="1"/>
          </p:cNvSpPr>
          <p:nvPr>
            <p:ph type="body" sz="quarter" idx="52" hasCustomPrompt="1"/>
          </p:nvPr>
        </p:nvSpPr>
        <p:spPr>
          <a:xfrm>
            <a:off x="4906835" y="3316423"/>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17" name="Text Placeholder 42">
            <a:extLst>
              <a:ext uri="{FF2B5EF4-FFF2-40B4-BE49-F238E27FC236}">
                <a16:creationId xmlns:a16="http://schemas.microsoft.com/office/drawing/2014/main" id="{DEEB188A-3DD5-9636-BC7D-38B0088F8324}"/>
              </a:ext>
            </a:extLst>
          </p:cNvPr>
          <p:cNvSpPr>
            <a:spLocks noGrp="1"/>
          </p:cNvSpPr>
          <p:nvPr>
            <p:ph type="body" sz="quarter" idx="53" hasCustomPrompt="1"/>
          </p:nvPr>
        </p:nvSpPr>
        <p:spPr>
          <a:xfrm>
            <a:off x="4906835" y="3512859"/>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18" name="Text Placeholder 42">
            <a:extLst>
              <a:ext uri="{FF2B5EF4-FFF2-40B4-BE49-F238E27FC236}">
                <a16:creationId xmlns:a16="http://schemas.microsoft.com/office/drawing/2014/main" id="{9DDE0543-80DF-55F8-F017-390C20E5D285}"/>
              </a:ext>
            </a:extLst>
          </p:cNvPr>
          <p:cNvSpPr>
            <a:spLocks noGrp="1"/>
          </p:cNvSpPr>
          <p:nvPr>
            <p:ph type="body" sz="quarter" idx="54" hasCustomPrompt="1"/>
          </p:nvPr>
        </p:nvSpPr>
        <p:spPr>
          <a:xfrm>
            <a:off x="4906835" y="3682121"/>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19" name="Text Placeholder 42">
            <a:extLst>
              <a:ext uri="{FF2B5EF4-FFF2-40B4-BE49-F238E27FC236}">
                <a16:creationId xmlns:a16="http://schemas.microsoft.com/office/drawing/2014/main" id="{970C2BBC-CF06-EE98-DB4B-25397BFCBA4B}"/>
              </a:ext>
            </a:extLst>
          </p:cNvPr>
          <p:cNvSpPr>
            <a:spLocks noGrp="1"/>
          </p:cNvSpPr>
          <p:nvPr>
            <p:ph type="body" sz="quarter" idx="55" hasCustomPrompt="1"/>
          </p:nvPr>
        </p:nvSpPr>
        <p:spPr>
          <a:xfrm>
            <a:off x="4906835" y="4114282"/>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20" name="Text Placeholder 42">
            <a:extLst>
              <a:ext uri="{FF2B5EF4-FFF2-40B4-BE49-F238E27FC236}">
                <a16:creationId xmlns:a16="http://schemas.microsoft.com/office/drawing/2014/main" id="{498CEAAF-B23A-B2D8-7E14-19BED9FF6DCC}"/>
              </a:ext>
            </a:extLst>
          </p:cNvPr>
          <p:cNvSpPr>
            <a:spLocks noGrp="1"/>
          </p:cNvSpPr>
          <p:nvPr>
            <p:ph type="body" sz="quarter" idx="56" hasCustomPrompt="1"/>
          </p:nvPr>
        </p:nvSpPr>
        <p:spPr>
          <a:xfrm>
            <a:off x="4906835" y="4310718"/>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21" name="Text Placeholder 42">
            <a:extLst>
              <a:ext uri="{FF2B5EF4-FFF2-40B4-BE49-F238E27FC236}">
                <a16:creationId xmlns:a16="http://schemas.microsoft.com/office/drawing/2014/main" id="{5748EAFE-2AB2-C2E8-B38E-9350B38943B7}"/>
              </a:ext>
            </a:extLst>
          </p:cNvPr>
          <p:cNvSpPr>
            <a:spLocks noGrp="1"/>
          </p:cNvSpPr>
          <p:nvPr>
            <p:ph type="body" sz="quarter" idx="57" hasCustomPrompt="1"/>
          </p:nvPr>
        </p:nvSpPr>
        <p:spPr>
          <a:xfrm>
            <a:off x="4906835" y="4479980"/>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22" name="Text Placeholder 42">
            <a:extLst>
              <a:ext uri="{FF2B5EF4-FFF2-40B4-BE49-F238E27FC236}">
                <a16:creationId xmlns:a16="http://schemas.microsoft.com/office/drawing/2014/main" id="{BE1D6680-0350-EC83-658A-C52D06476258}"/>
              </a:ext>
            </a:extLst>
          </p:cNvPr>
          <p:cNvSpPr>
            <a:spLocks noGrp="1"/>
          </p:cNvSpPr>
          <p:nvPr>
            <p:ph type="body" sz="quarter" idx="58" hasCustomPrompt="1"/>
          </p:nvPr>
        </p:nvSpPr>
        <p:spPr>
          <a:xfrm>
            <a:off x="4906835" y="5172118"/>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23" name="Text Placeholder 42">
            <a:extLst>
              <a:ext uri="{FF2B5EF4-FFF2-40B4-BE49-F238E27FC236}">
                <a16:creationId xmlns:a16="http://schemas.microsoft.com/office/drawing/2014/main" id="{5046CA3F-C714-DC04-4E9E-78FAE9B1E54B}"/>
              </a:ext>
            </a:extLst>
          </p:cNvPr>
          <p:cNvSpPr>
            <a:spLocks noGrp="1"/>
          </p:cNvSpPr>
          <p:nvPr>
            <p:ph type="body" sz="quarter" idx="59" hasCustomPrompt="1"/>
          </p:nvPr>
        </p:nvSpPr>
        <p:spPr>
          <a:xfrm>
            <a:off x="4906835" y="5368554"/>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24" name="Text Placeholder 42">
            <a:extLst>
              <a:ext uri="{FF2B5EF4-FFF2-40B4-BE49-F238E27FC236}">
                <a16:creationId xmlns:a16="http://schemas.microsoft.com/office/drawing/2014/main" id="{44511398-598A-CFA1-38DA-0D22C257757F}"/>
              </a:ext>
            </a:extLst>
          </p:cNvPr>
          <p:cNvSpPr>
            <a:spLocks noGrp="1"/>
          </p:cNvSpPr>
          <p:nvPr>
            <p:ph type="body" sz="quarter" idx="60" hasCustomPrompt="1"/>
          </p:nvPr>
        </p:nvSpPr>
        <p:spPr>
          <a:xfrm>
            <a:off x="4906835" y="5537816"/>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25" name="Picture Placeholder 46">
            <a:extLst>
              <a:ext uri="{FF2B5EF4-FFF2-40B4-BE49-F238E27FC236}">
                <a16:creationId xmlns:a16="http://schemas.microsoft.com/office/drawing/2014/main" id="{70E4EA67-94C6-317C-5AAC-C1550C49AE4E}"/>
              </a:ext>
            </a:extLst>
          </p:cNvPr>
          <p:cNvSpPr>
            <a:spLocks noGrp="1"/>
          </p:cNvSpPr>
          <p:nvPr>
            <p:ph type="pic" sz="quarter" idx="61"/>
          </p:nvPr>
        </p:nvSpPr>
        <p:spPr>
          <a:xfrm>
            <a:off x="7706198" y="5123221"/>
            <a:ext cx="548639" cy="544185"/>
          </a:xfrm>
        </p:spPr>
        <p:txBody>
          <a:bodyPr/>
          <a:lstStyle>
            <a:lvl1pPr marL="0" indent="0">
              <a:buNone/>
              <a:defRPr sz="800"/>
            </a:lvl1pPr>
          </a:lstStyle>
          <a:p>
            <a:endParaRPr lang="en-US"/>
          </a:p>
        </p:txBody>
      </p:sp>
      <p:sp>
        <p:nvSpPr>
          <p:cNvPr id="26" name="Picture Placeholder 46">
            <a:extLst>
              <a:ext uri="{FF2B5EF4-FFF2-40B4-BE49-F238E27FC236}">
                <a16:creationId xmlns:a16="http://schemas.microsoft.com/office/drawing/2014/main" id="{C706DC05-494B-6773-87F8-C6734DE6DFFC}"/>
              </a:ext>
            </a:extLst>
          </p:cNvPr>
          <p:cNvSpPr>
            <a:spLocks noGrp="1"/>
          </p:cNvSpPr>
          <p:nvPr>
            <p:ph type="pic" sz="quarter" idx="62"/>
          </p:nvPr>
        </p:nvSpPr>
        <p:spPr>
          <a:xfrm>
            <a:off x="7706198" y="4065385"/>
            <a:ext cx="548639" cy="544185"/>
          </a:xfrm>
        </p:spPr>
        <p:txBody>
          <a:bodyPr/>
          <a:lstStyle>
            <a:lvl1pPr marL="0" indent="0">
              <a:buNone/>
              <a:defRPr sz="800"/>
            </a:lvl1pPr>
          </a:lstStyle>
          <a:p>
            <a:endParaRPr lang="en-US"/>
          </a:p>
        </p:txBody>
      </p:sp>
      <p:sp>
        <p:nvSpPr>
          <p:cNvPr id="27" name="Picture Placeholder 46">
            <a:extLst>
              <a:ext uri="{FF2B5EF4-FFF2-40B4-BE49-F238E27FC236}">
                <a16:creationId xmlns:a16="http://schemas.microsoft.com/office/drawing/2014/main" id="{095D9414-A1E9-8AD9-7610-3C8616FBA678}"/>
              </a:ext>
            </a:extLst>
          </p:cNvPr>
          <p:cNvSpPr>
            <a:spLocks noGrp="1"/>
          </p:cNvSpPr>
          <p:nvPr>
            <p:ph type="pic" sz="quarter" idx="63"/>
          </p:nvPr>
        </p:nvSpPr>
        <p:spPr>
          <a:xfrm>
            <a:off x="7706198" y="3267526"/>
            <a:ext cx="548639" cy="544185"/>
          </a:xfrm>
        </p:spPr>
        <p:txBody>
          <a:bodyPr/>
          <a:lstStyle>
            <a:lvl1pPr marL="0" indent="0">
              <a:buNone/>
              <a:defRPr sz="800"/>
            </a:lvl1pPr>
          </a:lstStyle>
          <a:p>
            <a:endParaRPr lang="en-US"/>
          </a:p>
        </p:txBody>
      </p:sp>
      <p:sp>
        <p:nvSpPr>
          <p:cNvPr id="28" name="Text Placeholder 42">
            <a:extLst>
              <a:ext uri="{FF2B5EF4-FFF2-40B4-BE49-F238E27FC236}">
                <a16:creationId xmlns:a16="http://schemas.microsoft.com/office/drawing/2014/main" id="{DCE39061-3ABC-0F77-DC1A-25BBF96AD61A}"/>
              </a:ext>
            </a:extLst>
          </p:cNvPr>
          <p:cNvSpPr>
            <a:spLocks noGrp="1"/>
          </p:cNvSpPr>
          <p:nvPr>
            <p:ph type="body" sz="quarter" idx="64" hasCustomPrompt="1"/>
          </p:nvPr>
        </p:nvSpPr>
        <p:spPr>
          <a:xfrm>
            <a:off x="8440867" y="2267552"/>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29" name="Text Placeholder 42">
            <a:extLst>
              <a:ext uri="{FF2B5EF4-FFF2-40B4-BE49-F238E27FC236}">
                <a16:creationId xmlns:a16="http://schemas.microsoft.com/office/drawing/2014/main" id="{E77A5AF0-4B66-6376-D5E7-35D77E190C66}"/>
              </a:ext>
            </a:extLst>
          </p:cNvPr>
          <p:cNvSpPr>
            <a:spLocks noGrp="1"/>
          </p:cNvSpPr>
          <p:nvPr>
            <p:ph type="body" sz="quarter" idx="65" hasCustomPrompt="1"/>
          </p:nvPr>
        </p:nvSpPr>
        <p:spPr>
          <a:xfrm>
            <a:off x="8440867" y="2463988"/>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30" name="Text Placeholder 42">
            <a:extLst>
              <a:ext uri="{FF2B5EF4-FFF2-40B4-BE49-F238E27FC236}">
                <a16:creationId xmlns:a16="http://schemas.microsoft.com/office/drawing/2014/main" id="{C750E3C7-3E0A-6F25-746D-25C2AE259043}"/>
              </a:ext>
            </a:extLst>
          </p:cNvPr>
          <p:cNvSpPr>
            <a:spLocks noGrp="1"/>
          </p:cNvSpPr>
          <p:nvPr>
            <p:ph type="body" sz="quarter" idx="66" hasCustomPrompt="1"/>
          </p:nvPr>
        </p:nvSpPr>
        <p:spPr>
          <a:xfrm>
            <a:off x="8440867" y="2633250"/>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31" name="Picture Placeholder 46">
            <a:extLst>
              <a:ext uri="{FF2B5EF4-FFF2-40B4-BE49-F238E27FC236}">
                <a16:creationId xmlns:a16="http://schemas.microsoft.com/office/drawing/2014/main" id="{B1966580-8540-50FF-2673-A280CEA3488D}"/>
              </a:ext>
            </a:extLst>
          </p:cNvPr>
          <p:cNvSpPr>
            <a:spLocks noGrp="1"/>
          </p:cNvSpPr>
          <p:nvPr>
            <p:ph type="pic" sz="quarter" idx="67"/>
          </p:nvPr>
        </p:nvSpPr>
        <p:spPr>
          <a:xfrm>
            <a:off x="7706198" y="2218655"/>
            <a:ext cx="548639" cy="544185"/>
          </a:xfrm>
        </p:spPr>
        <p:txBody>
          <a:bodyPr/>
          <a:lstStyle>
            <a:lvl1pPr marL="0" indent="0">
              <a:buNone/>
              <a:defRPr sz="800"/>
            </a:lvl1pPr>
          </a:lstStyle>
          <a:p>
            <a:endParaRPr lang="en-US"/>
          </a:p>
        </p:txBody>
      </p:sp>
      <p:sp>
        <p:nvSpPr>
          <p:cNvPr id="32" name="Text Placeholder 42">
            <a:extLst>
              <a:ext uri="{FF2B5EF4-FFF2-40B4-BE49-F238E27FC236}">
                <a16:creationId xmlns:a16="http://schemas.microsoft.com/office/drawing/2014/main" id="{B27D7552-B414-1A54-0B18-8048E560BB3E}"/>
              </a:ext>
            </a:extLst>
          </p:cNvPr>
          <p:cNvSpPr>
            <a:spLocks noGrp="1"/>
          </p:cNvSpPr>
          <p:nvPr>
            <p:ph type="body" sz="quarter" idx="68" hasCustomPrompt="1"/>
          </p:nvPr>
        </p:nvSpPr>
        <p:spPr>
          <a:xfrm>
            <a:off x="8440867" y="3316423"/>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33" name="Text Placeholder 42">
            <a:extLst>
              <a:ext uri="{FF2B5EF4-FFF2-40B4-BE49-F238E27FC236}">
                <a16:creationId xmlns:a16="http://schemas.microsoft.com/office/drawing/2014/main" id="{201C4FF0-AFD2-0FEC-F407-27B700B1D721}"/>
              </a:ext>
            </a:extLst>
          </p:cNvPr>
          <p:cNvSpPr>
            <a:spLocks noGrp="1"/>
          </p:cNvSpPr>
          <p:nvPr>
            <p:ph type="body" sz="quarter" idx="69" hasCustomPrompt="1"/>
          </p:nvPr>
        </p:nvSpPr>
        <p:spPr>
          <a:xfrm>
            <a:off x="8440867" y="3512859"/>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34" name="Text Placeholder 42">
            <a:extLst>
              <a:ext uri="{FF2B5EF4-FFF2-40B4-BE49-F238E27FC236}">
                <a16:creationId xmlns:a16="http://schemas.microsoft.com/office/drawing/2014/main" id="{BD2C66D8-C401-56B4-F143-7102BD707415}"/>
              </a:ext>
            </a:extLst>
          </p:cNvPr>
          <p:cNvSpPr>
            <a:spLocks noGrp="1"/>
          </p:cNvSpPr>
          <p:nvPr>
            <p:ph type="body" sz="quarter" idx="70" hasCustomPrompt="1"/>
          </p:nvPr>
        </p:nvSpPr>
        <p:spPr>
          <a:xfrm>
            <a:off x="8440867" y="3682121"/>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35" name="Text Placeholder 42">
            <a:extLst>
              <a:ext uri="{FF2B5EF4-FFF2-40B4-BE49-F238E27FC236}">
                <a16:creationId xmlns:a16="http://schemas.microsoft.com/office/drawing/2014/main" id="{5F7786E5-332C-0BA0-82A0-3EE799433FBE}"/>
              </a:ext>
            </a:extLst>
          </p:cNvPr>
          <p:cNvSpPr>
            <a:spLocks noGrp="1"/>
          </p:cNvSpPr>
          <p:nvPr>
            <p:ph type="body" sz="quarter" idx="71" hasCustomPrompt="1"/>
          </p:nvPr>
        </p:nvSpPr>
        <p:spPr>
          <a:xfrm>
            <a:off x="8440867" y="4114282"/>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36" name="Text Placeholder 42">
            <a:extLst>
              <a:ext uri="{FF2B5EF4-FFF2-40B4-BE49-F238E27FC236}">
                <a16:creationId xmlns:a16="http://schemas.microsoft.com/office/drawing/2014/main" id="{8EBD4CDB-33AF-2066-A677-37026637D5F1}"/>
              </a:ext>
            </a:extLst>
          </p:cNvPr>
          <p:cNvSpPr>
            <a:spLocks noGrp="1"/>
          </p:cNvSpPr>
          <p:nvPr>
            <p:ph type="body" sz="quarter" idx="72" hasCustomPrompt="1"/>
          </p:nvPr>
        </p:nvSpPr>
        <p:spPr>
          <a:xfrm>
            <a:off x="8440867" y="4310718"/>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37" name="Text Placeholder 42">
            <a:extLst>
              <a:ext uri="{FF2B5EF4-FFF2-40B4-BE49-F238E27FC236}">
                <a16:creationId xmlns:a16="http://schemas.microsoft.com/office/drawing/2014/main" id="{E133BDD5-A1A2-7404-A012-45A9250E865A}"/>
              </a:ext>
            </a:extLst>
          </p:cNvPr>
          <p:cNvSpPr>
            <a:spLocks noGrp="1"/>
          </p:cNvSpPr>
          <p:nvPr>
            <p:ph type="body" sz="quarter" idx="73" hasCustomPrompt="1"/>
          </p:nvPr>
        </p:nvSpPr>
        <p:spPr>
          <a:xfrm>
            <a:off x="8440867" y="4479980"/>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38" name="Text Placeholder 42">
            <a:extLst>
              <a:ext uri="{FF2B5EF4-FFF2-40B4-BE49-F238E27FC236}">
                <a16:creationId xmlns:a16="http://schemas.microsoft.com/office/drawing/2014/main" id="{EA4598E3-D99C-929C-213B-65267C6614C7}"/>
              </a:ext>
            </a:extLst>
          </p:cNvPr>
          <p:cNvSpPr>
            <a:spLocks noGrp="1"/>
          </p:cNvSpPr>
          <p:nvPr>
            <p:ph type="body" sz="quarter" idx="74" hasCustomPrompt="1"/>
          </p:nvPr>
        </p:nvSpPr>
        <p:spPr>
          <a:xfrm>
            <a:off x="8440867" y="5172118"/>
            <a:ext cx="2282850" cy="168123"/>
          </a:xfrm>
        </p:spPr>
        <p:txBody>
          <a:bodyPr/>
          <a:lstStyle>
            <a:lvl1pPr marL="0" indent="0">
              <a:buNone/>
              <a:defRPr sz="1300" b="1"/>
            </a:lvl1pPr>
            <a:lvl2pPr marL="338328" indent="0">
              <a:buNone/>
              <a:defRPr/>
            </a:lvl2pPr>
            <a:lvl3pPr marL="685800" indent="0">
              <a:buNone/>
              <a:defRPr/>
            </a:lvl3pPr>
            <a:lvl4pPr marL="1014984" indent="0">
              <a:buNone/>
              <a:defRPr/>
            </a:lvl4pPr>
            <a:lvl5pPr marL="1380744" indent="0">
              <a:buNone/>
              <a:defRPr/>
            </a:lvl5pPr>
          </a:lstStyle>
          <a:p>
            <a:pPr lvl="0"/>
            <a:r>
              <a:rPr lang="en-US"/>
              <a:t>Name</a:t>
            </a:r>
          </a:p>
        </p:txBody>
      </p:sp>
      <p:sp>
        <p:nvSpPr>
          <p:cNvPr id="39" name="Text Placeholder 42">
            <a:extLst>
              <a:ext uri="{FF2B5EF4-FFF2-40B4-BE49-F238E27FC236}">
                <a16:creationId xmlns:a16="http://schemas.microsoft.com/office/drawing/2014/main" id="{A8CF5B57-7735-5E79-1045-F971AD6E8318}"/>
              </a:ext>
            </a:extLst>
          </p:cNvPr>
          <p:cNvSpPr>
            <a:spLocks noGrp="1"/>
          </p:cNvSpPr>
          <p:nvPr>
            <p:ph type="body" sz="quarter" idx="75" hasCustomPrompt="1"/>
          </p:nvPr>
        </p:nvSpPr>
        <p:spPr>
          <a:xfrm>
            <a:off x="8440867" y="5368554"/>
            <a:ext cx="2282850" cy="140550"/>
          </a:xfrm>
        </p:spPr>
        <p:txBody>
          <a:bodyPr/>
          <a:lstStyle>
            <a:lvl1pPr marL="0" indent="0">
              <a:buNone/>
              <a:defRPr sz="1000" b="0"/>
            </a:lvl1pPr>
            <a:lvl2pPr marL="338328" indent="0">
              <a:buNone/>
              <a:defRPr/>
            </a:lvl2pPr>
            <a:lvl3pPr marL="685800" indent="0">
              <a:buNone/>
              <a:defRPr/>
            </a:lvl3pPr>
            <a:lvl4pPr marL="1014984" indent="0">
              <a:buNone/>
              <a:defRPr/>
            </a:lvl4pPr>
            <a:lvl5pPr marL="1380744" indent="0">
              <a:buNone/>
              <a:defRPr/>
            </a:lvl5pPr>
          </a:lstStyle>
          <a:p>
            <a:pPr lvl="0"/>
            <a:r>
              <a:rPr lang="en-US"/>
              <a:t>Position</a:t>
            </a:r>
          </a:p>
        </p:txBody>
      </p:sp>
      <p:sp>
        <p:nvSpPr>
          <p:cNvPr id="40" name="Text Placeholder 42">
            <a:extLst>
              <a:ext uri="{FF2B5EF4-FFF2-40B4-BE49-F238E27FC236}">
                <a16:creationId xmlns:a16="http://schemas.microsoft.com/office/drawing/2014/main" id="{512BA88D-CAC8-A0A7-3A4A-CE0BBFB55C2B}"/>
              </a:ext>
            </a:extLst>
          </p:cNvPr>
          <p:cNvSpPr>
            <a:spLocks noGrp="1"/>
          </p:cNvSpPr>
          <p:nvPr>
            <p:ph type="body" sz="quarter" idx="76" hasCustomPrompt="1"/>
          </p:nvPr>
        </p:nvSpPr>
        <p:spPr>
          <a:xfrm>
            <a:off x="8440867" y="5537816"/>
            <a:ext cx="2282850" cy="101710"/>
          </a:xfrm>
        </p:spPr>
        <p:txBody>
          <a:bodyPr/>
          <a:lstStyle>
            <a:lvl1pPr marL="0" indent="0">
              <a:buNone/>
              <a:defRPr sz="800" b="0"/>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Tree>
    <p:extLst>
      <p:ext uri="{BB962C8B-B14F-4D97-AF65-F5344CB8AC3E}">
        <p14:creationId xmlns:p14="http://schemas.microsoft.com/office/powerpoint/2010/main" val="5658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closure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42467" y="1188721"/>
            <a:ext cx="10924058" cy="4694285"/>
          </a:xfrm>
          <a:prstGeom prst="rect">
            <a:avLst/>
          </a:prstGeom>
        </p:spPr>
        <p:txBody>
          <a:bodyPr numCol="3" spcCol="230400"/>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2" name="Title 1"/>
          <p:cNvSpPr>
            <a:spLocks noGrp="1"/>
          </p:cNvSpPr>
          <p:nvPr>
            <p:ph type="title" hasCustomPrompt="1"/>
          </p:nvPr>
        </p:nvSpPr>
        <p:spPr>
          <a:xfrm>
            <a:off x="642467" y="519436"/>
            <a:ext cx="10924058" cy="362904"/>
          </a:xfrm>
          <a:prstGeom prst="rect">
            <a:avLst/>
          </a:prstGeom>
        </p:spPr>
        <p:txBody>
          <a:bodyPr/>
          <a:lstStyle>
            <a:lvl1pPr>
              <a:defRPr sz="2800" baseline="0">
                <a:solidFill>
                  <a:schemeClr val="tx2"/>
                </a:solidFill>
              </a:defRPr>
            </a:lvl1pPr>
          </a:lstStyle>
          <a:p>
            <a:r>
              <a:rPr lang="en-CA" noProof="0"/>
              <a:t>Disclosure slide</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pic>
        <p:nvPicPr>
          <p:cNvPr id="5" name="Graphic 4">
            <a:extLst>
              <a:ext uri="{FF2B5EF4-FFF2-40B4-BE49-F238E27FC236}">
                <a16:creationId xmlns:a16="http://schemas.microsoft.com/office/drawing/2014/main" id="{2C7FB6B4-F82A-4B54-8697-DDF3F60F189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169" y="6112389"/>
            <a:ext cx="1683243" cy="360000"/>
          </a:xfrm>
          <a:prstGeom prst="rect">
            <a:avLst/>
          </a:prstGeom>
        </p:spPr>
      </p:pic>
    </p:spTree>
    <p:extLst>
      <p:ext uri="{BB962C8B-B14F-4D97-AF65-F5344CB8AC3E}">
        <p14:creationId xmlns:p14="http://schemas.microsoft.com/office/powerpoint/2010/main" val="177442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horizontal light grey box-v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4AC24F-5D9B-5C31-DAFA-7A2107AB1F8E}"/>
              </a:ext>
            </a:extLst>
          </p:cNvPr>
          <p:cNvSpPr/>
          <p:nvPr userDrawn="1"/>
        </p:nvSpPr>
        <p:spPr>
          <a:xfrm>
            <a:off x="0" y="1861719"/>
            <a:ext cx="12192000" cy="3937225"/>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2466" y="519436"/>
            <a:ext cx="10922939" cy="792167"/>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42467" y="2381393"/>
            <a:ext cx="4094633" cy="2618254"/>
          </a:xfrm>
          <a:prstGeom prst="rect">
            <a:avLst/>
          </a:prstGeom>
        </p:spPr>
        <p:txBody>
          <a:bodyPr/>
          <a:lstStyle>
            <a:lvl1pPr marL="0" indent="0">
              <a:buNone/>
              <a:defRPr sz="16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0" name="Picture Placeholder 9">
            <a:extLst>
              <a:ext uri="{FF2B5EF4-FFF2-40B4-BE49-F238E27FC236}">
                <a16:creationId xmlns:a16="http://schemas.microsoft.com/office/drawing/2014/main" id="{6DB0A521-0032-0F78-826B-B367BBDC65B4}"/>
              </a:ext>
            </a:extLst>
          </p:cNvPr>
          <p:cNvSpPr>
            <a:spLocks noGrp="1"/>
          </p:cNvSpPr>
          <p:nvPr>
            <p:ph type="pic" sz="quarter" idx="15"/>
          </p:nvPr>
        </p:nvSpPr>
        <p:spPr>
          <a:xfrm>
            <a:off x="5664199" y="2178205"/>
            <a:ext cx="5902325" cy="3017683"/>
          </a:xfrm>
        </p:spPr>
        <p:txBody>
          <a:bodyPr/>
          <a:lstStyle>
            <a:lvl1pPr>
              <a:defRPr sz="1600">
                <a:solidFill>
                  <a:schemeClr val="tx2"/>
                </a:solidFill>
              </a:defRPr>
            </a:lvl1pPr>
          </a:lstStyle>
          <a:p>
            <a:endParaRPr lang="en-US"/>
          </a:p>
        </p:txBody>
      </p:sp>
      <p:sp>
        <p:nvSpPr>
          <p:cNvPr id="4" name="Slide Number Placeholder 5">
            <a:extLst>
              <a:ext uri="{FF2B5EF4-FFF2-40B4-BE49-F238E27FC236}">
                <a16:creationId xmlns:a16="http://schemas.microsoft.com/office/drawing/2014/main" id="{1709242F-35D1-33F1-6688-3E4DBF9E2E84}"/>
              </a:ext>
            </a:extLst>
          </p:cNvPr>
          <p:cNvSpPr txBox="1">
            <a:spLocks/>
          </p:cNvSpPr>
          <p:nvPr userDrawn="1"/>
        </p:nvSpPr>
        <p:spPr>
          <a:xfrm>
            <a:off x="11579892" y="6498855"/>
            <a:ext cx="429987" cy="201977"/>
          </a:xfrm>
          <a:prstGeom prst="rect">
            <a:avLst/>
          </a:prstGeom>
        </p:spPr>
        <p:txBody>
          <a:bodyPr vert="horz" lIns="0" tIns="0" rIns="0" bIns="0" rtlCol="0" anchor="b" anchorCtr="0">
            <a:noAutofit/>
          </a:bodyPr>
          <a:lstStyle>
            <a:defPPr>
              <a:defRPr lang="en-US"/>
            </a:defPPr>
            <a:lvl1pPr marL="0" algn="r" defTabSz="457200" rtl="0" eaLnBrk="1" latinLnBrk="0" hangingPunct="1">
              <a:defRPr sz="1000" b="1"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3B685FD-28AB-42AB-8489-7FDC88D3D4CA}" type="slidenum">
              <a:rPr lang="en-US" smtClean="0"/>
              <a:pPr/>
              <a:t>‹#›</a:t>
            </a:fld>
            <a:endParaRPr lang="en-US"/>
          </a:p>
        </p:txBody>
      </p:sp>
      <p:sp>
        <p:nvSpPr>
          <p:cNvPr id="5" name="Text Placeholder 4">
            <a:extLst>
              <a:ext uri="{FF2B5EF4-FFF2-40B4-BE49-F238E27FC236}">
                <a16:creationId xmlns:a16="http://schemas.microsoft.com/office/drawing/2014/main" id="{26A33C19-E163-4C6D-B295-3AF905A60637}"/>
              </a:ext>
            </a:extLst>
          </p:cNvPr>
          <p:cNvSpPr txBox="1">
            <a:spLocks/>
          </p:cNvSpPr>
          <p:nvPr userDrawn="1"/>
        </p:nvSpPr>
        <p:spPr>
          <a:xfrm>
            <a:off x="2549495" y="6505074"/>
            <a:ext cx="7102150" cy="190500"/>
          </a:xfrm>
          <a:prstGeom prst="rect">
            <a:avLst/>
          </a:prstGeom>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Institutional/Investment Professional Use Only. Not for distribution to the public.</a:t>
            </a:r>
          </a:p>
        </p:txBody>
      </p:sp>
      <p:pic>
        <p:nvPicPr>
          <p:cNvPr id="8" name="Graphic 7">
            <a:extLst>
              <a:ext uri="{FF2B5EF4-FFF2-40B4-BE49-F238E27FC236}">
                <a16:creationId xmlns:a16="http://schemas.microsoft.com/office/drawing/2014/main" id="{A45BC7DF-6F32-4BFC-B353-6429E2C379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609461" y="6406787"/>
            <a:ext cx="1319821" cy="285750"/>
          </a:xfrm>
          <a:prstGeom prst="rect">
            <a:avLst/>
          </a:prstGeom>
        </p:spPr>
      </p:pic>
    </p:spTree>
    <p:extLst>
      <p:ext uri="{BB962C8B-B14F-4D97-AF65-F5344CB8AC3E}">
        <p14:creationId xmlns:p14="http://schemas.microsoft.com/office/powerpoint/2010/main" val="341373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horizontal light grey box-v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4AC24F-5D9B-5C31-DAFA-7A2107AB1F8E}"/>
              </a:ext>
            </a:extLst>
          </p:cNvPr>
          <p:cNvSpPr/>
          <p:nvPr userDrawn="1"/>
        </p:nvSpPr>
        <p:spPr>
          <a:xfrm>
            <a:off x="0" y="1861720"/>
            <a:ext cx="12192000" cy="36576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42467" y="519436"/>
            <a:ext cx="10924058" cy="792167"/>
          </a:xfrm>
          <a:prstGeom prst="rect">
            <a:avLst/>
          </a:prstGeom>
        </p:spPr>
        <p:txBody>
          <a:bodyPr/>
          <a:lstStyle>
            <a:lvl1pPr>
              <a:defRPr baseline="0">
                <a:solidFill>
                  <a:schemeClr val="tx2"/>
                </a:solidFill>
              </a:defRPr>
            </a:lvl1pPr>
          </a:lstStyle>
          <a:p>
            <a:r>
              <a:rPr lang="en-CA" noProof="0"/>
              <a:t>Slide title</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10557303"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0" name="Picture Placeholder 9">
            <a:extLst>
              <a:ext uri="{FF2B5EF4-FFF2-40B4-BE49-F238E27FC236}">
                <a16:creationId xmlns:a16="http://schemas.microsoft.com/office/drawing/2014/main" id="{6DB0A521-0032-0F78-826B-B367BBDC65B4}"/>
              </a:ext>
            </a:extLst>
          </p:cNvPr>
          <p:cNvSpPr>
            <a:spLocks noGrp="1"/>
          </p:cNvSpPr>
          <p:nvPr>
            <p:ph type="pic" sz="quarter" idx="15"/>
          </p:nvPr>
        </p:nvSpPr>
        <p:spPr>
          <a:xfrm>
            <a:off x="633881" y="3991709"/>
            <a:ext cx="2508595" cy="1015489"/>
          </a:xfrm>
          <a:ln w="28575">
            <a:solidFill>
              <a:schemeClr val="bg1"/>
            </a:solidFill>
          </a:ln>
        </p:spPr>
        <p:txBody>
          <a:bodyPr/>
          <a:lstStyle>
            <a:lvl1pPr>
              <a:defRPr sz="1600">
                <a:solidFill>
                  <a:schemeClr val="tx2"/>
                </a:solidFill>
              </a:defRPr>
            </a:lvl1pPr>
          </a:lstStyle>
          <a:p>
            <a:endParaRPr lang="en-US"/>
          </a:p>
        </p:txBody>
      </p:sp>
      <p:sp>
        <p:nvSpPr>
          <p:cNvPr id="14" name="Text Placeholder 13">
            <a:extLst>
              <a:ext uri="{FF2B5EF4-FFF2-40B4-BE49-F238E27FC236}">
                <a16:creationId xmlns:a16="http://schemas.microsoft.com/office/drawing/2014/main" id="{2746C399-46E5-2BA0-81E2-1419D9074E30}"/>
              </a:ext>
            </a:extLst>
          </p:cNvPr>
          <p:cNvSpPr>
            <a:spLocks noGrp="1"/>
          </p:cNvSpPr>
          <p:nvPr>
            <p:ph type="body" sz="quarter" idx="16" hasCustomPrompt="1"/>
          </p:nvPr>
        </p:nvSpPr>
        <p:spPr>
          <a:xfrm>
            <a:off x="633881" y="2290872"/>
            <a:ext cx="2500009" cy="511811"/>
          </a:xfrm>
        </p:spPr>
        <p:txBody>
          <a:bodyPr/>
          <a:lstStyle>
            <a:lvl1pPr marL="0" indent="0">
              <a:buNone/>
              <a:defRPr sz="1600" b="1">
                <a:solidFill>
                  <a:schemeClr val="tx2"/>
                </a:solidFill>
              </a:defRPr>
            </a:lvl1pPr>
            <a:lvl2pPr marL="338328" indent="0">
              <a:buNone/>
              <a:defRPr sz="1600" b="1"/>
            </a:lvl2pPr>
            <a:lvl3pPr marL="685800" indent="0">
              <a:buNone/>
              <a:defRPr sz="1600" b="1"/>
            </a:lvl3pPr>
            <a:lvl4pPr marL="1014984" indent="0">
              <a:buNone/>
              <a:defRPr sz="1600" b="1"/>
            </a:lvl4pPr>
            <a:lvl5pPr marL="1380744" indent="0">
              <a:buNone/>
              <a:defRPr sz="1600" b="1"/>
            </a:lvl5pPr>
          </a:lstStyle>
          <a:p>
            <a:pPr lvl="0"/>
            <a:r>
              <a:rPr lang="en-US"/>
              <a:t>Click to add text</a:t>
            </a:r>
          </a:p>
        </p:txBody>
      </p:sp>
      <p:sp>
        <p:nvSpPr>
          <p:cNvPr id="17" name="Text Placeholder 16">
            <a:extLst>
              <a:ext uri="{FF2B5EF4-FFF2-40B4-BE49-F238E27FC236}">
                <a16:creationId xmlns:a16="http://schemas.microsoft.com/office/drawing/2014/main" id="{0F68B9D3-60A5-6DCF-F721-0FFB4B4FDF52}"/>
              </a:ext>
            </a:extLst>
          </p:cNvPr>
          <p:cNvSpPr>
            <a:spLocks noGrp="1"/>
          </p:cNvSpPr>
          <p:nvPr>
            <p:ph type="body" sz="quarter" idx="17" hasCustomPrompt="1"/>
          </p:nvPr>
        </p:nvSpPr>
        <p:spPr>
          <a:xfrm>
            <a:off x="642467" y="2929054"/>
            <a:ext cx="2500009" cy="959005"/>
          </a:xfrm>
        </p:spPr>
        <p:txBody>
          <a:bodyPr/>
          <a:lstStyle>
            <a:lvl1pPr marL="0" indent="0">
              <a:buNone/>
              <a:defRPr sz="12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19" name="Picture Placeholder 9">
            <a:extLst>
              <a:ext uri="{FF2B5EF4-FFF2-40B4-BE49-F238E27FC236}">
                <a16:creationId xmlns:a16="http://schemas.microsoft.com/office/drawing/2014/main" id="{430582F8-EBA1-86EF-C908-7CF36E04BB54}"/>
              </a:ext>
            </a:extLst>
          </p:cNvPr>
          <p:cNvSpPr>
            <a:spLocks noGrp="1"/>
          </p:cNvSpPr>
          <p:nvPr>
            <p:ph type="pic" sz="quarter" idx="18"/>
          </p:nvPr>
        </p:nvSpPr>
        <p:spPr>
          <a:xfrm>
            <a:off x="3429834" y="3991709"/>
            <a:ext cx="2508595" cy="1015489"/>
          </a:xfrm>
          <a:ln w="28575">
            <a:solidFill>
              <a:schemeClr val="bg1"/>
            </a:solidFill>
          </a:ln>
        </p:spPr>
        <p:txBody>
          <a:bodyPr/>
          <a:lstStyle>
            <a:lvl1pPr>
              <a:defRPr sz="1600">
                <a:solidFill>
                  <a:schemeClr val="tx2"/>
                </a:solidFill>
              </a:defRPr>
            </a:lvl1pPr>
          </a:lstStyle>
          <a:p>
            <a:endParaRPr lang="en-US"/>
          </a:p>
        </p:txBody>
      </p:sp>
      <p:sp>
        <p:nvSpPr>
          <p:cNvPr id="20" name="Text Placeholder 13">
            <a:extLst>
              <a:ext uri="{FF2B5EF4-FFF2-40B4-BE49-F238E27FC236}">
                <a16:creationId xmlns:a16="http://schemas.microsoft.com/office/drawing/2014/main" id="{326FBB93-160D-6381-7E83-1B11D6D303BD}"/>
              </a:ext>
            </a:extLst>
          </p:cNvPr>
          <p:cNvSpPr>
            <a:spLocks noGrp="1"/>
          </p:cNvSpPr>
          <p:nvPr>
            <p:ph type="body" sz="quarter" idx="19" hasCustomPrompt="1"/>
          </p:nvPr>
        </p:nvSpPr>
        <p:spPr>
          <a:xfrm>
            <a:off x="3429834" y="2290872"/>
            <a:ext cx="2500009" cy="511811"/>
          </a:xfrm>
        </p:spPr>
        <p:txBody>
          <a:bodyPr/>
          <a:lstStyle>
            <a:lvl1pPr marL="0" indent="0">
              <a:buNone/>
              <a:defRPr sz="1600" b="1">
                <a:solidFill>
                  <a:schemeClr val="tx2"/>
                </a:solidFill>
              </a:defRPr>
            </a:lvl1pPr>
            <a:lvl2pPr marL="338328" indent="0">
              <a:buNone/>
              <a:defRPr sz="1600" b="1"/>
            </a:lvl2pPr>
            <a:lvl3pPr marL="685800" indent="0">
              <a:buNone/>
              <a:defRPr sz="1600" b="1"/>
            </a:lvl3pPr>
            <a:lvl4pPr marL="1014984" indent="0">
              <a:buNone/>
              <a:defRPr sz="1600" b="1"/>
            </a:lvl4pPr>
            <a:lvl5pPr marL="1380744" indent="0">
              <a:buNone/>
              <a:defRPr sz="1600" b="1"/>
            </a:lvl5pPr>
          </a:lstStyle>
          <a:p>
            <a:pPr lvl="0"/>
            <a:r>
              <a:rPr lang="en-US"/>
              <a:t>Click to add text</a:t>
            </a:r>
          </a:p>
        </p:txBody>
      </p:sp>
      <p:sp>
        <p:nvSpPr>
          <p:cNvPr id="21" name="Text Placeholder 16">
            <a:extLst>
              <a:ext uri="{FF2B5EF4-FFF2-40B4-BE49-F238E27FC236}">
                <a16:creationId xmlns:a16="http://schemas.microsoft.com/office/drawing/2014/main" id="{4FC8496F-98B6-0CE9-D5CF-ADE5584F9171}"/>
              </a:ext>
            </a:extLst>
          </p:cNvPr>
          <p:cNvSpPr>
            <a:spLocks noGrp="1"/>
          </p:cNvSpPr>
          <p:nvPr>
            <p:ph type="body" sz="quarter" idx="20" hasCustomPrompt="1"/>
          </p:nvPr>
        </p:nvSpPr>
        <p:spPr>
          <a:xfrm>
            <a:off x="3438420" y="2929054"/>
            <a:ext cx="2500009" cy="959005"/>
          </a:xfrm>
        </p:spPr>
        <p:txBody>
          <a:bodyPr/>
          <a:lstStyle>
            <a:lvl1pPr marL="0" indent="0">
              <a:buNone/>
              <a:defRPr sz="12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22" name="Picture Placeholder 9">
            <a:extLst>
              <a:ext uri="{FF2B5EF4-FFF2-40B4-BE49-F238E27FC236}">
                <a16:creationId xmlns:a16="http://schemas.microsoft.com/office/drawing/2014/main" id="{7CF1B44E-ECAE-2C0C-64E8-BA175EF9C273}"/>
              </a:ext>
            </a:extLst>
          </p:cNvPr>
          <p:cNvSpPr>
            <a:spLocks noGrp="1"/>
          </p:cNvSpPr>
          <p:nvPr>
            <p:ph type="pic" sz="quarter" idx="21"/>
          </p:nvPr>
        </p:nvSpPr>
        <p:spPr>
          <a:xfrm>
            <a:off x="6216997" y="3991709"/>
            <a:ext cx="2508595" cy="1015489"/>
          </a:xfrm>
          <a:ln w="28575">
            <a:solidFill>
              <a:schemeClr val="bg1"/>
            </a:solidFill>
          </a:ln>
        </p:spPr>
        <p:txBody>
          <a:bodyPr/>
          <a:lstStyle>
            <a:lvl1pPr>
              <a:defRPr sz="1600">
                <a:solidFill>
                  <a:schemeClr val="tx2"/>
                </a:solidFill>
              </a:defRPr>
            </a:lvl1pPr>
          </a:lstStyle>
          <a:p>
            <a:endParaRPr lang="en-US"/>
          </a:p>
        </p:txBody>
      </p:sp>
      <p:sp>
        <p:nvSpPr>
          <p:cNvPr id="23" name="Text Placeholder 13">
            <a:extLst>
              <a:ext uri="{FF2B5EF4-FFF2-40B4-BE49-F238E27FC236}">
                <a16:creationId xmlns:a16="http://schemas.microsoft.com/office/drawing/2014/main" id="{D436CDBC-170C-CDF4-91D1-114736A16295}"/>
              </a:ext>
            </a:extLst>
          </p:cNvPr>
          <p:cNvSpPr>
            <a:spLocks noGrp="1"/>
          </p:cNvSpPr>
          <p:nvPr>
            <p:ph type="body" sz="quarter" idx="22" hasCustomPrompt="1"/>
          </p:nvPr>
        </p:nvSpPr>
        <p:spPr>
          <a:xfrm>
            <a:off x="6216997" y="2290872"/>
            <a:ext cx="2500009" cy="511811"/>
          </a:xfrm>
        </p:spPr>
        <p:txBody>
          <a:bodyPr/>
          <a:lstStyle>
            <a:lvl1pPr marL="0" indent="0">
              <a:buNone/>
              <a:defRPr sz="1600" b="1">
                <a:solidFill>
                  <a:schemeClr val="tx2"/>
                </a:solidFill>
              </a:defRPr>
            </a:lvl1pPr>
            <a:lvl2pPr marL="338328" indent="0">
              <a:buNone/>
              <a:defRPr sz="1600" b="1"/>
            </a:lvl2pPr>
            <a:lvl3pPr marL="685800" indent="0">
              <a:buNone/>
              <a:defRPr sz="1600" b="1"/>
            </a:lvl3pPr>
            <a:lvl4pPr marL="1014984" indent="0">
              <a:buNone/>
              <a:defRPr sz="1600" b="1"/>
            </a:lvl4pPr>
            <a:lvl5pPr marL="1380744" indent="0">
              <a:buNone/>
              <a:defRPr sz="1600" b="1"/>
            </a:lvl5pPr>
          </a:lstStyle>
          <a:p>
            <a:pPr lvl="0"/>
            <a:r>
              <a:rPr lang="en-US"/>
              <a:t>Click to add text</a:t>
            </a:r>
          </a:p>
        </p:txBody>
      </p:sp>
      <p:sp>
        <p:nvSpPr>
          <p:cNvPr id="24" name="Text Placeholder 16">
            <a:extLst>
              <a:ext uri="{FF2B5EF4-FFF2-40B4-BE49-F238E27FC236}">
                <a16:creationId xmlns:a16="http://schemas.microsoft.com/office/drawing/2014/main" id="{425DD34F-D5EB-89A8-2E03-83F7DD438E24}"/>
              </a:ext>
            </a:extLst>
          </p:cNvPr>
          <p:cNvSpPr>
            <a:spLocks noGrp="1"/>
          </p:cNvSpPr>
          <p:nvPr>
            <p:ph type="body" sz="quarter" idx="23" hasCustomPrompt="1"/>
          </p:nvPr>
        </p:nvSpPr>
        <p:spPr>
          <a:xfrm>
            <a:off x="6225583" y="2929054"/>
            <a:ext cx="2500009" cy="959005"/>
          </a:xfrm>
        </p:spPr>
        <p:txBody>
          <a:bodyPr/>
          <a:lstStyle>
            <a:lvl1pPr marL="0" indent="0">
              <a:buNone/>
              <a:defRPr sz="12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
        <p:nvSpPr>
          <p:cNvPr id="25" name="Picture Placeholder 9">
            <a:extLst>
              <a:ext uri="{FF2B5EF4-FFF2-40B4-BE49-F238E27FC236}">
                <a16:creationId xmlns:a16="http://schemas.microsoft.com/office/drawing/2014/main" id="{379C4499-37F0-26DB-04CA-C1BAF70358AD}"/>
              </a:ext>
            </a:extLst>
          </p:cNvPr>
          <p:cNvSpPr>
            <a:spLocks noGrp="1"/>
          </p:cNvSpPr>
          <p:nvPr>
            <p:ph type="pic" sz="quarter" idx="24"/>
          </p:nvPr>
        </p:nvSpPr>
        <p:spPr>
          <a:xfrm>
            <a:off x="9032000" y="3991709"/>
            <a:ext cx="2533491" cy="1015489"/>
          </a:xfrm>
          <a:ln w="28575">
            <a:solidFill>
              <a:schemeClr val="bg1"/>
            </a:solidFill>
          </a:ln>
        </p:spPr>
        <p:txBody>
          <a:bodyPr/>
          <a:lstStyle>
            <a:lvl1pPr>
              <a:defRPr sz="1600">
                <a:solidFill>
                  <a:schemeClr val="tx2"/>
                </a:solidFill>
              </a:defRPr>
            </a:lvl1pPr>
          </a:lstStyle>
          <a:p>
            <a:endParaRPr lang="en-US"/>
          </a:p>
        </p:txBody>
      </p:sp>
      <p:sp>
        <p:nvSpPr>
          <p:cNvPr id="26" name="Text Placeholder 13">
            <a:extLst>
              <a:ext uri="{FF2B5EF4-FFF2-40B4-BE49-F238E27FC236}">
                <a16:creationId xmlns:a16="http://schemas.microsoft.com/office/drawing/2014/main" id="{4F60FCB1-815C-73E2-1CEF-D91ED373BE10}"/>
              </a:ext>
            </a:extLst>
          </p:cNvPr>
          <p:cNvSpPr>
            <a:spLocks noGrp="1"/>
          </p:cNvSpPr>
          <p:nvPr>
            <p:ph type="body" sz="quarter" idx="25" hasCustomPrompt="1"/>
          </p:nvPr>
        </p:nvSpPr>
        <p:spPr>
          <a:xfrm>
            <a:off x="9012949" y="2290872"/>
            <a:ext cx="2553575" cy="511811"/>
          </a:xfrm>
        </p:spPr>
        <p:txBody>
          <a:bodyPr/>
          <a:lstStyle>
            <a:lvl1pPr marL="0" indent="0">
              <a:buNone/>
              <a:defRPr sz="1600" b="1">
                <a:solidFill>
                  <a:schemeClr val="tx2"/>
                </a:solidFill>
              </a:defRPr>
            </a:lvl1pPr>
            <a:lvl2pPr marL="338328" indent="0">
              <a:buNone/>
              <a:defRPr sz="1600" b="1"/>
            </a:lvl2pPr>
            <a:lvl3pPr marL="685800" indent="0">
              <a:buNone/>
              <a:defRPr sz="1600" b="1"/>
            </a:lvl3pPr>
            <a:lvl4pPr marL="1014984" indent="0">
              <a:buNone/>
              <a:defRPr sz="1600" b="1"/>
            </a:lvl4pPr>
            <a:lvl5pPr marL="1380744" indent="0">
              <a:buNone/>
              <a:defRPr sz="1600" b="1"/>
            </a:lvl5pPr>
          </a:lstStyle>
          <a:p>
            <a:pPr lvl="0"/>
            <a:r>
              <a:rPr lang="en-US"/>
              <a:t>Click to add text</a:t>
            </a:r>
          </a:p>
        </p:txBody>
      </p:sp>
      <p:sp>
        <p:nvSpPr>
          <p:cNvPr id="27" name="Text Placeholder 16">
            <a:extLst>
              <a:ext uri="{FF2B5EF4-FFF2-40B4-BE49-F238E27FC236}">
                <a16:creationId xmlns:a16="http://schemas.microsoft.com/office/drawing/2014/main" id="{B8E71AB6-EEF9-6E36-CA93-2E3BE7C17151}"/>
              </a:ext>
            </a:extLst>
          </p:cNvPr>
          <p:cNvSpPr>
            <a:spLocks noGrp="1"/>
          </p:cNvSpPr>
          <p:nvPr>
            <p:ph type="body" sz="quarter" idx="26" hasCustomPrompt="1"/>
          </p:nvPr>
        </p:nvSpPr>
        <p:spPr>
          <a:xfrm>
            <a:off x="9040586" y="2929054"/>
            <a:ext cx="2524820" cy="959005"/>
          </a:xfrm>
        </p:spPr>
        <p:txBody>
          <a:bodyPr/>
          <a:lstStyle>
            <a:lvl1pPr marL="0" indent="0">
              <a:buNone/>
              <a:defRPr sz="12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add text</a:t>
            </a:r>
          </a:p>
        </p:txBody>
      </p:sp>
    </p:spTree>
    <p:extLst>
      <p:ext uri="{BB962C8B-B14F-4D97-AF65-F5344CB8AC3E}">
        <p14:creationId xmlns:p14="http://schemas.microsoft.com/office/powerpoint/2010/main" val="25988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vertical light grey box-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2468" y="519436"/>
            <a:ext cx="7507620" cy="914754"/>
          </a:xfrm>
          <a:prstGeom prst="rect">
            <a:avLst/>
          </a:prstGeom>
        </p:spPr>
        <p:txBody>
          <a:bodyPr/>
          <a:lstStyle>
            <a:lvl1pPr>
              <a:defRPr baseline="0">
                <a:solidFill>
                  <a:schemeClr val="tx2"/>
                </a:solidFill>
              </a:defRPr>
            </a:lvl1pPr>
          </a:lstStyle>
          <a:p>
            <a:r>
              <a:rPr lang="en-CA" noProof="0"/>
              <a:t>Slide title</a:t>
            </a:r>
          </a:p>
        </p:txBody>
      </p:sp>
      <p:sp>
        <p:nvSpPr>
          <p:cNvPr id="3" name="Content Placeholder 2"/>
          <p:cNvSpPr>
            <a:spLocks noGrp="1"/>
          </p:cNvSpPr>
          <p:nvPr>
            <p:ph idx="1" hasCustomPrompt="1"/>
          </p:nvPr>
        </p:nvSpPr>
        <p:spPr>
          <a:xfrm>
            <a:off x="642468" y="1630019"/>
            <a:ext cx="2921748" cy="208721"/>
          </a:xfrm>
          <a:prstGeom prst="rect">
            <a:avLst/>
          </a:prstGeom>
        </p:spPr>
        <p:txBody>
          <a:bodyPr/>
          <a:lstStyle>
            <a:lvl1pPr marL="0" indent="0">
              <a:spcBef>
                <a:spcPts val="0"/>
              </a:spcBef>
              <a:spcAft>
                <a:spcPts val="1800"/>
              </a:spcAft>
              <a:buNone/>
              <a:defRPr sz="14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38134" y="5798945"/>
            <a:ext cx="7507619"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11" name="Content Placeholder 2">
            <a:extLst>
              <a:ext uri="{FF2B5EF4-FFF2-40B4-BE49-F238E27FC236}">
                <a16:creationId xmlns:a16="http://schemas.microsoft.com/office/drawing/2014/main" id="{3E6D12DE-F3CF-1FBD-FA67-D91C7640E4BB}"/>
              </a:ext>
            </a:extLst>
          </p:cNvPr>
          <p:cNvSpPr>
            <a:spLocks noGrp="1"/>
          </p:cNvSpPr>
          <p:nvPr>
            <p:ph idx="17" hasCustomPrompt="1"/>
          </p:nvPr>
        </p:nvSpPr>
        <p:spPr>
          <a:xfrm>
            <a:off x="642468" y="1878497"/>
            <a:ext cx="2921748" cy="208721"/>
          </a:xfrm>
          <a:prstGeom prst="rect">
            <a:avLst/>
          </a:prstGeom>
        </p:spPr>
        <p:txBody>
          <a:bodyPr/>
          <a:lstStyle>
            <a:lvl1pPr marL="0" indent="0">
              <a:spcBef>
                <a:spcPts val="0"/>
              </a:spcBef>
              <a:spcAft>
                <a:spcPts val="1800"/>
              </a:spcAft>
              <a:buNone/>
              <a:defRPr sz="1400" b="1">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43" name="Text Placeholder 40">
            <a:extLst>
              <a:ext uri="{FF2B5EF4-FFF2-40B4-BE49-F238E27FC236}">
                <a16:creationId xmlns:a16="http://schemas.microsoft.com/office/drawing/2014/main" id="{AB310D57-8DD3-B9DE-0174-F6DB54E97E1B}"/>
              </a:ext>
            </a:extLst>
          </p:cNvPr>
          <p:cNvSpPr>
            <a:spLocks noGrp="1"/>
          </p:cNvSpPr>
          <p:nvPr>
            <p:ph type="body" sz="quarter" idx="41" hasCustomPrompt="1"/>
          </p:nvPr>
        </p:nvSpPr>
        <p:spPr>
          <a:xfrm>
            <a:off x="638134" y="2126975"/>
            <a:ext cx="2926082" cy="692498"/>
          </a:xfrm>
        </p:spPr>
        <p:txBody>
          <a:bodyPr/>
          <a:lstStyle>
            <a:lvl1pPr marL="0" indent="0">
              <a:buNone/>
              <a:defRPr sz="110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44" name="Content Placeholder 2">
            <a:extLst>
              <a:ext uri="{FF2B5EF4-FFF2-40B4-BE49-F238E27FC236}">
                <a16:creationId xmlns:a16="http://schemas.microsoft.com/office/drawing/2014/main" id="{99F87233-BF06-232D-00DB-76115371832B}"/>
              </a:ext>
            </a:extLst>
          </p:cNvPr>
          <p:cNvSpPr>
            <a:spLocks noGrp="1"/>
          </p:cNvSpPr>
          <p:nvPr>
            <p:ph idx="43" hasCustomPrompt="1"/>
          </p:nvPr>
        </p:nvSpPr>
        <p:spPr>
          <a:xfrm>
            <a:off x="4439768" y="1630019"/>
            <a:ext cx="2921748" cy="208721"/>
          </a:xfrm>
          <a:prstGeom prst="rect">
            <a:avLst/>
          </a:prstGeom>
        </p:spPr>
        <p:txBody>
          <a:bodyPr/>
          <a:lstStyle>
            <a:lvl1pPr marL="0" indent="0">
              <a:spcBef>
                <a:spcPts val="0"/>
              </a:spcBef>
              <a:spcAft>
                <a:spcPts val="1800"/>
              </a:spcAft>
              <a:buNone/>
              <a:defRPr sz="14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45" name="Content Placeholder 2">
            <a:extLst>
              <a:ext uri="{FF2B5EF4-FFF2-40B4-BE49-F238E27FC236}">
                <a16:creationId xmlns:a16="http://schemas.microsoft.com/office/drawing/2014/main" id="{CCB143A1-0449-A482-B8DD-6440F0CB24FE}"/>
              </a:ext>
            </a:extLst>
          </p:cNvPr>
          <p:cNvSpPr>
            <a:spLocks noGrp="1"/>
          </p:cNvSpPr>
          <p:nvPr>
            <p:ph idx="44" hasCustomPrompt="1"/>
          </p:nvPr>
        </p:nvSpPr>
        <p:spPr>
          <a:xfrm>
            <a:off x="4439768" y="1878497"/>
            <a:ext cx="2921748" cy="208721"/>
          </a:xfrm>
          <a:prstGeom prst="rect">
            <a:avLst/>
          </a:prstGeom>
        </p:spPr>
        <p:txBody>
          <a:bodyPr/>
          <a:lstStyle>
            <a:lvl1pPr marL="0" indent="0">
              <a:spcBef>
                <a:spcPts val="0"/>
              </a:spcBef>
              <a:spcAft>
                <a:spcPts val="1800"/>
              </a:spcAft>
              <a:buNone/>
              <a:defRPr sz="1400" b="1">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46" name="Text Placeholder 40">
            <a:extLst>
              <a:ext uri="{FF2B5EF4-FFF2-40B4-BE49-F238E27FC236}">
                <a16:creationId xmlns:a16="http://schemas.microsoft.com/office/drawing/2014/main" id="{C23F926C-2001-220D-B46A-ACB7E7B13F7B}"/>
              </a:ext>
            </a:extLst>
          </p:cNvPr>
          <p:cNvSpPr>
            <a:spLocks noGrp="1"/>
          </p:cNvSpPr>
          <p:nvPr>
            <p:ph type="body" sz="quarter" idx="45" hasCustomPrompt="1"/>
          </p:nvPr>
        </p:nvSpPr>
        <p:spPr>
          <a:xfrm>
            <a:off x="4435434" y="2126975"/>
            <a:ext cx="2926082" cy="692498"/>
          </a:xfrm>
        </p:spPr>
        <p:txBody>
          <a:bodyPr/>
          <a:lstStyle>
            <a:lvl1pPr marL="0" indent="0">
              <a:buNone/>
              <a:defRPr sz="110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47" name="Content Placeholder 2">
            <a:extLst>
              <a:ext uri="{FF2B5EF4-FFF2-40B4-BE49-F238E27FC236}">
                <a16:creationId xmlns:a16="http://schemas.microsoft.com/office/drawing/2014/main" id="{FACB7D96-73FE-8B9F-E62E-EA6FA001CCCA}"/>
              </a:ext>
            </a:extLst>
          </p:cNvPr>
          <p:cNvSpPr>
            <a:spLocks noGrp="1"/>
          </p:cNvSpPr>
          <p:nvPr>
            <p:ph idx="46" hasCustomPrompt="1"/>
          </p:nvPr>
        </p:nvSpPr>
        <p:spPr>
          <a:xfrm>
            <a:off x="642468" y="3007969"/>
            <a:ext cx="2921748" cy="208721"/>
          </a:xfrm>
          <a:prstGeom prst="rect">
            <a:avLst/>
          </a:prstGeom>
        </p:spPr>
        <p:txBody>
          <a:bodyPr/>
          <a:lstStyle>
            <a:lvl1pPr marL="0" indent="0">
              <a:spcBef>
                <a:spcPts val="0"/>
              </a:spcBef>
              <a:spcAft>
                <a:spcPts val="1800"/>
              </a:spcAft>
              <a:buNone/>
              <a:defRPr sz="14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48" name="Content Placeholder 2">
            <a:extLst>
              <a:ext uri="{FF2B5EF4-FFF2-40B4-BE49-F238E27FC236}">
                <a16:creationId xmlns:a16="http://schemas.microsoft.com/office/drawing/2014/main" id="{BDA7EBCC-279F-DC05-D29F-A5653D1C060A}"/>
              </a:ext>
            </a:extLst>
          </p:cNvPr>
          <p:cNvSpPr>
            <a:spLocks noGrp="1"/>
          </p:cNvSpPr>
          <p:nvPr>
            <p:ph idx="47" hasCustomPrompt="1"/>
          </p:nvPr>
        </p:nvSpPr>
        <p:spPr>
          <a:xfrm>
            <a:off x="642468" y="3256447"/>
            <a:ext cx="2921748" cy="208721"/>
          </a:xfrm>
          <a:prstGeom prst="rect">
            <a:avLst/>
          </a:prstGeom>
        </p:spPr>
        <p:txBody>
          <a:bodyPr/>
          <a:lstStyle>
            <a:lvl1pPr marL="0" indent="0">
              <a:spcBef>
                <a:spcPts val="0"/>
              </a:spcBef>
              <a:spcAft>
                <a:spcPts val="1800"/>
              </a:spcAft>
              <a:buNone/>
              <a:defRPr sz="1400" b="1">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49" name="Text Placeholder 40">
            <a:extLst>
              <a:ext uri="{FF2B5EF4-FFF2-40B4-BE49-F238E27FC236}">
                <a16:creationId xmlns:a16="http://schemas.microsoft.com/office/drawing/2014/main" id="{4ECD3A00-5BCF-6098-89FE-551B81E3E5B8}"/>
              </a:ext>
            </a:extLst>
          </p:cNvPr>
          <p:cNvSpPr>
            <a:spLocks noGrp="1"/>
          </p:cNvSpPr>
          <p:nvPr>
            <p:ph type="body" sz="quarter" idx="48" hasCustomPrompt="1"/>
          </p:nvPr>
        </p:nvSpPr>
        <p:spPr>
          <a:xfrm>
            <a:off x="638134" y="3504925"/>
            <a:ext cx="2926082" cy="692498"/>
          </a:xfrm>
        </p:spPr>
        <p:txBody>
          <a:bodyPr/>
          <a:lstStyle>
            <a:lvl1pPr marL="0" indent="0">
              <a:buNone/>
              <a:defRPr sz="110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50" name="Content Placeholder 2">
            <a:extLst>
              <a:ext uri="{FF2B5EF4-FFF2-40B4-BE49-F238E27FC236}">
                <a16:creationId xmlns:a16="http://schemas.microsoft.com/office/drawing/2014/main" id="{1DDA5036-D47E-702D-6F2A-7F2FF3371F47}"/>
              </a:ext>
            </a:extLst>
          </p:cNvPr>
          <p:cNvSpPr>
            <a:spLocks noGrp="1"/>
          </p:cNvSpPr>
          <p:nvPr>
            <p:ph idx="49" hasCustomPrompt="1"/>
          </p:nvPr>
        </p:nvSpPr>
        <p:spPr>
          <a:xfrm>
            <a:off x="4439768" y="3007969"/>
            <a:ext cx="2921748" cy="208721"/>
          </a:xfrm>
          <a:prstGeom prst="rect">
            <a:avLst/>
          </a:prstGeom>
        </p:spPr>
        <p:txBody>
          <a:bodyPr/>
          <a:lstStyle>
            <a:lvl1pPr marL="0" indent="0">
              <a:spcBef>
                <a:spcPts val="0"/>
              </a:spcBef>
              <a:spcAft>
                <a:spcPts val="1800"/>
              </a:spcAft>
              <a:buNone/>
              <a:defRPr sz="14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51" name="Content Placeholder 2">
            <a:extLst>
              <a:ext uri="{FF2B5EF4-FFF2-40B4-BE49-F238E27FC236}">
                <a16:creationId xmlns:a16="http://schemas.microsoft.com/office/drawing/2014/main" id="{A009BE70-2E96-73A4-DB6B-3BAC0851F10E}"/>
              </a:ext>
            </a:extLst>
          </p:cNvPr>
          <p:cNvSpPr>
            <a:spLocks noGrp="1"/>
          </p:cNvSpPr>
          <p:nvPr>
            <p:ph idx="50" hasCustomPrompt="1"/>
          </p:nvPr>
        </p:nvSpPr>
        <p:spPr>
          <a:xfrm>
            <a:off x="4439768" y="3256447"/>
            <a:ext cx="2921748" cy="208721"/>
          </a:xfrm>
          <a:prstGeom prst="rect">
            <a:avLst/>
          </a:prstGeom>
        </p:spPr>
        <p:txBody>
          <a:bodyPr/>
          <a:lstStyle>
            <a:lvl1pPr marL="0" indent="0">
              <a:spcBef>
                <a:spcPts val="0"/>
              </a:spcBef>
              <a:spcAft>
                <a:spcPts val="1800"/>
              </a:spcAft>
              <a:buNone/>
              <a:defRPr sz="1400" b="1">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52" name="Text Placeholder 40">
            <a:extLst>
              <a:ext uri="{FF2B5EF4-FFF2-40B4-BE49-F238E27FC236}">
                <a16:creationId xmlns:a16="http://schemas.microsoft.com/office/drawing/2014/main" id="{FFFDEE38-4E1E-DC27-88B0-79B091AE7A44}"/>
              </a:ext>
            </a:extLst>
          </p:cNvPr>
          <p:cNvSpPr>
            <a:spLocks noGrp="1"/>
          </p:cNvSpPr>
          <p:nvPr>
            <p:ph type="body" sz="quarter" idx="51" hasCustomPrompt="1"/>
          </p:nvPr>
        </p:nvSpPr>
        <p:spPr>
          <a:xfrm>
            <a:off x="4435434" y="3504925"/>
            <a:ext cx="2926082" cy="692498"/>
          </a:xfrm>
        </p:spPr>
        <p:txBody>
          <a:bodyPr/>
          <a:lstStyle>
            <a:lvl1pPr marL="0" indent="0">
              <a:buNone/>
              <a:defRPr sz="110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53" name="Content Placeholder 2">
            <a:extLst>
              <a:ext uri="{FF2B5EF4-FFF2-40B4-BE49-F238E27FC236}">
                <a16:creationId xmlns:a16="http://schemas.microsoft.com/office/drawing/2014/main" id="{8C711E81-F040-4470-BE61-8F885D961CEE}"/>
              </a:ext>
            </a:extLst>
          </p:cNvPr>
          <p:cNvSpPr>
            <a:spLocks noGrp="1"/>
          </p:cNvSpPr>
          <p:nvPr>
            <p:ph idx="52" hasCustomPrompt="1"/>
          </p:nvPr>
        </p:nvSpPr>
        <p:spPr>
          <a:xfrm>
            <a:off x="642468" y="4385919"/>
            <a:ext cx="2921748" cy="208721"/>
          </a:xfrm>
          <a:prstGeom prst="rect">
            <a:avLst/>
          </a:prstGeom>
        </p:spPr>
        <p:txBody>
          <a:bodyPr/>
          <a:lstStyle>
            <a:lvl1pPr marL="0" indent="0">
              <a:spcBef>
                <a:spcPts val="0"/>
              </a:spcBef>
              <a:spcAft>
                <a:spcPts val="1800"/>
              </a:spcAft>
              <a:buNone/>
              <a:defRPr sz="14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54" name="Content Placeholder 2">
            <a:extLst>
              <a:ext uri="{FF2B5EF4-FFF2-40B4-BE49-F238E27FC236}">
                <a16:creationId xmlns:a16="http://schemas.microsoft.com/office/drawing/2014/main" id="{D9355264-143A-8773-7A88-B3AF06552638}"/>
              </a:ext>
            </a:extLst>
          </p:cNvPr>
          <p:cNvSpPr>
            <a:spLocks noGrp="1"/>
          </p:cNvSpPr>
          <p:nvPr>
            <p:ph idx="53" hasCustomPrompt="1"/>
          </p:nvPr>
        </p:nvSpPr>
        <p:spPr>
          <a:xfrm>
            <a:off x="642468" y="4634397"/>
            <a:ext cx="2921748" cy="208721"/>
          </a:xfrm>
          <a:prstGeom prst="rect">
            <a:avLst/>
          </a:prstGeom>
        </p:spPr>
        <p:txBody>
          <a:bodyPr/>
          <a:lstStyle>
            <a:lvl1pPr marL="0" indent="0">
              <a:spcBef>
                <a:spcPts val="0"/>
              </a:spcBef>
              <a:spcAft>
                <a:spcPts val="1800"/>
              </a:spcAft>
              <a:buNone/>
              <a:defRPr sz="1400" b="1">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55" name="Text Placeholder 40">
            <a:extLst>
              <a:ext uri="{FF2B5EF4-FFF2-40B4-BE49-F238E27FC236}">
                <a16:creationId xmlns:a16="http://schemas.microsoft.com/office/drawing/2014/main" id="{C2264D1D-50C1-3A49-A9BE-CF51F876EEDC}"/>
              </a:ext>
            </a:extLst>
          </p:cNvPr>
          <p:cNvSpPr>
            <a:spLocks noGrp="1"/>
          </p:cNvSpPr>
          <p:nvPr>
            <p:ph type="body" sz="quarter" idx="54" hasCustomPrompt="1"/>
          </p:nvPr>
        </p:nvSpPr>
        <p:spPr>
          <a:xfrm>
            <a:off x="638134" y="4882875"/>
            <a:ext cx="2926082" cy="692498"/>
          </a:xfrm>
        </p:spPr>
        <p:txBody>
          <a:bodyPr/>
          <a:lstStyle>
            <a:lvl1pPr marL="0" indent="0">
              <a:buNone/>
              <a:defRPr sz="110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56" name="Content Placeholder 2">
            <a:extLst>
              <a:ext uri="{FF2B5EF4-FFF2-40B4-BE49-F238E27FC236}">
                <a16:creationId xmlns:a16="http://schemas.microsoft.com/office/drawing/2014/main" id="{C553CC1A-3ED8-48D5-DB5E-C793B3F54E8F}"/>
              </a:ext>
            </a:extLst>
          </p:cNvPr>
          <p:cNvSpPr>
            <a:spLocks noGrp="1"/>
          </p:cNvSpPr>
          <p:nvPr>
            <p:ph idx="55" hasCustomPrompt="1"/>
          </p:nvPr>
        </p:nvSpPr>
        <p:spPr>
          <a:xfrm>
            <a:off x="4439768" y="4385919"/>
            <a:ext cx="2921748" cy="208721"/>
          </a:xfrm>
          <a:prstGeom prst="rect">
            <a:avLst/>
          </a:prstGeom>
        </p:spPr>
        <p:txBody>
          <a:bodyPr/>
          <a:lstStyle>
            <a:lvl1pPr marL="0" indent="0">
              <a:spcBef>
                <a:spcPts val="0"/>
              </a:spcBef>
              <a:spcAft>
                <a:spcPts val="1800"/>
              </a:spcAft>
              <a:buNone/>
              <a:defRPr sz="14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57" name="Content Placeholder 2">
            <a:extLst>
              <a:ext uri="{FF2B5EF4-FFF2-40B4-BE49-F238E27FC236}">
                <a16:creationId xmlns:a16="http://schemas.microsoft.com/office/drawing/2014/main" id="{B7CC0756-3990-ECBD-33C6-E5BA121152F5}"/>
              </a:ext>
            </a:extLst>
          </p:cNvPr>
          <p:cNvSpPr>
            <a:spLocks noGrp="1"/>
          </p:cNvSpPr>
          <p:nvPr>
            <p:ph idx="56" hasCustomPrompt="1"/>
          </p:nvPr>
        </p:nvSpPr>
        <p:spPr>
          <a:xfrm>
            <a:off x="4439768" y="4634397"/>
            <a:ext cx="2921748" cy="208721"/>
          </a:xfrm>
          <a:prstGeom prst="rect">
            <a:avLst/>
          </a:prstGeom>
        </p:spPr>
        <p:txBody>
          <a:bodyPr/>
          <a:lstStyle>
            <a:lvl1pPr marL="0" indent="0">
              <a:spcBef>
                <a:spcPts val="0"/>
              </a:spcBef>
              <a:spcAft>
                <a:spcPts val="1800"/>
              </a:spcAft>
              <a:buNone/>
              <a:defRPr sz="1400" b="1">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Click to add text</a:t>
            </a:r>
          </a:p>
        </p:txBody>
      </p:sp>
      <p:sp>
        <p:nvSpPr>
          <p:cNvPr id="58" name="Text Placeholder 40">
            <a:extLst>
              <a:ext uri="{FF2B5EF4-FFF2-40B4-BE49-F238E27FC236}">
                <a16:creationId xmlns:a16="http://schemas.microsoft.com/office/drawing/2014/main" id="{A621A7C7-EDF6-149C-513E-ABA03AB92DE0}"/>
              </a:ext>
            </a:extLst>
          </p:cNvPr>
          <p:cNvSpPr>
            <a:spLocks noGrp="1"/>
          </p:cNvSpPr>
          <p:nvPr>
            <p:ph type="body" sz="quarter" idx="57" hasCustomPrompt="1"/>
          </p:nvPr>
        </p:nvSpPr>
        <p:spPr>
          <a:xfrm>
            <a:off x="4435434" y="4882875"/>
            <a:ext cx="2926082" cy="692498"/>
          </a:xfrm>
        </p:spPr>
        <p:txBody>
          <a:bodyPr/>
          <a:lstStyle>
            <a:lvl1pPr marL="0" indent="0">
              <a:buNone/>
              <a:defRPr sz="110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59" name="Text Placeholder 40">
            <a:extLst>
              <a:ext uri="{FF2B5EF4-FFF2-40B4-BE49-F238E27FC236}">
                <a16:creationId xmlns:a16="http://schemas.microsoft.com/office/drawing/2014/main" id="{00BEDAB0-1B0D-55A8-0ED5-EC41ADA57C88}"/>
              </a:ext>
            </a:extLst>
          </p:cNvPr>
          <p:cNvSpPr>
            <a:spLocks noGrp="1"/>
          </p:cNvSpPr>
          <p:nvPr>
            <p:ph type="body" sz="quarter" idx="42" hasCustomPrompt="1"/>
          </p:nvPr>
        </p:nvSpPr>
        <p:spPr>
          <a:xfrm>
            <a:off x="9326615" y="1038206"/>
            <a:ext cx="2239910" cy="542350"/>
          </a:xfrm>
        </p:spPr>
        <p:txBody>
          <a:bodyPr/>
          <a:lstStyle>
            <a:lvl1pPr marL="0" indent="0">
              <a:buNone/>
              <a:defRPr sz="14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
        <p:nvSpPr>
          <p:cNvPr id="61" name="Text Placeholder 40">
            <a:extLst>
              <a:ext uri="{FF2B5EF4-FFF2-40B4-BE49-F238E27FC236}">
                <a16:creationId xmlns:a16="http://schemas.microsoft.com/office/drawing/2014/main" id="{D4640B65-36F6-1233-6AF6-97DA4427E0C2}"/>
              </a:ext>
            </a:extLst>
          </p:cNvPr>
          <p:cNvSpPr>
            <a:spLocks noGrp="1"/>
          </p:cNvSpPr>
          <p:nvPr>
            <p:ph type="body" sz="quarter" idx="58" hasCustomPrompt="1"/>
          </p:nvPr>
        </p:nvSpPr>
        <p:spPr>
          <a:xfrm>
            <a:off x="9326615" y="620094"/>
            <a:ext cx="2239910" cy="352837"/>
          </a:xfrm>
        </p:spPr>
        <p:txBody>
          <a:bodyPr/>
          <a:lstStyle>
            <a:lvl1pPr marL="0" indent="0">
              <a:buNone/>
              <a:defRPr sz="2800" b="1">
                <a:solidFill>
                  <a:schemeClr val="accent1"/>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64" name="Text Placeholder 40">
            <a:extLst>
              <a:ext uri="{FF2B5EF4-FFF2-40B4-BE49-F238E27FC236}">
                <a16:creationId xmlns:a16="http://schemas.microsoft.com/office/drawing/2014/main" id="{9E735EEA-810E-C769-4057-8916121E564F}"/>
              </a:ext>
            </a:extLst>
          </p:cNvPr>
          <p:cNvSpPr>
            <a:spLocks noGrp="1"/>
          </p:cNvSpPr>
          <p:nvPr>
            <p:ph type="body" sz="quarter" idx="59" hasCustomPrompt="1"/>
          </p:nvPr>
        </p:nvSpPr>
        <p:spPr>
          <a:xfrm>
            <a:off x="9326615" y="2146281"/>
            <a:ext cx="2239910" cy="542350"/>
          </a:xfrm>
        </p:spPr>
        <p:txBody>
          <a:bodyPr/>
          <a:lstStyle>
            <a:lvl1pPr marL="0" indent="0">
              <a:buNone/>
              <a:defRPr sz="14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
        <p:nvSpPr>
          <p:cNvPr id="65" name="Text Placeholder 40">
            <a:extLst>
              <a:ext uri="{FF2B5EF4-FFF2-40B4-BE49-F238E27FC236}">
                <a16:creationId xmlns:a16="http://schemas.microsoft.com/office/drawing/2014/main" id="{1CCE899C-DC7C-0328-7EEE-99EA36FCF226}"/>
              </a:ext>
            </a:extLst>
          </p:cNvPr>
          <p:cNvSpPr>
            <a:spLocks noGrp="1"/>
          </p:cNvSpPr>
          <p:nvPr>
            <p:ph type="body" sz="quarter" idx="60" hasCustomPrompt="1"/>
          </p:nvPr>
        </p:nvSpPr>
        <p:spPr>
          <a:xfrm>
            <a:off x="9326615" y="1728169"/>
            <a:ext cx="2239910" cy="352837"/>
          </a:xfrm>
        </p:spPr>
        <p:txBody>
          <a:bodyPr/>
          <a:lstStyle>
            <a:lvl1pPr marL="0" indent="0">
              <a:buNone/>
              <a:defRPr sz="2800" b="1">
                <a:solidFill>
                  <a:schemeClr val="accent1"/>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68" name="Text Placeholder 40">
            <a:extLst>
              <a:ext uri="{FF2B5EF4-FFF2-40B4-BE49-F238E27FC236}">
                <a16:creationId xmlns:a16="http://schemas.microsoft.com/office/drawing/2014/main" id="{DD201603-5C15-4BF1-BD5E-227134927E3E}"/>
              </a:ext>
            </a:extLst>
          </p:cNvPr>
          <p:cNvSpPr>
            <a:spLocks noGrp="1"/>
          </p:cNvSpPr>
          <p:nvPr>
            <p:ph type="body" sz="quarter" idx="61" hasCustomPrompt="1"/>
          </p:nvPr>
        </p:nvSpPr>
        <p:spPr>
          <a:xfrm>
            <a:off x="9326615" y="3267056"/>
            <a:ext cx="2239910" cy="542350"/>
          </a:xfrm>
        </p:spPr>
        <p:txBody>
          <a:bodyPr/>
          <a:lstStyle>
            <a:lvl1pPr marL="0" indent="0">
              <a:buNone/>
              <a:defRPr sz="14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
        <p:nvSpPr>
          <p:cNvPr id="69" name="Text Placeholder 40">
            <a:extLst>
              <a:ext uri="{FF2B5EF4-FFF2-40B4-BE49-F238E27FC236}">
                <a16:creationId xmlns:a16="http://schemas.microsoft.com/office/drawing/2014/main" id="{24202F5D-F94C-0B40-26BA-69DD943F9F8B}"/>
              </a:ext>
            </a:extLst>
          </p:cNvPr>
          <p:cNvSpPr>
            <a:spLocks noGrp="1"/>
          </p:cNvSpPr>
          <p:nvPr>
            <p:ph type="body" sz="quarter" idx="62" hasCustomPrompt="1"/>
          </p:nvPr>
        </p:nvSpPr>
        <p:spPr>
          <a:xfrm>
            <a:off x="9326615" y="2848944"/>
            <a:ext cx="2239910" cy="352837"/>
          </a:xfrm>
        </p:spPr>
        <p:txBody>
          <a:bodyPr/>
          <a:lstStyle>
            <a:lvl1pPr marL="0" indent="0">
              <a:buNone/>
              <a:defRPr sz="2800" b="1">
                <a:solidFill>
                  <a:schemeClr val="accent1"/>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72" name="Text Placeholder 40">
            <a:extLst>
              <a:ext uri="{FF2B5EF4-FFF2-40B4-BE49-F238E27FC236}">
                <a16:creationId xmlns:a16="http://schemas.microsoft.com/office/drawing/2014/main" id="{8A8B6E1B-1A2F-7B62-00AE-FA484354C44A}"/>
              </a:ext>
            </a:extLst>
          </p:cNvPr>
          <p:cNvSpPr>
            <a:spLocks noGrp="1"/>
          </p:cNvSpPr>
          <p:nvPr>
            <p:ph type="body" sz="quarter" idx="63" hasCustomPrompt="1"/>
          </p:nvPr>
        </p:nvSpPr>
        <p:spPr>
          <a:xfrm>
            <a:off x="9326615" y="4375131"/>
            <a:ext cx="2239910" cy="542350"/>
          </a:xfrm>
        </p:spPr>
        <p:txBody>
          <a:bodyPr/>
          <a:lstStyle>
            <a:lvl1pPr marL="0" indent="0">
              <a:buNone/>
              <a:defRPr sz="14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
        <p:nvSpPr>
          <p:cNvPr id="73" name="Text Placeholder 40">
            <a:extLst>
              <a:ext uri="{FF2B5EF4-FFF2-40B4-BE49-F238E27FC236}">
                <a16:creationId xmlns:a16="http://schemas.microsoft.com/office/drawing/2014/main" id="{1B4ACAB7-174B-4EA2-876C-49373D1AACD6}"/>
              </a:ext>
            </a:extLst>
          </p:cNvPr>
          <p:cNvSpPr>
            <a:spLocks noGrp="1"/>
          </p:cNvSpPr>
          <p:nvPr>
            <p:ph type="body" sz="quarter" idx="64" hasCustomPrompt="1"/>
          </p:nvPr>
        </p:nvSpPr>
        <p:spPr>
          <a:xfrm>
            <a:off x="9326615" y="3957019"/>
            <a:ext cx="2239910" cy="352837"/>
          </a:xfrm>
        </p:spPr>
        <p:txBody>
          <a:bodyPr/>
          <a:lstStyle>
            <a:lvl1pPr marL="0" indent="0">
              <a:buNone/>
              <a:defRPr sz="2800" b="1">
                <a:solidFill>
                  <a:schemeClr val="accent1"/>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Tree>
    <p:extLst>
      <p:ext uri="{BB962C8B-B14F-4D97-AF65-F5344CB8AC3E}">
        <p14:creationId xmlns:p14="http://schemas.microsoft.com/office/powerpoint/2010/main" val="299628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vertical light grey box-v2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653B51-8E32-89CA-45BB-FA0A0CD25AA4}"/>
              </a:ext>
            </a:extLst>
          </p:cNvPr>
          <p:cNvSpPr/>
          <p:nvPr userDrawn="1"/>
        </p:nvSpPr>
        <p:spPr>
          <a:xfrm>
            <a:off x="0" y="0"/>
            <a:ext cx="5631771"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107151" y="5798945"/>
            <a:ext cx="5088286"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59" name="Text Placeholder 40">
            <a:extLst>
              <a:ext uri="{FF2B5EF4-FFF2-40B4-BE49-F238E27FC236}">
                <a16:creationId xmlns:a16="http://schemas.microsoft.com/office/drawing/2014/main" id="{00BEDAB0-1B0D-55A8-0ED5-EC41ADA57C88}"/>
              </a:ext>
            </a:extLst>
          </p:cNvPr>
          <p:cNvSpPr>
            <a:spLocks noGrp="1"/>
          </p:cNvSpPr>
          <p:nvPr>
            <p:ph type="body" sz="quarter" idx="42" hasCustomPrompt="1"/>
          </p:nvPr>
        </p:nvSpPr>
        <p:spPr>
          <a:xfrm>
            <a:off x="6689292" y="1385177"/>
            <a:ext cx="4876113"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0" name="Text Placeholder 40">
            <a:extLst>
              <a:ext uri="{FF2B5EF4-FFF2-40B4-BE49-F238E27FC236}">
                <a16:creationId xmlns:a16="http://schemas.microsoft.com/office/drawing/2014/main" id="{5CD1929D-FB3B-2C5D-C609-6B2B050078E4}"/>
              </a:ext>
            </a:extLst>
          </p:cNvPr>
          <p:cNvSpPr>
            <a:spLocks noGrp="1"/>
          </p:cNvSpPr>
          <p:nvPr>
            <p:ph type="body" sz="quarter" idx="43" hasCustomPrompt="1"/>
          </p:nvPr>
        </p:nvSpPr>
        <p:spPr>
          <a:xfrm>
            <a:off x="6689292" y="1693863"/>
            <a:ext cx="4876113" cy="692498"/>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2" name="Text Placeholder 40">
            <a:extLst>
              <a:ext uri="{FF2B5EF4-FFF2-40B4-BE49-F238E27FC236}">
                <a16:creationId xmlns:a16="http://schemas.microsoft.com/office/drawing/2014/main" id="{0B94C77D-D5C4-22F8-C82B-82E850C3EDB3}"/>
              </a:ext>
            </a:extLst>
          </p:cNvPr>
          <p:cNvSpPr>
            <a:spLocks noGrp="1"/>
          </p:cNvSpPr>
          <p:nvPr>
            <p:ph type="body" sz="quarter" idx="44" hasCustomPrompt="1"/>
          </p:nvPr>
        </p:nvSpPr>
        <p:spPr>
          <a:xfrm>
            <a:off x="6689292" y="2617211"/>
            <a:ext cx="4876113"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3" name="Text Placeholder 40">
            <a:extLst>
              <a:ext uri="{FF2B5EF4-FFF2-40B4-BE49-F238E27FC236}">
                <a16:creationId xmlns:a16="http://schemas.microsoft.com/office/drawing/2014/main" id="{CF9A6047-1B17-019E-AA9C-F53828160DCE}"/>
              </a:ext>
            </a:extLst>
          </p:cNvPr>
          <p:cNvSpPr>
            <a:spLocks noGrp="1"/>
          </p:cNvSpPr>
          <p:nvPr>
            <p:ph type="body" sz="quarter" idx="45" hasCustomPrompt="1"/>
          </p:nvPr>
        </p:nvSpPr>
        <p:spPr>
          <a:xfrm>
            <a:off x="6689292" y="2925897"/>
            <a:ext cx="4876113" cy="692498"/>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106177D2-B750-3CFA-F90C-821C577C953E}"/>
              </a:ext>
            </a:extLst>
          </p:cNvPr>
          <p:cNvSpPr>
            <a:spLocks noGrp="1"/>
          </p:cNvSpPr>
          <p:nvPr>
            <p:ph type="body" sz="quarter" idx="46" hasCustomPrompt="1"/>
          </p:nvPr>
        </p:nvSpPr>
        <p:spPr>
          <a:xfrm>
            <a:off x="6689292" y="3849244"/>
            <a:ext cx="4876113"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40">
            <a:extLst>
              <a:ext uri="{FF2B5EF4-FFF2-40B4-BE49-F238E27FC236}">
                <a16:creationId xmlns:a16="http://schemas.microsoft.com/office/drawing/2014/main" id="{06BFFCF4-54A9-4538-9BB7-9A8F6DC076EA}"/>
              </a:ext>
            </a:extLst>
          </p:cNvPr>
          <p:cNvSpPr>
            <a:spLocks noGrp="1"/>
          </p:cNvSpPr>
          <p:nvPr>
            <p:ph type="body" sz="quarter" idx="47" hasCustomPrompt="1"/>
          </p:nvPr>
        </p:nvSpPr>
        <p:spPr>
          <a:xfrm>
            <a:off x="6689292" y="4157930"/>
            <a:ext cx="4876113" cy="692498"/>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8" name="Text Placeholder 40">
            <a:extLst>
              <a:ext uri="{FF2B5EF4-FFF2-40B4-BE49-F238E27FC236}">
                <a16:creationId xmlns:a16="http://schemas.microsoft.com/office/drawing/2014/main" id="{2C1E79BB-A3FC-F1D1-78D8-AEC82171A81A}"/>
              </a:ext>
            </a:extLst>
          </p:cNvPr>
          <p:cNvSpPr>
            <a:spLocks noGrp="1"/>
          </p:cNvSpPr>
          <p:nvPr>
            <p:ph type="body" sz="quarter" idx="48" hasCustomPrompt="1"/>
          </p:nvPr>
        </p:nvSpPr>
        <p:spPr>
          <a:xfrm>
            <a:off x="622300" y="2617211"/>
            <a:ext cx="4363586" cy="2233217"/>
          </a:xfrm>
        </p:spPr>
        <p:txBody>
          <a:bodyPr/>
          <a:lstStyle>
            <a:lvl1pPr marL="0" indent="0">
              <a:buNone/>
              <a:defRPr sz="36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Tree>
    <p:extLst>
      <p:ext uri="{BB962C8B-B14F-4D97-AF65-F5344CB8AC3E}">
        <p14:creationId xmlns:p14="http://schemas.microsoft.com/office/powerpoint/2010/main" val="397366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vertical light grey box-v2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653B51-8E32-89CA-45BB-FA0A0CD25AA4}"/>
              </a:ext>
            </a:extLst>
          </p:cNvPr>
          <p:cNvSpPr/>
          <p:nvPr userDrawn="1"/>
        </p:nvSpPr>
        <p:spPr>
          <a:xfrm>
            <a:off x="0" y="0"/>
            <a:ext cx="5631771"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107151" y="5798945"/>
            <a:ext cx="5088286"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59" name="Text Placeholder 40">
            <a:extLst>
              <a:ext uri="{FF2B5EF4-FFF2-40B4-BE49-F238E27FC236}">
                <a16:creationId xmlns:a16="http://schemas.microsoft.com/office/drawing/2014/main" id="{00BEDAB0-1B0D-55A8-0ED5-EC41ADA57C88}"/>
              </a:ext>
            </a:extLst>
          </p:cNvPr>
          <p:cNvSpPr>
            <a:spLocks noGrp="1"/>
          </p:cNvSpPr>
          <p:nvPr>
            <p:ph type="body" sz="quarter" idx="42" hasCustomPrompt="1"/>
          </p:nvPr>
        </p:nvSpPr>
        <p:spPr>
          <a:xfrm>
            <a:off x="6689292" y="1813545"/>
            <a:ext cx="4876113"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0" name="Text Placeholder 40">
            <a:extLst>
              <a:ext uri="{FF2B5EF4-FFF2-40B4-BE49-F238E27FC236}">
                <a16:creationId xmlns:a16="http://schemas.microsoft.com/office/drawing/2014/main" id="{5CD1929D-FB3B-2C5D-C609-6B2B050078E4}"/>
              </a:ext>
            </a:extLst>
          </p:cNvPr>
          <p:cNvSpPr>
            <a:spLocks noGrp="1"/>
          </p:cNvSpPr>
          <p:nvPr>
            <p:ph type="body" sz="quarter" idx="43" hasCustomPrompt="1"/>
          </p:nvPr>
        </p:nvSpPr>
        <p:spPr>
          <a:xfrm>
            <a:off x="6689292" y="2122231"/>
            <a:ext cx="4876113" cy="692498"/>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2" name="Text Placeholder 40">
            <a:extLst>
              <a:ext uri="{FF2B5EF4-FFF2-40B4-BE49-F238E27FC236}">
                <a16:creationId xmlns:a16="http://schemas.microsoft.com/office/drawing/2014/main" id="{0B94C77D-D5C4-22F8-C82B-82E850C3EDB3}"/>
              </a:ext>
            </a:extLst>
          </p:cNvPr>
          <p:cNvSpPr>
            <a:spLocks noGrp="1"/>
          </p:cNvSpPr>
          <p:nvPr>
            <p:ph type="body" sz="quarter" idx="44" hasCustomPrompt="1"/>
          </p:nvPr>
        </p:nvSpPr>
        <p:spPr>
          <a:xfrm>
            <a:off x="6689292" y="3045579"/>
            <a:ext cx="4876113"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3" name="Text Placeholder 40">
            <a:extLst>
              <a:ext uri="{FF2B5EF4-FFF2-40B4-BE49-F238E27FC236}">
                <a16:creationId xmlns:a16="http://schemas.microsoft.com/office/drawing/2014/main" id="{CF9A6047-1B17-019E-AA9C-F53828160DCE}"/>
              </a:ext>
            </a:extLst>
          </p:cNvPr>
          <p:cNvSpPr>
            <a:spLocks noGrp="1"/>
          </p:cNvSpPr>
          <p:nvPr>
            <p:ph type="body" sz="quarter" idx="45" hasCustomPrompt="1"/>
          </p:nvPr>
        </p:nvSpPr>
        <p:spPr>
          <a:xfrm>
            <a:off x="6689292" y="3354265"/>
            <a:ext cx="4876113" cy="692498"/>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4" name="Text Placeholder 40">
            <a:extLst>
              <a:ext uri="{FF2B5EF4-FFF2-40B4-BE49-F238E27FC236}">
                <a16:creationId xmlns:a16="http://schemas.microsoft.com/office/drawing/2014/main" id="{106177D2-B750-3CFA-F90C-821C577C953E}"/>
              </a:ext>
            </a:extLst>
          </p:cNvPr>
          <p:cNvSpPr>
            <a:spLocks noGrp="1"/>
          </p:cNvSpPr>
          <p:nvPr>
            <p:ph type="body" sz="quarter" idx="46" hasCustomPrompt="1"/>
          </p:nvPr>
        </p:nvSpPr>
        <p:spPr>
          <a:xfrm>
            <a:off x="6689292" y="4277612"/>
            <a:ext cx="4876113"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5" name="Text Placeholder 40">
            <a:extLst>
              <a:ext uri="{FF2B5EF4-FFF2-40B4-BE49-F238E27FC236}">
                <a16:creationId xmlns:a16="http://schemas.microsoft.com/office/drawing/2014/main" id="{06BFFCF4-54A9-4538-9BB7-9A8F6DC076EA}"/>
              </a:ext>
            </a:extLst>
          </p:cNvPr>
          <p:cNvSpPr>
            <a:spLocks noGrp="1"/>
          </p:cNvSpPr>
          <p:nvPr>
            <p:ph type="body" sz="quarter" idx="47" hasCustomPrompt="1"/>
          </p:nvPr>
        </p:nvSpPr>
        <p:spPr>
          <a:xfrm>
            <a:off x="6689292" y="4586298"/>
            <a:ext cx="4876113" cy="692498"/>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8" name="Text Placeholder 40">
            <a:extLst>
              <a:ext uri="{FF2B5EF4-FFF2-40B4-BE49-F238E27FC236}">
                <a16:creationId xmlns:a16="http://schemas.microsoft.com/office/drawing/2014/main" id="{2C1E79BB-A3FC-F1D1-78D8-AEC82171A81A}"/>
              </a:ext>
            </a:extLst>
          </p:cNvPr>
          <p:cNvSpPr>
            <a:spLocks noGrp="1"/>
          </p:cNvSpPr>
          <p:nvPr>
            <p:ph type="body" sz="quarter" idx="48" hasCustomPrompt="1"/>
          </p:nvPr>
        </p:nvSpPr>
        <p:spPr>
          <a:xfrm>
            <a:off x="622300" y="2617211"/>
            <a:ext cx="4363586" cy="2233217"/>
          </a:xfrm>
        </p:spPr>
        <p:txBody>
          <a:bodyPr/>
          <a:lstStyle>
            <a:lvl1pPr marL="0" indent="0">
              <a:buNone/>
              <a:defRPr sz="36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2" name="Text Placeholder 40">
            <a:extLst>
              <a:ext uri="{FF2B5EF4-FFF2-40B4-BE49-F238E27FC236}">
                <a16:creationId xmlns:a16="http://schemas.microsoft.com/office/drawing/2014/main" id="{9380E9E8-F7BF-734E-7CC9-F98E83086A60}"/>
              </a:ext>
            </a:extLst>
          </p:cNvPr>
          <p:cNvSpPr>
            <a:spLocks noGrp="1"/>
          </p:cNvSpPr>
          <p:nvPr>
            <p:ph type="body" sz="quarter" idx="49" hasCustomPrompt="1"/>
          </p:nvPr>
        </p:nvSpPr>
        <p:spPr>
          <a:xfrm>
            <a:off x="6090366" y="519436"/>
            <a:ext cx="5476159" cy="914754"/>
          </a:xfrm>
        </p:spPr>
        <p:txBody>
          <a:bodyPr/>
          <a:lstStyle>
            <a:lvl1pPr marL="0" indent="0">
              <a:buNone/>
              <a:defRPr sz="16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Tree>
    <p:extLst>
      <p:ext uri="{BB962C8B-B14F-4D97-AF65-F5344CB8AC3E}">
        <p14:creationId xmlns:p14="http://schemas.microsoft.com/office/powerpoint/2010/main" val="24089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E3B685FD-28AB-42AB-8489-7FDC88D3D4CA}" type="slidenum">
              <a:rPr lang="en-US" smtClean="0"/>
              <a:t>‹#›</a:t>
            </a:fld>
            <a:endParaRPr lang="en-US"/>
          </a:p>
        </p:txBody>
      </p:sp>
      <p:sp>
        <p:nvSpPr>
          <p:cNvPr id="7" name="Text Placeholder 5">
            <a:extLst>
              <a:ext uri="{FF2B5EF4-FFF2-40B4-BE49-F238E27FC236}">
                <a16:creationId xmlns:a16="http://schemas.microsoft.com/office/drawing/2014/main" id="{7B0E4E49-B6D6-4A6D-BE0B-116E644B3F8F}"/>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3" name="Text Placeholder 8">
            <a:extLst>
              <a:ext uri="{FF2B5EF4-FFF2-40B4-BE49-F238E27FC236}">
                <a16:creationId xmlns:a16="http://schemas.microsoft.com/office/drawing/2014/main" id="{23AD5F88-8E8C-9D51-1D28-C18C4C8D148E}"/>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509E31D6-CF66-0543-6115-3C523481AD85}"/>
              </a:ext>
            </a:extLst>
          </p:cNvPr>
          <p:cNvSpPr txBox="1">
            <a:spLocks/>
          </p:cNvSpPr>
          <p:nvPr userDrawn="1"/>
        </p:nvSpPr>
        <p:spPr>
          <a:xfrm>
            <a:off x="3777895"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9396318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vertical light grey box-v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653B51-8E32-89CA-45BB-FA0A0CD25AA4}"/>
              </a:ext>
            </a:extLst>
          </p:cNvPr>
          <p:cNvSpPr/>
          <p:nvPr userDrawn="1"/>
        </p:nvSpPr>
        <p:spPr>
          <a:xfrm>
            <a:off x="0" y="0"/>
            <a:ext cx="5631771"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107151" y="5798945"/>
            <a:ext cx="5088286"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59" name="Text Placeholder 40">
            <a:extLst>
              <a:ext uri="{FF2B5EF4-FFF2-40B4-BE49-F238E27FC236}">
                <a16:creationId xmlns:a16="http://schemas.microsoft.com/office/drawing/2014/main" id="{00BEDAB0-1B0D-55A8-0ED5-EC41ADA57C88}"/>
              </a:ext>
            </a:extLst>
          </p:cNvPr>
          <p:cNvSpPr>
            <a:spLocks noGrp="1"/>
          </p:cNvSpPr>
          <p:nvPr>
            <p:ph type="body" sz="quarter" idx="42" hasCustomPrompt="1"/>
          </p:nvPr>
        </p:nvSpPr>
        <p:spPr>
          <a:xfrm>
            <a:off x="638135" y="2164824"/>
            <a:ext cx="4374032"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0" name="Text Placeholder 40">
            <a:extLst>
              <a:ext uri="{FF2B5EF4-FFF2-40B4-BE49-F238E27FC236}">
                <a16:creationId xmlns:a16="http://schemas.microsoft.com/office/drawing/2014/main" id="{5CD1929D-FB3B-2C5D-C609-6B2B050078E4}"/>
              </a:ext>
            </a:extLst>
          </p:cNvPr>
          <p:cNvSpPr>
            <a:spLocks noGrp="1"/>
          </p:cNvSpPr>
          <p:nvPr>
            <p:ph type="body" sz="quarter" idx="43" hasCustomPrompt="1"/>
          </p:nvPr>
        </p:nvSpPr>
        <p:spPr>
          <a:xfrm>
            <a:off x="638135" y="2512194"/>
            <a:ext cx="4374032" cy="2741855"/>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2" name="Title 1">
            <a:extLst>
              <a:ext uri="{FF2B5EF4-FFF2-40B4-BE49-F238E27FC236}">
                <a16:creationId xmlns:a16="http://schemas.microsoft.com/office/drawing/2014/main" id="{6F324B53-512A-C2EA-9A65-090CF79C51DF}"/>
              </a:ext>
            </a:extLst>
          </p:cNvPr>
          <p:cNvSpPr>
            <a:spLocks noGrp="1"/>
          </p:cNvSpPr>
          <p:nvPr>
            <p:ph type="title" hasCustomPrompt="1"/>
          </p:nvPr>
        </p:nvSpPr>
        <p:spPr>
          <a:xfrm>
            <a:off x="642467" y="519436"/>
            <a:ext cx="4372295" cy="914754"/>
          </a:xfrm>
          <a:prstGeom prst="rect">
            <a:avLst/>
          </a:prstGeom>
        </p:spPr>
        <p:txBody>
          <a:bodyPr/>
          <a:lstStyle>
            <a:lvl1pPr>
              <a:defRPr baseline="0">
                <a:solidFill>
                  <a:schemeClr val="tx2"/>
                </a:solidFill>
              </a:defRPr>
            </a:lvl1pPr>
          </a:lstStyle>
          <a:p>
            <a:r>
              <a:rPr lang="en-CA" noProof="0"/>
              <a:t>Slide title</a:t>
            </a:r>
          </a:p>
        </p:txBody>
      </p:sp>
      <p:sp>
        <p:nvSpPr>
          <p:cNvPr id="3" name="Text Placeholder 14">
            <a:extLst>
              <a:ext uri="{FF2B5EF4-FFF2-40B4-BE49-F238E27FC236}">
                <a16:creationId xmlns:a16="http://schemas.microsoft.com/office/drawing/2014/main" id="{B20CAACA-547E-93AD-A4DD-701BDA165DE2}"/>
              </a:ext>
            </a:extLst>
          </p:cNvPr>
          <p:cNvSpPr>
            <a:spLocks noGrp="1"/>
          </p:cNvSpPr>
          <p:nvPr>
            <p:ph type="body" sz="quarter" idx="16" hasCustomPrompt="1"/>
          </p:nvPr>
        </p:nvSpPr>
        <p:spPr>
          <a:xfrm>
            <a:off x="638135" y="1510918"/>
            <a:ext cx="4374032" cy="277777"/>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8" name="Text Placeholder 40">
            <a:extLst>
              <a:ext uri="{FF2B5EF4-FFF2-40B4-BE49-F238E27FC236}">
                <a16:creationId xmlns:a16="http://schemas.microsoft.com/office/drawing/2014/main" id="{B55A7ACA-27B2-DB4C-8F95-53874E830D86}"/>
              </a:ext>
            </a:extLst>
          </p:cNvPr>
          <p:cNvSpPr>
            <a:spLocks noGrp="1"/>
          </p:cNvSpPr>
          <p:nvPr>
            <p:ph type="body" sz="quarter" idx="46" hasCustomPrompt="1"/>
          </p:nvPr>
        </p:nvSpPr>
        <p:spPr>
          <a:xfrm>
            <a:off x="2608000" y="5342054"/>
            <a:ext cx="1510915" cy="469903"/>
          </a:xfrm>
        </p:spPr>
        <p:txBody>
          <a:bodyPr/>
          <a:lstStyle>
            <a:lvl1pPr marL="0" indent="0">
              <a:buNone/>
              <a:defRPr sz="40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9" name="Text Placeholder 40">
            <a:extLst>
              <a:ext uri="{FF2B5EF4-FFF2-40B4-BE49-F238E27FC236}">
                <a16:creationId xmlns:a16="http://schemas.microsoft.com/office/drawing/2014/main" id="{D9818F94-5FE6-D12D-D1B8-E475973552F5}"/>
              </a:ext>
            </a:extLst>
          </p:cNvPr>
          <p:cNvSpPr>
            <a:spLocks noGrp="1"/>
          </p:cNvSpPr>
          <p:nvPr>
            <p:ph type="body" sz="quarter" idx="47" hasCustomPrompt="1"/>
          </p:nvPr>
        </p:nvSpPr>
        <p:spPr>
          <a:xfrm>
            <a:off x="2608000" y="5931008"/>
            <a:ext cx="1510915" cy="250033"/>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
        <p:nvSpPr>
          <p:cNvPr id="13" name="Text Placeholder 40">
            <a:extLst>
              <a:ext uri="{FF2B5EF4-FFF2-40B4-BE49-F238E27FC236}">
                <a16:creationId xmlns:a16="http://schemas.microsoft.com/office/drawing/2014/main" id="{032666B3-7377-3FAA-0AF8-2D84F03CC642}"/>
              </a:ext>
            </a:extLst>
          </p:cNvPr>
          <p:cNvSpPr>
            <a:spLocks noGrp="1"/>
          </p:cNvSpPr>
          <p:nvPr>
            <p:ph type="body" sz="quarter" idx="48" hasCustomPrompt="1"/>
          </p:nvPr>
        </p:nvSpPr>
        <p:spPr>
          <a:xfrm>
            <a:off x="911005" y="5342054"/>
            <a:ext cx="1510915" cy="469903"/>
          </a:xfrm>
        </p:spPr>
        <p:txBody>
          <a:bodyPr/>
          <a:lstStyle>
            <a:lvl1pPr marL="0" indent="0">
              <a:buNone/>
              <a:defRPr sz="40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Text</a:t>
            </a:r>
          </a:p>
        </p:txBody>
      </p:sp>
      <p:sp>
        <p:nvSpPr>
          <p:cNvPr id="14" name="Text Placeholder 40">
            <a:extLst>
              <a:ext uri="{FF2B5EF4-FFF2-40B4-BE49-F238E27FC236}">
                <a16:creationId xmlns:a16="http://schemas.microsoft.com/office/drawing/2014/main" id="{54FF0154-C1DA-AFB1-54D8-8DE8EB135F60}"/>
              </a:ext>
            </a:extLst>
          </p:cNvPr>
          <p:cNvSpPr>
            <a:spLocks noGrp="1"/>
          </p:cNvSpPr>
          <p:nvPr>
            <p:ph type="body" sz="quarter" idx="49" hasCustomPrompt="1"/>
          </p:nvPr>
        </p:nvSpPr>
        <p:spPr>
          <a:xfrm>
            <a:off x="911005" y="5931008"/>
            <a:ext cx="1510915" cy="250033"/>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Subtext</a:t>
            </a:r>
          </a:p>
        </p:txBody>
      </p:sp>
    </p:spTree>
    <p:extLst>
      <p:ext uri="{BB962C8B-B14F-4D97-AF65-F5344CB8AC3E}">
        <p14:creationId xmlns:p14="http://schemas.microsoft.com/office/powerpoint/2010/main" val="30215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_vertical light grey box-v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653B51-8E32-89CA-45BB-FA0A0CD25AA4}"/>
              </a:ext>
            </a:extLst>
          </p:cNvPr>
          <p:cNvSpPr/>
          <p:nvPr userDrawn="1"/>
        </p:nvSpPr>
        <p:spPr>
          <a:xfrm>
            <a:off x="0" y="0"/>
            <a:ext cx="5631771" cy="6858000"/>
          </a:xfrm>
          <a:prstGeom prst="rect">
            <a:avLst/>
          </a:prstGeom>
          <a:solidFill>
            <a:srgbClr val="F2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282187" y="6315749"/>
            <a:ext cx="283219" cy="175694"/>
          </a:xfrm>
          <a:prstGeom prst="rect">
            <a:avLst/>
          </a:prstGeom>
        </p:spPr>
        <p:txBody>
          <a:bodyPr/>
          <a:lstStyle>
            <a:lvl1pPr>
              <a:defRPr>
                <a:solidFill>
                  <a:schemeClr val="tx2"/>
                </a:solidFill>
              </a:defRPr>
            </a:lvl1pPr>
          </a:lstStyle>
          <a:p>
            <a:fld id="{BB333B34-C87C-402E-ABB0-13B7C9DEBBC4}" type="slidenum">
              <a:rPr lang="en-PH" smtClean="0"/>
              <a:pPr/>
              <a:t>‹#›</a:t>
            </a:fld>
            <a:endParaRPr lang="en-PH"/>
          </a:p>
        </p:txBody>
      </p:sp>
      <p:sp>
        <p:nvSpPr>
          <p:cNvPr id="16" name="Text Placeholder 14">
            <a:extLst>
              <a:ext uri="{FF2B5EF4-FFF2-40B4-BE49-F238E27FC236}">
                <a16:creationId xmlns:a16="http://schemas.microsoft.com/office/drawing/2014/main" id="{CA532E8E-D98D-2FC0-DDA5-1ABF8723615A}"/>
              </a:ext>
            </a:extLst>
          </p:cNvPr>
          <p:cNvSpPr>
            <a:spLocks noGrp="1"/>
          </p:cNvSpPr>
          <p:nvPr>
            <p:ph type="body" sz="quarter" idx="14" hasCustomPrompt="1"/>
          </p:nvPr>
        </p:nvSpPr>
        <p:spPr>
          <a:xfrm>
            <a:off x="6107151" y="5798945"/>
            <a:ext cx="5088286" cy="692498"/>
          </a:xfrm>
        </p:spPr>
        <p:txBody>
          <a:bodyPr anchor="b"/>
          <a:lstStyle>
            <a:lvl1pPr marL="0" indent="0">
              <a:buNone/>
              <a:defRPr sz="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Source text</a:t>
            </a:r>
          </a:p>
        </p:txBody>
      </p:sp>
      <p:sp>
        <p:nvSpPr>
          <p:cNvPr id="59" name="Text Placeholder 40">
            <a:extLst>
              <a:ext uri="{FF2B5EF4-FFF2-40B4-BE49-F238E27FC236}">
                <a16:creationId xmlns:a16="http://schemas.microsoft.com/office/drawing/2014/main" id="{00BEDAB0-1B0D-55A8-0ED5-EC41ADA57C88}"/>
              </a:ext>
            </a:extLst>
          </p:cNvPr>
          <p:cNvSpPr>
            <a:spLocks noGrp="1"/>
          </p:cNvSpPr>
          <p:nvPr>
            <p:ph type="body" sz="quarter" idx="42" hasCustomPrompt="1"/>
          </p:nvPr>
        </p:nvSpPr>
        <p:spPr>
          <a:xfrm>
            <a:off x="638135" y="2164824"/>
            <a:ext cx="4374032" cy="270185"/>
          </a:xfrm>
        </p:spPr>
        <p:txBody>
          <a:bodyPr/>
          <a:lstStyle>
            <a:lvl1pPr marL="0" indent="0">
              <a:buNone/>
              <a:defRPr sz="18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10" name="Text Placeholder 40">
            <a:extLst>
              <a:ext uri="{FF2B5EF4-FFF2-40B4-BE49-F238E27FC236}">
                <a16:creationId xmlns:a16="http://schemas.microsoft.com/office/drawing/2014/main" id="{5CD1929D-FB3B-2C5D-C609-6B2B050078E4}"/>
              </a:ext>
            </a:extLst>
          </p:cNvPr>
          <p:cNvSpPr>
            <a:spLocks noGrp="1"/>
          </p:cNvSpPr>
          <p:nvPr>
            <p:ph type="body" sz="quarter" idx="43" hasCustomPrompt="1"/>
          </p:nvPr>
        </p:nvSpPr>
        <p:spPr>
          <a:xfrm>
            <a:off x="638135" y="2512194"/>
            <a:ext cx="4374032" cy="2983830"/>
          </a:xfrm>
        </p:spPr>
        <p:txBody>
          <a:bodyPr/>
          <a:lstStyle>
            <a:lvl1pPr marL="0" indent="0">
              <a:buNone/>
              <a:defRPr sz="1400" b="0">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
        <p:nvSpPr>
          <p:cNvPr id="2" name="Title 1">
            <a:extLst>
              <a:ext uri="{FF2B5EF4-FFF2-40B4-BE49-F238E27FC236}">
                <a16:creationId xmlns:a16="http://schemas.microsoft.com/office/drawing/2014/main" id="{6F324B53-512A-C2EA-9A65-090CF79C51DF}"/>
              </a:ext>
            </a:extLst>
          </p:cNvPr>
          <p:cNvSpPr>
            <a:spLocks noGrp="1"/>
          </p:cNvSpPr>
          <p:nvPr>
            <p:ph type="title" hasCustomPrompt="1"/>
          </p:nvPr>
        </p:nvSpPr>
        <p:spPr>
          <a:xfrm>
            <a:off x="642467" y="519436"/>
            <a:ext cx="4372295" cy="914754"/>
          </a:xfrm>
          <a:prstGeom prst="rect">
            <a:avLst/>
          </a:prstGeom>
        </p:spPr>
        <p:txBody>
          <a:bodyPr/>
          <a:lstStyle>
            <a:lvl1pPr>
              <a:defRPr baseline="0">
                <a:solidFill>
                  <a:schemeClr val="tx2"/>
                </a:solidFill>
              </a:defRPr>
            </a:lvl1pPr>
          </a:lstStyle>
          <a:p>
            <a:r>
              <a:rPr lang="en-CA" noProof="0"/>
              <a:t>Slide title</a:t>
            </a:r>
          </a:p>
        </p:txBody>
      </p:sp>
      <p:sp>
        <p:nvSpPr>
          <p:cNvPr id="3" name="Text Placeholder 14">
            <a:extLst>
              <a:ext uri="{FF2B5EF4-FFF2-40B4-BE49-F238E27FC236}">
                <a16:creationId xmlns:a16="http://schemas.microsoft.com/office/drawing/2014/main" id="{B20CAACA-547E-93AD-A4DD-701BDA165DE2}"/>
              </a:ext>
            </a:extLst>
          </p:cNvPr>
          <p:cNvSpPr>
            <a:spLocks noGrp="1"/>
          </p:cNvSpPr>
          <p:nvPr>
            <p:ph type="body" sz="quarter" idx="16" hasCustomPrompt="1"/>
          </p:nvPr>
        </p:nvSpPr>
        <p:spPr>
          <a:xfrm>
            <a:off x="638135" y="1510918"/>
            <a:ext cx="4374032" cy="277777"/>
          </a:xfrm>
        </p:spPr>
        <p:txBody>
          <a:bodyPr/>
          <a:lstStyle>
            <a:lvl1pPr marL="0" indent="0">
              <a:buNone/>
              <a:defRPr sz="1800">
                <a:solidFill>
                  <a:schemeClr val="tx2"/>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Subtitle</a:t>
            </a:r>
          </a:p>
        </p:txBody>
      </p:sp>
      <p:sp>
        <p:nvSpPr>
          <p:cNvPr id="7" name="Text Placeholder 40">
            <a:extLst>
              <a:ext uri="{FF2B5EF4-FFF2-40B4-BE49-F238E27FC236}">
                <a16:creationId xmlns:a16="http://schemas.microsoft.com/office/drawing/2014/main" id="{FF108E01-BA65-501E-D1F8-3EF775413337}"/>
              </a:ext>
            </a:extLst>
          </p:cNvPr>
          <p:cNvSpPr>
            <a:spLocks noGrp="1"/>
          </p:cNvSpPr>
          <p:nvPr>
            <p:ph type="body" sz="quarter" idx="44" hasCustomPrompt="1"/>
          </p:nvPr>
        </p:nvSpPr>
        <p:spPr>
          <a:xfrm>
            <a:off x="6090366" y="519436"/>
            <a:ext cx="5475040" cy="914754"/>
          </a:xfrm>
        </p:spPr>
        <p:txBody>
          <a:bodyPr/>
          <a:lstStyle>
            <a:lvl1pPr marL="0" indent="0">
              <a:buNone/>
              <a:defRPr sz="1600" b="1">
                <a:solidFill>
                  <a:schemeClr val="tx2"/>
                </a:solidFill>
              </a:defRPr>
            </a:lvl1pPr>
            <a:lvl2pPr marL="338328" indent="0">
              <a:buNone/>
              <a:defRPr sz="1100"/>
            </a:lvl2pPr>
            <a:lvl3pPr marL="685800" indent="0">
              <a:buNone/>
              <a:defRPr sz="1100"/>
            </a:lvl3pPr>
            <a:lvl4pPr marL="1014984" indent="0">
              <a:buNone/>
              <a:defRPr sz="1100"/>
            </a:lvl4pPr>
            <a:lvl5pPr marL="1380744" indent="0">
              <a:buNone/>
              <a:defRPr sz="1100"/>
            </a:lvl5pPr>
          </a:lstStyle>
          <a:p>
            <a:pPr lvl="0"/>
            <a:r>
              <a:rPr lang="en-US"/>
              <a:t>Click to add text</a:t>
            </a:r>
          </a:p>
        </p:txBody>
      </p:sp>
    </p:spTree>
    <p:extLst>
      <p:ext uri="{BB962C8B-B14F-4D97-AF65-F5344CB8AC3E}">
        <p14:creationId xmlns:p14="http://schemas.microsoft.com/office/powerpoint/2010/main" val="401036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3F20212-10B7-83DE-C932-D8CDD426D92B}"/>
              </a:ext>
            </a:extLst>
          </p:cNvPr>
          <p:cNvSpPr/>
          <p:nvPr userDrawn="1"/>
        </p:nvSpPr>
        <p:spPr>
          <a:xfrm>
            <a:off x="0" y="0"/>
            <a:ext cx="876385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pic>
        <p:nvPicPr>
          <p:cNvPr id="14" name="Graphic 13">
            <a:extLst>
              <a:ext uri="{FF2B5EF4-FFF2-40B4-BE49-F238E27FC236}">
                <a16:creationId xmlns:a16="http://schemas.microsoft.com/office/drawing/2014/main" id="{4BB438FF-9613-8EC2-4991-4D3AF654B5C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169" y="6112389"/>
            <a:ext cx="1683243" cy="360000"/>
          </a:xfrm>
          <a:prstGeom prst="rect">
            <a:avLst/>
          </a:prstGeom>
        </p:spPr>
      </p:pic>
      <p:sp>
        <p:nvSpPr>
          <p:cNvPr id="17" name="Text Placeholder 16">
            <a:extLst>
              <a:ext uri="{FF2B5EF4-FFF2-40B4-BE49-F238E27FC236}">
                <a16:creationId xmlns:a16="http://schemas.microsoft.com/office/drawing/2014/main" id="{1484E68C-027B-DF16-DC2C-716D75F1B8E6}"/>
              </a:ext>
            </a:extLst>
          </p:cNvPr>
          <p:cNvSpPr>
            <a:spLocks noGrp="1"/>
          </p:cNvSpPr>
          <p:nvPr>
            <p:ph type="body" sz="quarter" idx="13" hasCustomPrompt="1"/>
          </p:nvPr>
        </p:nvSpPr>
        <p:spPr>
          <a:xfrm>
            <a:off x="1045027" y="997221"/>
            <a:ext cx="6690304" cy="3784099"/>
          </a:xfrm>
        </p:spPr>
        <p:txBody>
          <a:bodyPr/>
          <a:lstStyle>
            <a:lvl1pPr marL="0" indent="0">
              <a:buNone/>
              <a:defRPr sz="4000">
                <a:solidFill>
                  <a:schemeClr val="bg1"/>
                </a:solidFill>
              </a:defRPr>
            </a:lvl1pPr>
            <a:lvl2pPr marL="338328" indent="0">
              <a:buNone/>
              <a:defRPr sz="4000">
                <a:solidFill>
                  <a:schemeClr val="bg1"/>
                </a:solidFill>
              </a:defRPr>
            </a:lvl2pPr>
            <a:lvl3pPr marL="685800" indent="0">
              <a:buNone/>
              <a:defRPr sz="4000">
                <a:solidFill>
                  <a:schemeClr val="bg1"/>
                </a:solidFill>
              </a:defRPr>
            </a:lvl3pPr>
            <a:lvl4pPr marL="1014984" indent="0">
              <a:buNone/>
              <a:defRPr sz="4000">
                <a:solidFill>
                  <a:schemeClr val="bg1"/>
                </a:solidFill>
              </a:defRPr>
            </a:lvl4pPr>
            <a:lvl5pPr marL="1380744" indent="0">
              <a:buNone/>
              <a:defRPr sz="4000">
                <a:solidFill>
                  <a:schemeClr val="bg1"/>
                </a:solidFill>
              </a:defRPr>
            </a:lvl5pPr>
          </a:lstStyle>
          <a:p>
            <a:pPr lvl="0"/>
            <a:r>
              <a:rPr lang="en-US"/>
              <a:t>Click to add text</a:t>
            </a:r>
          </a:p>
        </p:txBody>
      </p:sp>
      <p:sp>
        <p:nvSpPr>
          <p:cNvPr id="20" name="Picture Placeholder 19">
            <a:extLst>
              <a:ext uri="{FF2B5EF4-FFF2-40B4-BE49-F238E27FC236}">
                <a16:creationId xmlns:a16="http://schemas.microsoft.com/office/drawing/2014/main" id="{16CE2EB7-9526-5749-1F45-37C3F17A4E9A}"/>
              </a:ext>
            </a:extLst>
          </p:cNvPr>
          <p:cNvSpPr>
            <a:spLocks noGrp="1"/>
          </p:cNvSpPr>
          <p:nvPr>
            <p:ph type="pic" sz="quarter" idx="14"/>
          </p:nvPr>
        </p:nvSpPr>
        <p:spPr>
          <a:xfrm>
            <a:off x="8763856" y="0"/>
            <a:ext cx="3424969" cy="6858000"/>
          </a:xfrm>
          <a:noFill/>
        </p:spPr>
        <p:txBody>
          <a:bodyPr lIns="540000" tIns="540000"/>
          <a:lstStyle>
            <a:lvl1pPr>
              <a:buClr>
                <a:schemeClr val="tx1"/>
              </a:buClr>
              <a:defRPr sz="1600">
                <a:solidFill>
                  <a:schemeClr val="tx2"/>
                </a:solidFill>
              </a:defRPr>
            </a:lvl1pPr>
          </a:lstStyle>
          <a:p>
            <a:endParaRPr lang="en-US"/>
          </a:p>
        </p:txBody>
      </p:sp>
      <p:sp>
        <p:nvSpPr>
          <p:cNvPr id="22" name="Text Placeholder 16">
            <a:extLst>
              <a:ext uri="{FF2B5EF4-FFF2-40B4-BE49-F238E27FC236}">
                <a16:creationId xmlns:a16="http://schemas.microsoft.com/office/drawing/2014/main" id="{3BE38C11-0F61-1BAD-48F0-89D3C1785F59}"/>
              </a:ext>
            </a:extLst>
          </p:cNvPr>
          <p:cNvSpPr>
            <a:spLocks noGrp="1"/>
          </p:cNvSpPr>
          <p:nvPr>
            <p:ph type="body" sz="quarter" idx="15" hasCustomPrompt="1"/>
          </p:nvPr>
        </p:nvSpPr>
        <p:spPr>
          <a:xfrm>
            <a:off x="1045027" y="4917079"/>
            <a:ext cx="6690304" cy="360000"/>
          </a:xfrm>
        </p:spPr>
        <p:txBody>
          <a:bodyPr/>
          <a:lstStyle>
            <a:lvl1pPr marL="0" indent="0">
              <a:buNone/>
              <a:defRPr sz="1800">
                <a:solidFill>
                  <a:schemeClr val="bg1"/>
                </a:solidFill>
              </a:defRPr>
            </a:lvl1pPr>
            <a:lvl2pPr marL="338328" indent="0">
              <a:buNone/>
              <a:defRPr sz="4000">
                <a:solidFill>
                  <a:schemeClr val="bg1"/>
                </a:solidFill>
              </a:defRPr>
            </a:lvl2pPr>
            <a:lvl3pPr marL="685800" indent="0">
              <a:buNone/>
              <a:defRPr sz="4000">
                <a:solidFill>
                  <a:schemeClr val="bg1"/>
                </a:solidFill>
              </a:defRPr>
            </a:lvl3pPr>
            <a:lvl4pPr marL="1014984" indent="0">
              <a:buNone/>
              <a:defRPr sz="4000">
                <a:solidFill>
                  <a:schemeClr val="bg1"/>
                </a:solidFill>
              </a:defRPr>
            </a:lvl4pPr>
            <a:lvl5pPr marL="1380744" indent="0">
              <a:buNone/>
              <a:defRPr sz="4000">
                <a:solidFill>
                  <a:schemeClr val="bg1"/>
                </a:solidFill>
              </a:defRPr>
            </a:lvl5pPr>
          </a:lstStyle>
          <a:p>
            <a:pPr lvl="0"/>
            <a:r>
              <a:rPr lang="en-US"/>
              <a:t>Name and position</a:t>
            </a:r>
          </a:p>
        </p:txBody>
      </p:sp>
    </p:spTree>
    <p:extLst>
      <p:ext uri="{BB962C8B-B14F-4D97-AF65-F5344CB8AC3E}">
        <p14:creationId xmlns:p14="http://schemas.microsoft.com/office/powerpoint/2010/main" val="3949315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slide">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5633CB2-C40A-298A-74E1-9E2DA65552C5}"/>
              </a:ext>
            </a:extLst>
          </p:cNvPr>
          <p:cNvSpPr>
            <a:spLocks noGrp="1"/>
          </p:cNvSpPr>
          <p:nvPr>
            <p:ph type="pic" sz="quarter" idx="13"/>
          </p:nvPr>
        </p:nvSpPr>
        <p:spPr>
          <a:xfrm>
            <a:off x="3731425" y="-1"/>
            <a:ext cx="8457400" cy="6857999"/>
          </a:xfrm>
        </p:spPr>
        <p:txBody>
          <a:bodyPr lIns="540000" tIns="540000"/>
          <a:lstStyle>
            <a:lvl1pPr>
              <a:defRPr sz="1600"/>
            </a:lvl1pPr>
          </a:lstStyle>
          <a:p>
            <a:endParaRPr lang="en-US"/>
          </a:p>
        </p:txBody>
      </p:sp>
      <p:sp>
        <p:nvSpPr>
          <p:cNvPr id="10" name="Rectangle 9">
            <a:extLst>
              <a:ext uri="{FF2B5EF4-FFF2-40B4-BE49-F238E27FC236}">
                <a16:creationId xmlns:a16="http://schemas.microsoft.com/office/drawing/2014/main" id="{CAC9F106-0B11-C2D1-25C0-4710A406D6F3}"/>
              </a:ext>
            </a:extLst>
          </p:cNvPr>
          <p:cNvSpPr/>
          <p:nvPr userDrawn="1"/>
        </p:nvSpPr>
        <p:spPr>
          <a:xfrm>
            <a:off x="0" y="0"/>
            <a:ext cx="3731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sp>
        <p:nvSpPr>
          <p:cNvPr id="8" name="Title 7"/>
          <p:cNvSpPr>
            <a:spLocks noGrp="1"/>
          </p:cNvSpPr>
          <p:nvPr>
            <p:ph type="title" hasCustomPrompt="1"/>
          </p:nvPr>
        </p:nvSpPr>
        <p:spPr>
          <a:xfrm>
            <a:off x="635000" y="504125"/>
            <a:ext cx="2579838" cy="2681837"/>
          </a:xfrm>
          <a:prstGeom prst="rect">
            <a:avLst/>
          </a:prstGeom>
        </p:spPr>
        <p:txBody>
          <a:bodyPr anchor="t">
            <a:normAutofit/>
          </a:bodyPr>
          <a:lstStyle>
            <a:lvl1pPr>
              <a:defRPr sz="3200">
                <a:solidFill>
                  <a:schemeClr val="bg1"/>
                </a:solidFill>
              </a:defRPr>
            </a:lvl1pPr>
          </a:lstStyle>
          <a:p>
            <a:r>
              <a:rPr lang="en-CA" noProof="0"/>
              <a:t>Chapter slide</a:t>
            </a:r>
          </a:p>
        </p:txBody>
      </p:sp>
      <p:sp>
        <p:nvSpPr>
          <p:cNvPr id="4" name="Slide Number Placeholder 3"/>
          <p:cNvSpPr>
            <a:spLocks noGrp="1"/>
          </p:cNvSpPr>
          <p:nvPr>
            <p:ph type="sldNum" sz="quarter" idx="12"/>
          </p:nvPr>
        </p:nvSpPr>
        <p:spPr>
          <a:xfrm>
            <a:off x="11283306" y="6315748"/>
            <a:ext cx="283219" cy="175694"/>
          </a:xfrm>
          <a:prstGeom prst="rect">
            <a:avLst/>
          </a:prstGeom>
        </p:spPr>
        <p:txBody>
          <a:bodyPr/>
          <a:lstStyle>
            <a:lvl1pPr>
              <a:defRPr>
                <a:solidFill>
                  <a:schemeClr val="tx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63EC9F89-C189-A445-359F-C40507B80D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169" y="6112389"/>
            <a:ext cx="1683243" cy="360000"/>
          </a:xfrm>
          <a:prstGeom prst="rect">
            <a:avLst/>
          </a:prstGeom>
        </p:spPr>
      </p:pic>
    </p:spTree>
    <p:extLst>
      <p:ext uri="{BB962C8B-B14F-4D97-AF65-F5344CB8AC3E}">
        <p14:creationId xmlns:p14="http://schemas.microsoft.com/office/powerpoint/2010/main" val="103465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hapter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C9F106-0B11-C2D1-25C0-4710A406D6F3}"/>
              </a:ext>
            </a:extLst>
          </p:cNvPr>
          <p:cNvSpPr/>
          <p:nvPr userDrawn="1"/>
        </p:nvSpPr>
        <p:spPr>
          <a:xfrm>
            <a:off x="0" y="0"/>
            <a:ext cx="37314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a:p>
        </p:txBody>
      </p:sp>
      <p:sp>
        <p:nvSpPr>
          <p:cNvPr id="7" name="Text Placeholder 6">
            <a:extLst>
              <a:ext uri="{FF2B5EF4-FFF2-40B4-BE49-F238E27FC236}">
                <a16:creationId xmlns:a16="http://schemas.microsoft.com/office/drawing/2014/main" id="{2582C602-0A0B-1F5D-B25E-D4CAD10705EE}"/>
              </a:ext>
            </a:extLst>
          </p:cNvPr>
          <p:cNvSpPr>
            <a:spLocks noGrp="1"/>
          </p:cNvSpPr>
          <p:nvPr>
            <p:ph type="body" sz="quarter" idx="14" hasCustomPrompt="1"/>
          </p:nvPr>
        </p:nvSpPr>
        <p:spPr>
          <a:xfrm>
            <a:off x="635000" y="394157"/>
            <a:ext cx="2579839" cy="739208"/>
          </a:xfrm>
        </p:spPr>
        <p:txBody>
          <a:bodyPr/>
          <a:lstStyle>
            <a:lvl1pPr marL="0" indent="0">
              <a:buNone/>
              <a:defRPr sz="6000" b="1">
                <a:solidFill>
                  <a:schemeClr val="accent1"/>
                </a:solidFill>
              </a:defRPr>
            </a:lvl1pPr>
            <a:lvl2pPr marL="338328" indent="0">
              <a:buNone/>
              <a:defRPr/>
            </a:lvl2pPr>
            <a:lvl3pPr marL="685800" indent="0">
              <a:buNone/>
              <a:defRPr/>
            </a:lvl3pPr>
            <a:lvl4pPr marL="1014984" indent="0">
              <a:buNone/>
              <a:defRPr/>
            </a:lvl4pPr>
            <a:lvl5pPr marL="1380744" indent="0">
              <a:buNone/>
              <a:defRPr/>
            </a:lvl5pPr>
          </a:lstStyle>
          <a:p>
            <a:pPr lvl="0"/>
            <a:r>
              <a:rPr lang="en-US"/>
              <a:t>#</a:t>
            </a:r>
          </a:p>
        </p:txBody>
      </p:sp>
      <p:sp>
        <p:nvSpPr>
          <p:cNvPr id="12" name="Picture Placeholder 11">
            <a:extLst>
              <a:ext uri="{FF2B5EF4-FFF2-40B4-BE49-F238E27FC236}">
                <a16:creationId xmlns:a16="http://schemas.microsoft.com/office/drawing/2014/main" id="{95633CB2-C40A-298A-74E1-9E2DA65552C5}"/>
              </a:ext>
            </a:extLst>
          </p:cNvPr>
          <p:cNvSpPr>
            <a:spLocks noGrp="1"/>
          </p:cNvSpPr>
          <p:nvPr>
            <p:ph type="pic" sz="quarter" idx="13"/>
          </p:nvPr>
        </p:nvSpPr>
        <p:spPr>
          <a:xfrm>
            <a:off x="3731425" y="1"/>
            <a:ext cx="8457400" cy="6781799"/>
          </a:xfrm>
        </p:spPr>
        <p:txBody>
          <a:bodyPr lIns="540000" tIns="540000"/>
          <a:lstStyle>
            <a:lvl1pPr>
              <a:defRPr sz="1600"/>
            </a:lvl1pPr>
          </a:lstStyle>
          <a:p>
            <a:endParaRPr lang="en-US" dirty="0"/>
          </a:p>
        </p:txBody>
      </p:sp>
      <p:sp>
        <p:nvSpPr>
          <p:cNvPr id="8" name="Title 7"/>
          <p:cNvSpPr>
            <a:spLocks noGrp="1"/>
          </p:cNvSpPr>
          <p:nvPr>
            <p:ph type="title" hasCustomPrompt="1"/>
          </p:nvPr>
        </p:nvSpPr>
        <p:spPr>
          <a:xfrm>
            <a:off x="635000" y="1353211"/>
            <a:ext cx="2579838" cy="2681837"/>
          </a:xfrm>
          <a:prstGeom prst="rect">
            <a:avLst/>
          </a:prstGeom>
        </p:spPr>
        <p:txBody>
          <a:bodyPr anchor="t">
            <a:normAutofit/>
          </a:bodyPr>
          <a:lstStyle>
            <a:lvl1pPr>
              <a:defRPr sz="3200">
                <a:solidFill>
                  <a:schemeClr val="bg1"/>
                </a:solidFill>
              </a:defRPr>
            </a:lvl1pPr>
          </a:lstStyle>
          <a:p>
            <a:r>
              <a:rPr lang="en-CA" noProof="0"/>
              <a:t>Chapter slide</a:t>
            </a:r>
          </a:p>
        </p:txBody>
      </p:sp>
      <p:sp>
        <p:nvSpPr>
          <p:cNvPr id="4" name="Slide Number Placeholder 3"/>
          <p:cNvSpPr>
            <a:spLocks noGrp="1"/>
          </p:cNvSpPr>
          <p:nvPr>
            <p:ph type="sldNum" sz="quarter" idx="12"/>
          </p:nvPr>
        </p:nvSpPr>
        <p:spPr>
          <a:xfrm>
            <a:off x="11283306" y="6315748"/>
            <a:ext cx="283219" cy="175694"/>
          </a:xfrm>
          <a:prstGeom prst="rect">
            <a:avLst/>
          </a:prstGeom>
        </p:spPr>
        <p:txBody>
          <a:bodyPr/>
          <a:lstStyle>
            <a:lvl1pPr>
              <a:defRPr>
                <a:solidFill>
                  <a:schemeClr val="tx1"/>
                </a:solidFill>
              </a:defRPr>
            </a:lvl1pPr>
          </a:lstStyle>
          <a:p>
            <a:fld id="{BB333B34-C87C-402E-ABB0-13B7C9DEBBC4}" type="slidenum">
              <a:rPr lang="en-CA" smtClean="0"/>
              <a:pPr/>
              <a:t>‹#›</a:t>
            </a:fld>
            <a:endParaRPr lang="en-CA"/>
          </a:p>
        </p:txBody>
      </p:sp>
      <p:pic>
        <p:nvPicPr>
          <p:cNvPr id="9" name="Graphic 8">
            <a:extLst>
              <a:ext uri="{FF2B5EF4-FFF2-40B4-BE49-F238E27FC236}">
                <a16:creationId xmlns:a16="http://schemas.microsoft.com/office/drawing/2014/main" id="{63EC9F89-C189-A445-359F-C40507B80D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36169" y="6112389"/>
            <a:ext cx="1683243" cy="360000"/>
          </a:xfrm>
          <a:prstGeom prst="rect">
            <a:avLst/>
          </a:prstGeom>
        </p:spPr>
      </p:pic>
    </p:spTree>
    <p:extLst>
      <p:ext uri="{BB962C8B-B14F-4D97-AF65-F5344CB8AC3E}">
        <p14:creationId xmlns:p14="http://schemas.microsoft.com/office/powerpoint/2010/main" val="620186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losing slide_Navy">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BCC4A-83D6-2F5F-53E4-BEC244CAB882}"/>
              </a:ext>
            </a:extLst>
          </p:cNvPr>
          <p:cNvPicPr>
            <a:picLocks noChangeAspect="1"/>
          </p:cNvPicPr>
          <p:nvPr userDrawn="1"/>
        </p:nvPicPr>
        <p:blipFill>
          <a:blip r:embed="rId2"/>
          <a:stretch>
            <a:fillRect/>
          </a:stretch>
        </p:blipFill>
        <p:spPr>
          <a:xfrm>
            <a:off x="1924258" y="3043173"/>
            <a:ext cx="8343484" cy="771654"/>
          </a:xfrm>
          <a:prstGeom prst="rect">
            <a:avLst/>
          </a:prstGeom>
        </p:spPr>
      </p:pic>
      <p:pic>
        <p:nvPicPr>
          <p:cNvPr id="7" name="Graphic 6">
            <a:extLst>
              <a:ext uri="{FF2B5EF4-FFF2-40B4-BE49-F238E27FC236}">
                <a16:creationId xmlns:a16="http://schemas.microsoft.com/office/drawing/2014/main" id="{55E5A1AD-F648-7A81-EC07-B1C6BB6A343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6169" y="6112389"/>
            <a:ext cx="1683243" cy="360000"/>
          </a:xfrm>
          <a:prstGeom prst="rect">
            <a:avLst/>
          </a:prstGeom>
        </p:spPr>
      </p:pic>
    </p:spTree>
    <p:extLst>
      <p:ext uri="{BB962C8B-B14F-4D97-AF65-F5344CB8AC3E}">
        <p14:creationId xmlns:p14="http://schemas.microsoft.com/office/powerpoint/2010/main" val="13897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losing slide_Whit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DBCC4A-83D6-2F5F-53E4-BEC244CAB882}"/>
              </a:ext>
            </a:extLst>
          </p:cNvPr>
          <p:cNvPicPr>
            <a:picLocks noChangeAspect="1"/>
          </p:cNvPicPr>
          <p:nvPr userDrawn="1"/>
        </p:nvPicPr>
        <p:blipFill>
          <a:blip r:embed="rId2">
            <a:lum bright="-100000"/>
          </a:blip>
          <a:stretch>
            <a:fillRect/>
          </a:stretch>
        </p:blipFill>
        <p:spPr>
          <a:xfrm>
            <a:off x="1924258" y="3043173"/>
            <a:ext cx="8343484" cy="771654"/>
          </a:xfrm>
          <a:prstGeom prst="rect">
            <a:avLst/>
          </a:prstGeom>
        </p:spPr>
      </p:pic>
      <p:pic>
        <p:nvPicPr>
          <p:cNvPr id="4" name="Graphic 3">
            <a:extLst>
              <a:ext uri="{FF2B5EF4-FFF2-40B4-BE49-F238E27FC236}">
                <a16:creationId xmlns:a16="http://schemas.microsoft.com/office/drawing/2014/main" id="{16BCA583-F76F-3741-604B-AACE011CCE3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6169" y="6112389"/>
            <a:ext cx="1683243" cy="360000"/>
          </a:xfrm>
          <a:prstGeom prst="rect">
            <a:avLst/>
          </a:prstGeom>
        </p:spPr>
      </p:pic>
    </p:spTree>
    <p:extLst>
      <p:ext uri="{BB962C8B-B14F-4D97-AF65-F5344CB8AC3E}">
        <p14:creationId xmlns:p14="http://schemas.microsoft.com/office/powerpoint/2010/main" val="2719622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83307" y="6315748"/>
            <a:ext cx="283219" cy="175694"/>
          </a:xfrm>
          <a:prstGeom prst="rect">
            <a:avLst/>
          </a:prstGeom>
        </p:spPr>
        <p:txBody>
          <a:bodyPr/>
          <a:lstStyle/>
          <a:p>
            <a:fld id="{BB333B34-C87C-402E-ABB0-13B7C9DEBBC4}" type="slidenum">
              <a:rPr/>
              <a:t>‹#›</a:t>
            </a:fld>
            <a:endParaRPr/>
          </a:p>
        </p:txBody>
      </p:sp>
    </p:spTree>
    <p:extLst>
      <p:ext uri="{BB962C8B-B14F-4D97-AF65-F5344CB8AC3E}">
        <p14:creationId xmlns:p14="http://schemas.microsoft.com/office/powerpoint/2010/main" val="104155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6945187" y="1656090"/>
            <a:ext cx="1974352" cy="238337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400" dirty="0">
                <a:latin typeface="Arial" panose="020B0604020202020204" pitchFamily="34" charset="0"/>
              </a:rPr>
              <a:t>Primary </a:t>
            </a:r>
            <a:r>
              <a:rPr lang="en-US" sz="1400" dirty="0" err="1">
                <a:latin typeface="Arial" panose="020B0604020202020204" pitchFamily="34" charset="0"/>
              </a:rPr>
              <a:t>colours</a:t>
            </a:r>
            <a:r>
              <a:rPr lang="en-US" sz="1400" dirty="0">
                <a:latin typeface="Arial" panose="020B0604020202020204" pitchFamily="34" charset="0"/>
              </a:rPr>
              <a:t> Green and Blue may be used interchangeably across the organization.</a:t>
            </a:r>
          </a:p>
          <a:p>
            <a:pPr>
              <a:lnSpc>
                <a:spcPct val="95000"/>
              </a:lnSpc>
              <a:spcBef>
                <a:spcPts val="1200"/>
              </a:spcBef>
              <a:buSzPct val="115000"/>
            </a:pPr>
            <a:r>
              <a:rPr lang="en-US" sz="1400" dirty="0">
                <a:latin typeface="Arial" panose="020B0604020202020204" pitchFamily="34" charset="0"/>
              </a:rPr>
              <a:t>Text </a:t>
            </a:r>
            <a:r>
              <a:rPr lang="en-US" sz="1400" dirty="0" err="1">
                <a:latin typeface="Arial" panose="020B0604020202020204" pitchFamily="34" charset="0"/>
              </a:rPr>
              <a:t>colour</a:t>
            </a:r>
            <a:r>
              <a:rPr lang="en-US" sz="1400" dirty="0">
                <a:latin typeface="Arial" panose="020B0604020202020204" pitchFamily="34" charset="0"/>
              </a:rPr>
              <a:t>: use black or white reverse text.</a:t>
            </a:r>
          </a:p>
          <a:p>
            <a:pPr>
              <a:lnSpc>
                <a:spcPct val="95000"/>
              </a:lnSpc>
              <a:spcBef>
                <a:spcPts val="1200"/>
              </a:spcBef>
              <a:buSzPct val="115000"/>
            </a:pPr>
            <a:r>
              <a:rPr lang="en-US" sz="1400" dirty="0">
                <a:latin typeface="Arial" panose="020B0604020202020204" pitchFamily="34" charset="0"/>
              </a:rPr>
              <a:t>Charts and graphics only: use any of the primary or secondary </a:t>
            </a:r>
            <a:r>
              <a:rPr lang="en-US" sz="1400" dirty="0" err="1">
                <a:latin typeface="Arial" panose="020B0604020202020204" pitchFamily="34" charset="0"/>
              </a:rPr>
              <a:t>colours</a:t>
            </a:r>
            <a:r>
              <a:rPr lang="en-US" sz="1400" dirty="0">
                <a:latin typeface="Arial" panose="020B0604020202020204" pitchFamily="34" charset="0"/>
              </a:rPr>
              <a:t>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9164407" y="1656090"/>
            <a:ext cx="0" cy="461771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4" name="Slide Number Placeholder 3"/>
          <p:cNvSpPr>
            <a:spLocks noGrp="1"/>
          </p:cNvSpPr>
          <p:nvPr>
            <p:ph type="sldNum" sz="quarter" idx="12"/>
          </p:nvPr>
        </p:nvSpPr>
        <p:spPr>
          <a:xfrm>
            <a:off x="11283307" y="6315748"/>
            <a:ext cx="283219" cy="175694"/>
          </a:xfrm>
          <a:prstGeom prst="rect">
            <a:avLst/>
          </a:prstGeom>
        </p:spPr>
        <p:txBody>
          <a:bodyPr/>
          <a:lstStyle>
            <a:lvl1pPr>
              <a:defRPr>
                <a:latin typeface="Arial" panose="020B0604020202020204" pitchFamily="34" charset="0"/>
              </a:defRPr>
            </a:lvl1pPr>
          </a:lstStyle>
          <a:p>
            <a:fld id="{BB333B34-C87C-402E-ABB0-13B7C9DEBBC4}" type="slidenum">
              <a:rPr lang="en-PH" smtClean="0"/>
              <a:pPr/>
              <a:t>‹#›</a:t>
            </a:fld>
            <a:endParaRPr lang="en-PH"/>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622300" y="1032065"/>
            <a:ext cx="5186700"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b="1" err="1">
                <a:latin typeface="Arial" panose="020B0604020202020204" pitchFamily="34" charset="0"/>
              </a:rPr>
              <a:t>Colours</a:t>
            </a:r>
            <a:r>
              <a:rPr lang="en-US" b="1">
                <a:latin typeface="Arial" panose="020B0604020202020204" pitchFamily="34" charset="0"/>
              </a:rPr>
              <a:t>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9405251" y="1656090"/>
            <a:ext cx="2113650"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a:latin typeface="Arial" panose="020B0604020202020204" pitchFamily="34" charset="0"/>
              </a:rPr>
              <a:t>Embedded </a:t>
            </a:r>
            <a:r>
              <a:rPr lang="en-US" sz="1400" b="1" err="1">
                <a:latin typeface="Arial" panose="020B0604020202020204" pitchFamily="34" charset="0"/>
              </a:rPr>
              <a:t>Colour</a:t>
            </a:r>
            <a:r>
              <a:rPr lang="en-US" sz="1400" b="1">
                <a:latin typeface="Arial" panose="020B0604020202020204" pitchFamily="34" charset="0"/>
              </a:rPr>
              <a:t>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rPr>
              <a:t>Branded </a:t>
            </a:r>
            <a:r>
              <a:rPr kumimoji="0" lang="en-US" sz="1400" b="0" i="0" u="none" strike="noStrike" kern="1200" cap="none" spc="0" normalizeH="0" baseline="0" err="1">
                <a:ln>
                  <a:noFill/>
                </a:ln>
                <a:solidFill>
                  <a:prstClr val="black"/>
                </a:solidFill>
                <a:effectLst/>
                <a:uLnTx/>
                <a:uFillTx/>
                <a:latin typeface="Arial" panose="020B0604020202020204" pitchFamily="34" charset="0"/>
                <a:ea typeface="+mn-ea"/>
                <a:cs typeface="+mn-cs"/>
              </a:rPr>
              <a:t>colours</a:t>
            </a:r>
            <a:r>
              <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rPr>
              <a:t> are embedded in the 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500" b="0" i="0" u="none" strike="noStrike" kern="1200" cap="none" spc="0" normalizeH="0" baseline="0">
              <a:ln>
                <a:noFill/>
              </a:ln>
              <a:solidFill>
                <a:prstClr val="black"/>
              </a:solidFill>
              <a:effectLst/>
              <a:uLnTx/>
              <a:uFillTx/>
              <a:latin typeface="Arial" panose="020B0604020202020204" pitchFamily="34" charset="0"/>
              <a:ea typeface="+mn-ea"/>
              <a:cs typeface="+mn-cs"/>
            </a:endParaRPr>
          </a:p>
          <a:p>
            <a:pPr marL="0" indent="0">
              <a:lnSpc>
                <a:spcPct val="95000"/>
              </a:lnSpc>
              <a:spcBef>
                <a:spcPts val="1200"/>
              </a:spcBef>
              <a:buNone/>
            </a:pPr>
            <a:r>
              <a:rPr lang="en-US" sz="1400" b="1">
                <a:latin typeface="Arial" panose="020B0604020202020204" pitchFamily="34" charset="0"/>
              </a:rPr>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rPr>
              <a:t>You can add your own copyright free photos</a:t>
            </a:r>
            <a:br>
              <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rPr>
            </a:br>
            <a:r>
              <a:rPr kumimoji="0" lang="en-US" sz="1400" b="0" i="0" u="none" strike="noStrike" kern="1200" cap="none" spc="0" normalizeH="0" baseline="0">
                <a:ln>
                  <a:noFill/>
                </a:ln>
                <a:solidFill>
                  <a:prstClr val="black"/>
                </a:solidFill>
                <a:effectLst/>
                <a:uLnTx/>
                <a:uFillTx/>
                <a:latin typeface="Arial" panose="020B0604020202020204" pitchFamily="34" charset="0"/>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9647602" y="2989467"/>
            <a:ext cx="1626433"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a:latin typeface="Arial" panose="020B0604020202020204" pitchFamily="34" charset="0"/>
              </a:endParaRPr>
            </a:p>
          </p:txBody>
        </p:sp>
      </p:grpSp>
      <p:sp>
        <p:nvSpPr>
          <p:cNvPr id="14" name="Rectangle 13">
            <a:extLst>
              <a:ext uri="{FF2B5EF4-FFF2-40B4-BE49-F238E27FC236}">
                <a16:creationId xmlns:a16="http://schemas.microsoft.com/office/drawing/2014/main" id="{A38F2055-4983-4560-A35F-C2AD8B91C608}"/>
              </a:ext>
            </a:extLst>
          </p:cNvPr>
          <p:cNvSpPr/>
          <p:nvPr userDrawn="1"/>
        </p:nvSpPr>
        <p:spPr>
          <a:xfrm>
            <a:off x="622300" y="507729"/>
            <a:ext cx="2553584" cy="153888"/>
          </a:xfrm>
          <a:prstGeom prst="rect">
            <a:avLst/>
          </a:prstGeom>
        </p:spPr>
        <p:txBody>
          <a:bodyPr wrap="none" lIns="0" tIns="0" rIns="0" bIns="0">
            <a:spAutoFit/>
          </a:bodyPr>
          <a:lstStyle/>
          <a:p>
            <a:r>
              <a:rPr lang="en-US" sz="1000">
                <a:latin typeface="Arial" panose="020B0604020202020204" pitchFamily="34" charset="0"/>
              </a:rPr>
              <a:t>For use with Microsoft Office PowerPoint 365</a:t>
            </a:r>
            <a:endParaRPr lang="en-US" sz="1000">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7D700442-31D1-461B-920E-475A9AA71155}"/>
              </a:ext>
            </a:extLst>
          </p:cNvPr>
          <p:cNvSpPr/>
          <p:nvPr userDrawn="1"/>
        </p:nvSpPr>
        <p:spPr>
          <a:xfrm>
            <a:off x="622300" y="1656090"/>
            <a:ext cx="2019784" cy="201209"/>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Primary </a:t>
            </a:r>
            <a:r>
              <a:rPr kumimoji="0" lang="en-US" sz="11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colours</a:t>
            </a: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 – RGB values</a:t>
            </a:r>
            <a:endParaRPr kumimoji="0" lang="en-CA" sz="11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Rectangle 70">
            <a:extLst>
              <a:ext uri="{FF2B5EF4-FFF2-40B4-BE49-F238E27FC236}">
                <a16:creationId xmlns:a16="http://schemas.microsoft.com/office/drawing/2014/main" id="{EC5CC774-67AB-4BDE-918D-E14A41DC3F32}"/>
              </a:ext>
            </a:extLst>
          </p:cNvPr>
          <p:cNvSpPr/>
          <p:nvPr userDrawn="1"/>
        </p:nvSpPr>
        <p:spPr>
          <a:xfrm>
            <a:off x="622300" y="3181041"/>
            <a:ext cx="2218556"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Secondary </a:t>
            </a:r>
            <a:r>
              <a:rPr kumimoji="0" lang="en-US" sz="11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colours</a:t>
            </a: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mn-cs"/>
              </a:rPr>
              <a:t> – RGB values</a:t>
            </a:r>
          </a:p>
        </p:txBody>
      </p:sp>
      <p:graphicFrame>
        <p:nvGraphicFramePr>
          <p:cNvPr id="13" name="Table 14">
            <a:extLst>
              <a:ext uri="{FF2B5EF4-FFF2-40B4-BE49-F238E27FC236}">
                <a16:creationId xmlns:a16="http://schemas.microsoft.com/office/drawing/2014/main" id="{89A3FD7B-12E8-4D62-8AC1-1C4E5DB3BC80}"/>
              </a:ext>
            </a:extLst>
          </p:cNvPr>
          <p:cNvGraphicFramePr>
            <a:graphicFrameLocks noGrp="1"/>
          </p:cNvGraphicFramePr>
          <p:nvPr userDrawn="1">
            <p:extLst>
              <p:ext uri="{D42A27DB-BD31-4B8C-83A1-F6EECF244321}">
                <p14:modId xmlns:p14="http://schemas.microsoft.com/office/powerpoint/2010/main" val="2859119245"/>
              </p:ext>
            </p:extLst>
          </p:nvPr>
        </p:nvGraphicFramePr>
        <p:xfrm>
          <a:off x="626567" y="1926430"/>
          <a:ext cx="6077784" cy="783844"/>
        </p:xfrm>
        <a:graphic>
          <a:graphicData uri="http://schemas.openxmlformats.org/drawingml/2006/table">
            <a:tbl>
              <a:tblPr firstRow="1" bandRow="1">
                <a:tableStyleId>{B301B821-A1FF-4177-AEE7-76D212191A09}</a:tableStyleId>
              </a:tblPr>
              <a:tblGrid>
                <a:gridCol w="759723">
                  <a:extLst>
                    <a:ext uri="{9D8B030D-6E8A-4147-A177-3AD203B41FA5}">
                      <a16:colId xmlns:a16="http://schemas.microsoft.com/office/drawing/2014/main" val="3441835300"/>
                    </a:ext>
                  </a:extLst>
                </a:gridCol>
                <a:gridCol w="759723">
                  <a:extLst>
                    <a:ext uri="{9D8B030D-6E8A-4147-A177-3AD203B41FA5}">
                      <a16:colId xmlns:a16="http://schemas.microsoft.com/office/drawing/2014/main" val="977536678"/>
                    </a:ext>
                  </a:extLst>
                </a:gridCol>
                <a:gridCol w="759723">
                  <a:extLst>
                    <a:ext uri="{9D8B030D-6E8A-4147-A177-3AD203B41FA5}">
                      <a16:colId xmlns:a16="http://schemas.microsoft.com/office/drawing/2014/main" val="125852545"/>
                    </a:ext>
                  </a:extLst>
                </a:gridCol>
                <a:gridCol w="759723">
                  <a:extLst>
                    <a:ext uri="{9D8B030D-6E8A-4147-A177-3AD203B41FA5}">
                      <a16:colId xmlns:a16="http://schemas.microsoft.com/office/drawing/2014/main" val="931395583"/>
                    </a:ext>
                  </a:extLst>
                </a:gridCol>
                <a:gridCol w="759723">
                  <a:extLst>
                    <a:ext uri="{9D8B030D-6E8A-4147-A177-3AD203B41FA5}">
                      <a16:colId xmlns:a16="http://schemas.microsoft.com/office/drawing/2014/main" val="2451672989"/>
                    </a:ext>
                  </a:extLst>
                </a:gridCol>
                <a:gridCol w="759723">
                  <a:extLst>
                    <a:ext uri="{9D8B030D-6E8A-4147-A177-3AD203B41FA5}">
                      <a16:colId xmlns:a16="http://schemas.microsoft.com/office/drawing/2014/main" val="1199082826"/>
                    </a:ext>
                  </a:extLst>
                </a:gridCol>
                <a:gridCol w="759723">
                  <a:extLst>
                    <a:ext uri="{9D8B030D-6E8A-4147-A177-3AD203B41FA5}">
                      <a16:colId xmlns:a16="http://schemas.microsoft.com/office/drawing/2014/main" val="2368813008"/>
                    </a:ext>
                  </a:extLst>
                </a:gridCol>
                <a:gridCol w="759723">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Green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0 167 88</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0 68 39</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42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4 97 56</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6 135 78</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874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0 196 110</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C46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92 215 144</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D79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172 229 196</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202 238 217</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AEED9"/>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Blue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0 0 193</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0 0 96</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6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0 0 130</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0 0 154</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9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30 30 229</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E1EE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mn-lt"/>
                          <a:ea typeface="+mn-ea"/>
                          <a:cs typeface="+mn-cs"/>
                        </a:rPr>
                        <a:t>45 105 255</a:t>
                      </a:r>
                      <a:endParaRPr kumimoji="0" lang="en-CA" sz="800" b="0"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D69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118 176 255</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6B0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193 216 247</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extLst>
                  <a:ext uri="{0D108BD9-81ED-4DB2-BD59-A6C34878D82A}">
                    <a16:rowId xmlns:a16="http://schemas.microsoft.com/office/drawing/2014/main" val="3785195550"/>
                  </a:ext>
                </a:extLst>
              </a:tr>
            </a:tbl>
          </a:graphicData>
        </a:graphic>
      </p:graphicFrame>
      <p:graphicFrame>
        <p:nvGraphicFramePr>
          <p:cNvPr id="80" name="Table 14">
            <a:extLst>
              <a:ext uri="{FF2B5EF4-FFF2-40B4-BE49-F238E27FC236}">
                <a16:creationId xmlns:a16="http://schemas.microsoft.com/office/drawing/2014/main" id="{CA9A8DD4-1D6A-4928-98C9-44273B5A295B}"/>
              </a:ext>
            </a:extLst>
          </p:cNvPr>
          <p:cNvGraphicFramePr>
            <a:graphicFrameLocks noGrp="1"/>
          </p:cNvGraphicFramePr>
          <p:nvPr userDrawn="1">
            <p:extLst>
              <p:ext uri="{D42A27DB-BD31-4B8C-83A1-F6EECF244321}">
                <p14:modId xmlns:p14="http://schemas.microsoft.com/office/powerpoint/2010/main" val="4069659799"/>
              </p:ext>
            </p:extLst>
          </p:nvPr>
        </p:nvGraphicFramePr>
        <p:xfrm>
          <a:off x="626568" y="3453158"/>
          <a:ext cx="6077776" cy="1959610"/>
        </p:xfrm>
        <a:graphic>
          <a:graphicData uri="http://schemas.openxmlformats.org/drawingml/2006/table">
            <a:tbl>
              <a:tblPr firstRow="1" bandRow="1">
                <a:tableStyleId>{B301B821-A1FF-4177-AEE7-76D212191A09}</a:tableStyleId>
              </a:tblPr>
              <a:tblGrid>
                <a:gridCol w="759722">
                  <a:extLst>
                    <a:ext uri="{9D8B030D-6E8A-4147-A177-3AD203B41FA5}">
                      <a16:colId xmlns:a16="http://schemas.microsoft.com/office/drawing/2014/main" val="3441835300"/>
                    </a:ext>
                  </a:extLst>
                </a:gridCol>
                <a:gridCol w="759722">
                  <a:extLst>
                    <a:ext uri="{9D8B030D-6E8A-4147-A177-3AD203B41FA5}">
                      <a16:colId xmlns:a16="http://schemas.microsoft.com/office/drawing/2014/main" val="977536678"/>
                    </a:ext>
                  </a:extLst>
                </a:gridCol>
                <a:gridCol w="759722">
                  <a:extLst>
                    <a:ext uri="{9D8B030D-6E8A-4147-A177-3AD203B41FA5}">
                      <a16:colId xmlns:a16="http://schemas.microsoft.com/office/drawing/2014/main" val="125852545"/>
                    </a:ext>
                  </a:extLst>
                </a:gridCol>
                <a:gridCol w="759722">
                  <a:extLst>
                    <a:ext uri="{9D8B030D-6E8A-4147-A177-3AD203B41FA5}">
                      <a16:colId xmlns:a16="http://schemas.microsoft.com/office/drawing/2014/main" val="931395583"/>
                    </a:ext>
                  </a:extLst>
                </a:gridCol>
                <a:gridCol w="759722">
                  <a:extLst>
                    <a:ext uri="{9D8B030D-6E8A-4147-A177-3AD203B41FA5}">
                      <a16:colId xmlns:a16="http://schemas.microsoft.com/office/drawing/2014/main" val="2451672989"/>
                    </a:ext>
                  </a:extLst>
                </a:gridCol>
                <a:gridCol w="759722">
                  <a:extLst>
                    <a:ext uri="{9D8B030D-6E8A-4147-A177-3AD203B41FA5}">
                      <a16:colId xmlns:a16="http://schemas.microsoft.com/office/drawing/2014/main" val="1199082826"/>
                    </a:ext>
                  </a:extLst>
                </a:gridCol>
                <a:gridCol w="759722">
                  <a:extLst>
                    <a:ext uri="{9D8B030D-6E8A-4147-A177-3AD203B41FA5}">
                      <a16:colId xmlns:a16="http://schemas.microsoft.com/office/drawing/2014/main" val="2368813008"/>
                    </a:ext>
                  </a:extLst>
                </a:gridCol>
                <a:gridCol w="759722">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Navy</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40 43 62</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52 56 75</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384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66 69 89</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2455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94 96 115</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E607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142 144 162</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Coral</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236 100 83</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131 10 16</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0A1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160 14 24</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00E1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208 58 57</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3A3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255 119 105</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76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246 144 130</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9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252 172 161</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ACA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246 204 199</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extLst>
                  <a:ext uri="{0D108BD9-81ED-4DB2-BD59-A6C34878D82A}">
                    <a16:rowId xmlns:a16="http://schemas.microsoft.com/office/drawing/2014/main" val="3785195550"/>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Violet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96 69 132</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38 24 72</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184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51 26 83</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1A5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76 51 107</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C336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111 86 147</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F569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mn-lt"/>
                          <a:ea typeface="+mn-ea"/>
                          <a:cs typeface="+mn-cs"/>
                        </a:rPr>
                        <a:t>131 106 166</a:t>
                      </a:r>
                      <a:endParaRPr kumimoji="0" lang="en-CA" sz="800" b="0" i="0" u="none" strike="noStrike" kern="1200" cap="none" spc="0" normalizeH="0" baseline="0" noProof="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6AA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157 141 188</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8DBC"/>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212 210 233</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D2E9"/>
                    </a:solidFill>
                  </a:tcPr>
                </a:tc>
                <a:extLst>
                  <a:ext uri="{0D108BD9-81ED-4DB2-BD59-A6C34878D82A}">
                    <a16:rowId xmlns:a16="http://schemas.microsoft.com/office/drawing/2014/main" val="1544447608"/>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Gold</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244 150 0</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167 89 0</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590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206 118 18</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215 125 40</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77D2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249 171 46</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AB2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252 196 87</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C45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248 211 138</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251 233 198</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9C6"/>
                    </a:solidFill>
                  </a:tcPr>
                </a:tc>
                <a:extLst>
                  <a:ext uri="{0D108BD9-81ED-4DB2-BD59-A6C34878D82A}">
                    <a16:rowId xmlns:a16="http://schemas.microsoft.com/office/drawing/2014/main" val="1646160453"/>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Turquoise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6 199 186</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mn-lt"/>
                          <a:ea typeface="+mn-ea"/>
                          <a:cs typeface="+mn-cs"/>
                        </a:rPr>
                        <a:t>9 132 123</a:t>
                      </a:r>
                      <a:endParaRPr kumimoji="0" lang="en-CA" sz="800" b="0" i="0" u="none" strike="noStrike" kern="1200" cap="none" spc="0" normalizeH="0" baseline="0" noProof="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847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8 162 152</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A29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5 178 167</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B2A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40 215 203</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D7C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106 231 223</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AE7D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157 243 237</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mn-lt"/>
                          <a:ea typeface="+mn-ea"/>
                          <a:cs typeface="+mn-cs"/>
                        </a:rPr>
                        <a:t>197 244 241</a:t>
                      </a:r>
                      <a:endParaRPr kumimoji="0" lang="en-CA" sz="8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F4F1"/>
                    </a:solidFill>
                  </a:tcPr>
                </a:tc>
                <a:extLst>
                  <a:ext uri="{0D108BD9-81ED-4DB2-BD59-A6C34878D82A}">
                    <a16:rowId xmlns:a16="http://schemas.microsoft.com/office/drawing/2014/main" val="2760968983"/>
                  </a:ext>
                </a:extLst>
              </a:tr>
            </a:tbl>
          </a:graphicData>
        </a:graphic>
      </p:graphicFrame>
    </p:spTree>
    <p:extLst>
      <p:ext uri="{BB962C8B-B14F-4D97-AF65-F5344CB8AC3E}">
        <p14:creationId xmlns:p14="http://schemas.microsoft.com/office/powerpoint/2010/main" val="4522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6140" y="519436"/>
            <a:ext cx="10270386" cy="373055"/>
          </a:xfrm>
        </p:spPr>
        <p:txBody>
          <a:bodyPr lIns="0" tIns="0" rIns="0" bIns="0"/>
          <a:lstStyle>
            <a:lvl1pPr>
              <a:defRPr sz="2400" b="0" i="0">
                <a:solidFill>
                  <a:schemeClr val="tx1"/>
                </a:solidFill>
                <a:latin typeface="Manulife JH Sans Demibold" panose="020B0703040401060103" pitchFamily="34" charset="0"/>
                <a:cs typeface="Manulife JH Sans Demibold" panose="020B0703040401060103" pitchFamily="34" charset="0"/>
              </a:defRPr>
            </a:lvl1pPr>
          </a:lstStyle>
          <a:p>
            <a:endParaRPr/>
          </a:p>
        </p:txBody>
      </p:sp>
      <p:sp>
        <p:nvSpPr>
          <p:cNvPr id="3" name="Holder 3"/>
          <p:cNvSpPr>
            <a:spLocks noGrp="1"/>
          </p:cNvSpPr>
          <p:nvPr>
            <p:ph type="body" idx="1"/>
          </p:nvPr>
        </p:nvSpPr>
        <p:spPr>
          <a:xfrm>
            <a:off x="1296138" y="1521068"/>
            <a:ext cx="10270386" cy="4166103"/>
          </a:xfrm>
        </p:spPr>
        <p:txBody>
          <a:bodyPr lIns="0" tIns="0" rIns="0" bIns="0"/>
          <a:lstStyle>
            <a:lvl1pPr>
              <a:defRPr b="0" i="0">
                <a:solidFill>
                  <a:schemeClr val="tx1"/>
                </a:solidFill>
              </a:defRPr>
            </a:lvl1pPr>
          </a:lstStyle>
          <a:p>
            <a:endParaRPr dirty="0"/>
          </a:p>
        </p:txBody>
      </p:sp>
      <p:sp>
        <p:nvSpPr>
          <p:cNvPr id="8" name="TextBox 7">
            <a:extLst>
              <a:ext uri="{FF2B5EF4-FFF2-40B4-BE49-F238E27FC236}">
                <a16:creationId xmlns:a16="http://schemas.microsoft.com/office/drawing/2014/main" id="{FB6D4296-24B4-AED8-5351-20E3687CF632}"/>
              </a:ext>
            </a:extLst>
          </p:cNvPr>
          <p:cNvSpPr txBox="1"/>
          <p:nvPr userDrawn="1"/>
        </p:nvSpPr>
        <p:spPr>
          <a:xfrm>
            <a:off x="9213011" y="162426"/>
            <a:ext cx="2352397" cy="123111"/>
          </a:xfrm>
          <a:prstGeom prst="rect">
            <a:avLst/>
          </a:prstGeom>
          <a:noFill/>
        </p:spPr>
        <p:txBody>
          <a:bodyPr wrap="square" lIns="0" tIns="0" rIns="0" bIns="0" rtlCol="0">
            <a:spAutoFit/>
          </a:bodyPr>
          <a:lstStyle/>
          <a:p>
            <a:pPr marL="0" indent="0" algn="r">
              <a:spcBef>
                <a:spcPts val="0"/>
              </a:spcBef>
              <a:buFont typeface="Arial" panose="020B0604020202020204" pitchFamily="34" charset="0"/>
              <a:buNone/>
            </a:pPr>
            <a:r>
              <a:rPr kumimoji="0" lang="en-US" sz="800" b="0" i="0" u="none" strike="noStrike" kern="1200" cap="none" spc="0" normalizeH="0" baseline="0" dirty="0">
                <a:ln>
                  <a:noFill/>
                </a:ln>
                <a:solidFill>
                  <a:schemeClr val="bg1">
                    <a:lumMod val="65000"/>
                  </a:schemeClr>
                </a:solidFill>
                <a:effectLst/>
                <a:uLnTx/>
                <a:uFillTx/>
                <a:latin typeface="Manulife JH Sans" panose="020B0503040401060103" pitchFamily="34" charset="0"/>
                <a:ea typeface="+mn-ea"/>
                <a:cs typeface="Calibri" panose="020F0502020204030204" pitchFamily="34" charset="0"/>
              </a:rPr>
              <a:t>Real Estate House View 2026 Outlook</a:t>
            </a:r>
          </a:p>
        </p:txBody>
      </p:sp>
      <p:pic>
        <p:nvPicPr>
          <p:cNvPr id="11" name="Graphic 10">
            <a:extLst>
              <a:ext uri="{FF2B5EF4-FFF2-40B4-BE49-F238E27FC236}">
                <a16:creationId xmlns:a16="http://schemas.microsoft.com/office/drawing/2014/main" id="{6C0DDE58-CB26-9769-0437-9109983787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10213911" y="6392038"/>
            <a:ext cx="1351497" cy="292608"/>
          </a:xfrm>
          <a:prstGeom prst="rect">
            <a:avLst/>
          </a:prstGeom>
        </p:spPr>
      </p:pic>
      <p:sp>
        <p:nvSpPr>
          <p:cNvPr id="15" name="Slide Number Placeholder 3">
            <a:extLst>
              <a:ext uri="{FF2B5EF4-FFF2-40B4-BE49-F238E27FC236}">
                <a16:creationId xmlns:a16="http://schemas.microsoft.com/office/drawing/2014/main" id="{95D53DE5-3465-D8AE-E974-5876BD8A38DE}"/>
              </a:ext>
            </a:extLst>
          </p:cNvPr>
          <p:cNvSpPr>
            <a:spLocks noGrp="1"/>
          </p:cNvSpPr>
          <p:nvPr>
            <p:ph type="sldNum" sz="quarter" idx="12"/>
          </p:nvPr>
        </p:nvSpPr>
        <p:spPr>
          <a:xfrm>
            <a:off x="11283307" y="6315748"/>
            <a:ext cx="283219" cy="175694"/>
          </a:xfrm>
          <a:prstGeom prst="rect">
            <a:avLst/>
          </a:prstGeom>
        </p:spPr>
        <p:txBody>
          <a:bodyPr/>
          <a:lstStyle>
            <a:lvl1pPr>
              <a:defRPr>
                <a:latin typeface="Arial" panose="020B0604020202020204" pitchFamily="34" charset="0"/>
              </a:defRPr>
            </a:lvl1pPr>
          </a:lstStyle>
          <a:p>
            <a:fld id="{BB333B34-C87C-402E-ABB0-13B7C9DEBBC4}" type="slidenum">
              <a:rPr lang="en-PH" smtClean="0"/>
              <a:pPr/>
              <a:t>‹#›</a:t>
            </a:fld>
            <a:endParaRPr lang="en-PH"/>
          </a:p>
        </p:txBody>
      </p:sp>
      <p:sp>
        <p:nvSpPr>
          <p:cNvPr id="16" name="Slide Number Placeholder 5">
            <a:extLst>
              <a:ext uri="{FF2B5EF4-FFF2-40B4-BE49-F238E27FC236}">
                <a16:creationId xmlns:a16="http://schemas.microsoft.com/office/drawing/2014/main" id="{DA5FB6D0-FD46-B6D6-7D2B-DA212285748D}"/>
              </a:ext>
            </a:extLst>
          </p:cNvPr>
          <p:cNvSpPr txBox="1">
            <a:spLocks/>
          </p:cNvSpPr>
          <p:nvPr userDrawn="1"/>
        </p:nvSpPr>
        <p:spPr>
          <a:xfrm>
            <a:off x="11282189" y="6315748"/>
            <a:ext cx="283219" cy="175694"/>
          </a:xfrm>
          <a:prstGeom prst="rect">
            <a:avLst/>
          </a:prstGeom>
        </p:spPr>
        <p:txBody>
          <a:bodyPr vert="horz" lIns="0" tIns="0" rIns="0" bIns="0" rtlCol="0" anchor="b">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solidFill>
                  <a:schemeClr val="tx1"/>
                </a:solidFill>
              </a:rPr>
              <a:pPr/>
              <a:t>‹#›</a:t>
            </a:fld>
            <a:endParaRPr lang="en-CA">
              <a:solidFill>
                <a:schemeClr val="tx1"/>
              </a:solidFill>
            </a:endParaRPr>
          </a:p>
        </p:txBody>
      </p:sp>
      <p:sp>
        <p:nvSpPr>
          <p:cNvPr id="5" name="object 20">
            <a:extLst>
              <a:ext uri="{FF2B5EF4-FFF2-40B4-BE49-F238E27FC236}">
                <a16:creationId xmlns:a16="http://schemas.microsoft.com/office/drawing/2014/main" id="{1B8565C9-E4DC-8883-3737-8C52F4232707}"/>
              </a:ext>
            </a:extLst>
          </p:cNvPr>
          <p:cNvSpPr/>
          <p:nvPr userDrawn="1"/>
        </p:nvSpPr>
        <p:spPr>
          <a:xfrm>
            <a:off x="1" y="653"/>
            <a:ext cx="1107336" cy="6856310"/>
          </a:xfrm>
          <a:custGeom>
            <a:avLst/>
            <a:gdLst/>
            <a:ahLst/>
            <a:cxnLst/>
            <a:rect l="l" t="t" r="r" b="b"/>
            <a:pathLst>
              <a:path w="3081655" h="11308715">
                <a:moveTo>
                  <a:pt x="3081434" y="0"/>
                </a:moveTo>
                <a:lnTo>
                  <a:pt x="0" y="0"/>
                </a:lnTo>
                <a:lnTo>
                  <a:pt x="0" y="11308556"/>
                </a:lnTo>
                <a:lnTo>
                  <a:pt x="3081434" y="11308556"/>
                </a:lnTo>
                <a:lnTo>
                  <a:pt x="3081434" y="0"/>
                </a:lnTo>
                <a:close/>
              </a:path>
            </a:pathLst>
          </a:custGeom>
          <a:solidFill>
            <a:srgbClr val="282B3E"/>
          </a:solidFill>
        </p:spPr>
        <p:txBody>
          <a:bodyPr wrap="square" lIns="0" tIns="0" rIns="0" bIns="0" rtlCol="0"/>
          <a:lstStyle/>
          <a:p>
            <a:endParaRPr sz="1091"/>
          </a:p>
        </p:txBody>
      </p:sp>
      <p:sp>
        <p:nvSpPr>
          <p:cNvPr id="9" name="Text Placeholder 8">
            <a:extLst>
              <a:ext uri="{FF2B5EF4-FFF2-40B4-BE49-F238E27FC236}">
                <a16:creationId xmlns:a16="http://schemas.microsoft.com/office/drawing/2014/main" id="{67E0599D-758F-F3E3-0DD9-6A972EC64F47}"/>
              </a:ext>
            </a:extLst>
          </p:cNvPr>
          <p:cNvSpPr>
            <a:spLocks noGrp="1"/>
          </p:cNvSpPr>
          <p:nvPr>
            <p:ph type="body" sz="quarter" idx="13"/>
          </p:nvPr>
        </p:nvSpPr>
        <p:spPr>
          <a:xfrm>
            <a:off x="336181" y="519436"/>
            <a:ext cx="505241" cy="4487569"/>
          </a:xfrm>
        </p:spPr>
        <p:txBody>
          <a:bodyPr vert="vert270"/>
          <a:lstStyle>
            <a:lvl1pPr marL="0" indent="0" algn="r">
              <a:buNone/>
              <a:defRPr sz="2800">
                <a:solidFill>
                  <a:schemeClr val="bg1"/>
                </a:solidFill>
                <a:latin typeface="Manulife JH Sans" panose="020B0503040401060103" pitchFamily="34" charset="0"/>
              </a:defRPr>
            </a:lvl1pPr>
            <a:lvl2pPr marL="338328" indent="0">
              <a:buNone/>
              <a:defRPr>
                <a:solidFill>
                  <a:schemeClr val="bg1"/>
                </a:solidFill>
                <a:latin typeface="Manulife JH Sans" panose="020B0503040401060103" pitchFamily="34" charset="0"/>
              </a:defRPr>
            </a:lvl2pPr>
            <a:lvl3pPr marL="685800" indent="0">
              <a:buNone/>
              <a:defRPr>
                <a:solidFill>
                  <a:schemeClr val="bg1"/>
                </a:solidFill>
                <a:latin typeface="Manulife JH Sans" panose="020B0503040401060103" pitchFamily="34" charset="0"/>
              </a:defRPr>
            </a:lvl3pPr>
            <a:lvl4pPr marL="1014984" indent="0">
              <a:buNone/>
              <a:defRPr>
                <a:solidFill>
                  <a:schemeClr val="bg1"/>
                </a:solidFill>
                <a:latin typeface="Manulife JH Sans" panose="020B0503040401060103" pitchFamily="34" charset="0"/>
              </a:defRPr>
            </a:lvl4pPr>
            <a:lvl5pPr marL="1380744" indent="0">
              <a:buNone/>
              <a:defRPr>
                <a:solidFill>
                  <a:schemeClr val="bg1"/>
                </a:solidFill>
                <a:latin typeface="Manulife JH Sans" panose="020B0503040401060103" pitchFamily="34" charset="0"/>
              </a:defRPr>
            </a:lvl5pPr>
          </a:lstStyle>
          <a:p>
            <a:pPr lvl="0"/>
            <a:r>
              <a:rPr lang="en-US"/>
              <a:t>Click to edit Master text</a:t>
            </a:r>
          </a:p>
        </p:txBody>
      </p:sp>
      <p:sp>
        <p:nvSpPr>
          <p:cNvPr id="14" name="Text Placeholder 13">
            <a:extLst>
              <a:ext uri="{FF2B5EF4-FFF2-40B4-BE49-F238E27FC236}">
                <a16:creationId xmlns:a16="http://schemas.microsoft.com/office/drawing/2014/main" id="{855C3F70-4200-9DA5-C18C-D624ABFCF652}"/>
              </a:ext>
            </a:extLst>
          </p:cNvPr>
          <p:cNvSpPr>
            <a:spLocks noGrp="1"/>
          </p:cNvSpPr>
          <p:nvPr>
            <p:ph type="body" sz="quarter" idx="14"/>
          </p:nvPr>
        </p:nvSpPr>
        <p:spPr>
          <a:xfrm>
            <a:off x="1295400" y="914718"/>
            <a:ext cx="10270008" cy="266382"/>
          </a:xfrm>
        </p:spPr>
        <p:txBody>
          <a:bodyPr/>
          <a:lstStyle>
            <a:lvl1pPr marL="0" indent="0">
              <a:buNone/>
              <a:defRPr lang="en-US" sz="1400" b="1" kern="1200" dirty="0" smtClean="0">
                <a:solidFill>
                  <a:schemeClr val="accent1"/>
                </a:solidFill>
                <a:latin typeface="Manulife JH Sans Demibold" panose="020B0703040401060103" pitchFamily="34" charset="0"/>
                <a:ea typeface="+mn-ea"/>
                <a:cs typeface="+mn-cs"/>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edit Master text styles</a:t>
            </a:r>
          </a:p>
        </p:txBody>
      </p:sp>
      <p:sp>
        <p:nvSpPr>
          <p:cNvPr id="20" name="Text Placeholder 19">
            <a:extLst>
              <a:ext uri="{FF2B5EF4-FFF2-40B4-BE49-F238E27FC236}">
                <a16:creationId xmlns:a16="http://schemas.microsoft.com/office/drawing/2014/main" id="{3F5F3C7F-F632-1C3C-0705-446FC8990862}"/>
              </a:ext>
            </a:extLst>
          </p:cNvPr>
          <p:cNvSpPr>
            <a:spLocks noGrp="1"/>
          </p:cNvSpPr>
          <p:nvPr>
            <p:ph type="body" sz="quarter" idx="15"/>
          </p:nvPr>
        </p:nvSpPr>
        <p:spPr>
          <a:xfrm>
            <a:off x="1295400" y="5943282"/>
            <a:ext cx="8104188" cy="304800"/>
          </a:xfrm>
        </p:spPr>
        <p:txBody>
          <a:bodyPr/>
          <a:lstStyle>
            <a:lvl1pPr marL="0" indent="0" algn="l" defTabSz="457200" rtl="0" eaLnBrk="1" latinLnBrk="0" hangingPunct="1">
              <a:buNone/>
              <a:defRPr lang="en-US" sz="800" kern="1200" dirty="0" smtClean="0">
                <a:solidFill>
                  <a:schemeClr val="bg1">
                    <a:lumMod val="65000"/>
                  </a:schemeClr>
                </a:solidFill>
                <a:latin typeface="+mn-lt"/>
                <a:ea typeface="+mn-ea"/>
                <a:cs typeface="+mn-cs"/>
              </a:defRPr>
            </a:lvl1pPr>
            <a:lvl2pPr marL="0" indent="0" algn="l" defTabSz="457200" rtl="0" eaLnBrk="1" latinLnBrk="0" hangingPunct="1">
              <a:buNone/>
              <a:defRPr lang="en-US" sz="800" kern="1200" dirty="0" smtClean="0">
                <a:solidFill>
                  <a:schemeClr val="bg1">
                    <a:lumMod val="65000"/>
                  </a:schemeClr>
                </a:solidFill>
                <a:latin typeface="+mn-lt"/>
                <a:ea typeface="+mn-ea"/>
                <a:cs typeface="+mn-cs"/>
              </a:defRPr>
            </a:lvl2pPr>
            <a:lvl3pPr marL="0" indent="0" algn="l" defTabSz="457200" rtl="0" eaLnBrk="1" latinLnBrk="0" hangingPunct="1">
              <a:buNone/>
              <a:defRPr lang="en-US" sz="800" kern="1200" dirty="0" smtClean="0">
                <a:solidFill>
                  <a:schemeClr val="bg1">
                    <a:lumMod val="65000"/>
                  </a:schemeClr>
                </a:solidFill>
                <a:latin typeface="+mn-lt"/>
                <a:ea typeface="+mn-ea"/>
                <a:cs typeface="+mn-cs"/>
              </a:defRPr>
            </a:lvl3pPr>
            <a:lvl4pPr marL="0" indent="0" algn="l" defTabSz="457200" rtl="0" eaLnBrk="1" latinLnBrk="0" hangingPunct="1">
              <a:buNone/>
              <a:defRPr lang="en-US" sz="800" kern="1200" dirty="0" smtClean="0">
                <a:solidFill>
                  <a:schemeClr val="bg1">
                    <a:lumMod val="65000"/>
                  </a:schemeClr>
                </a:solidFill>
                <a:latin typeface="+mn-lt"/>
                <a:ea typeface="+mn-ea"/>
                <a:cs typeface="+mn-cs"/>
              </a:defRPr>
            </a:lvl4pPr>
            <a:lvl5pPr marL="0" indent="0" algn="l" defTabSz="457200" rtl="0" eaLnBrk="1" latinLnBrk="0" hangingPunct="1">
              <a:buNone/>
              <a:defRPr lang="en-US" sz="800" kern="1200" dirty="0">
                <a:solidFill>
                  <a:schemeClr val="bg1">
                    <a:lumMod val="65000"/>
                  </a:schemeClr>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3514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Footnote, navy bann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BCC00-9BAB-04C5-AB59-E0592793F622}"/>
              </a:ext>
            </a:extLst>
          </p:cNvPr>
          <p:cNvSpPr/>
          <p:nvPr userDrawn="1"/>
        </p:nvSpPr>
        <p:spPr>
          <a:xfrm>
            <a:off x="0" y="0"/>
            <a:ext cx="12192000" cy="1160463"/>
          </a:xfrm>
          <a:prstGeom prst="rect">
            <a:avLst/>
          </a:prstGeom>
          <a:solidFill>
            <a:srgbClr val="272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E3B685FD-28AB-42AB-8489-7FDC88D3D4CA}" type="slidenum">
              <a:rPr lang="en-US" smtClean="0"/>
              <a:t>‹#›</a:t>
            </a:fld>
            <a:endParaRPr lang="en-US"/>
          </a:p>
        </p:txBody>
      </p:sp>
      <p:sp>
        <p:nvSpPr>
          <p:cNvPr id="7" name="Text Placeholder 5">
            <a:extLst>
              <a:ext uri="{FF2B5EF4-FFF2-40B4-BE49-F238E27FC236}">
                <a16:creationId xmlns:a16="http://schemas.microsoft.com/office/drawing/2014/main" id="{7B0E4E49-B6D6-4A6D-BE0B-116E644B3F8F}"/>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3" name="Text Placeholder 8">
            <a:extLst>
              <a:ext uri="{FF2B5EF4-FFF2-40B4-BE49-F238E27FC236}">
                <a16:creationId xmlns:a16="http://schemas.microsoft.com/office/drawing/2014/main" id="{23AD5F88-8E8C-9D51-1D28-C18C4C8D148E}"/>
              </a:ext>
            </a:extLst>
          </p:cNvPr>
          <p:cNvSpPr>
            <a:spLocks noGrp="1"/>
          </p:cNvSpPr>
          <p:nvPr>
            <p:ph type="body" sz="quarter" idx="17"/>
          </p:nvPr>
        </p:nvSpPr>
        <p:spPr>
          <a:xfrm>
            <a:off x="617905" y="5788339"/>
            <a:ext cx="10969942" cy="495300"/>
          </a:xfrm>
        </p:spPr>
        <p:txBody>
          <a:bodyPr rIns="0" bIns="0" anchor="b" anchorCtr="0">
            <a:noAutofit/>
          </a:bodyPr>
          <a:lstStyle>
            <a:lvl1pPr algn="just">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6E42132B-8184-6B52-1C79-CE20B76075B1}"/>
              </a:ext>
            </a:extLst>
          </p:cNvPr>
          <p:cNvSpPr txBox="1">
            <a:spLocks/>
          </p:cNvSpPr>
          <p:nvPr userDrawn="1"/>
        </p:nvSpPr>
        <p:spPr>
          <a:xfrm>
            <a:off x="3786600"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8194058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6D4296-24B4-AED8-5351-20E3687CF632}"/>
              </a:ext>
            </a:extLst>
          </p:cNvPr>
          <p:cNvSpPr txBox="1"/>
          <p:nvPr userDrawn="1"/>
        </p:nvSpPr>
        <p:spPr>
          <a:xfrm>
            <a:off x="9213011" y="162426"/>
            <a:ext cx="2352397" cy="123111"/>
          </a:xfrm>
          <a:prstGeom prst="rect">
            <a:avLst/>
          </a:prstGeom>
          <a:noFill/>
        </p:spPr>
        <p:txBody>
          <a:bodyPr wrap="square" lIns="0" tIns="0" rIns="0" bIns="0" rtlCol="0">
            <a:spAutoFit/>
          </a:bodyPr>
          <a:lstStyle/>
          <a:p>
            <a:pPr marL="0" indent="0" algn="r">
              <a:spcBef>
                <a:spcPts val="0"/>
              </a:spcBef>
              <a:buFont typeface="Arial" panose="020B0604020202020204" pitchFamily="34" charset="0"/>
              <a:buNone/>
            </a:pPr>
            <a:r>
              <a:rPr kumimoji="0" lang="en-US" sz="800" b="0" i="0" u="none" strike="noStrike" kern="1200" cap="none" spc="0" normalizeH="0" baseline="0">
                <a:ln>
                  <a:noFill/>
                </a:ln>
                <a:solidFill>
                  <a:schemeClr val="bg1">
                    <a:lumMod val="65000"/>
                  </a:schemeClr>
                </a:solidFill>
                <a:effectLst/>
                <a:uLnTx/>
                <a:uFillTx/>
                <a:latin typeface="Manulife JH Sans" panose="020B0503040401060103" pitchFamily="34" charset="0"/>
                <a:ea typeface="+mn-ea"/>
                <a:cs typeface="Calibri" panose="020F0502020204030204" pitchFamily="34" charset="0"/>
              </a:rPr>
              <a:t>Real Estate House View 2026 Outlook</a:t>
            </a:r>
          </a:p>
        </p:txBody>
      </p:sp>
      <p:pic>
        <p:nvPicPr>
          <p:cNvPr id="11" name="Graphic 10">
            <a:extLst>
              <a:ext uri="{FF2B5EF4-FFF2-40B4-BE49-F238E27FC236}">
                <a16:creationId xmlns:a16="http://schemas.microsoft.com/office/drawing/2014/main" id="{6C0DDE58-CB26-9769-0437-9109983787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10213911" y="6392038"/>
            <a:ext cx="1351497" cy="292608"/>
          </a:xfrm>
          <a:prstGeom prst="rect">
            <a:avLst/>
          </a:prstGeom>
        </p:spPr>
      </p:pic>
      <p:sp>
        <p:nvSpPr>
          <p:cNvPr id="15" name="Slide Number Placeholder 3">
            <a:extLst>
              <a:ext uri="{FF2B5EF4-FFF2-40B4-BE49-F238E27FC236}">
                <a16:creationId xmlns:a16="http://schemas.microsoft.com/office/drawing/2014/main" id="{95D53DE5-3465-D8AE-E974-5876BD8A38DE}"/>
              </a:ext>
            </a:extLst>
          </p:cNvPr>
          <p:cNvSpPr>
            <a:spLocks noGrp="1"/>
          </p:cNvSpPr>
          <p:nvPr>
            <p:ph type="sldNum" sz="quarter" idx="12"/>
          </p:nvPr>
        </p:nvSpPr>
        <p:spPr>
          <a:xfrm>
            <a:off x="11283307" y="6315748"/>
            <a:ext cx="283219" cy="175694"/>
          </a:xfrm>
          <a:prstGeom prst="rect">
            <a:avLst/>
          </a:prstGeom>
        </p:spPr>
        <p:txBody>
          <a:bodyPr/>
          <a:lstStyle>
            <a:lvl1pPr>
              <a:defRPr>
                <a:latin typeface="Arial" panose="020B0604020202020204" pitchFamily="34" charset="0"/>
              </a:defRPr>
            </a:lvl1pPr>
          </a:lstStyle>
          <a:p>
            <a:fld id="{BB333B34-C87C-402E-ABB0-13B7C9DEBBC4}" type="slidenum">
              <a:rPr lang="en-PH" smtClean="0"/>
              <a:pPr/>
              <a:t>‹#›</a:t>
            </a:fld>
            <a:endParaRPr lang="en-PH"/>
          </a:p>
        </p:txBody>
      </p:sp>
      <p:sp>
        <p:nvSpPr>
          <p:cNvPr id="16" name="Slide Number Placeholder 5">
            <a:extLst>
              <a:ext uri="{FF2B5EF4-FFF2-40B4-BE49-F238E27FC236}">
                <a16:creationId xmlns:a16="http://schemas.microsoft.com/office/drawing/2014/main" id="{DA5FB6D0-FD46-B6D6-7D2B-DA212285748D}"/>
              </a:ext>
            </a:extLst>
          </p:cNvPr>
          <p:cNvSpPr txBox="1">
            <a:spLocks/>
          </p:cNvSpPr>
          <p:nvPr userDrawn="1"/>
        </p:nvSpPr>
        <p:spPr>
          <a:xfrm>
            <a:off x="11282189" y="6315748"/>
            <a:ext cx="283219" cy="175694"/>
          </a:xfrm>
          <a:prstGeom prst="rect">
            <a:avLst/>
          </a:prstGeom>
        </p:spPr>
        <p:txBody>
          <a:bodyPr vert="horz" lIns="0" tIns="0" rIns="0" bIns="0" rtlCol="0" anchor="b">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solidFill>
                  <a:schemeClr val="tx1"/>
                </a:solidFill>
              </a:rPr>
              <a:pPr/>
              <a:t>‹#›</a:t>
            </a:fld>
            <a:endParaRPr lang="en-CA">
              <a:solidFill>
                <a:schemeClr val="tx1"/>
              </a:solidFill>
            </a:endParaRPr>
          </a:p>
        </p:txBody>
      </p:sp>
      <p:sp>
        <p:nvSpPr>
          <p:cNvPr id="5" name="object 20">
            <a:extLst>
              <a:ext uri="{FF2B5EF4-FFF2-40B4-BE49-F238E27FC236}">
                <a16:creationId xmlns:a16="http://schemas.microsoft.com/office/drawing/2014/main" id="{1B8565C9-E4DC-8883-3737-8C52F4232707}"/>
              </a:ext>
            </a:extLst>
          </p:cNvPr>
          <p:cNvSpPr/>
          <p:nvPr userDrawn="1"/>
        </p:nvSpPr>
        <p:spPr>
          <a:xfrm>
            <a:off x="1" y="653"/>
            <a:ext cx="1107336" cy="6856310"/>
          </a:xfrm>
          <a:custGeom>
            <a:avLst/>
            <a:gdLst/>
            <a:ahLst/>
            <a:cxnLst/>
            <a:rect l="l" t="t" r="r" b="b"/>
            <a:pathLst>
              <a:path w="3081655" h="11308715">
                <a:moveTo>
                  <a:pt x="3081434" y="0"/>
                </a:moveTo>
                <a:lnTo>
                  <a:pt x="0" y="0"/>
                </a:lnTo>
                <a:lnTo>
                  <a:pt x="0" y="11308556"/>
                </a:lnTo>
                <a:lnTo>
                  <a:pt x="3081434" y="11308556"/>
                </a:lnTo>
                <a:lnTo>
                  <a:pt x="3081434" y="0"/>
                </a:lnTo>
                <a:close/>
              </a:path>
            </a:pathLst>
          </a:custGeom>
          <a:solidFill>
            <a:srgbClr val="282B3E"/>
          </a:solidFill>
        </p:spPr>
        <p:txBody>
          <a:bodyPr wrap="square" lIns="0" tIns="0" rIns="0" bIns="0" rtlCol="0"/>
          <a:lstStyle/>
          <a:p>
            <a:endParaRPr sz="1091"/>
          </a:p>
        </p:txBody>
      </p:sp>
      <p:sp>
        <p:nvSpPr>
          <p:cNvPr id="9" name="Text Placeholder 8">
            <a:extLst>
              <a:ext uri="{FF2B5EF4-FFF2-40B4-BE49-F238E27FC236}">
                <a16:creationId xmlns:a16="http://schemas.microsoft.com/office/drawing/2014/main" id="{67E0599D-758F-F3E3-0DD9-6A972EC64F47}"/>
              </a:ext>
            </a:extLst>
          </p:cNvPr>
          <p:cNvSpPr>
            <a:spLocks noGrp="1"/>
          </p:cNvSpPr>
          <p:nvPr>
            <p:ph type="body" sz="quarter" idx="13"/>
          </p:nvPr>
        </p:nvSpPr>
        <p:spPr>
          <a:xfrm>
            <a:off x="336181" y="519436"/>
            <a:ext cx="505241" cy="4487569"/>
          </a:xfrm>
        </p:spPr>
        <p:txBody>
          <a:bodyPr vert="vert270"/>
          <a:lstStyle>
            <a:lvl1pPr marL="0" indent="0" algn="r">
              <a:buNone/>
              <a:defRPr sz="2800">
                <a:solidFill>
                  <a:schemeClr val="bg1"/>
                </a:solidFill>
                <a:latin typeface="Manulife JH Sans" panose="020B0503040401060103" pitchFamily="34" charset="0"/>
              </a:defRPr>
            </a:lvl1pPr>
            <a:lvl2pPr marL="338328" indent="0">
              <a:buNone/>
              <a:defRPr>
                <a:solidFill>
                  <a:schemeClr val="bg1"/>
                </a:solidFill>
                <a:latin typeface="Manulife JH Sans" panose="020B0503040401060103" pitchFamily="34" charset="0"/>
              </a:defRPr>
            </a:lvl2pPr>
            <a:lvl3pPr marL="685800" indent="0">
              <a:buNone/>
              <a:defRPr>
                <a:solidFill>
                  <a:schemeClr val="bg1"/>
                </a:solidFill>
                <a:latin typeface="Manulife JH Sans" panose="020B0503040401060103" pitchFamily="34" charset="0"/>
              </a:defRPr>
            </a:lvl3pPr>
            <a:lvl4pPr marL="1014984" indent="0">
              <a:buNone/>
              <a:defRPr>
                <a:solidFill>
                  <a:schemeClr val="bg1"/>
                </a:solidFill>
                <a:latin typeface="Manulife JH Sans" panose="020B0503040401060103" pitchFamily="34" charset="0"/>
              </a:defRPr>
            </a:lvl4pPr>
            <a:lvl5pPr marL="1380744" indent="0">
              <a:buNone/>
              <a:defRPr>
                <a:solidFill>
                  <a:schemeClr val="bg1"/>
                </a:solidFill>
                <a:latin typeface="Manulife JH Sans" panose="020B0503040401060103" pitchFamily="34" charset="0"/>
              </a:defRPr>
            </a:lvl5pPr>
          </a:lstStyle>
          <a:p>
            <a:pPr lvl="0"/>
            <a:r>
              <a:rPr lang="en-US"/>
              <a:t>Click to edit Master text</a:t>
            </a:r>
          </a:p>
        </p:txBody>
      </p:sp>
      <p:sp>
        <p:nvSpPr>
          <p:cNvPr id="20" name="Text Placeholder 19">
            <a:extLst>
              <a:ext uri="{FF2B5EF4-FFF2-40B4-BE49-F238E27FC236}">
                <a16:creationId xmlns:a16="http://schemas.microsoft.com/office/drawing/2014/main" id="{3F5F3C7F-F632-1C3C-0705-446FC8990862}"/>
              </a:ext>
            </a:extLst>
          </p:cNvPr>
          <p:cNvSpPr>
            <a:spLocks noGrp="1"/>
          </p:cNvSpPr>
          <p:nvPr>
            <p:ph type="body" sz="quarter" idx="15"/>
          </p:nvPr>
        </p:nvSpPr>
        <p:spPr>
          <a:xfrm>
            <a:off x="1295400" y="6391275"/>
            <a:ext cx="8104188" cy="304800"/>
          </a:xfrm>
        </p:spPr>
        <p:txBody>
          <a:bodyPr/>
          <a:lstStyle>
            <a:lvl1pPr marL="0" indent="0" algn="l" defTabSz="457200" rtl="0" eaLnBrk="1" latinLnBrk="0" hangingPunct="1">
              <a:buNone/>
              <a:defRPr lang="en-US" sz="800" kern="1200" dirty="0" smtClean="0">
                <a:solidFill>
                  <a:schemeClr val="bg1">
                    <a:lumMod val="65000"/>
                  </a:schemeClr>
                </a:solidFill>
                <a:latin typeface="+mn-lt"/>
                <a:ea typeface="+mn-ea"/>
                <a:cs typeface="+mn-cs"/>
              </a:defRPr>
            </a:lvl1pPr>
            <a:lvl2pPr marL="0" indent="0" algn="l" defTabSz="457200" rtl="0" eaLnBrk="1" latinLnBrk="0" hangingPunct="1">
              <a:buNone/>
              <a:defRPr lang="en-US" sz="800" kern="1200" dirty="0" smtClean="0">
                <a:solidFill>
                  <a:schemeClr val="bg1">
                    <a:lumMod val="65000"/>
                  </a:schemeClr>
                </a:solidFill>
                <a:latin typeface="+mn-lt"/>
                <a:ea typeface="+mn-ea"/>
                <a:cs typeface="+mn-cs"/>
              </a:defRPr>
            </a:lvl2pPr>
            <a:lvl3pPr marL="0" indent="0" algn="l" defTabSz="457200" rtl="0" eaLnBrk="1" latinLnBrk="0" hangingPunct="1">
              <a:buNone/>
              <a:defRPr lang="en-US" sz="800" kern="1200" dirty="0" smtClean="0">
                <a:solidFill>
                  <a:schemeClr val="bg1">
                    <a:lumMod val="65000"/>
                  </a:schemeClr>
                </a:solidFill>
                <a:latin typeface="+mn-lt"/>
                <a:ea typeface="+mn-ea"/>
                <a:cs typeface="+mn-cs"/>
              </a:defRPr>
            </a:lvl3pPr>
            <a:lvl4pPr marL="0" indent="0" algn="l" defTabSz="457200" rtl="0" eaLnBrk="1" latinLnBrk="0" hangingPunct="1">
              <a:buNone/>
              <a:defRPr lang="en-US" sz="800" kern="1200" dirty="0" smtClean="0">
                <a:solidFill>
                  <a:schemeClr val="bg1">
                    <a:lumMod val="65000"/>
                  </a:schemeClr>
                </a:solidFill>
                <a:latin typeface="+mn-lt"/>
                <a:ea typeface="+mn-ea"/>
                <a:cs typeface="+mn-cs"/>
              </a:defRPr>
            </a:lvl4pPr>
            <a:lvl5pPr marL="0" indent="0" algn="l" defTabSz="457200" rtl="0" eaLnBrk="1" latinLnBrk="0" hangingPunct="1">
              <a:buNone/>
              <a:defRPr lang="en-US" sz="800" kern="1200" dirty="0">
                <a:solidFill>
                  <a:schemeClr val="bg1">
                    <a:lumMod val="65000"/>
                  </a:schemeClr>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138099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96140" y="519436"/>
            <a:ext cx="4983480" cy="373055"/>
          </a:xfrm>
        </p:spPr>
        <p:txBody>
          <a:bodyPr lIns="0" tIns="0" rIns="0" bIns="0"/>
          <a:lstStyle>
            <a:lvl1pPr>
              <a:defRPr sz="2400" b="0" i="0">
                <a:solidFill>
                  <a:schemeClr val="tx1"/>
                </a:solidFill>
                <a:latin typeface="Manulife JH Sans Demibold" panose="020B0703040401060103" pitchFamily="34" charset="0"/>
                <a:cs typeface="Manulife JH Sans Demibold" panose="020B0703040401060103" pitchFamily="34" charset="0"/>
              </a:defRPr>
            </a:lvl1pPr>
          </a:lstStyle>
          <a:p>
            <a:endParaRPr/>
          </a:p>
        </p:txBody>
      </p:sp>
      <p:sp>
        <p:nvSpPr>
          <p:cNvPr id="8" name="TextBox 7">
            <a:extLst>
              <a:ext uri="{FF2B5EF4-FFF2-40B4-BE49-F238E27FC236}">
                <a16:creationId xmlns:a16="http://schemas.microsoft.com/office/drawing/2014/main" id="{FB6D4296-24B4-AED8-5351-20E3687CF632}"/>
              </a:ext>
            </a:extLst>
          </p:cNvPr>
          <p:cNvSpPr txBox="1"/>
          <p:nvPr userDrawn="1"/>
        </p:nvSpPr>
        <p:spPr>
          <a:xfrm>
            <a:off x="9213011" y="162426"/>
            <a:ext cx="2352397" cy="123111"/>
          </a:xfrm>
          <a:prstGeom prst="rect">
            <a:avLst/>
          </a:prstGeom>
          <a:noFill/>
        </p:spPr>
        <p:txBody>
          <a:bodyPr wrap="square" lIns="0" tIns="0" rIns="0" bIns="0" rtlCol="0">
            <a:spAutoFit/>
          </a:bodyPr>
          <a:lstStyle/>
          <a:p>
            <a:pPr marL="0" indent="0" algn="r">
              <a:spcBef>
                <a:spcPts val="0"/>
              </a:spcBef>
              <a:buFont typeface="Arial" panose="020B0604020202020204" pitchFamily="34" charset="0"/>
              <a:buNone/>
            </a:pPr>
            <a:r>
              <a:rPr kumimoji="0" lang="en-US" sz="800" b="0" i="0" u="none" strike="noStrike" kern="1200" cap="none" spc="0" normalizeH="0" baseline="0">
                <a:ln>
                  <a:noFill/>
                </a:ln>
                <a:solidFill>
                  <a:schemeClr val="bg1">
                    <a:lumMod val="65000"/>
                  </a:schemeClr>
                </a:solidFill>
                <a:effectLst/>
                <a:uLnTx/>
                <a:uFillTx/>
                <a:latin typeface="Manulife JH Sans" panose="020B0503040401060103" pitchFamily="34" charset="0"/>
                <a:ea typeface="+mn-ea"/>
                <a:cs typeface="Calibri" panose="020F0502020204030204" pitchFamily="34" charset="0"/>
              </a:rPr>
              <a:t>Real Estate House View 2026 Outlook</a:t>
            </a:r>
          </a:p>
        </p:txBody>
      </p:sp>
      <p:pic>
        <p:nvPicPr>
          <p:cNvPr id="11" name="Graphic 10">
            <a:extLst>
              <a:ext uri="{FF2B5EF4-FFF2-40B4-BE49-F238E27FC236}">
                <a16:creationId xmlns:a16="http://schemas.microsoft.com/office/drawing/2014/main" id="{6C0DDE58-CB26-9769-0437-9109983787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10213911" y="6392038"/>
            <a:ext cx="1351497" cy="292608"/>
          </a:xfrm>
          <a:prstGeom prst="rect">
            <a:avLst/>
          </a:prstGeom>
        </p:spPr>
      </p:pic>
      <p:sp>
        <p:nvSpPr>
          <p:cNvPr id="15" name="Slide Number Placeholder 3">
            <a:extLst>
              <a:ext uri="{FF2B5EF4-FFF2-40B4-BE49-F238E27FC236}">
                <a16:creationId xmlns:a16="http://schemas.microsoft.com/office/drawing/2014/main" id="{95D53DE5-3465-D8AE-E974-5876BD8A38DE}"/>
              </a:ext>
            </a:extLst>
          </p:cNvPr>
          <p:cNvSpPr>
            <a:spLocks noGrp="1"/>
          </p:cNvSpPr>
          <p:nvPr>
            <p:ph type="sldNum" sz="quarter" idx="12"/>
          </p:nvPr>
        </p:nvSpPr>
        <p:spPr>
          <a:xfrm>
            <a:off x="11283307" y="6315748"/>
            <a:ext cx="283219" cy="175694"/>
          </a:xfrm>
          <a:prstGeom prst="rect">
            <a:avLst/>
          </a:prstGeom>
        </p:spPr>
        <p:txBody>
          <a:bodyPr/>
          <a:lstStyle>
            <a:lvl1pPr>
              <a:defRPr>
                <a:latin typeface="Arial" panose="020B0604020202020204" pitchFamily="34" charset="0"/>
              </a:defRPr>
            </a:lvl1pPr>
          </a:lstStyle>
          <a:p>
            <a:fld id="{BB333B34-C87C-402E-ABB0-13B7C9DEBBC4}" type="slidenum">
              <a:rPr lang="en-PH" smtClean="0"/>
              <a:pPr/>
              <a:t>‹#›</a:t>
            </a:fld>
            <a:endParaRPr lang="en-PH"/>
          </a:p>
        </p:txBody>
      </p:sp>
      <p:sp>
        <p:nvSpPr>
          <p:cNvPr id="16" name="Slide Number Placeholder 5">
            <a:extLst>
              <a:ext uri="{FF2B5EF4-FFF2-40B4-BE49-F238E27FC236}">
                <a16:creationId xmlns:a16="http://schemas.microsoft.com/office/drawing/2014/main" id="{DA5FB6D0-FD46-B6D6-7D2B-DA212285748D}"/>
              </a:ext>
            </a:extLst>
          </p:cNvPr>
          <p:cNvSpPr txBox="1">
            <a:spLocks/>
          </p:cNvSpPr>
          <p:nvPr userDrawn="1"/>
        </p:nvSpPr>
        <p:spPr>
          <a:xfrm>
            <a:off x="11282189" y="6315748"/>
            <a:ext cx="283219" cy="175694"/>
          </a:xfrm>
          <a:prstGeom prst="rect">
            <a:avLst/>
          </a:prstGeom>
        </p:spPr>
        <p:txBody>
          <a:bodyPr vert="horz" lIns="0" tIns="0" rIns="0" bIns="0" rtlCol="0" anchor="b">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solidFill>
                  <a:schemeClr val="tx1"/>
                </a:solidFill>
              </a:rPr>
              <a:pPr/>
              <a:t>‹#›</a:t>
            </a:fld>
            <a:endParaRPr lang="en-CA">
              <a:solidFill>
                <a:schemeClr val="tx1"/>
              </a:solidFill>
            </a:endParaRPr>
          </a:p>
        </p:txBody>
      </p:sp>
      <p:sp>
        <p:nvSpPr>
          <p:cNvPr id="5" name="object 20">
            <a:extLst>
              <a:ext uri="{FF2B5EF4-FFF2-40B4-BE49-F238E27FC236}">
                <a16:creationId xmlns:a16="http://schemas.microsoft.com/office/drawing/2014/main" id="{1B8565C9-E4DC-8883-3737-8C52F4232707}"/>
              </a:ext>
            </a:extLst>
          </p:cNvPr>
          <p:cNvSpPr/>
          <p:nvPr userDrawn="1"/>
        </p:nvSpPr>
        <p:spPr>
          <a:xfrm>
            <a:off x="1" y="653"/>
            <a:ext cx="1107336" cy="6856310"/>
          </a:xfrm>
          <a:custGeom>
            <a:avLst/>
            <a:gdLst/>
            <a:ahLst/>
            <a:cxnLst/>
            <a:rect l="l" t="t" r="r" b="b"/>
            <a:pathLst>
              <a:path w="3081655" h="11308715">
                <a:moveTo>
                  <a:pt x="3081434" y="0"/>
                </a:moveTo>
                <a:lnTo>
                  <a:pt x="0" y="0"/>
                </a:lnTo>
                <a:lnTo>
                  <a:pt x="0" y="11308556"/>
                </a:lnTo>
                <a:lnTo>
                  <a:pt x="3081434" y="11308556"/>
                </a:lnTo>
                <a:lnTo>
                  <a:pt x="3081434" y="0"/>
                </a:lnTo>
                <a:close/>
              </a:path>
            </a:pathLst>
          </a:custGeom>
          <a:solidFill>
            <a:srgbClr val="282B3E"/>
          </a:solidFill>
        </p:spPr>
        <p:txBody>
          <a:bodyPr wrap="square" lIns="0" tIns="0" rIns="0" bIns="0" rtlCol="0"/>
          <a:lstStyle/>
          <a:p>
            <a:endParaRPr sz="1091"/>
          </a:p>
        </p:txBody>
      </p:sp>
      <p:sp>
        <p:nvSpPr>
          <p:cNvPr id="9" name="Text Placeholder 8">
            <a:extLst>
              <a:ext uri="{FF2B5EF4-FFF2-40B4-BE49-F238E27FC236}">
                <a16:creationId xmlns:a16="http://schemas.microsoft.com/office/drawing/2014/main" id="{67E0599D-758F-F3E3-0DD9-6A972EC64F47}"/>
              </a:ext>
            </a:extLst>
          </p:cNvPr>
          <p:cNvSpPr>
            <a:spLocks noGrp="1"/>
          </p:cNvSpPr>
          <p:nvPr>
            <p:ph type="body" sz="quarter" idx="13"/>
          </p:nvPr>
        </p:nvSpPr>
        <p:spPr>
          <a:xfrm>
            <a:off x="336181" y="519436"/>
            <a:ext cx="505241" cy="4487569"/>
          </a:xfrm>
        </p:spPr>
        <p:txBody>
          <a:bodyPr vert="vert270"/>
          <a:lstStyle>
            <a:lvl1pPr marL="0" indent="0" algn="r">
              <a:buNone/>
              <a:defRPr sz="2800">
                <a:solidFill>
                  <a:schemeClr val="bg1"/>
                </a:solidFill>
                <a:latin typeface="Manulife JH Sans" panose="020B0503040401060103" pitchFamily="34" charset="0"/>
              </a:defRPr>
            </a:lvl1pPr>
            <a:lvl2pPr marL="338328" indent="0">
              <a:buNone/>
              <a:defRPr>
                <a:solidFill>
                  <a:schemeClr val="bg1"/>
                </a:solidFill>
                <a:latin typeface="Manulife JH Sans" panose="020B0503040401060103" pitchFamily="34" charset="0"/>
              </a:defRPr>
            </a:lvl2pPr>
            <a:lvl3pPr marL="685800" indent="0">
              <a:buNone/>
              <a:defRPr>
                <a:solidFill>
                  <a:schemeClr val="bg1"/>
                </a:solidFill>
                <a:latin typeface="Manulife JH Sans" panose="020B0503040401060103" pitchFamily="34" charset="0"/>
              </a:defRPr>
            </a:lvl3pPr>
            <a:lvl4pPr marL="1014984" indent="0">
              <a:buNone/>
              <a:defRPr>
                <a:solidFill>
                  <a:schemeClr val="bg1"/>
                </a:solidFill>
                <a:latin typeface="Manulife JH Sans" panose="020B0503040401060103" pitchFamily="34" charset="0"/>
              </a:defRPr>
            </a:lvl4pPr>
            <a:lvl5pPr marL="1380744" indent="0">
              <a:buNone/>
              <a:defRPr>
                <a:solidFill>
                  <a:schemeClr val="bg1"/>
                </a:solidFill>
                <a:latin typeface="Manulife JH Sans" panose="020B0503040401060103" pitchFamily="34" charset="0"/>
              </a:defRPr>
            </a:lvl5pPr>
          </a:lstStyle>
          <a:p>
            <a:pPr lvl="0"/>
            <a:r>
              <a:rPr lang="en-US"/>
              <a:t>Click to edit Master text</a:t>
            </a:r>
          </a:p>
        </p:txBody>
      </p:sp>
      <p:sp>
        <p:nvSpPr>
          <p:cNvPr id="14" name="Text Placeholder 13">
            <a:extLst>
              <a:ext uri="{FF2B5EF4-FFF2-40B4-BE49-F238E27FC236}">
                <a16:creationId xmlns:a16="http://schemas.microsoft.com/office/drawing/2014/main" id="{855C3F70-4200-9DA5-C18C-D624ABFCF652}"/>
              </a:ext>
            </a:extLst>
          </p:cNvPr>
          <p:cNvSpPr>
            <a:spLocks noGrp="1"/>
          </p:cNvSpPr>
          <p:nvPr>
            <p:ph type="body" sz="quarter" idx="14"/>
          </p:nvPr>
        </p:nvSpPr>
        <p:spPr>
          <a:xfrm>
            <a:off x="1295399" y="914718"/>
            <a:ext cx="4983480" cy="266382"/>
          </a:xfrm>
        </p:spPr>
        <p:txBody>
          <a:bodyPr/>
          <a:lstStyle>
            <a:lvl1pPr marL="0" indent="0">
              <a:buNone/>
              <a:defRPr lang="en-US" sz="1400" b="1" kern="1200" dirty="0" smtClean="0">
                <a:solidFill>
                  <a:schemeClr val="accent1"/>
                </a:solidFill>
                <a:latin typeface="Manulife JH Sans Demibold" panose="020B0703040401060103" pitchFamily="34" charset="0"/>
                <a:ea typeface="+mn-ea"/>
                <a:cs typeface="+mn-cs"/>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edit Master text styles</a:t>
            </a:r>
          </a:p>
        </p:txBody>
      </p:sp>
      <p:sp>
        <p:nvSpPr>
          <p:cNvPr id="20" name="Text Placeholder 19">
            <a:extLst>
              <a:ext uri="{FF2B5EF4-FFF2-40B4-BE49-F238E27FC236}">
                <a16:creationId xmlns:a16="http://schemas.microsoft.com/office/drawing/2014/main" id="{3F5F3C7F-F632-1C3C-0705-446FC8990862}"/>
              </a:ext>
            </a:extLst>
          </p:cNvPr>
          <p:cNvSpPr>
            <a:spLocks noGrp="1"/>
          </p:cNvSpPr>
          <p:nvPr>
            <p:ph type="body" sz="quarter" idx="15"/>
          </p:nvPr>
        </p:nvSpPr>
        <p:spPr>
          <a:xfrm>
            <a:off x="1295400" y="6391275"/>
            <a:ext cx="4983479" cy="304800"/>
          </a:xfrm>
        </p:spPr>
        <p:txBody>
          <a:bodyPr/>
          <a:lstStyle>
            <a:lvl1pPr marL="0" indent="0" algn="l" defTabSz="457200" rtl="0" eaLnBrk="1" latinLnBrk="0" hangingPunct="1">
              <a:buNone/>
              <a:defRPr lang="en-US" sz="800" kern="1200" dirty="0" smtClean="0">
                <a:solidFill>
                  <a:schemeClr val="bg1">
                    <a:lumMod val="65000"/>
                  </a:schemeClr>
                </a:solidFill>
                <a:latin typeface="+mn-lt"/>
                <a:ea typeface="+mn-ea"/>
                <a:cs typeface="+mn-cs"/>
              </a:defRPr>
            </a:lvl1pPr>
            <a:lvl2pPr marL="0" indent="0" algn="l" defTabSz="457200" rtl="0" eaLnBrk="1" latinLnBrk="0" hangingPunct="1">
              <a:buNone/>
              <a:defRPr lang="en-US" sz="800" kern="1200" dirty="0" smtClean="0">
                <a:solidFill>
                  <a:schemeClr val="bg1">
                    <a:lumMod val="65000"/>
                  </a:schemeClr>
                </a:solidFill>
                <a:latin typeface="+mn-lt"/>
                <a:ea typeface="+mn-ea"/>
                <a:cs typeface="+mn-cs"/>
              </a:defRPr>
            </a:lvl2pPr>
            <a:lvl3pPr marL="0" indent="0" algn="l" defTabSz="457200" rtl="0" eaLnBrk="1" latinLnBrk="0" hangingPunct="1">
              <a:buNone/>
              <a:defRPr lang="en-US" sz="800" kern="1200" dirty="0" smtClean="0">
                <a:solidFill>
                  <a:schemeClr val="bg1">
                    <a:lumMod val="65000"/>
                  </a:schemeClr>
                </a:solidFill>
                <a:latin typeface="+mn-lt"/>
                <a:ea typeface="+mn-ea"/>
                <a:cs typeface="+mn-cs"/>
              </a:defRPr>
            </a:lvl3pPr>
            <a:lvl4pPr marL="0" indent="0" algn="l" defTabSz="457200" rtl="0" eaLnBrk="1" latinLnBrk="0" hangingPunct="1">
              <a:buNone/>
              <a:defRPr lang="en-US" sz="800" kern="1200" dirty="0" smtClean="0">
                <a:solidFill>
                  <a:schemeClr val="bg1">
                    <a:lumMod val="65000"/>
                  </a:schemeClr>
                </a:solidFill>
                <a:latin typeface="+mn-lt"/>
                <a:ea typeface="+mn-ea"/>
                <a:cs typeface="+mn-cs"/>
              </a:defRPr>
            </a:lvl4pPr>
            <a:lvl5pPr marL="0" indent="0" algn="l" defTabSz="457200" rtl="0" eaLnBrk="1" latinLnBrk="0" hangingPunct="1">
              <a:buNone/>
              <a:defRPr lang="en-US" sz="800" kern="1200" dirty="0">
                <a:solidFill>
                  <a:schemeClr val="bg1">
                    <a:lumMod val="65000"/>
                  </a:schemeClr>
                </a:solidFill>
                <a:latin typeface="+mn-lt"/>
                <a:ea typeface="+mn-ea"/>
                <a:cs typeface="+mn-cs"/>
              </a:defRPr>
            </a:lvl5pPr>
          </a:lstStyle>
          <a:p>
            <a:pPr lvl="0"/>
            <a:r>
              <a:rPr lang="en-US" dirty="0"/>
              <a:t>Click to edit Master text styles</a:t>
            </a:r>
          </a:p>
        </p:txBody>
      </p:sp>
      <p:sp>
        <p:nvSpPr>
          <p:cNvPr id="7" name="Text Placeholder 13">
            <a:extLst>
              <a:ext uri="{FF2B5EF4-FFF2-40B4-BE49-F238E27FC236}">
                <a16:creationId xmlns:a16="http://schemas.microsoft.com/office/drawing/2014/main" id="{3E69463F-B2FB-14DD-91C5-3D2D6CA2BFCC}"/>
              </a:ext>
            </a:extLst>
          </p:cNvPr>
          <p:cNvSpPr>
            <a:spLocks noGrp="1"/>
          </p:cNvSpPr>
          <p:nvPr>
            <p:ph type="body" sz="quarter" idx="16"/>
          </p:nvPr>
        </p:nvSpPr>
        <p:spPr>
          <a:xfrm>
            <a:off x="6580625" y="914718"/>
            <a:ext cx="4984789" cy="288609"/>
          </a:xfrm>
        </p:spPr>
        <p:txBody>
          <a:bodyPr/>
          <a:lstStyle>
            <a:lvl1pPr marL="0" indent="0">
              <a:buNone/>
              <a:defRPr lang="en-US" sz="1400" b="1" kern="1200" dirty="0" smtClean="0">
                <a:solidFill>
                  <a:schemeClr val="accent1"/>
                </a:solidFill>
                <a:latin typeface="Manulife JH Sans Demibold" panose="020B0703040401060103" pitchFamily="34" charset="0"/>
                <a:ea typeface="+mn-ea"/>
                <a:cs typeface="+mn-cs"/>
              </a:defRPr>
            </a:lvl1pPr>
            <a:lvl2pPr marL="338328" indent="0">
              <a:buNone/>
              <a:defRPr/>
            </a:lvl2pPr>
            <a:lvl3pPr marL="685800" indent="0">
              <a:buNone/>
              <a:defRPr/>
            </a:lvl3pPr>
            <a:lvl4pPr marL="1014984" indent="0">
              <a:buNone/>
              <a:defRPr/>
            </a:lvl4pPr>
            <a:lvl5pPr marL="1380744" indent="0">
              <a:buNone/>
              <a:defRPr/>
            </a:lvl5pPr>
          </a:lstStyle>
          <a:p>
            <a:pPr lvl="0"/>
            <a:r>
              <a:rPr lang="en-US"/>
              <a:t>Click to edit Master text styles</a:t>
            </a:r>
          </a:p>
        </p:txBody>
      </p:sp>
      <p:sp>
        <p:nvSpPr>
          <p:cNvPr id="12" name="Text Placeholder 19">
            <a:extLst>
              <a:ext uri="{FF2B5EF4-FFF2-40B4-BE49-F238E27FC236}">
                <a16:creationId xmlns:a16="http://schemas.microsoft.com/office/drawing/2014/main" id="{21D8A0D6-512E-42CD-4332-768A4DEA1354}"/>
              </a:ext>
            </a:extLst>
          </p:cNvPr>
          <p:cNvSpPr>
            <a:spLocks noGrp="1"/>
          </p:cNvSpPr>
          <p:nvPr>
            <p:ph type="body" sz="quarter" idx="17"/>
          </p:nvPr>
        </p:nvSpPr>
        <p:spPr>
          <a:xfrm>
            <a:off x="6580625" y="6391275"/>
            <a:ext cx="4435649" cy="304800"/>
          </a:xfrm>
        </p:spPr>
        <p:txBody>
          <a:bodyPr/>
          <a:lstStyle>
            <a:lvl1pPr marL="0" indent="0" algn="l" defTabSz="457200" rtl="0" eaLnBrk="1" latinLnBrk="0" hangingPunct="1">
              <a:buNone/>
              <a:defRPr lang="en-US" sz="800" kern="1200" dirty="0" smtClean="0">
                <a:solidFill>
                  <a:schemeClr val="bg1">
                    <a:lumMod val="65000"/>
                  </a:schemeClr>
                </a:solidFill>
                <a:latin typeface="+mn-lt"/>
                <a:ea typeface="+mn-ea"/>
                <a:cs typeface="+mn-cs"/>
              </a:defRPr>
            </a:lvl1pPr>
            <a:lvl2pPr marL="0" indent="0" algn="l" defTabSz="457200" rtl="0" eaLnBrk="1" latinLnBrk="0" hangingPunct="1">
              <a:buNone/>
              <a:defRPr lang="en-US" sz="800" kern="1200" dirty="0" smtClean="0">
                <a:solidFill>
                  <a:schemeClr val="bg1">
                    <a:lumMod val="65000"/>
                  </a:schemeClr>
                </a:solidFill>
                <a:latin typeface="+mn-lt"/>
                <a:ea typeface="+mn-ea"/>
                <a:cs typeface="+mn-cs"/>
              </a:defRPr>
            </a:lvl2pPr>
            <a:lvl3pPr marL="0" indent="0" algn="l" defTabSz="457200" rtl="0" eaLnBrk="1" latinLnBrk="0" hangingPunct="1">
              <a:buNone/>
              <a:defRPr lang="en-US" sz="800" kern="1200" dirty="0" smtClean="0">
                <a:solidFill>
                  <a:schemeClr val="bg1">
                    <a:lumMod val="65000"/>
                  </a:schemeClr>
                </a:solidFill>
                <a:latin typeface="+mn-lt"/>
                <a:ea typeface="+mn-ea"/>
                <a:cs typeface="+mn-cs"/>
              </a:defRPr>
            </a:lvl3pPr>
            <a:lvl4pPr marL="0" indent="0" algn="l" defTabSz="457200" rtl="0" eaLnBrk="1" latinLnBrk="0" hangingPunct="1">
              <a:buNone/>
              <a:defRPr lang="en-US" sz="800" kern="1200" dirty="0" smtClean="0">
                <a:solidFill>
                  <a:schemeClr val="bg1">
                    <a:lumMod val="65000"/>
                  </a:schemeClr>
                </a:solidFill>
                <a:latin typeface="+mn-lt"/>
                <a:ea typeface="+mn-ea"/>
                <a:cs typeface="+mn-cs"/>
              </a:defRPr>
            </a:lvl4pPr>
            <a:lvl5pPr marL="0" indent="0" algn="l" defTabSz="457200" rtl="0" eaLnBrk="1" latinLnBrk="0" hangingPunct="1">
              <a:buNone/>
              <a:defRPr lang="en-US" sz="800" kern="1200" dirty="0">
                <a:solidFill>
                  <a:schemeClr val="bg1">
                    <a:lumMod val="65000"/>
                  </a:schemeClr>
                </a:solidFill>
                <a:latin typeface="+mn-lt"/>
                <a:ea typeface="+mn-ea"/>
                <a:cs typeface="+mn-cs"/>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D4781F3-E549-3475-0B69-A0D2D13F8DA3}"/>
              </a:ext>
            </a:extLst>
          </p:cNvPr>
          <p:cNvSpPr>
            <a:spLocks noGrp="1"/>
          </p:cNvSpPr>
          <p:nvPr>
            <p:ph type="body" sz="quarter" idx="18"/>
          </p:nvPr>
        </p:nvSpPr>
        <p:spPr>
          <a:xfrm>
            <a:off x="6580682" y="519113"/>
            <a:ext cx="4984726" cy="373055"/>
          </a:xfrm>
        </p:spPr>
        <p:txBody>
          <a:bodyPr/>
          <a:lstStyle>
            <a:lvl1pPr marL="0" indent="0">
              <a:buNone/>
              <a:defRPr lang="en-US" sz="2400" b="0" i="0" kern="1200" baseline="0" dirty="0" smtClean="0">
                <a:solidFill>
                  <a:schemeClr val="tx1"/>
                </a:solidFill>
                <a:latin typeface="Manulife JH Sans Demibold" panose="020B0703040401060103" pitchFamily="34" charset="0"/>
                <a:ea typeface="+mj-ea"/>
                <a:cs typeface="Manulife JH Sans Demibold" panose="020B0703040401060103" pitchFamily="34" charset="0"/>
              </a:defRPr>
            </a:lvl1pPr>
            <a:lvl2pPr marL="338328" indent="0">
              <a:buNone/>
              <a:defRPr lang="en-US" sz="2400" b="0" i="0" kern="1200" baseline="0" dirty="0" smtClean="0">
                <a:solidFill>
                  <a:schemeClr val="tx1"/>
                </a:solidFill>
                <a:latin typeface="Manulife JH Sans Demibold" panose="020B0703040401060103" pitchFamily="34" charset="0"/>
                <a:ea typeface="+mj-ea"/>
                <a:cs typeface="Manulife JH Sans Demibold" panose="020B0703040401060103" pitchFamily="34" charset="0"/>
              </a:defRPr>
            </a:lvl2pPr>
            <a:lvl3pPr marL="685800" indent="0">
              <a:buNone/>
              <a:defRPr lang="en-US" sz="2400" b="0" i="0" kern="1200" baseline="0" dirty="0" smtClean="0">
                <a:solidFill>
                  <a:schemeClr val="tx1"/>
                </a:solidFill>
                <a:latin typeface="Manulife JH Sans Demibold" panose="020B0703040401060103" pitchFamily="34" charset="0"/>
                <a:ea typeface="+mj-ea"/>
                <a:cs typeface="Manulife JH Sans Demibold" panose="020B0703040401060103" pitchFamily="34" charset="0"/>
              </a:defRPr>
            </a:lvl3pPr>
            <a:lvl4pPr marL="1014984" indent="0">
              <a:buNone/>
              <a:defRPr lang="en-US" sz="2400" b="0" i="0" kern="1200" baseline="0" dirty="0" smtClean="0">
                <a:solidFill>
                  <a:schemeClr val="tx1"/>
                </a:solidFill>
                <a:latin typeface="Manulife JH Sans Demibold" panose="020B0703040401060103" pitchFamily="34" charset="0"/>
                <a:ea typeface="+mj-ea"/>
                <a:cs typeface="Manulife JH Sans Demibold" panose="020B0703040401060103" pitchFamily="34" charset="0"/>
              </a:defRPr>
            </a:lvl4pPr>
            <a:lvl5pPr marL="1380744" indent="0">
              <a:buNone/>
              <a:defRPr lang="en-US" sz="2400" b="0" i="0" kern="1200" baseline="0" dirty="0">
                <a:solidFill>
                  <a:schemeClr val="tx1"/>
                </a:solidFill>
                <a:latin typeface="Manulife JH Sans Demibold" panose="020B0703040401060103" pitchFamily="34" charset="0"/>
                <a:ea typeface="+mj-ea"/>
                <a:cs typeface="Manulife JH Sans Demibold" panose="020B0703040401060103" pitchFamily="34" charset="0"/>
              </a:defRPr>
            </a:lvl5pPr>
          </a:lstStyle>
          <a:p>
            <a:pPr lvl="0"/>
            <a:r>
              <a:rPr lang="en-US"/>
              <a:t>Click to edit Master text styles</a:t>
            </a:r>
          </a:p>
        </p:txBody>
      </p:sp>
    </p:spTree>
    <p:extLst>
      <p:ext uri="{BB962C8B-B14F-4D97-AF65-F5344CB8AC3E}">
        <p14:creationId xmlns:p14="http://schemas.microsoft.com/office/powerpoint/2010/main" val="1306284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C0DDE58-CB26-9769-0437-9109983787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bwMode="black">
          <a:xfrm>
            <a:off x="10213911" y="6392038"/>
            <a:ext cx="1351497" cy="292608"/>
          </a:xfrm>
          <a:prstGeom prst="rect">
            <a:avLst/>
          </a:prstGeom>
        </p:spPr>
      </p:pic>
      <p:sp>
        <p:nvSpPr>
          <p:cNvPr id="15" name="Slide Number Placeholder 3">
            <a:extLst>
              <a:ext uri="{FF2B5EF4-FFF2-40B4-BE49-F238E27FC236}">
                <a16:creationId xmlns:a16="http://schemas.microsoft.com/office/drawing/2014/main" id="{95D53DE5-3465-D8AE-E974-5876BD8A38DE}"/>
              </a:ext>
            </a:extLst>
          </p:cNvPr>
          <p:cNvSpPr>
            <a:spLocks noGrp="1"/>
          </p:cNvSpPr>
          <p:nvPr>
            <p:ph type="sldNum" sz="quarter" idx="12"/>
          </p:nvPr>
        </p:nvSpPr>
        <p:spPr>
          <a:xfrm>
            <a:off x="11283307" y="6315748"/>
            <a:ext cx="283219" cy="175694"/>
          </a:xfrm>
          <a:prstGeom prst="rect">
            <a:avLst/>
          </a:prstGeom>
        </p:spPr>
        <p:txBody>
          <a:bodyPr/>
          <a:lstStyle>
            <a:lvl1pPr>
              <a:defRPr>
                <a:latin typeface="Arial" panose="020B0604020202020204" pitchFamily="34" charset="0"/>
              </a:defRPr>
            </a:lvl1pPr>
          </a:lstStyle>
          <a:p>
            <a:fld id="{BB333B34-C87C-402E-ABB0-13B7C9DEBBC4}" type="slidenum">
              <a:rPr lang="en-PH" smtClean="0"/>
              <a:pPr/>
              <a:t>‹#›</a:t>
            </a:fld>
            <a:endParaRPr lang="en-PH"/>
          </a:p>
        </p:txBody>
      </p:sp>
      <p:sp>
        <p:nvSpPr>
          <p:cNvPr id="16" name="Slide Number Placeholder 5">
            <a:extLst>
              <a:ext uri="{FF2B5EF4-FFF2-40B4-BE49-F238E27FC236}">
                <a16:creationId xmlns:a16="http://schemas.microsoft.com/office/drawing/2014/main" id="{DA5FB6D0-FD46-B6D6-7D2B-DA212285748D}"/>
              </a:ext>
            </a:extLst>
          </p:cNvPr>
          <p:cNvSpPr txBox="1">
            <a:spLocks/>
          </p:cNvSpPr>
          <p:nvPr userDrawn="1"/>
        </p:nvSpPr>
        <p:spPr>
          <a:xfrm>
            <a:off x="11282189" y="6315748"/>
            <a:ext cx="283219" cy="175694"/>
          </a:xfrm>
          <a:prstGeom prst="rect">
            <a:avLst/>
          </a:prstGeom>
        </p:spPr>
        <p:txBody>
          <a:bodyPr vert="horz" lIns="0" tIns="0" rIns="0" bIns="0" rtlCol="0" anchor="b">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solidFill>
                  <a:schemeClr val="tx1"/>
                </a:solidFill>
              </a:rPr>
              <a:pPr/>
              <a:t>‹#›</a:t>
            </a:fld>
            <a:endParaRPr lang="en-CA">
              <a:solidFill>
                <a:schemeClr val="tx1"/>
              </a:solidFill>
            </a:endParaRPr>
          </a:p>
        </p:txBody>
      </p:sp>
      <p:sp>
        <p:nvSpPr>
          <p:cNvPr id="2" name="TextBox 1">
            <a:extLst>
              <a:ext uri="{FF2B5EF4-FFF2-40B4-BE49-F238E27FC236}">
                <a16:creationId xmlns:a16="http://schemas.microsoft.com/office/drawing/2014/main" id="{6CAE65BF-6AC9-E76E-4090-B04E493EDAD7}"/>
              </a:ext>
            </a:extLst>
          </p:cNvPr>
          <p:cNvSpPr txBox="1"/>
          <p:nvPr userDrawn="1"/>
        </p:nvSpPr>
        <p:spPr>
          <a:xfrm>
            <a:off x="9213011" y="162426"/>
            <a:ext cx="2352397" cy="123111"/>
          </a:xfrm>
          <a:prstGeom prst="rect">
            <a:avLst/>
          </a:prstGeom>
          <a:noFill/>
        </p:spPr>
        <p:txBody>
          <a:bodyPr wrap="square" lIns="0" tIns="0" rIns="0" bIns="0" rtlCol="0">
            <a:spAutoFit/>
          </a:bodyPr>
          <a:lstStyle/>
          <a:p>
            <a:pPr marL="0" indent="0" algn="r">
              <a:spcBef>
                <a:spcPts val="0"/>
              </a:spcBef>
              <a:buFont typeface="Arial" panose="020B0604020202020204" pitchFamily="34" charset="0"/>
              <a:buNone/>
            </a:pPr>
            <a:r>
              <a:rPr kumimoji="0" lang="en-US" sz="800" b="0" i="0" u="none" strike="noStrike" kern="1200" cap="none" spc="0" normalizeH="0" baseline="0">
                <a:ln>
                  <a:noFill/>
                </a:ln>
                <a:solidFill>
                  <a:schemeClr val="bg1">
                    <a:lumMod val="65000"/>
                  </a:schemeClr>
                </a:solidFill>
                <a:effectLst/>
                <a:uLnTx/>
                <a:uFillTx/>
                <a:latin typeface="Manulife JH Sans" panose="020B0503040401060103" pitchFamily="34" charset="0"/>
                <a:ea typeface="+mn-ea"/>
                <a:cs typeface="Calibri" panose="020F0502020204030204" pitchFamily="34" charset="0"/>
              </a:rPr>
              <a:t>Real Estate House View 2026 Outlook</a:t>
            </a:r>
          </a:p>
        </p:txBody>
      </p:sp>
    </p:spTree>
    <p:extLst>
      <p:ext uri="{BB962C8B-B14F-4D97-AF65-F5344CB8AC3E}">
        <p14:creationId xmlns:p14="http://schemas.microsoft.com/office/powerpoint/2010/main" val="3236996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Footno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3B685FD-28AB-42AB-8489-7FDC88D3D4CA}" type="slidenum">
              <a:rPr lang="en-US" smtClean="0"/>
              <a:t>‹#›</a:t>
            </a:fld>
            <a:endParaRPr lang="en-US"/>
          </a:p>
        </p:txBody>
      </p:sp>
      <p:sp>
        <p:nvSpPr>
          <p:cNvPr id="7" name="Text Placeholder 5">
            <a:extLst>
              <a:ext uri="{FF2B5EF4-FFF2-40B4-BE49-F238E27FC236}">
                <a16:creationId xmlns:a16="http://schemas.microsoft.com/office/drawing/2014/main" id="{7B0E4E49-B6D6-4A6D-BE0B-116E644B3F8F}"/>
              </a:ext>
            </a:extLst>
          </p:cNvPr>
          <p:cNvSpPr>
            <a:spLocks noGrp="1"/>
          </p:cNvSpPr>
          <p:nvPr>
            <p:ph type="body" sz="quarter" idx="15" hasCustomPrompt="1"/>
          </p:nvPr>
        </p:nvSpPr>
        <p:spPr>
          <a:xfrm>
            <a:off x="10645121" y="6548696"/>
            <a:ext cx="942727" cy="141090"/>
          </a:xfrm>
        </p:spPr>
        <p:txBody>
          <a:bodyPr rIns="0" bIns="0" anchor="b" anchorCtr="0">
            <a:noAutofit/>
          </a:bodyPr>
          <a:lstStyle>
            <a:lvl1pPr marL="0" indent="0" algn="r" defTabSz="913852"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3" name="Text Placeholder 8">
            <a:extLst>
              <a:ext uri="{FF2B5EF4-FFF2-40B4-BE49-F238E27FC236}">
                <a16:creationId xmlns:a16="http://schemas.microsoft.com/office/drawing/2014/main" id="{23AD5F88-8E8C-9D51-1D28-C18C4C8D148E}"/>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5" name="Title 4">
            <a:extLst>
              <a:ext uri="{FF2B5EF4-FFF2-40B4-BE49-F238E27FC236}">
                <a16:creationId xmlns:a16="http://schemas.microsoft.com/office/drawing/2014/main" id="{5232CAF9-1C24-DE57-C298-9B0DE9E660E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0978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7107" y="1152144"/>
            <a:ext cx="10962276" cy="5084105"/>
          </a:xfrm>
        </p:spPr>
        <p:txBody>
          <a:bodyPr lIns="0"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3B685FD-28AB-42AB-8489-7FDC88D3D4CA}" type="slidenum">
              <a:rPr lang="en-US" smtClean="0"/>
              <a:t>‹#›</a:t>
            </a:fld>
            <a:endParaRPr lang="en-US"/>
          </a:p>
        </p:txBody>
      </p:sp>
      <p:sp>
        <p:nvSpPr>
          <p:cNvPr id="9" name="Text Placeholder 5">
            <a:extLst>
              <a:ext uri="{FF2B5EF4-FFF2-40B4-BE49-F238E27FC236}">
                <a16:creationId xmlns:a16="http://schemas.microsoft.com/office/drawing/2014/main" id="{386D207E-1D6F-4CCE-9254-9213386F68C2}"/>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4" name="Text Placeholder 4">
            <a:extLst>
              <a:ext uri="{FF2B5EF4-FFF2-40B4-BE49-F238E27FC236}">
                <a16:creationId xmlns:a16="http://schemas.microsoft.com/office/drawing/2014/main" id="{9975C044-98C8-A784-0418-959FBD88F3C4}"/>
              </a:ext>
            </a:extLst>
          </p:cNvPr>
          <p:cNvSpPr txBox="1">
            <a:spLocks/>
          </p:cNvSpPr>
          <p:nvPr userDrawn="1"/>
        </p:nvSpPr>
        <p:spPr>
          <a:xfrm>
            <a:off x="3786598"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693832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F3952949-27EB-4D7E-9435-36E2E4BA212A}"/>
              </a:ext>
            </a:extLst>
          </p:cNvPr>
          <p:cNvSpPr>
            <a:spLocks noGrp="1"/>
          </p:cNvSpPr>
          <p:nvPr>
            <p:ph idx="1"/>
          </p:nvPr>
        </p:nvSpPr>
        <p:spPr>
          <a:xfrm>
            <a:off x="617107" y="1152145"/>
            <a:ext cx="10962276" cy="4631700"/>
          </a:xfrm>
        </p:spPr>
        <p:txBody>
          <a:bodyPr lIns="0"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4FB24C0B-F833-42E1-BAE0-280696C6A36C}"/>
              </a:ext>
            </a:extLst>
          </p:cNvPr>
          <p:cNvSpPr>
            <a:spLocks noGrp="1"/>
          </p:cNvSpPr>
          <p:nvPr>
            <p:ph type="sldNum" sz="quarter" idx="12"/>
          </p:nvPr>
        </p:nvSpPr>
        <p:spPr>
          <a:xfrm>
            <a:off x="11579892" y="6498855"/>
            <a:ext cx="429987" cy="201977"/>
          </a:xfrm>
        </p:spPr>
        <p:txBody>
          <a:bodyPr/>
          <a:lstStyle/>
          <a:p>
            <a:fld id="{E3B685FD-28AB-42AB-8489-7FDC88D3D4CA}" type="slidenum">
              <a:rPr lang="en-US" smtClean="0"/>
              <a:t>‹#›</a:t>
            </a:fld>
            <a:endParaRPr lang="en-US"/>
          </a:p>
        </p:txBody>
      </p:sp>
      <p:sp>
        <p:nvSpPr>
          <p:cNvPr id="11" name="Text Placeholder 5">
            <a:extLst>
              <a:ext uri="{FF2B5EF4-FFF2-40B4-BE49-F238E27FC236}">
                <a16:creationId xmlns:a16="http://schemas.microsoft.com/office/drawing/2014/main" id="{8F5C7FD2-1D31-4895-BAD3-25363507F676}"/>
              </a:ext>
            </a:extLst>
          </p:cNvPr>
          <p:cNvSpPr>
            <a:spLocks noGrp="1"/>
          </p:cNvSpPr>
          <p:nvPr>
            <p:ph type="body" sz="quarter" idx="15" hasCustomPrompt="1"/>
          </p:nvPr>
        </p:nvSpPr>
        <p:spPr>
          <a:xfrm>
            <a:off x="10645120" y="6548696"/>
            <a:ext cx="942727" cy="141090"/>
          </a:xfrm>
        </p:spPr>
        <p:txBody>
          <a:bodyPr rIns="0" bIns="0" anchor="b" anchorCtr="0">
            <a:noAutofit/>
          </a:bodyPr>
          <a:lstStyle>
            <a:lvl1pPr marL="0" indent="0" algn="r" defTabSz="914126" rtl="0" eaLnBrk="1" latinLnBrk="0" hangingPunct="1">
              <a:buNone/>
              <a:defRPr lang="en-US" sz="800"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pPr lvl="0"/>
            <a:r>
              <a:rPr lang="en-US"/>
              <a:t>Red Oak Code</a:t>
            </a:r>
          </a:p>
        </p:txBody>
      </p:sp>
      <p:sp>
        <p:nvSpPr>
          <p:cNvPr id="3" name="Text Placeholder 8">
            <a:extLst>
              <a:ext uri="{FF2B5EF4-FFF2-40B4-BE49-F238E27FC236}">
                <a16:creationId xmlns:a16="http://schemas.microsoft.com/office/drawing/2014/main" id="{E2242618-C5A5-C69A-0E24-6B298B8D20B4}"/>
              </a:ext>
            </a:extLst>
          </p:cNvPr>
          <p:cNvSpPr>
            <a:spLocks noGrp="1"/>
          </p:cNvSpPr>
          <p:nvPr>
            <p:ph type="body" sz="quarter" idx="17"/>
          </p:nvPr>
        </p:nvSpPr>
        <p:spPr>
          <a:xfrm>
            <a:off x="617905" y="5788339"/>
            <a:ext cx="10969942" cy="495300"/>
          </a:xfrm>
        </p:spPr>
        <p:txBody>
          <a:bodyPr rIns="0" bIns="0" anchor="b" anchorCtr="0">
            <a:noAutofit/>
          </a:bodyPr>
          <a:lstStyle>
            <a:lvl1pPr algn="just">
              <a:lnSpc>
                <a:spcPct val="90000"/>
              </a:lnSpc>
              <a:spcBef>
                <a:spcPts val="0"/>
              </a:spcBef>
              <a:spcAft>
                <a:spcPts val="0"/>
              </a:spcAft>
              <a:defRPr sz="800" b="0">
                <a:solidFill>
                  <a:schemeClr val="tx1"/>
                </a:solidFill>
                <a:latin typeface="Arial Narrow" panose="020B0606020202030204" pitchFamily="34" charset="0"/>
              </a:defRPr>
            </a:lvl1pPr>
            <a:lvl2pPr marL="0" indent="0" algn="just">
              <a:lnSpc>
                <a:spcPct val="90000"/>
              </a:lnSpc>
              <a:spcBef>
                <a:spcPts val="0"/>
              </a:spcBef>
              <a:spcAft>
                <a:spcPts val="0"/>
              </a:spcAft>
              <a:buNone/>
              <a:defRPr sz="1000" b="0">
                <a:latin typeface="Arial Narrow" panose="020B0606020202030204" pitchFamily="34" charset="0"/>
              </a:defRPr>
            </a:lvl2pPr>
          </a:lstStyle>
          <a:p>
            <a:pPr lvl="0"/>
            <a:r>
              <a:rPr lang="en-US"/>
              <a:t>Click to edit Master text styles</a:t>
            </a:r>
          </a:p>
          <a:p>
            <a:pPr lvl="1"/>
            <a:r>
              <a:rPr lang="en-US"/>
              <a:t>Second level</a:t>
            </a:r>
          </a:p>
        </p:txBody>
      </p:sp>
      <p:sp>
        <p:nvSpPr>
          <p:cNvPr id="4" name="Text Placeholder 4">
            <a:extLst>
              <a:ext uri="{FF2B5EF4-FFF2-40B4-BE49-F238E27FC236}">
                <a16:creationId xmlns:a16="http://schemas.microsoft.com/office/drawing/2014/main" id="{55B4C72A-C2E9-5C83-CD2D-F895988EA858}"/>
              </a:ext>
            </a:extLst>
          </p:cNvPr>
          <p:cNvSpPr txBox="1">
            <a:spLocks/>
          </p:cNvSpPr>
          <p:nvPr userDrawn="1"/>
        </p:nvSpPr>
        <p:spPr>
          <a:xfrm>
            <a:off x="3786602" y="6467084"/>
            <a:ext cx="4618548" cy="216330"/>
          </a:xfrm>
          <a:prstGeom prst="rect">
            <a:avLst/>
          </a:prstGeom>
          <a:solidFill>
            <a:schemeClr val="bg1"/>
          </a:solidFill>
          <a:ln>
            <a:solidFill>
              <a:schemeClr val="bg1"/>
            </a:solidFill>
          </a:ln>
        </p:spPr>
        <p:txBody>
          <a:bodyPr vert="horz" lIns="0" tIns="0" rIns="0" bIns="0" rtlCol="0" anchor="b" anchorCtr="0">
            <a:noAutofit/>
          </a:bodyPr>
          <a:lstStyle>
            <a:lvl1pPr marL="0" marR="0" indent="0" algn="l" defTabSz="914400" rtl="0" eaLnBrk="1" fontAlgn="auto" latinLnBrk="0" hangingPunct="1">
              <a:lnSpc>
                <a:spcPct val="100000"/>
              </a:lnSpc>
              <a:spcBef>
                <a:spcPts val="1500"/>
              </a:spcBef>
              <a:spcAft>
                <a:spcPts val="0"/>
              </a:spcAft>
              <a:buClr>
                <a:schemeClr val="tx1"/>
              </a:buClr>
              <a:buSzPct val="100000"/>
              <a:buFont typeface="Manulife JH Sans" panose="020B0604020202020204" pitchFamily="34" charset="0"/>
              <a:buNone/>
              <a:tabLst/>
              <a:defRPr sz="800" b="0" i="0" kern="1200">
                <a:solidFill>
                  <a:schemeClr val="bg2">
                    <a:lumMod val="75000"/>
                  </a:schemeClr>
                </a:solidFill>
                <a:latin typeface="Arial Narrow" panose="020B0604020202020204" pitchFamily="34" charset="0"/>
                <a:ea typeface="+mn-ea"/>
                <a:cs typeface="Arial Narrow" panose="020B0604020202020204" pitchFamily="34" charset="0"/>
              </a:defRPr>
            </a:lvl1pPr>
            <a:lvl2pPr marL="338328" indent="0" algn="l" defTabSz="914400" rtl="0" eaLnBrk="1" latinLnBrk="0" hangingPunct="1">
              <a:lnSpc>
                <a:spcPct val="100000"/>
              </a:lnSpc>
              <a:spcBef>
                <a:spcPts val="10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100000"/>
              </a:lnSpc>
              <a:spcBef>
                <a:spcPts val="8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014984"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370013" indent="0" algn="l" defTabSz="914400" rtl="0" eaLnBrk="1" latinLnBrk="0" hangingPunct="1">
              <a:lnSpc>
                <a:spcPct val="100000"/>
              </a:lnSpc>
              <a:spcBef>
                <a:spcPts val="600"/>
              </a:spcBef>
              <a:buClr>
                <a:schemeClr val="tx1"/>
              </a:buClr>
              <a:buSzPct val="100000"/>
              <a:buFont typeface="Manulife JH Sans"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6pPr>
            <a:lvl7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7pPr>
            <a:lvl8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8pPr>
            <a:lvl9pPr marL="1598613" indent="-228600" algn="l" defTabSz="914400" rtl="0" eaLnBrk="1" latinLnBrk="0" hangingPunct="1">
              <a:lnSpc>
                <a:spcPct val="100000"/>
              </a:lnSpc>
              <a:spcBef>
                <a:spcPts val="600"/>
              </a:spcBef>
              <a:buClr>
                <a:schemeClr val="tx1"/>
              </a:buClr>
              <a:buSzPct val="100000"/>
              <a:buFont typeface="Manulife JH Sans"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126" rtl="0" eaLnBrk="1" fontAlgn="auto" latinLnBrk="0" hangingPunct="1">
              <a:lnSpc>
                <a:spcPct val="100000"/>
              </a:lnSpc>
              <a:spcBef>
                <a:spcPts val="1500"/>
              </a:spcBef>
              <a:spcAft>
                <a:spcPts val="0"/>
              </a:spcAft>
              <a:buClr>
                <a:srgbClr val="000000"/>
              </a:buClr>
              <a:buSzPct val="100000"/>
              <a:buFont typeface="Manulife JH Sans" panose="020B0604020202020204" pitchFamily="34" charset="0"/>
              <a:buNone/>
              <a:tabLst/>
              <a:defRPr/>
            </a:pPr>
            <a:r>
              <a:rPr kumimoji="0" lang="en-US" sz="1000" b="0" i="0" u="none" strike="noStrike" kern="1200" cap="none" spc="0" normalizeH="0" baseline="0" noProof="0">
                <a:ln>
                  <a:noFill/>
                </a:ln>
                <a:solidFill>
                  <a:schemeClr val="bg1">
                    <a:lumMod val="65000"/>
                  </a:schemeClr>
                </a:solidFill>
                <a:effectLst/>
                <a:uLnTx/>
                <a:uFillTx/>
                <a:latin typeface="Arial Narrow" panose="020B0604020202020204" pitchFamily="34" charset="0"/>
                <a:ea typeface="+mn-ea"/>
              </a:rPr>
              <a:t>For institutional or investment professional use only. Not for distribution to the public.</a:t>
            </a:r>
          </a:p>
        </p:txBody>
      </p:sp>
    </p:spTree>
    <p:extLst>
      <p:ext uri="{BB962C8B-B14F-4D97-AF65-F5344CB8AC3E}">
        <p14:creationId xmlns:p14="http://schemas.microsoft.com/office/powerpoint/2010/main" val="2257164769"/>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theme" Target="../theme/theme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107" y="260799"/>
            <a:ext cx="10962276" cy="75588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17107" y="1152000"/>
            <a:ext cx="10962276" cy="5083200"/>
          </a:xfrm>
          <a:prstGeom prst="rect">
            <a:avLst/>
          </a:prstGeom>
        </p:spPr>
        <p:txBody>
          <a:bodyPr vert="horz" lIns="0" tIns="0" rIns="91440" bIns="45720" rtlCol="0">
            <a:noAutofit/>
          </a:bodyPr>
          <a:lstStyle/>
          <a:p>
            <a:pPr lvl="0"/>
            <a:r>
              <a:rPr lang="en-US"/>
              <a:t>Click to add Master title text style green</a:t>
            </a:r>
          </a:p>
          <a:p>
            <a:pPr marL="0" marR="0" lvl="1" indent="0" algn="l" defTabSz="914126"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edit Master title text style navy blue</a:t>
            </a:r>
          </a:p>
          <a:p>
            <a:pPr lvl="2"/>
            <a:r>
              <a:rPr lang="en-US"/>
              <a:t>Click to edit Master body text styles</a:t>
            </a:r>
          </a:p>
          <a:p>
            <a:pPr lvl="3"/>
            <a:r>
              <a:rPr lang="en-US"/>
              <a:t>First level bullet</a:t>
            </a:r>
          </a:p>
          <a:p>
            <a:pPr lvl="4"/>
            <a:r>
              <a:rPr lang="en-US"/>
              <a:t>Second level bullet</a:t>
            </a:r>
          </a:p>
          <a:p>
            <a:pPr lvl="4"/>
            <a:r>
              <a:rPr lang="en-US"/>
              <a:t>Third level bullet</a:t>
            </a:r>
          </a:p>
          <a:p>
            <a:pPr lvl="4"/>
            <a:r>
              <a:rPr lang="en-US"/>
              <a:t>Fourth level bullet</a:t>
            </a:r>
          </a:p>
          <a:p>
            <a:pPr lvl="4"/>
            <a:r>
              <a:rPr lang="en-US"/>
              <a:t>Fifth level bullet</a:t>
            </a:r>
          </a:p>
        </p:txBody>
      </p:sp>
      <p:sp>
        <p:nvSpPr>
          <p:cNvPr id="6" name="Slide Number Placeholder 5"/>
          <p:cNvSpPr>
            <a:spLocks noGrp="1"/>
          </p:cNvSpPr>
          <p:nvPr>
            <p:ph type="sldNum" sz="quarter" idx="4"/>
          </p:nvPr>
        </p:nvSpPr>
        <p:spPr>
          <a:xfrm>
            <a:off x="11579892" y="6498855"/>
            <a:ext cx="429987" cy="201977"/>
          </a:xfrm>
          <a:prstGeom prst="rect">
            <a:avLst/>
          </a:prstGeom>
        </p:spPr>
        <p:txBody>
          <a:bodyPr vert="horz" lIns="0" tIns="0" rIns="0" bIns="0" rtlCol="0" anchor="b" anchorCtr="0"/>
          <a:lstStyle>
            <a:lvl1pPr algn="r">
              <a:defRPr sz="1000">
                <a:solidFill>
                  <a:schemeClr val="tx1"/>
                </a:solidFill>
              </a:defRPr>
            </a:lvl1pPr>
          </a:lstStyle>
          <a:p>
            <a:fld id="{E3B685FD-28AB-42AB-8489-7FDC88D3D4CA}" type="slidenum">
              <a:rPr lang="en-US" smtClean="0"/>
              <a:pPr/>
              <a:t>‹#›</a:t>
            </a:fld>
            <a:endParaRPr lang="en-US"/>
          </a:p>
        </p:txBody>
      </p:sp>
      <p:pic>
        <p:nvPicPr>
          <p:cNvPr id="5" name="Graphic 4">
            <a:extLst>
              <a:ext uri="{FF2B5EF4-FFF2-40B4-BE49-F238E27FC236}">
                <a16:creationId xmlns:a16="http://schemas.microsoft.com/office/drawing/2014/main" id="{1506DE9E-3E2E-872C-EA8C-4BA8311EA7A6}"/>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p:blipFill>
        <p:spPr bwMode="black">
          <a:xfrm>
            <a:off x="609461" y="6406787"/>
            <a:ext cx="1319821" cy="285750"/>
          </a:xfrm>
          <a:prstGeom prst="rect">
            <a:avLst/>
          </a:prstGeom>
        </p:spPr>
      </p:pic>
    </p:spTree>
    <p:extLst>
      <p:ext uri="{BB962C8B-B14F-4D97-AF65-F5344CB8AC3E}">
        <p14:creationId xmlns:p14="http://schemas.microsoft.com/office/powerpoint/2010/main" val="3449300309"/>
      </p:ext>
    </p:extLst>
  </p:cSld>
  <p:clrMap bg1="lt1" tx1="dk1" bg2="lt2" tx2="dk2" accent1="accent1" accent2="accent2" accent3="accent3" accent4="accent4" accent5="accent5" accent6="accent6" hlink="hlink" folHlink="folHlink"/>
  <p:sldLayoutIdLst>
    <p:sldLayoutId id="2147483718" r:id="rId1"/>
    <p:sldLayoutId id="2147483732" r:id="rId2"/>
    <p:sldLayoutId id="2147483757" r:id="rId3"/>
    <p:sldLayoutId id="2147483810" r:id="rId4"/>
    <p:sldLayoutId id="2147483650" r:id="rId5"/>
    <p:sldLayoutId id="2147483651" r:id="rId6"/>
    <p:sldLayoutId id="2147483713" r:id="rId7"/>
    <p:sldLayoutId id="2147483652" r:id="rId8"/>
    <p:sldLayoutId id="2147483653" r:id="rId9"/>
    <p:sldLayoutId id="2147483660" r:id="rId10"/>
    <p:sldLayoutId id="2147483661" r:id="rId11"/>
    <p:sldLayoutId id="2147483664" r:id="rId12"/>
    <p:sldLayoutId id="2147483665" r:id="rId13"/>
    <p:sldLayoutId id="2147483666" r:id="rId14"/>
    <p:sldLayoutId id="2147483717" r:id="rId15"/>
    <p:sldLayoutId id="2147483654" r:id="rId16"/>
    <p:sldLayoutId id="2147483733" r:id="rId17"/>
    <p:sldLayoutId id="2147483715" r:id="rId18"/>
    <p:sldLayoutId id="2147483736" r:id="rId19"/>
    <p:sldLayoutId id="2147483716" r:id="rId20"/>
    <p:sldLayoutId id="2147483795" r:id="rId21"/>
    <p:sldLayoutId id="2147483758" r:id="rId22"/>
    <p:sldLayoutId id="2147483797" r:id="rId23"/>
    <p:sldLayoutId id="2147483834" r:id="rId24"/>
    <p:sldLayoutId id="2147483903" r:id="rId25"/>
    <p:sldLayoutId id="2147483655" r:id="rId26"/>
    <p:sldLayoutId id="2147483656" r:id="rId27"/>
    <p:sldLayoutId id="2147483668" r:id="rId28"/>
    <p:sldLayoutId id="2147483674" r:id="rId29"/>
    <p:sldLayoutId id="2147483798" r:id="rId30"/>
    <p:sldLayoutId id="2147483675" r:id="rId31"/>
    <p:sldLayoutId id="2147483734" r:id="rId32"/>
    <p:sldLayoutId id="2147483796" r:id="rId33"/>
    <p:sldLayoutId id="2147483735" r:id="rId34"/>
    <p:sldLayoutId id="2147483737" r:id="rId35"/>
    <p:sldLayoutId id="2147483671" r:id="rId36"/>
    <p:sldLayoutId id="2147483799" r:id="rId37"/>
    <p:sldLayoutId id="2147483801" r:id="rId38"/>
    <p:sldLayoutId id="2147483802" r:id="rId39"/>
    <p:sldLayoutId id="2147483803" r:id="rId40"/>
    <p:sldLayoutId id="2147483805" r:id="rId41"/>
    <p:sldLayoutId id="2147483809" r:id="rId42"/>
    <p:sldLayoutId id="2147483835" r:id="rId43"/>
    <p:sldLayoutId id="2147483836" r:id="rId44"/>
    <p:sldLayoutId id="2147483905" r:id="rId45"/>
    <p:sldLayoutId id="2147483908" r:id="rId46"/>
  </p:sldLayoutIdLst>
  <p:hf hdr="0" ftr="0" dt="0"/>
  <p:txStyles>
    <p:titleStyle>
      <a:lvl1pPr algn="l" defTabSz="914126" rtl="0" eaLnBrk="1" latinLnBrk="0" hangingPunct="1">
        <a:lnSpc>
          <a:spcPct val="95000"/>
        </a:lnSpc>
        <a:spcBef>
          <a:spcPct val="0"/>
        </a:spcBef>
        <a:buNone/>
        <a:defRPr sz="2400" b="1" kern="1200">
          <a:solidFill>
            <a:schemeClr val="tx2"/>
          </a:solidFill>
          <a:latin typeface="+mj-lt"/>
          <a:ea typeface="+mj-ea"/>
          <a:cs typeface="+mj-cs"/>
        </a:defRPr>
      </a:lvl1pPr>
    </p:titleStyle>
    <p:bodyStyle>
      <a:lvl1pPr marL="0" indent="0" algn="l" defTabSz="914126" rtl="0" eaLnBrk="1" latinLnBrk="0" hangingPunct="1">
        <a:lnSpc>
          <a:spcPct val="95000"/>
        </a:lnSpc>
        <a:spcBef>
          <a:spcPts val="1000"/>
        </a:spcBef>
        <a:spcAft>
          <a:spcPts val="0"/>
        </a:spcAft>
        <a:buFont typeface="Arial" panose="020B0604020202020204" pitchFamily="34" charset="0"/>
        <a:buNone/>
        <a:defRPr sz="1600" b="1" kern="1200">
          <a:solidFill>
            <a:schemeClr val="accent1"/>
          </a:solidFill>
          <a:latin typeface="+mn-lt"/>
          <a:ea typeface="+mn-ea"/>
          <a:cs typeface="+mn-cs"/>
        </a:defRPr>
      </a:lvl1pPr>
      <a:lvl2pPr marL="0" indent="0" algn="l" defTabSz="914126" rtl="0" eaLnBrk="1" latinLnBrk="0" hangingPunct="1">
        <a:lnSpc>
          <a:spcPct val="95000"/>
        </a:lnSpc>
        <a:spcBef>
          <a:spcPts val="1200"/>
        </a:spcBef>
        <a:spcAft>
          <a:spcPts val="0"/>
        </a:spcAft>
        <a:buFontTx/>
        <a:buNone/>
        <a:defRPr sz="1600" b="1" kern="1200">
          <a:solidFill>
            <a:schemeClr val="tx2"/>
          </a:solidFill>
          <a:latin typeface="+mn-lt"/>
          <a:ea typeface="+mn-ea"/>
          <a:cs typeface="+mn-cs"/>
        </a:defRPr>
      </a:lvl2pPr>
      <a:lvl3pPr marL="0" indent="0" algn="l" defTabSz="914126" rtl="0" eaLnBrk="1" latinLnBrk="0" hangingPunct="1">
        <a:lnSpc>
          <a:spcPct val="95000"/>
        </a:lnSpc>
        <a:spcBef>
          <a:spcPts val="600"/>
        </a:spcBef>
        <a:spcAft>
          <a:spcPts val="0"/>
        </a:spcAft>
        <a:buFontTx/>
        <a:buNone/>
        <a:defRPr sz="1400" kern="1200">
          <a:solidFill>
            <a:schemeClr val="tx1"/>
          </a:solidFill>
          <a:latin typeface="+mn-lt"/>
          <a:ea typeface="+mn-ea"/>
          <a:cs typeface="+mn-cs"/>
        </a:defRPr>
      </a:lvl3pPr>
      <a:lvl4pPr marL="227013" indent="-227013" algn="l" defTabSz="914126" rtl="0" eaLnBrk="1" latinLnBrk="0" hangingPunct="1">
        <a:lnSpc>
          <a:spcPct val="95000"/>
        </a:lnSpc>
        <a:spcBef>
          <a:spcPts val="600"/>
        </a:spcBef>
        <a:spcAft>
          <a:spcPts val="0"/>
        </a:spcAft>
        <a:buFont typeface="Arial" panose="020B0604020202020204" pitchFamily="34" charset="0"/>
        <a:buChar char="•"/>
        <a:defRPr sz="1400" kern="1200">
          <a:solidFill>
            <a:schemeClr val="tx1"/>
          </a:solidFill>
          <a:latin typeface="+mn-lt"/>
          <a:ea typeface="+mn-ea"/>
          <a:cs typeface="+mn-cs"/>
        </a:defRPr>
      </a:lvl4pPr>
      <a:lvl5pPr marL="447675" marR="0" indent="-227013" algn="l" defTabSz="914126" rtl="0" eaLnBrk="1" fontAlgn="auto" latinLnBrk="0" hangingPunct="1">
        <a:lnSpc>
          <a:spcPct val="95000"/>
        </a:lnSpc>
        <a:spcBef>
          <a:spcPts val="6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39" userDrawn="1">
          <p15:clr>
            <a:srgbClr val="F26B43"/>
          </p15:clr>
        </p15:guide>
        <p15:guide id="4" pos="384" userDrawn="1">
          <p15:clr>
            <a:srgbClr val="F26B43"/>
          </p15:clr>
        </p15:guide>
        <p15:guide id="5" pos="7294" userDrawn="1">
          <p15:clr>
            <a:srgbClr val="F26B43"/>
          </p15:clr>
        </p15:guide>
        <p15:guide id="6" orient="horz" pos="731" userDrawn="1">
          <p15:clr>
            <a:srgbClr val="F26B43"/>
          </p15:clr>
        </p15:guide>
        <p15:guide id="7" orient="horz" pos="459" userDrawn="1">
          <p15:clr>
            <a:srgbClr val="F26B43"/>
          </p15:clr>
        </p15:guide>
        <p15:guide id="8" orient="horz" pos="420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2468" y="519436"/>
            <a:ext cx="10924058" cy="914754"/>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p:ph type="body" idx="1"/>
          </p:nvPr>
        </p:nvSpPr>
        <p:spPr>
          <a:xfrm>
            <a:off x="642467" y="1521068"/>
            <a:ext cx="10924057" cy="4166103"/>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6" name="Slide Number Placeholder 5"/>
          <p:cNvSpPr>
            <a:spLocks noGrp="1"/>
          </p:cNvSpPr>
          <p:nvPr>
            <p:ph type="sldNum" sz="quarter" idx="4"/>
          </p:nvPr>
        </p:nvSpPr>
        <p:spPr>
          <a:xfrm>
            <a:off x="11282189" y="6315748"/>
            <a:ext cx="283219" cy="175694"/>
          </a:xfrm>
          <a:prstGeom prst="rect">
            <a:avLst/>
          </a:prstGeom>
        </p:spPr>
        <p:txBody>
          <a:bodyPr vert="horz" lIns="0" tIns="0" rIns="0" bIns="0" rtlCol="0" anchor="b">
            <a:noAutofit/>
          </a:bodyPr>
          <a:lstStyle>
            <a:lvl1pPr algn="r">
              <a:defRPr sz="800" b="1">
                <a:solidFill>
                  <a:schemeClr val="tx2"/>
                </a:solidFill>
                <a:latin typeface="Arial" panose="020B0604020202020204" pitchFamily="34" charset="0"/>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20208153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907" r:id="rId23"/>
    <p:sldLayoutId id="2147483911" r:id="rId24"/>
    <p:sldLayoutId id="2147483910" r:id="rId25"/>
    <p:sldLayoutId id="2147483909" r:id="rId26"/>
    <p:sldLayoutId id="214748391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3600" b="1" kern="1200" baseline="0">
          <a:solidFill>
            <a:schemeClr val="tx2"/>
          </a:solidFill>
          <a:latin typeface="Arial" panose="020B0604020202020204" pitchFamily="34" charset="0"/>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2"/>
          </a:solidFill>
          <a:latin typeface="Arial" panose="020B0604020202020204" pitchFamily="34" charset="0"/>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2"/>
          </a:solidFill>
          <a:latin typeface="Arial" panose="020B0604020202020204" pitchFamily="34" charset="0"/>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2"/>
          </a:solidFill>
          <a:latin typeface="Arial" panose="020B0604020202020204" pitchFamily="34" charset="0"/>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92">
          <p15:clr>
            <a:srgbClr val="F26B43"/>
          </p15:clr>
        </p15:guide>
        <p15:guide id="4" pos="7286">
          <p15:clr>
            <a:srgbClr val="F26B43"/>
          </p15:clr>
        </p15:guide>
        <p15:guide id="5" orient="horz" pos="4088">
          <p15:clr>
            <a:srgbClr val="F26B43"/>
          </p15:clr>
        </p15:guide>
        <p15:guide id="6" orient="horz" pos="3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7.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26" Type="http://schemas.openxmlformats.org/officeDocument/2006/relationships/diagramColors" Target="../diagrams/colors7.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5" Type="http://schemas.openxmlformats.org/officeDocument/2006/relationships/diagramQuickStyle" Target="../diagrams/quickStyle7.xml"/><Relationship Id="rId2" Type="http://schemas.openxmlformats.org/officeDocument/2006/relationships/notesSlide" Target="../notesSlides/notesSlide8.xml"/><Relationship Id="rId16" Type="http://schemas.openxmlformats.org/officeDocument/2006/relationships/diagramColors" Target="../diagrams/colors5.xml"/><Relationship Id="rId20" Type="http://schemas.openxmlformats.org/officeDocument/2006/relationships/diagramQuickStyle" Target="../diagrams/quickStyle6.xml"/><Relationship Id="rId29" Type="http://schemas.openxmlformats.org/officeDocument/2006/relationships/diagramLayout" Target="../diagrams/layout8.xml"/><Relationship Id="rId1" Type="http://schemas.openxmlformats.org/officeDocument/2006/relationships/slideLayout" Target="../slideLayouts/slideLayout69.xml"/><Relationship Id="rId6" Type="http://schemas.openxmlformats.org/officeDocument/2006/relationships/diagramColors" Target="../diagrams/colors3.xml"/><Relationship Id="rId11" Type="http://schemas.openxmlformats.org/officeDocument/2006/relationships/diagramColors" Target="../diagrams/colors4.xml"/><Relationship Id="rId24" Type="http://schemas.openxmlformats.org/officeDocument/2006/relationships/diagramLayout" Target="../diagrams/layout7.xml"/><Relationship Id="rId32" Type="http://schemas.microsoft.com/office/2007/relationships/diagramDrawing" Target="../diagrams/drawing8.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23" Type="http://schemas.openxmlformats.org/officeDocument/2006/relationships/diagramData" Target="../diagrams/data7.xml"/><Relationship Id="rId28" Type="http://schemas.openxmlformats.org/officeDocument/2006/relationships/diagramData" Target="../diagrams/data8.xml"/><Relationship Id="rId10" Type="http://schemas.openxmlformats.org/officeDocument/2006/relationships/diagramQuickStyle" Target="../diagrams/quickStyle4.xml"/><Relationship Id="rId19" Type="http://schemas.openxmlformats.org/officeDocument/2006/relationships/diagramLayout" Target="../diagrams/layout6.xml"/><Relationship Id="rId31" Type="http://schemas.openxmlformats.org/officeDocument/2006/relationships/diagramColors" Target="../diagrams/colors8.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 Id="rId27" Type="http://schemas.microsoft.com/office/2007/relationships/diagramDrawing" Target="../diagrams/drawing7.xml"/><Relationship Id="rId30"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9.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69.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01_0.xml"/><Relationship Id="rId1" Type="http://schemas.openxmlformats.org/officeDocument/2006/relationships/slideLayout" Target="../slideLayouts/slideLayout72.xml"/><Relationship Id="rId5" Type="http://schemas.openxmlformats.org/officeDocument/2006/relationships/hyperlink" Target="https://pxhere.com/en/photo/345260"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9.xml"/><Relationship Id="rId1" Type="http://schemas.openxmlformats.org/officeDocument/2006/relationships/slideLayout" Target="../slideLayouts/slideLayout71.xml"/><Relationship Id="rId4" Type="http://schemas.openxmlformats.org/officeDocument/2006/relationships/chart" Target="../charts/chart22.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openxmlformats.org/officeDocument/2006/relationships/chart" Target="../charts/chart26.xml"/></Relationships>
</file>

<file path=ppt/slides/_rels/slide2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1.xml"/><Relationship Id="rId1" Type="http://schemas.openxmlformats.org/officeDocument/2006/relationships/slideLayout" Target="../slideLayouts/slideLayout69.xml"/><Relationship Id="rId4" Type="http://schemas.openxmlformats.org/officeDocument/2006/relationships/chart" Target="../charts/chart28.xml"/></Relationships>
</file>

<file path=ppt/slides/_rels/slide29.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2.xml"/><Relationship Id="rId1" Type="http://schemas.openxmlformats.org/officeDocument/2006/relationships/slideLayout" Target="../slideLayouts/slideLayout69.xml"/><Relationship Id="rId4" Type="http://schemas.openxmlformats.org/officeDocument/2006/relationships/chart" Target="../charts/chart30.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23.xml"/><Relationship Id="rId1" Type="http://schemas.openxmlformats.org/officeDocument/2006/relationships/slideLayout" Target="../slideLayouts/slideLayout69.xml"/><Relationship Id="rId4" Type="http://schemas.openxmlformats.org/officeDocument/2006/relationships/chart" Target="../charts/chart3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F4E6_B79ABEB2.xml"/><Relationship Id="rId2" Type="http://schemas.openxmlformats.org/officeDocument/2006/relationships/notesSlide" Target="../notesSlides/notesSlide24.xml"/><Relationship Id="rId1" Type="http://schemas.openxmlformats.org/officeDocument/2006/relationships/slideLayout" Target="../slideLayouts/slideLayout6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37.xml"/><Relationship Id="rId1" Type="http://schemas.openxmlformats.org/officeDocument/2006/relationships/slideLayout" Target="../slideLayouts/slideLayout71.xml"/><Relationship Id="rId4" Type="http://schemas.openxmlformats.org/officeDocument/2006/relationships/hyperlink" Target="https://www.readkong.com/page/2021-jackson-teton-county-annual-housing-supply-plan-a-8446935" TargetMode="External"/></Relationships>
</file>

<file path=ppt/slides/_rels/slide35.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25.xml"/><Relationship Id="rId1" Type="http://schemas.openxmlformats.org/officeDocument/2006/relationships/slideLayout" Target="../slideLayouts/slideLayout69.xml"/><Relationship Id="rId4" Type="http://schemas.openxmlformats.org/officeDocument/2006/relationships/chart" Target="../charts/chart39.xml"/></Relationships>
</file>

<file path=ppt/slides/_rels/slide3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6.xml"/><Relationship Id="rId1" Type="http://schemas.openxmlformats.org/officeDocument/2006/relationships/slideLayout" Target="../slideLayouts/slideLayout71.xml"/><Relationship Id="rId4" Type="http://schemas.openxmlformats.org/officeDocument/2006/relationships/chart" Target="../charts/chart41.xml"/></Relationships>
</file>

<file path=ppt/slides/_rels/slide37.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7.xml"/><Relationship Id="rId1" Type="http://schemas.openxmlformats.org/officeDocument/2006/relationships/slideLayout" Target="../slideLayouts/slideLayout69.xml"/><Relationship Id="rId4" Type="http://schemas.openxmlformats.org/officeDocument/2006/relationships/chart" Target="../charts/chart43.xml"/></Relationships>
</file>

<file path=ppt/slides/_rels/slide3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28.xml"/><Relationship Id="rId1" Type="http://schemas.openxmlformats.org/officeDocument/2006/relationships/slideLayout" Target="../slideLayouts/slideLayout69.xml"/><Relationship Id="rId4" Type="http://schemas.openxmlformats.org/officeDocument/2006/relationships/chart" Target="../charts/chart45.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21.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hyperlink" Target="https://foodinstitute.com/focus/inspiring-supply-chain-resilience-a-farm-to-fork-approach/" TargetMode="External"/><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hyperlink" Target="https://lwlp.com/" TargetMode="External"/><Relationship Id="rId11" Type="http://schemas.openxmlformats.org/officeDocument/2006/relationships/image" Target="../media/image26.jpg"/><Relationship Id="rId5" Type="http://schemas.openxmlformats.org/officeDocument/2006/relationships/image" Target="../media/image23.png"/><Relationship Id="rId10" Type="http://schemas.openxmlformats.org/officeDocument/2006/relationships/hyperlink" Target="https://www.fisio.org/top-5-physical-therapy-approaches/" TargetMode="External"/><Relationship Id="rId4" Type="http://schemas.openxmlformats.org/officeDocument/2006/relationships/hyperlink" Target="https://cselinks.com/the-people-who-make-technology-work/" TargetMode="External"/><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652"/>
            <a:ext cx="6830826" cy="6856214"/>
          </a:xfrm>
          <a:prstGeom prst="rect">
            <a:avLst/>
          </a:prstGeom>
        </p:spPr>
      </p:pic>
      <p:sp>
        <p:nvSpPr>
          <p:cNvPr id="26" name="object 26"/>
          <p:cNvSpPr txBox="1"/>
          <p:nvPr/>
        </p:nvSpPr>
        <p:spPr>
          <a:xfrm>
            <a:off x="7486572" y="1708369"/>
            <a:ext cx="3939952" cy="2442559"/>
          </a:xfrm>
          <a:prstGeom prst="rect">
            <a:avLst/>
          </a:prstGeom>
        </p:spPr>
        <p:txBody>
          <a:bodyPr vert="horz" wrap="square" lIns="0" tIns="51974" rIns="0" bIns="0" rtlCol="0">
            <a:spAutoFit/>
          </a:bodyPr>
          <a:lstStyle/>
          <a:p>
            <a:pPr marL="7700" marR="3080">
              <a:lnSpc>
                <a:spcPts val="6748"/>
              </a:lnSpc>
              <a:spcBef>
                <a:spcPts val="409"/>
              </a:spcBef>
            </a:pPr>
            <a:r>
              <a:rPr sz="5730" spc="-221">
                <a:latin typeface="Manulife JH Sans Light" panose="020B0303040401060103" pitchFamily="34" charset="0"/>
                <a:cs typeface="Calibri"/>
              </a:rPr>
              <a:t>Real</a:t>
            </a:r>
            <a:r>
              <a:rPr sz="5730" spc="-133">
                <a:latin typeface="Manulife JH Sans Light" panose="020B0303040401060103" pitchFamily="34" charset="0"/>
                <a:cs typeface="Calibri"/>
              </a:rPr>
              <a:t> </a:t>
            </a:r>
            <a:r>
              <a:rPr sz="5730" spc="-33">
                <a:latin typeface="Manulife JH Sans Light" panose="020B0303040401060103" pitchFamily="34" charset="0"/>
                <a:cs typeface="Calibri"/>
              </a:rPr>
              <a:t>Estate </a:t>
            </a:r>
            <a:r>
              <a:rPr sz="5730" spc="-236">
                <a:latin typeface="Manulife JH Sans Light" panose="020B0303040401060103" pitchFamily="34" charset="0"/>
                <a:cs typeface="Calibri"/>
              </a:rPr>
              <a:t>H</a:t>
            </a:r>
            <a:r>
              <a:rPr sz="5730" spc="-243">
                <a:latin typeface="Manulife JH Sans Light" panose="020B0303040401060103" pitchFamily="34" charset="0"/>
                <a:cs typeface="Calibri"/>
              </a:rPr>
              <a:t>o</a:t>
            </a:r>
            <a:r>
              <a:rPr sz="5730" spc="-330">
                <a:latin typeface="Manulife JH Sans Light" panose="020B0303040401060103" pitchFamily="34" charset="0"/>
                <a:cs typeface="Calibri"/>
              </a:rPr>
              <a:t>u</a:t>
            </a:r>
            <a:r>
              <a:rPr sz="5730" spc="-179">
                <a:latin typeface="Manulife JH Sans Light" panose="020B0303040401060103" pitchFamily="34" charset="0"/>
                <a:cs typeface="Calibri"/>
              </a:rPr>
              <a:t>s</a:t>
            </a:r>
            <a:r>
              <a:rPr sz="5730" spc="-18">
                <a:latin typeface="Manulife JH Sans Light" panose="020B0303040401060103" pitchFamily="34" charset="0"/>
                <a:cs typeface="Calibri"/>
              </a:rPr>
              <a:t>e</a:t>
            </a:r>
            <a:r>
              <a:rPr sz="5730" spc="-139">
                <a:latin typeface="Manulife JH Sans Light" panose="020B0303040401060103" pitchFamily="34" charset="0"/>
                <a:cs typeface="Calibri"/>
              </a:rPr>
              <a:t> </a:t>
            </a:r>
            <a:r>
              <a:rPr sz="5730" spc="-385">
                <a:latin typeface="Manulife JH Sans Light" panose="020B0303040401060103" pitchFamily="34" charset="0"/>
                <a:cs typeface="Calibri"/>
              </a:rPr>
              <a:t>View</a:t>
            </a:r>
            <a:endParaRPr sz="5730">
              <a:latin typeface="Manulife JH Sans Light" panose="020B0303040401060103" pitchFamily="34" charset="0"/>
              <a:cs typeface="Calibri"/>
            </a:endParaRPr>
          </a:p>
          <a:p>
            <a:pPr marL="18095">
              <a:spcBef>
                <a:spcPts val="1952"/>
              </a:spcBef>
            </a:pPr>
            <a:r>
              <a:rPr lang="en-US" sz="2698" spc="49">
                <a:latin typeface="Manulife JH Sans" panose="020B0503040401060103" pitchFamily="34" charset="0"/>
                <a:cs typeface="Trebuchet MS"/>
              </a:rPr>
              <a:t>2026 Outlook</a:t>
            </a:r>
            <a:endParaRPr sz="2698">
              <a:latin typeface="Manulife JH Sans" panose="020B0503040401060103" pitchFamily="34" charset="0"/>
              <a:cs typeface="Trebuchet MS"/>
            </a:endParaRPr>
          </a:p>
        </p:txBody>
      </p:sp>
      <p:sp>
        <p:nvSpPr>
          <p:cNvPr id="27" name="object 27"/>
          <p:cNvSpPr txBox="1"/>
          <p:nvPr/>
        </p:nvSpPr>
        <p:spPr>
          <a:xfrm>
            <a:off x="7541462" y="5992139"/>
            <a:ext cx="1257097" cy="195162"/>
          </a:xfrm>
          <a:prstGeom prst="rect">
            <a:avLst/>
          </a:prstGeom>
        </p:spPr>
        <p:txBody>
          <a:bodyPr vert="horz" wrap="square" lIns="0" tIns="10395" rIns="0" bIns="0" rtlCol="0">
            <a:spAutoFit/>
          </a:bodyPr>
          <a:lstStyle/>
          <a:p>
            <a:pPr marL="7700">
              <a:spcBef>
                <a:spcPts val="82"/>
              </a:spcBef>
            </a:pPr>
            <a:r>
              <a:rPr lang="en-US" sz="1200" spc="-36">
                <a:latin typeface="Manulife JH Sans" panose="020B0503040401060103" pitchFamily="34" charset="0"/>
                <a:cs typeface="Calibri"/>
              </a:rPr>
              <a:t>February 2026</a:t>
            </a:r>
            <a:endParaRPr lang="en-US" sz="1200">
              <a:latin typeface="Manulife JH Sans" panose="020B0503040401060103" pitchFamily="34" charset="0"/>
              <a:cs typeface="Calibri"/>
            </a:endParaRPr>
          </a:p>
        </p:txBody>
      </p:sp>
      <p:pic>
        <p:nvPicPr>
          <p:cNvPr id="33" name="Picture 32">
            <a:extLst>
              <a:ext uri="{FF2B5EF4-FFF2-40B4-BE49-F238E27FC236}">
                <a16:creationId xmlns:a16="http://schemas.microsoft.com/office/drawing/2014/main" id="{47FB05AA-90DE-2345-9924-1968544F9B29}"/>
              </a:ext>
            </a:extLst>
          </p:cNvPr>
          <p:cNvPicPr>
            <a:picLocks noChangeAspect="1"/>
          </p:cNvPicPr>
          <p:nvPr/>
        </p:nvPicPr>
        <p:blipFill>
          <a:blip r:embed="rId4"/>
          <a:stretch>
            <a:fillRect/>
          </a:stretch>
        </p:blipFill>
        <p:spPr>
          <a:xfrm>
            <a:off x="7226293" y="667960"/>
            <a:ext cx="1338223" cy="305980"/>
          </a:xfrm>
          <a:prstGeom prst="rect">
            <a:avLst/>
          </a:prstGeom>
        </p:spPr>
      </p:pic>
      <p:sp>
        <p:nvSpPr>
          <p:cNvPr id="4" name="TextBox 3">
            <a:extLst>
              <a:ext uri="{FF2B5EF4-FFF2-40B4-BE49-F238E27FC236}">
                <a16:creationId xmlns:a16="http://schemas.microsoft.com/office/drawing/2014/main" id="{FCAFEE1F-F004-8035-9BDE-754D0B9A265C}"/>
              </a:ext>
            </a:extLst>
          </p:cNvPr>
          <p:cNvSpPr txBox="1"/>
          <p:nvPr/>
        </p:nvSpPr>
        <p:spPr>
          <a:xfrm>
            <a:off x="11462678" y="6543099"/>
            <a:ext cx="773173" cy="215444"/>
          </a:xfrm>
          <a:prstGeom prst="rect">
            <a:avLst/>
          </a:prstGeom>
          <a:noFill/>
        </p:spPr>
        <p:txBody>
          <a:bodyPr wrap="square">
            <a:spAutoFit/>
          </a:bodyPr>
          <a:lstStyle/>
          <a:p>
            <a:r>
              <a:rPr lang="en-US" sz="800" b="0" i="0" dirty="0">
                <a:solidFill>
                  <a:srgbClr val="212529"/>
                </a:solidFill>
                <a:effectLst/>
                <a:latin typeface="Manulife JH Sans" panose="020B0503040401060103" pitchFamily="34" charset="0"/>
              </a:rPr>
              <a:t>5239062</a:t>
            </a:r>
            <a:endParaRPr lang="en-US" sz="800" dirty="0">
              <a:latin typeface="Manulife JH Sans" panose="020B0503040401060103" pitchFamily="34" charset="0"/>
            </a:endParaRPr>
          </a:p>
        </p:txBody>
      </p:sp>
    </p:spTree>
    <p:extLst>
      <p:ext uri="{BB962C8B-B14F-4D97-AF65-F5344CB8AC3E}">
        <p14:creationId xmlns:p14="http://schemas.microsoft.com/office/powerpoint/2010/main" val="11336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35FB-7BDB-5303-F1DE-DBA96909F0AD}"/>
              </a:ext>
            </a:extLst>
          </p:cNvPr>
          <p:cNvSpPr>
            <a:spLocks noGrp="1"/>
          </p:cNvSpPr>
          <p:nvPr>
            <p:ph type="title"/>
          </p:nvPr>
        </p:nvSpPr>
        <p:spPr/>
        <p:txBody>
          <a:bodyPr/>
          <a:lstStyle/>
          <a:p>
            <a:r>
              <a:rPr lang="en-US" spc="-203"/>
              <a:t>2026: What’s Next, What Matters</a:t>
            </a:r>
            <a:br>
              <a:rPr lang="en-US" spc="-227"/>
            </a:br>
            <a:endParaRPr lang="en-US"/>
          </a:p>
        </p:txBody>
      </p:sp>
      <p:sp>
        <p:nvSpPr>
          <p:cNvPr id="4" name="Slide Number Placeholder 3">
            <a:extLst>
              <a:ext uri="{FF2B5EF4-FFF2-40B4-BE49-F238E27FC236}">
                <a16:creationId xmlns:a16="http://schemas.microsoft.com/office/drawing/2014/main" id="{E4681221-4304-5370-7316-D0B50F02B044}"/>
              </a:ext>
            </a:extLst>
          </p:cNvPr>
          <p:cNvSpPr>
            <a:spLocks noGrp="1"/>
          </p:cNvSpPr>
          <p:nvPr>
            <p:ph type="sldNum" sz="quarter" idx="12"/>
          </p:nvPr>
        </p:nvSpPr>
        <p:spPr/>
        <p:txBody>
          <a:bodyPr/>
          <a:lstStyle/>
          <a:p>
            <a:fld id="{BB333B34-C87C-402E-ABB0-13B7C9DEBBC4}" type="slidenum">
              <a:rPr lang="en-PH" smtClean="0"/>
              <a:pPr/>
              <a:t>10</a:t>
            </a:fld>
            <a:endParaRPr lang="en-PH"/>
          </a:p>
        </p:txBody>
      </p:sp>
      <p:sp>
        <p:nvSpPr>
          <p:cNvPr id="5" name="Text Placeholder 4">
            <a:extLst>
              <a:ext uri="{FF2B5EF4-FFF2-40B4-BE49-F238E27FC236}">
                <a16:creationId xmlns:a16="http://schemas.microsoft.com/office/drawing/2014/main" id="{477CADE8-99F7-EDFB-D21B-C2F105A94F2A}"/>
              </a:ext>
            </a:extLst>
          </p:cNvPr>
          <p:cNvSpPr>
            <a:spLocks noGrp="1"/>
          </p:cNvSpPr>
          <p:nvPr>
            <p:ph type="body" sz="quarter" idx="13"/>
          </p:nvPr>
        </p:nvSpPr>
        <p:spPr/>
        <p:txBody>
          <a:bodyPr/>
          <a:lstStyle/>
          <a:p>
            <a:r>
              <a:rPr lang="en-US"/>
              <a:t>2026 Go-Forward</a:t>
            </a:r>
          </a:p>
        </p:txBody>
      </p:sp>
      <p:sp>
        <p:nvSpPr>
          <p:cNvPr id="6" name="Text Placeholder 5">
            <a:extLst>
              <a:ext uri="{FF2B5EF4-FFF2-40B4-BE49-F238E27FC236}">
                <a16:creationId xmlns:a16="http://schemas.microsoft.com/office/drawing/2014/main" id="{3C880DF0-8DA0-E5E4-A4A4-B82D08596AB4}"/>
              </a:ext>
            </a:extLst>
          </p:cNvPr>
          <p:cNvSpPr>
            <a:spLocks noGrp="1"/>
          </p:cNvSpPr>
          <p:nvPr>
            <p:ph type="body" sz="quarter" idx="14"/>
          </p:nvPr>
        </p:nvSpPr>
        <p:spPr/>
        <p:txBody>
          <a:bodyPr/>
          <a:lstStyle/>
          <a:p>
            <a:r>
              <a:rPr lang="en-US"/>
              <a:t>Across North America, immigration caps, easing inflation, and prior rate cuts are tightening labour supply and stabilizing unemployment, with USMCA negotiations a key swing factor.</a:t>
            </a:r>
          </a:p>
        </p:txBody>
      </p:sp>
      <p:graphicFrame>
        <p:nvGraphicFramePr>
          <p:cNvPr id="8" name="Diagram 7">
            <a:extLst>
              <a:ext uri="{FF2B5EF4-FFF2-40B4-BE49-F238E27FC236}">
                <a16:creationId xmlns:a16="http://schemas.microsoft.com/office/drawing/2014/main" id="{2EC10276-B41F-D78C-5FB4-460F2C4E08BA}"/>
              </a:ext>
            </a:extLst>
          </p:cNvPr>
          <p:cNvGraphicFramePr/>
          <p:nvPr>
            <p:extLst>
              <p:ext uri="{D42A27DB-BD31-4B8C-83A1-F6EECF244321}">
                <p14:modId xmlns:p14="http://schemas.microsoft.com/office/powerpoint/2010/main" val="335783426"/>
              </p:ext>
            </p:extLst>
          </p:nvPr>
        </p:nvGraphicFramePr>
        <p:xfrm>
          <a:off x="7886164" y="1782818"/>
          <a:ext cx="3557079" cy="1679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D4AD3C2-BBC3-D53C-5808-E45DC0AC4C12}"/>
              </a:ext>
            </a:extLst>
          </p:cNvPr>
          <p:cNvSpPr txBox="1"/>
          <p:nvPr/>
        </p:nvSpPr>
        <p:spPr>
          <a:xfrm>
            <a:off x="8447220" y="1477648"/>
            <a:ext cx="2598914" cy="605143"/>
          </a:xfrm>
          <a:prstGeom prst="rect">
            <a:avLst/>
          </a:prstGeom>
          <a:noFill/>
          <a:ln>
            <a:noFill/>
          </a:ln>
        </p:spPr>
        <p:txBody>
          <a:bodyPr wrap="square" rtlCol="0" anchor="ctr">
            <a:noAutofit/>
          </a:bodyPr>
          <a:lstStyle/>
          <a:p>
            <a:pPr algn="ctr"/>
            <a:r>
              <a:rPr lang="en-US" sz="1600" b="1">
                <a:latin typeface="Manulife JH Sans" panose="020B0503040401060103" pitchFamily="34" charset="0"/>
                <a:ea typeface="Calibri" panose="020F0502020204030204" pitchFamily="34" charset="0"/>
                <a:cs typeface="Calibri" panose="020F0502020204030204" pitchFamily="34" charset="0"/>
              </a:rPr>
              <a:t>USMCA Negotiations</a:t>
            </a:r>
          </a:p>
        </p:txBody>
      </p:sp>
      <p:graphicFrame>
        <p:nvGraphicFramePr>
          <p:cNvPr id="10" name="Diagram 9">
            <a:extLst>
              <a:ext uri="{FF2B5EF4-FFF2-40B4-BE49-F238E27FC236}">
                <a16:creationId xmlns:a16="http://schemas.microsoft.com/office/drawing/2014/main" id="{4B172684-572D-A400-2120-147BBA783DED}"/>
              </a:ext>
            </a:extLst>
          </p:cNvPr>
          <p:cNvGraphicFramePr/>
          <p:nvPr>
            <p:extLst>
              <p:ext uri="{D42A27DB-BD31-4B8C-83A1-F6EECF244321}">
                <p14:modId xmlns:p14="http://schemas.microsoft.com/office/powerpoint/2010/main" val="2582401076"/>
              </p:ext>
            </p:extLst>
          </p:nvPr>
        </p:nvGraphicFramePr>
        <p:xfrm>
          <a:off x="1102712" y="4167427"/>
          <a:ext cx="3557079" cy="16791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00CDEB9A-4AEB-72DD-722C-D28136040F4E}"/>
              </a:ext>
            </a:extLst>
          </p:cNvPr>
          <p:cNvSpPr txBox="1"/>
          <p:nvPr/>
        </p:nvSpPr>
        <p:spPr>
          <a:xfrm>
            <a:off x="1650670" y="3847604"/>
            <a:ext cx="2598914" cy="605143"/>
          </a:xfrm>
          <a:prstGeom prst="rect">
            <a:avLst/>
          </a:prstGeom>
          <a:noFill/>
          <a:ln>
            <a:noFill/>
          </a:ln>
        </p:spPr>
        <p:txBody>
          <a:bodyPr wrap="square" rtlCol="0" anchor="ctr">
            <a:noAutofit/>
          </a:bodyPr>
          <a:lstStyle/>
          <a:p>
            <a:pPr algn="ctr"/>
            <a:r>
              <a:rPr lang="en-US" sz="1600" b="1">
                <a:latin typeface="Manulife JH Sans" panose="020B0503040401060103" pitchFamily="34" charset="0"/>
                <a:ea typeface="Calibri" panose="020F0502020204030204" pitchFamily="34" charset="0"/>
                <a:cs typeface="Calibri" panose="020F0502020204030204" pitchFamily="34" charset="0"/>
              </a:rPr>
              <a:t>Digitalization &amp; AI</a:t>
            </a:r>
          </a:p>
        </p:txBody>
      </p:sp>
      <p:graphicFrame>
        <p:nvGraphicFramePr>
          <p:cNvPr id="12" name="Diagram 11">
            <a:extLst>
              <a:ext uri="{FF2B5EF4-FFF2-40B4-BE49-F238E27FC236}">
                <a16:creationId xmlns:a16="http://schemas.microsoft.com/office/drawing/2014/main" id="{12F3A873-4ECD-7D38-3CC9-091F77DE7499}"/>
              </a:ext>
            </a:extLst>
          </p:cNvPr>
          <p:cNvGraphicFramePr/>
          <p:nvPr>
            <p:extLst>
              <p:ext uri="{D42A27DB-BD31-4B8C-83A1-F6EECF244321}">
                <p14:modId xmlns:p14="http://schemas.microsoft.com/office/powerpoint/2010/main" val="2208903716"/>
              </p:ext>
            </p:extLst>
          </p:nvPr>
        </p:nvGraphicFramePr>
        <p:xfrm>
          <a:off x="1102712" y="1766257"/>
          <a:ext cx="3557079" cy="16791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extBox 12">
            <a:extLst>
              <a:ext uri="{FF2B5EF4-FFF2-40B4-BE49-F238E27FC236}">
                <a16:creationId xmlns:a16="http://schemas.microsoft.com/office/drawing/2014/main" id="{E8B9153D-F001-86C6-A55A-838571E5AF5C}"/>
              </a:ext>
            </a:extLst>
          </p:cNvPr>
          <p:cNvSpPr txBox="1"/>
          <p:nvPr/>
        </p:nvSpPr>
        <p:spPr>
          <a:xfrm>
            <a:off x="1650670" y="1477648"/>
            <a:ext cx="2598914" cy="605143"/>
          </a:xfrm>
          <a:prstGeom prst="rect">
            <a:avLst/>
          </a:prstGeom>
          <a:noFill/>
          <a:ln>
            <a:noFill/>
          </a:ln>
        </p:spPr>
        <p:txBody>
          <a:bodyPr wrap="square" rtlCol="0" anchor="ctr">
            <a:noAutofit/>
          </a:bodyPr>
          <a:lstStyle/>
          <a:p>
            <a:pPr algn="ctr"/>
            <a:r>
              <a:rPr lang="en-US" sz="1600" b="1">
                <a:latin typeface="Manulife JH Sans" panose="020B0503040401060103" pitchFamily="34" charset="0"/>
                <a:ea typeface="Calibri" panose="020F0502020204030204" pitchFamily="34" charset="0"/>
                <a:cs typeface="Calibri" panose="020F0502020204030204" pitchFamily="34" charset="0"/>
              </a:rPr>
              <a:t>Immigration Policies</a:t>
            </a:r>
          </a:p>
        </p:txBody>
      </p:sp>
      <p:sp>
        <p:nvSpPr>
          <p:cNvPr id="14" name="Text Placeholder 16">
            <a:extLst>
              <a:ext uri="{FF2B5EF4-FFF2-40B4-BE49-F238E27FC236}">
                <a16:creationId xmlns:a16="http://schemas.microsoft.com/office/drawing/2014/main" id="{7E16203B-E4B1-72FC-5170-2B6B8C0D5C62}"/>
              </a:ext>
            </a:extLst>
          </p:cNvPr>
          <p:cNvSpPr txBox="1">
            <a:spLocks/>
          </p:cNvSpPr>
          <p:nvPr/>
        </p:nvSpPr>
        <p:spPr>
          <a:xfrm>
            <a:off x="1295399" y="6391274"/>
            <a:ext cx="8493493" cy="336785"/>
          </a:xfrm>
          <a:prstGeom prst="rect">
            <a:avLst/>
          </a:prstGeom>
        </p:spPr>
        <p:txBody>
          <a:bodyPr vert="horz" lIns="0" tIns="0" rIns="0" bIns="0" rtlCol="0">
            <a:noAutofit/>
          </a:bodyPr>
          <a:lstStyle>
            <a:lvl1pPr marL="0" indent="0" algn="l" defTabSz="457200" rtl="0" eaLnBrk="1" latinLnBrk="0" hangingPunct="1">
              <a:lnSpc>
                <a:spcPct val="95000"/>
              </a:lnSpc>
              <a:spcBef>
                <a:spcPts val="1200"/>
              </a:spcBef>
              <a:buClr>
                <a:schemeClr val="tx1"/>
              </a:buClr>
              <a:buSzPct val="115000"/>
              <a:buFont typeface="Arial" panose="020B0604020202020204" pitchFamily="34" charset="0"/>
              <a:buNone/>
              <a:defRPr lang="en-US" sz="800" kern="1200" dirty="0" smtClean="0">
                <a:solidFill>
                  <a:schemeClr val="bg1">
                    <a:lumMod val="65000"/>
                  </a:schemeClr>
                </a:solidFill>
                <a:latin typeface="+mn-lt"/>
                <a:ea typeface="+mn-ea"/>
                <a:cs typeface="+mn-cs"/>
              </a:defRPr>
            </a:lvl1pPr>
            <a:lvl2pPr marL="0" indent="0" algn="l" defTabSz="457200" rtl="0" eaLnBrk="1" latinLnBrk="0" hangingPunct="1">
              <a:lnSpc>
                <a:spcPct val="95000"/>
              </a:lnSpc>
              <a:spcBef>
                <a:spcPts val="900"/>
              </a:spcBef>
              <a:buClr>
                <a:schemeClr val="tx1"/>
              </a:buClr>
              <a:buSzPct val="115000"/>
              <a:buFont typeface="Arial" panose="020B0604020202020204" pitchFamily="34" charset="0"/>
              <a:buNone/>
              <a:defRPr lang="en-US" sz="800" kern="1200" dirty="0" smtClean="0">
                <a:solidFill>
                  <a:schemeClr val="bg1">
                    <a:lumMod val="65000"/>
                  </a:schemeClr>
                </a:solidFill>
                <a:latin typeface="+mn-lt"/>
                <a:ea typeface="+mn-ea"/>
                <a:cs typeface="+mn-cs"/>
              </a:defRPr>
            </a:lvl2pPr>
            <a:lvl3pPr marL="0" indent="0" algn="l" defTabSz="457200" rtl="0" eaLnBrk="1" latinLnBrk="0" hangingPunct="1">
              <a:lnSpc>
                <a:spcPct val="95000"/>
              </a:lnSpc>
              <a:spcBef>
                <a:spcPts val="800"/>
              </a:spcBef>
              <a:buClr>
                <a:schemeClr val="tx1"/>
              </a:buClr>
              <a:buSzPct val="115000"/>
              <a:buFont typeface="Arial" panose="020B0604020202020204" pitchFamily="34" charset="0"/>
              <a:buNone/>
              <a:defRPr lang="en-US" sz="800" kern="1200" dirty="0" smtClean="0">
                <a:solidFill>
                  <a:schemeClr val="bg1">
                    <a:lumMod val="65000"/>
                  </a:schemeClr>
                </a:solidFill>
                <a:latin typeface="+mn-lt"/>
                <a:ea typeface="+mn-ea"/>
                <a:cs typeface="+mn-cs"/>
              </a:defRPr>
            </a:lvl3pPr>
            <a:lvl4pPr marL="0" indent="0" algn="l" defTabSz="457200" rtl="0" eaLnBrk="1" latinLnBrk="0" hangingPunct="1">
              <a:lnSpc>
                <a:spcPct val="95000"/>
              </a:lnSpc>
              <a:spcBef>
                <a:spcPts val="600"/>
              </a:spcBef>
              <a:buClr>
                <a:schemeClr val="tx1"/>
              </a:buClr>
              <a:buSzPct val="115000"/>
              <a:buFont typeface="Arial" panose="020B0604020202020204" pitchFamily="34" charset="0"/>
              <a:buNone/>
              <a:defRPr lang="en-US" sz="800" kern="1200" dirty="0" smtClean="0">
                <a:solidFill>
                  <a:schemeClr val="bg1">
                    <a:lumMod val="65000"/>
                  </a:schemeClr>
                </a:solidFill>
                <a:latin typeface="+mn-lt"/>
                <a:ea typeface="+mn-ea"/>
                <a:cs typeface="+mn-cs"/>
              </a:defRPr>
            </a:lvl4pPr>
            <a:lvl5pPr marL="0" indent="0" algn="l" defTabSz="457200" rtl="0" eaLnBrk="1" latinLnBrk="0" hangingPunct="1">
              <a:lnSpc>
                <a:spcPct val="95000"/>
              </a:lnSpc>
              <a:spcBef>
                <a:spcPts val="600"/>
              </a:spcBef>
              <a:buClr>
                <a:schemeClr val="tx1"/>
              </a:buClr>
              <a:buSzPct val="115000"/>
              <a:buFont typeface="Arial" panose="020B0604020202020204" pitchFamily="34" charset="0"/>
              <a:buNone/>
              <a:defRPr lang="en-US" sz="800" kern="1200" dirty="0">
                <a:solidFill>
                  <a:schemeClr val="bg1">
                    <a:lumMod val="65000"/>
                  </a:schemeClr>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9pPr>
          </a:lstStyle>
          <a:p>
            <a:pPr>
              <a:spcBef>
                <a:spcPts val="0"/>
              </a:spcBef>
            </a:pPr>
            <a:r>
              <a:rPr lang="en-US" dirty="0"/>
              <a:t>Note: MF – Multifamily; IND – Industrial; OFF – Office; RET – Retail; STU HSG – Student Housing; CRE – Commercial Real Estate; ESG – Environmental, Social, and Governance.  </a:t>
            </a:r>
            <a:br>
              <a:rPr lang="en-US" dirty="0"/>
            </a:br>
            <a:r>
              <a:rPr lang="en-US" dirty="0"/>
              <a:t>1 Canada: No recession but Canadian metros still face choppy ride. Oxford Economics. 12.24.25. 2 Six for 2026. Cushman &amp; Wakefield. Data as of January 2026.</a:t>
            </a:r>
          </a:p>
        </p:txBody>
      </p:sp>
      <p:graphicFrame>
        <p:nvGraphicFramePr>
          <p:cNvPr id="17" name="Diagram 16">
            <a:extLst>
              <a:ext uri="{FF2B5EF4-FFF2-40B4-BE49-F238E27FC236}">
                <a16:creationId xmlns:a16="http://schemas.microsoft.com/office/drawing/2014/main" id="{3765FF92-B3A0-0AA0-9558-39F1B44D0E1D}"/>
              </a:ext>
            </a:extLst>
          </p:cNvPr>
          <p:cNvGraphicFramePr/>
          <p:nvPr>
            <p:extLst>
              <p:ext uri="{D42A27DB-BD31-4B8C-83A1-F6EECF244321}">
                <p14:modId xmlns:p14="http://schemas.microsoft.com/office/powerpoint/2010/main" val="2162904649"/>
              </p:ext>
            </p:extLst>
          </p:nvPr>
        </p:nvGraphicFramePr>
        <p:xfrm>
          <a:off x="4478002" y="1768855"/>
          <a:ext cx="3557079" cy="167915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17">
            <a:extLst>
              <a:ext uri="{FF2B5EF4-FFF2-40B4-BE49-F238E27FC236}">
                <a16:creationId xmlns:a16="http://schemas.microsoft.com/office/drawing/2014/main" id="{72AC9C52-89A5-4895-2634-BA37209EEB0B}"/>
              </a:ext>
            </a:extLst>
          </p:cNvPr>
          <p:cNvSpPr txBox="1"/>
          <p:nvPr/>
        </p:nvSpPr>
        <p:spPr>
          <a:xfrm>
            <a:off x="5019256" y="1477648"/>
            <a:ext cx="2598914" cy="605143"/>
          </a:xfrm>
          <a:prstGeom prst="rect">
            <a:avLst/>
          </a:prstGeom>
          <a:noFill/>
          <a:ln>
            <a:noFill/>
          </a:ln>
        </p:spPr>
        <p:txBody>
          <a:bodyPr wrap="square" rtlCol="0" anchor="ctr">
            <a:noAutofit/>
          </a:bodyPr>
          <a:lstStyle/>
          <a:p>
            <a:pPr algn="ctr"/>
            <a:r>
              <a:rPr lang="en-US" sz="1600" b="1">
                <a:latin typeface="Manulife JH Sans" panose="020B0503040401060103" pitchFamily="34" charset="0"/>
                <a:ea typeface="Calibri" panose="020F0502020204030204" pitchFamily="34" charset="0"/>
                <a:cs typeface="Calibri" panose="020F0502020204030204" pitchFamily="34" charset="0"/>
              </a:rPr>
              <a:t>GDP Shift</a:t>
            </a:r>
          </a:p>
        </p:txBody>
      </p:sp>
      <p:graphicFrame>
        <p:nvGraphicFramePr>
          <p:cNvPr id="20" name="Diagram 19">
            <a:extLst>
              <a:ext uri="{FF2B5EF4-FFF2-40B4-BE49-F238E27FC236}">
                <a16:creationId xmlns:a16="http://schemas.microsoft.com/office/drawing/2014/main" id="{0E112566-FC93-909B-9D69-00104C7DB0AE}"/>
              </a:ext>
            </a:extLst>
          </p:cNvPr>
          <p:cNvGraphicFramePr/>
          <p:nvPr>
            <p:extLst>
              <p:ext uri="{D42A27DB-BD31-4B8C-83A1-F6EECF244321}">
                <p14:modId xmlns:p14="http://schemas.microsoft.com/office/powerpoint/2010/main" val="3320512483"/>
              </p:ext>
            </p:extLst>
          </p:nvPr>
        </p:nvGraphicFramePr>
        <p:xfrm>
          <a:off x="7886163" y="4167427"/>
          <a:ext cx="3557079" cy="1679155"/>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21" name="TextBox 20">
            <a:extLst>
              <a:ext uri="{FF2B5EF4-FFF2-40B4-BE49-F238E27FC236}">
                <a16:creationId xmlns:a16="http://schemas.microsoft.com/office/drawing/2014/main" id="{1C89D16E-A320-ADC5-2151-8F10E9F7EA6B}"/>
              </a:ext>
            </a:extLst>
          </p:cNvPr>
          <p:cNvSpPr txBox="1"/>
          <p:nvPr/>
        </p:nvSpPr>
        <p:spPr>
          <a:xfrm>
            <a:off x="8444423" y="3847604"/>
            <a:ext cx="2749765" cy="605143"/>
          </a:xfrm>
          <a:prstGeom prst="rect">
            <a:avLst/>
          </a:prstGeom>
          <a:noFill/>
          <a:ln>
            <a:noFill/>
          </a:ln>
        </p:spPr>
        <p:txBody>
          <a:bodyPr wrap="square" rtlCol="0" anchor="ctr">
            <a:noAutofit/>
          </a:bodyPr>
          <a:lstStyle/>
          <a:p>
            <a:pPr algn="ctr"/>
            <a:r>
              <a:rPr lang="en-US" sz="1600" b="1">
                <a:latin typeface="Manulife JH Sans" panose="020B0503040401060103" pitchFamily="34" charset="0"/>
                <a:ea typeface="Calibri" panose="020F0502020204030204" pitchFamily="34" charset="0"/>
                <a:cs typeface="Calibri" panose="020F0502020204030204" pitchFamily="34" charset="0"/>
              </a:rPr>
              <a:t>Sustainability Regulation </a:t>
            </a:r>
          </a:p>
        </p:txBody>
      </p:sp>
      <p:graphicFrame>
        <p:nvGraphicFramePr>
          <p:cNvPr id="26" name="Diagram 25">
            <a:extLst>
              <a:ext uri="{FF2B5EF4-FFF2-40B4-BE49-F238E27FC236}">
                <a16:creationId xmlns:a16="http://schemas.microsoft.com/office/drawing/2014/main" id="{7EA9EE17-D601-479C-9079-A195DD101847}"/>
              </a:ext>
            </a:extLst>
          </p:cNvPr>
          <p:cNvGraphicFramePr/>
          <p:nvPr/>
        </p:nvGraphicFramePr>
        <p:xfrm>
          <a:off x="4478002" y="4167936"/>
          <a:ext cx="3557079" cy="167915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27" name="TextBox 26">
            <a:extLst>
              <a:ext uri="{FF2B5EF4-FFF2-40B4-BE49-F238E27FC236}">
                <a16:creationId xmlns:a16="http://schemas.microsoft.com/office/drawing/2014/main" id="{941FBE1B-3DF7-53BF-2B19-C409451DDE18}"/>
              </a:ext>
            </a:extLst>
          </p:cNvPr>
          <p:cNvSpPr txBox="1"/>
          <p:nvPr/>
        </p:nvSpPr>
        <p:spPr>
          <a:xfrm>
            <a:off x="5025960" y="3848113"/>
            <a:ext cx="2598914" cy="605143"/>
          </a:xfrm>
          <a:prstGeom prst="rect">
            <a:avLst/>
          </a:prstGeom>
          <a:noFill/>
          <a:ln>
            <a:noFill/>
          </a:ln>
        </p:spPr>
        <p:txBody>
          <a:bodyPr wrap="square" rtlCol="0" anchor="ctr">
            <a:noAutofit/>
          </a:bodyPr>
          <a:lstStyle/>
          <a:p>
            <a:pPr algn="ctr"/>
            <a:r>
              <a:rPr lang="en-US" sz="1600" b="1">
                <a:latin typeface="Manulife JH Sans" panose="020B0503040401060103" pitchFamily="34" charset="0"/>
                <a:ea typeface="Calibri" panose="020F0502020204030204" pitchFamily="34" charset="0"/>
                <a:cs typeface="Calibri" panose="020F0502020204030204" pitchFamily="34" charset="0"/>
              </a:rPr>
              <a:t>Economic Polarization</a:t>
            </a:r>
          </a:p>
        </p:txBody>
      </p:sp>
    </p:spTree>
    <p:extLst>
      <p:ext uri="{BB962C8B-B14F-4D97-AF65-F5344CB8AC3E}">
        <p14:creationId xmlns:p14="http://schemas.microsoft.com/office/powerpoint/2010/main" val="133314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D9D0-BF7D-BF2D-B93E-C58A6003D394}"/>
            </a:ext>
          </a:extLst>
        </p:cNvPr>
        <p:cNvGrpSpPr/>
        <p:nvPr/>
      </p:nvGrpSpPr>
      <p:grpSpPr>
        <a:xfrm>
          <a:off x="0" y="0"/>
          <a:ext cx="0" cy="0"/>
          <a:chOff x="0" y="0"/>
          <a:chExt cx="0" cy="0"/>
        </a:xfrm>
      </p:grpSpPr>
      <p:sp>
        <p:nvSpPr>
          <p:cNvPr id="30" name="object 6">
            <a:extLst>
              <a:ext uri="{FF2B5EF4-FFF2-40B4-BE49-F238E27FC236}">
                <a16:creationId xmlns:a16="http://schemas.microsoft.com/office/drawing/2014/main" id="{0AB4603A-CF08-4116-2D34-154C35B26F9E}"/>
              </a:ext>
            </a:extLst>
          </p:cNvPr>
          <p:cNvSpPr txBox="1">
            <a:spLocks/>
          </p:cNvSpPr>
          <p:nvPr/>
        </p:nvSpPr>
        <p:spPr>
          <a:xfrm>
            <a:off x="4419136" y="423061"/>
            <a:ext cx="5662392" cy="378272"/>
          </a:xfrm>
          <a:prstGeom prst="rect">
            <a:avLst/>
          </a:prstGeom>
        </p:spPr>
        <p:txBody>
          <a:bodyPr vert="horz" wrap="square" lIns="0" tIns="8854" rIns="0" bIns="0" rtlCol="0" anchor="t">
            <a:spAutoFit/>
          </a:bodyPr>
          <a:lstStyle>
            <a:lvl1pPr algn="l" defTabSz="914400" rtl="0" eaLnBrk="1" latinLnBrk="0" hangingPunct="1">
              <a:lnSpc>
                <a:spcPct val="95000"/>
              </a:lnSpc>
              <a:spcBef>
                <a:spcPct val="0"/>
              </a:spcBef>
              <a:buNone/>
              <a:defRPr sz="1789" b="0" i="0" kern="1200" baseline="0">
                <a:solidFill>
                  <a:schemeClr val="tx1"/>
                </a:solidFill>
                <a:latin typeface="Arial Black"/>
                <a:ea typeface="+mj-ea"/>
                <a:cs typeface="Arial Black"/>
              </a:defRPr>
            </a:lvl1pPr>
          </a:lstStyle>
          <a:p>
            <a:pPr marL="7700">
              <a:lnSpc>
                <a:spcPct val="100000"/>
              </a:lnSpc>
              <a:spcBef>
                <a:spcPts val="69"/>
              </a:spcBef>
            </a:pPr>
            <a:r>
              <a:rPr lang="en-US" sz="2400" spc="-203">
                <a:latin typeface="Manulife JH Sans Demibold" panose="020B0703040401060103" pitchFamily="34" charset="0"/>
              </a:rPr>
              <a:t>2026: What’s Next, What Matters</a:t>
            </a:r>
            <a:endParaRPr lang="en-US" sz="2400" spc="-227">
              <a:latin typeface="Manulife JH Sans Demibold" panose="020B0703040401060103" pitchFamily="34" charset="0"/>
            </a:endParaRPr>
          </a:p>
        </p:txBody>
      </p:sp>
      <p:sp>
        <p:nvSpPr>
          <p:cNvPr id="331" name="object 4">
            <a:extLst>
              <a:ext uri="{FF2B5EF4-FFF2-40B4-BE49-F238E27FC236}">
                <a16:creationId xmlns:a16="http://schemas.microsoft.com/office/drawing/2014/main" id="{4E984B39-9823-EF08-A683-047AD34ABFB4}"/>
              </a:ext>
            </a:extLst>
          </p:cNvPr>
          <p:cNvSpPr txBox="1"/>
          <p:nvPr/>
        </p:nvSpPr>
        <p:spPr>
          <a:xfrm>
            <a:off x="4419135" y="873943"/>
            <a:ext cx="7224369" cy="662361"/>
          </a:xfrm>
          <a:prstGeom prst="rect">
            <a:avLst/>
          </a:prstGeom>
        </p:spPr>
        <p:txBody>
          <a:bodyPr vert="horz" wrap="square" lIns="0" tIns="15875" rIns="0" bIns="0" rtlCol="0">
            <a:spAutoFit/>
          </a:bodyPr>
          <a:lstStyle/>
          <a:p>
            <a:pPr>
              <a:lnSpc>
                <a:spcPct val="100000"/>
              </a:lnSpc>
              <a:spcBef>
                <a:spcPts val="125"/>
              </a:spcBef>
            </a:pPr>
            <a:r>
              <a:rPr lang="en-US" sz="1400" b="1" dirty="0">
                <a:solidFill>
                  <a:schemeClr val="accent1"/>
                </a:solidFill>
                <a:latin typeface="Manulife JH Sans Demibold" panose="020B0703040401060103" pitchFamily="34" charset="0"/>
              </a:rPr>
              <a:t>Signals point towards renewed investor confidence, and a surge in momentum is looming. A limited window to capture favorable risk-adjusted pricing, underscores the importance of recognizing unique sectoral drivers to differentiate execution.</a:t>
            </a:r>
            <a:endParaRPr sz="1400" b="1" dirty="0">
              <a:solidFill>
                <a:schemeClr val="accent1"/>
              </a:solidFill>
              <a:latin typeface="Manulife JH Sans Demibold" panose="020B0703040401060103" pitchFamily="34" charset="0"/>
            </a:endParaRPr>
          </a:p>
        </p:txBody>
      </p:sp>
      <p:grpSp>
        <p:nvGrpSpPr>
          <p:cNvPr id="5" name="Group 4">
            <a:extLst>
              <a:ext uri="{FF2B5EF4-FFF2-40B4-BE49-F238E27FC236}">
                <a16:creationId xmlns:a16="http://schemas.microsoft.com/office/drawing/2014/main" id="{82781709-B4FD-BD57-955B-FB311A13B6FE}"/>
              </a:ext>
            </a:extLst>
          </p:cNvPr>
          <p:cNvGrpSpPr/>
          <p:nvPr/>
        </p:nvGrpSpPr>
        <p:grpSpPr>
          <a:xfrm>
            <a:off x="4517271" y="1940534"/>
            <a:ext cx="338791" cy="277194"/>
            <a:chOff x="14166850" y="2530475"/>
            <a:chExt cx="558798" cy="457200"/>
          </a:xfrm>
          <a:solidFill>
            <a:schemeClr val="accent1"/>
          </a:solidFill>
        </p:grpSpPr>
        <p:sp>
          <p:nvSpPr>
            <p:cNvPr id="6" name="Arrow: Chevron 5">
              <a:extLst>
                <a:ext uri="{FF2B5EF4-FFF2-40B4-BE49-F238E27FC236}">
                  <a16:creationId xmlns:a16="http://schemas.microsoft.com/office/drawing/2014/main" id="{81683340-CB0F-0E92-3774-0CDA34DF307A}"/>
                </a:ext>
              </a:extLst>
            </p:cNvPr>
            <p:cNvSpPr/>
            <p:nvPr/>
          </p:nvSpPr>
          <p:spPr>
            <a:xfrm>
              <a:off x="14166850" y="253047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7" name="Arrow: Chevron 6">
              <a:extLst>
                <a:ext uri="{FF2B5EF4-FFF2-40B4-BE49-F238E27FC236}">
                  <a16:creationId xmlns:a16="http://schemas.microsoft.com/office/drawing/2014/main" id="{F24CC77A-7F24-9835-BDD8-95F2D73D0EA1}"/>
                </a:ext>
              </a:extLst>
            </p:cNvPr>
            <p:cNvSpPr/>
            <p:nvPr/>
          </p:nvSpPr>
          <p:spPr>
            <a:xfrm>
              <a:off x="14420848" y="253370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8" name="TextBox 7">
            <a:extLst>
              <a:ext uri="{FF2B5EF4-FFF2-40B4-BE49-F238E27FC236}">
                <a16:creationId xmlns:a16="http://schemas.microsoft.com/office/drawing/2014/main" id="{9D106276-607B-DEDD-BC95-C2195740BF33}"/>
              </a:ext>
            </a:extLst>
          </p:cNvPr>
          <p:cNvSpPr txBox="1"/>
          <p:nvPr/>
        </p:nvSpPr>
        <p:spPr>
          <a:xfrm>
            <a:off x="4927606" y="1774461"/>
            <a:ext cx="6654794" cy="605143"/>
          </a:xfrm>
          <a:prstGeom prst="rect">
            <a:avLst/>
          </a:prstGeom>
          <a:noFill/>
          <a:ln>
            <a:noFill/>
          </a:ln>
        </p:spPr>
        <p:txBody>
          <a:bodyPr wrap="square" rtlCol="0" anchor="ctr">
            <a:noAutofit/>
          </a:bodyPr>
          <a:lstStyle/>
          <a:p>
            <a:r>
              <a:rPr lang="en-US" sz="1600" dirty="0">
                <a:latin typeface="Manulife JH Sans" panose="020B0503040401060103" pitchFamily="34" charset="0"/>
                <a:ea typeface="Calibri" panose="020F0502020204030204" pitchFamily="34" charset="0"/>
                <a:cs typeface="Calibri" panose="020F0502020204030204" pitchFamily="34" charset="0"/>
              </a:rPr>
              <a:t>Peak uncertainty is passed. Even so, investors will still prioritize cash flow and demand durability to stabilize portfolios, placing emphasis on micro-market and asset selection, and operational advantage. </a:t>
            </a:r>
          </a:p>
        </p:txBody>
      </p:sp>
      <p:grpSp>
        <p:nvGrpSpPr>
          <p:cNvPr id="9" name="Group 8">
            <a:extLst>
              <a:ext uri="{FF2B5EF4-FFF2-40B4-BE49-F238E27FC236}">
                <a16:creationId xmlns:a16="http://schemas.microsoft.com/office/drawing/2014/main" id="{86CE8849-EA8C-06EB-D7D6-28CA4C0B38B4}"/>
              </a:ext>
            </a:extLst>
          </p:cNvPr>
          <p:cNvGrpSpPr/>
          <p:nvPr/>
        </p:nvGrpSpPr>
        <p:grpSpPr>
          <a:xfrm>
            <a:off x="4517271" y="3012415"/>
            <a:ext cx="338791" cy="277194"/>
            <a:chOff x="14166850" y="2530475"/>
            <a:chExt cx="558798" cy="457200"/>
          </a:xfrm>
          <a:solidFill>
            <a:schemeClr val="accent1"/>
          </a:solidFill>
        </p:grpSpPr>
        <p:sp>
          <p:nvSpPr>
            <p:cNvPr id="10" name="Arrow: Chevron 9">
              <a:extLst>
                <a:ext uri="{FF2B5EF4-FFF2-40B4-BE49-F238E27FC236}">
                  <a16:creationId xmlns:a16="http://schemas.microsoft.com/office/drawing/2014/main" id="{2FFA0419-781D-BB92-1EA0-1063DF904C71}"/>
                </a:ext>
              </a:extLst>
            </p:cNvPr>
            <p:cNvSpPr/>
            <p:nvPr/>
          </p:nvSpPr>
          <p:spPr>
            <a:xfrm>
              <a:off x="14166850" y="253047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11" name="Arrow: Chevron 10">
              <a:extLst>
                <a:ext uri="{FF2B5EF4-FFF2-40B4-BE49-F238E27FC236}">
                  <a16:creationId xmlns:a16="http://schemas.microsoft.com/office/drawing/2014/main" id="{581749C5-A8D6-D867-4EF7-38EA37F17847}"/>
                </a:ext>
              </a:extLst>
            </p:cNvPr>
            <p:cNvSpPr/>
            <p:nvPr/>
          </p:nvSpPr>
          <p:spPr>
            <a:xfrm>
              <a:off x="14420848" y="253370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12" name="TextBox 11">
            <a:extLst>
              <a:ext uri="{FF2B5EF4-FFF2-40B4-BE49-F238E27FC236}">
                <a16:creationId xmlns:a16="http://schemas.microsoft.com/office/drawing/2014/main" id="{8DFEBA9E-75F9-49DE-AB0F-0DEDCCCA3C45}"/>
              </a:ext>
            </a:extLst>
          </p:cNvPr>
          <p:cNvSpPr txBox="1"/>
          <p:nvPr/>
        </p:nvSpPr>
        <p:spPr>
          <a:xfrm>
            <a:off x="4927606" y="2846342"/>
            <a:ext cx="6654794" cy="605143"/>
          </a:xfrm>
          <a:prstGeom prst="rect">
            <a:avLst/>
          </a:prstGeom>
          <a:noFill/>
          <a:ln>
            <a:noFill/>
          </a:ln>
        </p:spPr>
        <p:txBody>
          <a:bodyPr wrap="square" rtlCol="0" anchor="ctr">
            <a:noAutofit/>
          </a:bodyPr>
          <a:lstStyle/>
          <a:p>
            <a:r>
              <a:rPr lang="en-US" sz="1600" dirty="0">
                <a:latin typeface="Manulife JH Sans" panose="020B0503040401060103" pitchFamily="34" charset="0"/>
                <a:ea typeface="Calibri" panose="020F0502020204030204" pitchFamily="34" charset="0"/>
                <a:cs typeface="Calibri" panose="020F0502020204030204" pitchFamily="34" charset="0"/>
              </a:rPr>
              <a:t>AI and infrastructure will be a bellwether for investment opportunity, both to the upside and downside. Investors will think strategically about adjacency to development and hybrid strategies, benefitting from multiplier effects but also alongside market and power capacity.</a:t>
            </a:r>
          </a:p>
        </p:txBody>
      </p:sp>
      <p:grpSp>
        <p:nvGrpSpPr>
          <p:cNvPr id="22" name="Group 21">
            <a:extLst>
              <a:ext uri="{FF2B5EF4-FFF2-40B4-BE49-F238E27FC236}">
                <a16:creationId xmlns:a16="http://schemas.microsoft.com/office/drawing/2014/main" id="{FC553048-BD49-B3A9-CD8F-6AD1FDD8964E}"/>
              </a:ext>
            </a:extLst>
          </p:cNvPr>
          <p:cNvGrpSpPr/>
          <p:nvPr/>
        </p:nvGrpSpPr>
        <p:grpSpPr>
          <a:xfrm>
            <a:off x="4517271" y="4256681"/>
            <a:ext cx="338791" cy="277194"/>
            <a:chOff x="14166850" y="2530475"/>
            <a:chExt cx="558798" cy="457200"/>
          </a:xfrm>
          <a:solidFill>
            <a:schemeClr val="accent1"/>
          </a:solidFill>
        </p:grpSpPr>
        <p:sp>
          <p:nvSpPr>
            <p:cNvPr id="23" name="Arrow: Chevron 22">
              <a:extLst>
                <a:ext uri="{FF2B5EF4-FFF2-40B4-BE49-F238E27FC236}">
                  <a16:creationId xmlns:a16="http://schemas.microsoft.com/office/drawing/2014/main" id="{3777CE86-63A9-B887-3279-9E033DCF1FBF}"/>
                </a:ext>
              </a:extLst>
            </p:cNvPr>
            <p:cNvSpPr/>
            <p:nvPr/>
          </p:nvSpPr>
          <p:spPr>
            <a:xfrm>
              <a:off x="14166850" y="253047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4" name="Arrow: Chevron 23">
              <a:extLst>
                <a:ext uri="{FF2B5EF4-FFF2-40B4-BE49-F238E27FC236}">
                  <a16:creationId xmlns:a16="http://schemas.microsoft.com/office/drawing/2014/main" id="{9AC3E4FC-9E83-DD9A-E41D-5BF2B708EA1A}"/>
                </a:ext>
              </a:extLst>
            </p:cNvPr>
            <p:cNvSpPr/>
            <p:nvPr/>
          </p:nvSpPr>
          <p:spPr>
            <a:xfrm>
              <a:off x="14420848" y="253370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25" name="TextBox 24">
            <a:extLst>
              <a:ext uri="{FF2B5EF4-FFF2-40B4-BE49-F238E27FC236}">
                <a16:creationId xmlns:a16="http://schemas.microsoft.com/office/drawing/2014/main" id="{927F6BB8-A395-095A-86D6-3FBAED468FA9}"/>
              </a:ext>
            </a:extLst>
          </p:cNvPr>
          <p:cNvSpPr txBox="1"/>
          <p:nvPr/>
        </p:nvSpPr>
        <p:spPr>
          <a:xfrm>
            <a:off x="4927606" y="4090608"/>
            <a:ext cx="6654794" cy="605143"/>
          </a:xfrm>
          <a:prstGeom prst="rect">
            <a:avLst/>
          </a:prstGeom>
          <a:noFill/>
          <a:ln>
            <a:noFill/>
          </a:ln>
        </p:spPr>
        <p:txBody>
          <a:bodyPr wrap="square" rtlCol="0" anchor="ctr">
            <a:noAutofit/>
          </a:bodyPr>
          <a:lstStyle/>
          <a:p>
            <a:r>
              <a:rPr lang="en-US" sz="1600" dirty="0">
                <a:latin typeface="Manulife JH Sans" panose="020B0503040401060103" pitchFamily="34" charset="0"/>
                <a:ea typeface="Calibri" panose="020F0502020204030204" pitchFamily="34" charset="0"/>
                <a:cs typeface="Calibri" panose="020F0502020204030204" pitchFamily="34" charset="0"/>
              </a:rPr>
              <a:t>A “shadow freeze” in valuations, triggered by higher rates and low liquidity as opposed to broad, fundamental weakness, will thaw and allow price discovery, more efficient repricing of risk, and increased investment activity across all asset types, led by industrial.</a:t>
            </a:r>
          </a:p>
        </p:txBody>
      </p:sp>
      <p:grpSp>
        <p:nvGrpSpPr>
          <p:cNvPr id="26" name="Group 25">
            <a:extLst>
              <a:ext uri="{FF2B5EF4-FFF2-40B4-BE49-F238E27FC236}">
                <a16:creationId xmlns:a16="http://schemas.microsoft.com/office/drawing/2014/main" id="{E8A199E5-E01B-7579-4492-A3B405B1D216}"/>
              </a:ext>
            </a:extLst>
          </p:cNvPr>
          <p:cNvGrpSpPr/>
          <p:nvPr/>
        </p:nvGrpSpPr>
        <p:grpSpPr>
          <a:xfrm>
            <a:off x="4517271" y="5599365"/>
            <a:ext cx="338791" cy="277194"/>
            <a:chOff x="14166850" y="2530475"/>
            <a:chExt cx="558798" cy="457200"/>
          </a:xfrm>
          <a:solidFill>
            <a:schemeClr val="accent1"/>
          </a:solidFill>
        </p:grpSpPr>
        <p:sp>
          <p:nvSpPr>
            <p:cNvPr id="27" name="Arrow: Chevron 26">
              <a:extLst>
                <a:ext uri="{FF2B5EF4-FFF2-40B4-BE49-F238E27FC236}">
                  <a16:creationId xmlns:a16="http://schemas.microsoft.com/office/drawing/2014/main" id="{56B52AB3-2C72-481E-6A79-A947A1B86F28}"/>
                </a:ext>
              </a:extLst>
            </p:cNvPr>
            <p:cNvSpPr/>
            <p:nvPr/>
          </p:nvSpPr>
          <p:spPr>
            <a:xfrm>
              <a:off x="14166850" y="253047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8" name="Arrow: Chevron 27">
              <a:extLst>
                <a:ext uri="{FF2B5EF4-FFF2-40B4-BE49-F238E27FC236}">
                  <a16:creationId xmlns:a16="http://schemas.microsoft.com/office/drawing/2014/main" id="{8B459B55-3D37-A52D-3EB7-CE6C1B9F834B}"/>
                </a:ext>
              </a:extLst>
            </p:cNvPr>
            <p:cNvSpPr/>
            <p:nvPr/>
          </p:nvSpPr>
          <p:spPr>
            <a:xfrm>
              <a:off x="14420848" y="2533705"/>
              <a:ext cx="304800" cy="453970"/>
            </a:xfrm>
            <a:prstGeom prst="chevron">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29" name="TextBox 28">
            <a:extLst>
              <a:ext uri="{FF2B5EF4-FFF2-40B4-BE49-F238E27FC236}">
                <a16:creationId xmlns:a16="http://schemas.microsoft.com/office/drawing/2014/main" id="{71EE9E03-CB29-1533-667C-17F2F8DA3C3B}"/>
              </a:ext>
            </a:extLst>
          </p:cNvPr>
          <p:cNvSpPr txBox="1"/>
          <p:nvPr/>
        </p:nvSpPr>
        <p:spPr>
          <a:xfrm>
            <a:off x="4927606" y="5461573"/>
            <a:ext cx="6654794" cy="605143"/>
          </a:xfrm>
          <a:prstGeom prst="rect">
            <a:avLst/>
          </a:prstGeom>
          <a:noFill/>
          <a:ln>
            <a:noFill/>
          </a:ln>
        </p:spPr>
        <p:txBody>
          <a:bodyPr wrap="square" rtlCol="0" anchor="ctr">
            <a:noAutofit/>
          </a:bodyPr>
          <a:lstStyle/>
          <a:p>
            <a:r>
              <a:rPr lang="en-US" sz="1600" dirty="0">
                <a:latin typeface="Manulife JH Sans" panose="020B0503040401060103" pitchFamily="34" charset="0"/>
                <a:ea typeface="Calibri" panose="020F0502020204030204" pitchFamily="34" charset="0"/>
                <a:cs typeface="Calibri" panose="020F0502020204030204" pitchFamily="34" charset="0"/>
              </a:rPr>
              <a:t>Looking ahead, while valuations may see some initial volatility, followed by stabilization, bid‑ask spreads are already narrowing meaningfully.</a:t>
            </a:r>
            <a:r>
              <a:rPr lang="en-US" sz="1600" baseline="30000" dirty="0">
                <a:latin typeface="Manulife JH Sans" panose="020B0503040401060103" pitchFamily="34" charset="0"/>
                <a:ea typeface="Calibri" panose="020F0502020204030204" pitchFamily="34" charset="0"/>
                <a:cs typeface="Calibri" panose="020F0502020204030204" pitchFamily="34" charset="0"/>
              </a:rPr>
              <a:t>1</a:t>
            </a:r>
            <a:r>
              <a:rPr lang="en-US" sz="1600" dirty="0">
                <a:latin typeface="Manulife JH Sans" panose="020B0503040401060103" pitchFamily="34" charset="0"/>
                <a:ea typeface="Calibri" panose="020F0502020204030204" pitchFamily="34" charset="0"/>
                <a:cs typeface="Calibri" panose="020F0502020204030204" pitchFamily="34" charset="0"/>
              </a:rPr>
              <a:t> Against this backdrop, we believe returns will increasingly be driven by income durability, asset quality, physical resilience, and active management, a view that underpins our forward‑looking return expectations.</a:t>
            </a:r>
          </a:p>
        </p:txBody>
      </p:sp>
      <p:pic>
        <p:nvPicPr>
          <p:cNvPr id="4" name="Picture 3" descr="A building with a fence&#10;&#10;AI-generated content may be incorrect.">
            <a:extLst>
              <a:ext uri="{FF2B5EF4-FFF2-40B4-BE49-F238E27FC236}">
                <a16:creationId xmlns:a16="http://schemas.microsoft.com/office/drawing/2014/main" id="{232DA7CC-52C2-E1D3-8002-F1125E43C1EB}"/>
              </a:ext>
            </a:extLst>
          </p:cNvPr>
          <p:cNvPicPr>
            <a:picLocks noChangeAspect="1"/>
          </p:cNvPicPr>
          <p:nvPr/>
        </p:nvPicPr>
        <p:blipFill>
          <a:blip r:embed="rId3">
            <a:extLst>
              <a:ext uri="{28A0092B-C50C-407E-A947-70E740481C1C}">
                <a14:useLocalDpi xmlns:a14="http://schemas.microsoft.com/office/drawing/2010/main" val="0"/>
              </a:ext>
            </a:extLst>
          </a:blip>
          <a:srcRect l="7866"/>
          <a:stretch>
            <a:fillRect/>
          </a:stretch>
        </p:blipFill>
        <p:spPr>
          <a:xfrm>
            <a:off x="1066961" y="0"/>
            <a:ext cx="3072513" cy="6858000"/>
          </a:xfrm>
          <a:prstGeom prst="rect">
            <a:avLst/>
          </a:prstGeom>
        </p:spPr>
      </p:pic>
      <p:sp>
        <p:nvSpPr>
          <p:cNvPr id="13" name="Text Placeholder 4">
            <a:extLst>
              <a:ext uri="{FF2B5EF4-FFF2-40B4-BE49-F238E27FC236}">
                <a16:creationId xmlns:a16="http://schemas.microsoft.com/office/drawing/2014/main" id="{F9D68B23-C277-41DA-58C2-EF5364216CCA}"/>
              </a:ext>
            </a:extLst>
          </p:cNvPr>
          <p:cNvSpPr>
            <a:spLocks noGrp="1"/>
          </p:cNvSpPr>
          <p:nvPr>
            <p:ph type="body" sz="quarter" idx="13"/>
          </p:nvPr>
        </p:nvSpPr>
        <p:spPr>
          <a:xfrm>
            <a:off x="336181" y="519436"/>
            <a:ext cx="505241" cy="4487569"/>
          </a:xfrm>
        </p:spPr>
        <p:txBody>
          <a:bodyPr/>
          <a:lstStyle/>
          <a:p>
            <a:r>
              <a:rPr lang="en-US"/>
              <a:t>2026 Go-Forward</a:t>
            </a:r>
          </a:p>
        </p:txBody>
      </p:sp>
      <p:sp>
        <p:nvSpPr>
          <p:cNvPr id="2" name="TextBox 1">
            <a:extLst>
              <a:ext uri="{FF2B5EF4-FFF2-40B4-BE49-F238E27FC236}">
                <a16:creationId xmlns:a16="http://schemas.microsoft.com/office/drawing/2014/main" id="{01C79293-CAB9-4C26-DAFA-067EA315A18E}"/>
              </a:ext>
            </a:extLst>
          </p:cNvPr>
          <p:cNvSpPr txBox="1"/>
          <p:nvPr/>
        </p:nvSpPr>
        <p:spPr>
          <a:xfrm>
            <a:off x="4517271" y="6558914"/>
            <a:ext cx="3446760" cy="299085"/>
          </a:xfrm>
          <a:prstGeom prst="rect">
            <a:avLst/>
          </a:prstGeom>
          <a:noFill/>
        </p:spPr>
        <p:txBody>
          <a:bodyPr wrap="square" lIns="0" tIns="0" rIns="0" bIns="0" numCol="1" spcCol="0" rtlCol="0">
            <a:noAutofit/>
          </a:bodyPr>
          <a:lstStyle/>
          <a:p>
            <a:r>
              <a:rPr lang="en-US" sz="800" dirty="0">
                <a:solidFill>
                  <a:schemeClr val="bg1">
                    <a:lumMod val="65000"/>
                  </a:schemeClr>
                </a:solidFill>
              </a:rPr>
              <a:t>1 Manulife IM Real Estate Research &amp; Strategy.</a:t>
            </a:r>
          </a:p>
        </p:txBody>
      </p:sp>
    </p:spTree>
    <p:extLst>
      <p:ext uri="{BB962C8B-B14F-4D97-AF65-F5344CB8AC3E}">
        <p14:creationId xmlns:p14="http://schemas.microsoft.com/office/powerpoint/2010/main" val="220047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652"/>
            <a:ext cx="12187008" cy="6856214"/>
          </a:xfrm>
          <a:prstGeom prst="rect">
            <a:avLst/>
          </a:prstGeom>
        </p:spPr>
      </p:pic>
      <p:sp>
        <p:nvSpPr>
          <p:cNvPr id="3" name="object 3"/>
          <p:cNvSpPr txBox="1"/>
          <p:nvPr/>
        </p:nvSpPr>
        <p:spPr>
          <a:xfrm>
            <a:off x="973879" y="1815853"/>
            <a:ext cx="5119626" cy="777149"/>
          </a:xfrm>
          <a:prstGeom prst="rect">
            <a:avLst/>
          </a:prstGeom>
        </p:spPr>
        <p:txBody>
          <a:bodyPr vert="horz" wrap="square" lIns="0" tIns="7315" rIns="0" bIns="0" rtlCol="0">
            <a:spAutoFit/>
          </a:bodyPr>
          <a:lstStyle/>
          <a:p>
            <a:pPr marL="7700">
              <a:spcBef>
                <a:spcPts val="58"/>
              </a:spcBef>
            </a:pPr>
            <a:r>
              <a:rPr sz="5002" spc="-146">
                <a:solidFill>
                  <a:srgbClr val="FFFFFF"/>
                </a:solidFill>
                <a:latin typeface="Manulife JH Sans Light" panose="020B0303040401060103" pitchFamily="34" charset="0"/>
                <a:cs typeface="Calibri"/>
              </a:rPr>
              <a:t>U</a:t>
            </a:r>
            <a:r>
              <a:rPr sz="5002" spc="-45">
                <a:solidFill>
                  <a:srgbClr val="FFFFFF"/>
                </a:solidFill>
                <a:latin typeface="Manulife JH Sans Light" panose="020B0303040401060103" pitchFamily="34" charset="0"/>
                <a:cs typeface="Calibri"/>
              </a:rPr>
              <a:t>.</a:t>
            </a:r>
            <a:r>
              <a:rPr sz="5002" spc="15">
                <a:solidFill>
                  <a:srgbClr val="FFFFFF"/>
                </a:solidFill>
                <a:latin typeface="Manulife JH Sans Light" panose="020B0303040401060103" pitchFamily="34" charset="0"/>
                <a:cs typeface="Calibri"/>
              </a:rPr>
              <a:t>S</a:t>
            </a:r>
            <a:r>
              <a:rPr sz="5002" spc="170">
                <a:solidFill>
                  <a:srgbClr val="FFFFFF"/>
                </a:solidFill>
                <a:latin typeface="Manulife JH Sans Light" panose="020B0303040401060103" pitchFamily="34" charset="0"/>
                <a:cs typeface="Calibri"/>
              </a:rPr>
              <a:t>.</a:t>
            </a:r>
            <a:r>
              <a:rPr sz="5002" spc="-263">
                <a:solidFill>
                  <a:srgbClr val="FFFFFF"/>
                </a:solidFill>
                <a:latin typeface="Manulife JH Sans Light" panose="020B0303040401060103" pitchFamily="34" charset="0"/>
                <a:cs typeface="Calibri"/>
              </a:rPr>
              <a:t> </a:t>
            </a:r>
            <a:r>
              <a:rPr sz="5002" spc="-112">
                <a:solidFill>
                  <a:srgbClr val="FFFFFF"/>
                </a:solidFill>
                <a:latin typeface="Manulife JH Sans Light" panose="020B0303040401060103" pitchFamily="34" charset="0"/>
                <a:cs typeface="Calibri"/>
              </a:rPr>
              <a:t>House</a:t>
            </a:r>
            <a:r>
              <a:rPr sz="5002" spc="-170">
                <a:solidFill>
                  <a:srgbClr val="FFFFFF"/>
                </a:solidFill>
                <a:latin typeface="Manulife JH Sans Light" panose="020B0303040401060103" pitchFamily="34" charset="0"/>
                <a:cs typeface="Calibri"/>
              </a:rPr>
              <a:t> </a:t>
            </a:r>
            <a:r>
              <a:rPr sz="5002" spc="-309">
                <a:solidFill>
                  <a:srgbClr val="FFFFFF"/>
                </a:solidFill>
                <a:latin typeface="Manulife JH Sans Light" panose="020B0303040401060103" pitchFamily="34" charset="0"/>
                <a:cs typeface="Calibri"/>
              </a:rPr>
              <a:t>View</a:t>
            </a:r>
            <a:endParaRPr sz="5002">
              <a:latin typeface="Manulife JH Sans Light" panose="020B0303040401060103" pitchFamily="34" charset="0"/>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E527-2113-78BD-3620-BA587A58C1BD}"/>
            </a:ext>
          </a:extLst>
        </p:cNvPr>
        <p:cNvGrpSpPr/>
        <p:nvPr/>
      </p:nvGrpSpPr>
      <p:grpSpPr>
        <a:xfrm>
          <a:off x="0" y="0"/>
          <a:ext cx="0" cy="0"/>
          <a:chOff x="0" y="0"/>
          <a:chExt cx="0" cy="0"/>
        </a:xfrm>
      </p:grpSpPr>
      <p:sp>
        <p:nvSpPr>
          <p:cNvPr id="331" name="object 4">
            <a:extLst>
              <a:ext uri="{FF2B5EF4-FFF2-40B4-BE49-F238E27FC236}">
                <a16:creationId xmlns:a16="http://schemas.microsoft.com/office/drawing/2014/main" id="{7EF0232C-AF40-C180-41C8-4A941B83B68D}"/>
              </a:ext>
            </a:extLst>
          </p:cNvPr>
          <p:cNvSpPr txBox="1"/>
          <p:nvPr/>
        </p:nvSpPr>
        <p:spPr>
          <a:xfrm>
            <a:off x="1296138" y="874116"/>
            <a:ext cx="10473770" cy="231474"/>
          </a:xfrm>
          <a:prstGeom prst="rect">
            <a:avLst/>
          </a:prstGeom>
        </p:spPr>
        <p:txBody>
          <a:bodyPr vert="horz" wrap="square" lIns="0" tIns="15875" rIns="0" bIns="0" rtlCol="0">
            <a:spAutoFit/>
          </a:bodyPr>
          <a:lstStyle/>
          <a:p>
            <a:pPr>
              <a:lnSpc>
                <a:spcPct val="100000"/>
              </a:lnSpc>
              <a:spcBef>
                <a:spcPts val="125"/>
              </a:spcBef>
            </a:pPr>
            <a:r>
              <a:rPr lang="en-US" sz="1400" b="1">
                <a:solidFill>
                  <a:schemeClr val="accent1"/>
                </a:solidFill>
                <a:latin typeface="Manulife JH Sans Demibold" panose="020B0703040401060103" pitchFamily="34" charset="0"/>
              </a:rPr>
              <a:t>The U.S. economy remains resilient, working through trade and immigration shocks, though the labor market is cooling.</a:t>
            </a:r>
            <a:endParaRPr sz="1400" b="1">
              <a:solidFill>
                <a:schemeClr val="accent1"/>
              </a:solidFill>
              <a:latin typeface="Manulife JH Sans Demibold" panose="020B0703040401060103" pitchFamily="34" charset="0"/>
            </a:endParaRPr>
          </a:p>
        </p:txBody>
      </p:sp>
      <p:sp>
        <p:nvSpPr>
          <p:cNvPr id="2" name="object 2">
            <a:extLst>
              <a:ext uri="{FF2B5EF4-FFF2-40B4-BE49-F238E27FC236}">
                <a16:creationId xmlns:a16="http://schemas.microsoft.com/office/drawing/2014/main" id="{31BC9D13-BB0A-2CC9-7365-FCE68CC86C55}"/>
              </a:ext>
            </a:extLst>
          </p:cNvPr>
          <p:cNvSpPr txBox="1"/>
          <p:nvPr/>
        </p:nvSpPr>
        <p:spPr>
          <a:xfrm>
            <a:off x="1296138" y="1294636"/>
            <a:ext cx="5638585" cy="3939550"/>
          </a:xfrm>
          <a:prstGeom prst="rect">
            <a:avLst/>
          </a:prstGeom>
        </p:spPr>
        <p:txBody>
          <a:bodyPr vert="horz" wrap="square" lIns="0" tIns="12700" rIns="0" bIns="0" rtlCol="0">
            <a:noAutofit/>
          </a:bodyPr>
          <a:lstStyle/>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The economy is growing above expectations </a:t>
            </a:r>
            <a:r>
              <a:rPr lang="en-US" sz="1200" spc="-18">
                <a:latin typeface="Manulife JH Sans" panose="020B0503040401060103" pitchFamily="34" charset="0"/>
                <a:cs typeface="Calibri"/>
              </a:rPr>
              <a:t>which</a:t>
            </a:r>
            <a:r>
              <a:rPr lang="en-US" sz="1200" b="1" spc="-18">
                <a:latin typeface="Manulife JH Sans" panose="020B0503040401060103" pitchFamily="34" charset="0"/>
                <a:cs typeface="Calibri"/>
              </a:rPr>
              <a:t> </a:t>
            </a:r>
            <a:r>
              <a:rPr lang="en-US" sz="1200" spc="-18">
                <a:latin typeface="Manulife JH Sans" panose="020B0503040401060103" pitchFamily="34" charset="0"/>
                <a:cs typeface="Calibri"/>
              </a:rPr>
              <a:t>provides some buffer to a low hire-low fire job market.</a:t>
            </a:r>
            <a:r>
              <a:rPr lang="en-US" sz="1200" spc="-18" baseline="30000">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Labor demand faced uncertainty surrounding tariffs, the impact of AI, DOGE cuts and a federal government shutdown while fewer prime-aged workers, more retirees, and lower immigration weighed on labor supply.</a:t>
            </a: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The Fed grew more concerned about the fragile labor market</a:t>
            </a:r>
            <a:r>
              <a:rPr lang="en-US" sz="1200" spc="-18">
                <a:latin typeface="Manulife JH Sans" panose="020B0503040401060103" pitchFamily="34" charset="0"/>
                <a:cs typeface="Calibri"/>
              </a:rPr>
              <a:t>, trimming the Fed Funds target range to 3.50%-3.75%, reflecting seven cuts totaling 175 bps since the easing cycle began in 2024.</a:t>
            </a:r>
            <a:r>
              <a:rPr lang="en-US" sz="1200" spc="-18" baseline="30000">
                <a:latin typeface="Manulife JH Sans" panose="020B0503040401060103" pitchFamily="34" charset="0"/>
                <a:cs typeface="Calibri"/>
              </a:rPr>
              <a:t>1</a:t>
            </a:r>
            <a:endParaRPr lang="en-US" sz="1200" spc="-18">
              <a:latin typeface="Manulife JH Sans" panose="020B0503040401060103" pitchFamily="34" charset="0"/>
              <a:cs typeface="Calibri"/>
            </a:endParaRP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Inflation is no longer accelerating but remains above the Fed’s 2.0% target</a:t>
            </a:r>
            <a:r>
              <a:rPr lang="en-US" sz="1200" spc="-18">
                <a:latin typeface="Manulife JH Sans" panose="020B0503040401060103" pitchFamily="34" charset="0"/>
                <a:cs typeface="Calibri"/>
              </a:rPr>
              <a:t>. Still tariff-related pressure could reemerge in the coming months.</a:t>
            </a:r>
            <a:r>
              <a:rPr lang="en-US" sz="1200" spc="-18" baseline="30000">
                <a:latin typeface="Manulife JH Sans" panose="020B0503040401060103" pitchFamily="34" charset="0"/>
                <a:cs typeface="Calibri"/>
              </a:rPr>
              <a:t>1</a:t>
            </a:r>
            <a:endParaRPr lang="en-US" sz="1200" spc="-18">
              <a:latin typeface="Manulife JH Sans" panose="020B0503040401060103" pitchFamily="34" charset="0"/>
              <a:cs typeface="Calibri"/>
            </a:endParaRP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The K‑shaped consumer pattern could intensify</a:t>
            </a:r>
            <a:r>
              <a:rPr lang="en-US" sz="1200" spc="-18">
                <a:latin typeface="Manulife JH Sans" panose="020B0503040401060103" pitchFamily="34" charset="0"/>
                <a:cs typeface="Calibri"/>
              </a:rPr>
              <a:t>, with wealth effects at the top boosting spending and inflation straining lower‑income budgets.</a:t>
            </a:r>
            <a:r>
              <a:rPr lang="en-US" sz="1200" spc="-18" baseline="30000">
                <a:latin typeface="Manulife JH Sans" panose="020B0503040401060103" pitchFamily="34" charset="0"/>
                <a:cs typeface="Calibri"/>
              </a:rPr>
              <a:t>2</a:t>
            </a: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As heightened uncertainty fades, U.S. growth is expected to strengthen through 2026 </a:t>
            </a:r>
            <a:r>
              <a:rPr lang="en-US" sz="1200" spc="-18">
                <a:latin typeface="Manulife JH Sans" panose="020B0503040401060103" pitchFamily="34" charset="0"/>
                <a:cs typeface="Calibri"/>
              </a:rPr>
              <a:t>driven by fiscal stimulus and prior monetary easing, along with consumer and non-AI investment spending.</a:t>
            </a:r>
            <a:endParaRPr lang="en-US" sz="1200" b="1"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The One Big Beautiful Bill Act should spur business investment, along with tax rebates giving a boost to consumer spending, while the Fed continues easing toward a 3.0% rate.</a:t>
            </a:r>
            <a:r>
              <a:rPr lang="en-US" sz="1200" spc="-18" baseline="30000">
                <a:latin typeface="Manulife JH Sans" panose="020B0503040401060103" pitchFamily="34" charset="0"/>
                <a:cs typeface="Calibri"/>
              </a:rPr>
              <a:t>3</a:t>
            </a:r>
          </a:p>
        </p:txBody>
      </p:sp>
      <p:sp>
        <p:nvSpPr>
          <p:cNvPr id="3" name="TextBox 2">
            <a:extLst>
              <a:ext uri="{FF2B5EF4-FFF2-40B4-BE49-F238E27FC236}">
                <a16:creationId xmlns:a16="http://schemas.microsoft.com/office/drawing/2014/main" id="{4E0A029E-D016-CF0A-D423-FFC9E7C3B6F5}"/>
              </a:ext>
            </a:extLst>
          </p:cNvPr>
          <p:cNvSpPr txBox="1"/>
          <p:nvPr/>
        </p:nvSpPr>
        <p:spPr>
          <a:xfrm>
            <a:off x="7171949" y="3712751"/>
            <a:ext cx="3408964"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Annual Job Growth</a:t>
            </a:r>
          </a:p>
        </p:txBody>
      </p:sp>
      <p:sp>
        <p:nvSpPr>
          <p:cNvPr id="4" name="TextBox 3">
            <a:extLst>
              <a:ext uri="{FF2B5EF4-FFF2-40B4-BE49-F238E27FC236}">
                <a16:creationId xmlns:a16="http://schemas.microsoft.com/office/drawing/2014/main" id="{A7BDB483-6C47-A650-6F1C-41A393A09CBC}"/>
              </a:ext>
            </a:extLst>
          </p:cNvPr>
          <p:cNvSpPr txBox="1"/>
          <p:nvPr/>
        </p:nvSpPr>
        <p:spPr>
          <a:xfrm>
            <a:off x="7072630" y="6070944"/>
            <a:ext cx="4405149" cy="33855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U.S. Bureau of Labor Statistics. Data as of December 2025. The chart is truncated to exclude outliers during the pandemic.</a:t>
            </a:r>
          </a:p>
        </p:txBody>
      </p:sp>
      <p:sp>
        <p:nvSpPr>
          <p:cNvPr id="6" name="TextBox 5">
            <a:extLst>
              <a:ext uri="{FF2B5EF4-FFF2-40B4-BE49-F238E27FC236}">
                <a16:creationId xmlns:a16="http://schemas.microsoft.com/office/drawing/2014/main" id="{17DF9B13-4D3B-16D8-21D1-5893FB3ADD96}"/>
              </a:ext>
            </a:extLst>
          </p:cNvPr>
          <p:cNvSpPr txBox="1"/>
          <p:nvPr/>
        </p:nvSpPr>
        <p:spPr>
          <a:xfrm>
            <a:off x="1296137" y="6407360"/>
            <a:ext cx="8229600" cy="265759"/>
          </a:xfrm>
          <a:prstGeom prst="rect">
            <a:avLst/>
          </a:prstGeom>
          <a:noFill/>
        </p:spPr>
        <p:txBody>
          <a:bodyPr wrap="square" lIns="0" tIns="0" rIns="0" bIns="0" numCol="1" spcCol="0" rtlCol="0">
            <a:noAutofit/>
          </a:bodyPr>
          <a:lstStyle/>
          <a:p>
            <a:r>
              <a:rPr lang="en-US" sz="800" dirty="0">
                <a:solidFill>
                  <a:schemeClr val="bg1">
                    <a:lumMod val="65000"/>
                  </a:schemeClr>
                </a:solidFill>
              </a:rPr>
              <a:t>1 “Consumer spending will support the economy in 2026.” Oxford Economics. 12.9.2025. 2 “The Economic Is Increasingly K-Shaped.” Moody’s Analytics. 1.18.2026. 3 “2026 Global Macroeconomic Outlook: clearer picture, better growth.” Manulife IM Macro Strategy. 12.17.2025. 4  U.S. Bureau of Labor Statistics. December 2025. 5 Board of Governors of the Federal Reserve System. 4Q25. Note: Quarterly average.</a:t>
            </a:r>
          </a:p>
          <a:p>
            <a:endParaRPr lang="en-US" sz="800" dirty="0">
              <a:solidFill>
                <a:schemeClr val="bg1">
                  <a:lumMod val="65000"/>
                </a:schemeClr>
              </a:solidFill>
            </a:endParaRPr>
          </a:p>
        </p:txBody>
      </p:sp>
      <p:sp>
        <p:nvSpPr>
          <p:cNvPr id="9" name="Rectangle 8">
            <a:extLst>
              <a:ext uri="{FF2B5EF4-FFF2-40B4-BE49-F238E27FC236}">
                <a16:creationId xmlns:a16="http://schemas.microsoft.com/office/drawing/2014/main" id="{876F9644-7215-AAFA-EA0D-BC59651B1F53}"/>
              </a:ext>
            </a:extLst>
          </p:cNvPr>
          <p:cNvSpPr/>
          <p:nvPr/>
        </p:nvSpPr>
        <p:spPr>
          <a:xfrm>
            <a:off x="9971773" y="4154337"/>
            <a:ext cx="1738579" cy="43529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sz="1000" kern="1200">
                <a:solidFill>
                  <a:schemeClr val="accent1"/>
                </a:solidFill>
                <a:highlight>
                  <a:srgbClr val="FFFF00"/>
                </a:highlight>
                <a:latin typeface="Manulife JH Sans Demibold" panose="020B0703040401060103" pitchFamily="34" charset="0"/>
              </a:rPr>
              <a:t>XXX</a:t>
            </a:r>
          </a:p>
        </p:txBody>
      </p:sp>
      <p:sp>
        <p:nvSpPr>
          <p:cNvPr id="7" name="Title 6">
            <a:extLst>
              <a:ext uri="{FF2B5EF4-FFF2-40B4-BE49-F238E27FC236}">
                <a16:creationId xmlns:a16="http://schemas.microsoft.com/office/drawing/2014/main" id="{18AA3A83-917B-B4C3-E2A2-03C3AFB763B8}"/>
              </a:ext>
            </a:extLst>
          </p:cNvPr>
          <p:cNvSpPr>
            <a:spLocks noGrp="1"/>
          </p:cNvSpPr>
          <p:nvPr>
            <p:ph type="title"/>
          </p:nvPr>
        </p:nvSpPr>
        <p:spPr>
          <a:xfrm>
            <a:off x="1296140" y="519436"/>
            <a:ext cx="10270386" cy="354680"/>
          </a:xfrm>
        </p:spPr>
        <p:txBody>
          <a:bodyPr/>
          <a:lstStyle/>
          <a:p>
            <a:r>
              <a:rPr lang="en-US" spc="-150"/>
              <a:t>U.S. Macro-Economic Overview </a:t>
            </a:r>
          </a:p>
        </p:txBody>
      </p:sp>
      <p:sp>
        <p:nvSpPr>
          <p:cNvPr id="23" name="Text Placeholder 22">
            <a:extLst>
              <a:ext uri="{FF2B5EF4-FFF2-40B4-BE49-F238E27FC236}">
                <a16:creationId xmlns:a16="http://schemas.microsoft.com/office/drawing/2014/main" id="{661AD04C-7A11-EACE-D48C-A355D7663C7F}"/>
              </a:ext>
            </a:extLst>
          </p:cNvPr>
          <p:cNvSpPr>
            <a:spLocks noGrp="1"/>
          </p:cNvSpPr>
          <p:nvPr>
            <p:ph type="body" sz="quarter" idx="13"/>
          </p:nvPr>
        </p:nvSpPr>
        <p:spPr/>
        <p:txBody>
          <a:bodyPr/>
          <a:lstStyle/>
          <a:p>
            <a:r>
              <a:rPr lang="en-US"/>
              <a:t>U.S. Economy</a:t>
            </a:r>
          </a:p>
        </p:txBody>
      </p:sp>
      <p:sp>
        <p:nvSpPr>
          <p:cNvPr id="24" name="TextBox 23">
            <a:extLst>
              <a:ext uri="{FF2B5EF4-FFF2-40B4-BE49-F238E27FC236}">
                <a16:creationId xmlns:a16="http://schemas.microsoft.com/office/drawing/2014/main" id="{3A9B128E-2839-2B94-073D-4887A548DE06}"/>
              </a:ext>
            </a:extLst>
          </p:cNvPr>
          <p:cNvSpPr txBox="1"/>
          <p:nvPr/>
        </p:nvSpPr>
        <p:spPr>
          <a:xfrm>
            <a:off x="7171949" y="1290828"/>
            <a:ext cx="4389120"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Quarterly GDP Growth</a:t>
            </a:r>
          </a:p>
        </p:txBody>
      </p:sp>
      <p:sp>
        <p:nvSpPr>
          <p:cNvPr id="25" name="TextBox 24">
            <a:extLst>
              <a:ext uri="{FF2B5EF4-FFF2-40B4-BE49-F238E27FC236}">
                <a16:creationId xmlns:a16="http://schemas.microsoft.com/office/drawing/2014/main" id="{31EA533A-1193-F830-094A-206C36CE174B}"/>
              </a:ext>
            </a:extLst>
          </p:cNvPr>
          <p:cNvSpPr txBox="1"/>
          <p:nvPr/>
        </p:nvSpPr>
        <p:spPr>
          <a:xfrm>
            <a:off x="7171949" y="3424397"/>
            <a:ext cx="4801878" cy="33855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FRED. Data as of December 2025. Chart is truncated to exclude outliers during the pandemic. </a:t>
            </a:r>
          </a:p>
        </p:txBody>
      </p:sp>
      <p:sp>
        <p:nvSpPr>
          <p:cNvPr id="27" name="Rectangle 26">
            <a:extLst>
              <a:ext uri="{FF2B5EF4-FFF2-40B4-BE49-F238E27FC236}">
                <a16:creationId xmlns:a16="http://schemas.microsoft.com/office/drawing/2014/main" id="{A19914AC-D811-DC7E-725D-E7E4D390DA7D}"/>
              </a:ext>
            </a:extLst>
          </p:cNvPr>
          <p:cNvSpPr/>
          <p:nvPr/>
        </p:nvSpPr>
        <p:spPr>
          <a:xfrm>
            <a:off x="9229826" y="2760835"/>
            <a:ext cx="1929665" cy="4280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sz="1000" b="1" kern="1200">
                <a:solidFill>
                  <a:schemeClr val="accent1"/>
                </a:solidFill>
                <a:highlight>
                  <a:srgbClr val="FFFF00"/>
                </a:highlight>
                <a:latin typeface="Manulife JH Sans Demibold" panose="020B0703040401060103" pitchFamily="34" charset="0"/>
              </a:rPr>
              <a:t>XXXX</a:t>
            </a:r>
          </a:p>
        </p:txBody>
      </p:sp>
      <p:sp>
        <p:nvSpPr>
          <p:cNvPr id="32" name="TextBox 31">
            <a:extLst>
              <a:ext uri="{FF2B5EF4-FFF2-40B4-BE49-F238E27FC236}">
                <a16:creationId xmlns:a16="http://schemas.microsoft.com/office/drawing/2014/main" id="{A2D388E3-8763-F9BD-21C8-3C869701654B}"/>
              </a:ext>
            </a:extLst>
          </p:cNvPr>
          <p:cNvSpPr txBox="1"/>
          <p:nvPr/>
        </p:nvSpPr>
        <p:spPr>
          <a:xfrm>
            <a:off x="1288506" y="5390207"/>
            <a:ext cx="1362227" cy="861132"/>
          </a:xfrm>
          <a:prstGeom prst="rect">
            <a:avLst/>
          </a:prstGeom>
          <a:solidFill>
            <a:srgbClr val="00A758"/>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2.8% </a:t>
            </a:r>
          </a:p>
          <a:p>
            <a:pPr algn="l">
              <a:spcBef>
                <a:spcPts val="600"/>
              </a:spcBef>
            </a:pPr>
            <a:r>
              <a:rPr lang="en-US" sz="1100">
                <a:solidFill>
                  <a:schemeClr val="bg1"/>
                </a:solidFill>
                <a:latin typeface="Manulife JH Sans Demibold" panose="020B0703040401060103" pitchFamily="34" charset="0"/>
              </a:rPr>
              <a:t>‘26 GDP Growth</a:t>
            </a:r>
            <a:r>
              <a:rPr lang="en-US" sz="1100" b="1" baseline="30000">
                <a:solidFill>
                  <a:schemeClr val="bg1"/>
                </a:solidFill>
                <a:latin typeface="Manulife JH Sans Demibold" panose="020B0703040401060103" pitchFamily="34" charset="0"/>
              </a:rPr>
              <a:t>1</a:t>
            </a:r>
          </a:p>
        </p:txBody>
      </p:sp>
      <p:sp>
        <p:nvSpPr>
          <p:cNvPr id="34" name="TextBox 33">
            <a:extLst>
              <a:ext uri="{FF2B5EF4-FFF2-40B4-BE49-F238E27FC236}">
                <a16:creationId xmlns:a16="http://schemas.microsoft.com/office/drawing/2014/main" id="{CA29E640-A042-BFCB-79C4-37F56D319339}"/>
              </a:ext>
            </a:extLst>
          </p:cNvPr>
          <p:cNvSpPr txBox="1"/>
          <p:nvPr/>
        </p:nvSpPr>
        <p:spPr>
          <a:xfrm>
            <a:off x="2713078" y="5390207"/>
            <a:ext cx="1362227" cy="861132"/>
          </a:xfrm>
          <a:prstGeom prst="rect">
            <a:avLst/>
          </a:prstGeom>
          <a:solidFill>
            <a:srgbClr val="06874E"/>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2.7% </a:t>
            </a:r>
          </a:p>
          <a:p>
            <a:pPr>
              <a:spcBef>
                <a:spcPts val="600"/>
              </a:spcBef>
            </a:pPr>
            <a:r>
              <a:rPr lang="en-US" sz="1100">
                <a:solidFill>
                  <a:schemeClr val="bg1"/>
                </a:solidFill>
                <a:latin typeface="Manulife JH Sans Demibold" panose="020B0703040401060103" pitchFamily="34" charset="0"/>
              </a:rPr>
              <a:t>‘25 CPI Growth</a:t>
            </a:r>
            <a:r>
              <a:rPr lang="en-US" sz="1100" b="1" baseline="30000">
                <a:solidFill>
                  <a:schemeClr val="bg1"/>
                </a:solidFill>
                <a:latin typeface="Manulife JH Sans Demibold" panose="020B0703040401060103" pitchFamily="34" charset="0"/>
              </a:rPr>
              <a:t>4</a:t>
            </a:r>
            <a:endParaRPr lang="en-US" sz="1100">
              <a:solidFill>
                <a:schemeClr val="bg1"/>
              </a:solidFill>
              <a:latin typeface="Manulife JH Sans Demibold" panose="020B0703040401060103" pitchFamily="34" charset="0"/>
            </a:endParaRPr>
          </a:p>
        </p:txBody>
      </p:sp>
      <p:sp>
        <p:nvSpPr>
          <p:cNvPr id="35" name="TextBox 34">
            <a:extLst>
              <a:ext uri="{FF2B5EF4-FFF2-40B4-BE49-F238E27FC236}">
                <a16:creationId xmlns:a16="http://schemas.microsoft.com/office/drawing/2014/main" id="{6473A117-D280-A402-641D-C9BAB2660355}"/>
              </a:ext>
            </a:extLst>
          </p:cNvPr>
          <p:cNvSpPr txBox="1"/>
          <p:nvPr/>
        </p:nvSpPr>
        <p:spPr>
          <a:xfrm>
            <a:off x="4137650" y="5390207"/>
            <a:ext cx="1362227" cy="861132"/>
          </a:xfrm>
          <a:prstGeom prst="rect">
            <a:avLst/>
          </a:prstGeom>
          <a:solidFill>
            <a:srgbClr val="046138"/>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0.4% </a:t>
            </a:r>
          </a:p>
          <a:p>
            <a:pPr>
              <a:spcBef>
                <a:spcPts val="600"/>
              </a:spcBef>
            </a:pPr>
            <a:r>
              <a:rPr lang="en-US" sz="1100">
                <a:solidFill>
                  <a:schemeClr val="bg1"/>
                </a:solidFill>
                <a:latin typeface="Manulife JH Sans Demibold" panose="020B0703040401060103" pitchFamily="34" charset="0"/>
              </a:rPr>
              <a:t>‘25 Job Growth</a:t>
            </a:r>
            <a:r>
              <a:rPr lang="en-US" sz="1100" b="1" baseline="30000">
                <a:solidFill>
                  <a:schemeClr val="bg1"/>
                </a:solidFill>
                <a:latin typeface="Manulife JH Sans Demibold" panose="020B0703040401060103" pitchFamily="34" charset="0"/>
              </a:rPr>
              <a:t>4</a:t>
            </a:r>
            <a:endParaRPr lang="en-US" sz="1100">
              <a:solidFill>
                <a:schemeClr val="bg1"/>
              </a:solidFill>
              <a:latin typeface="Manulife JH Sans Demibold" panose="020B0703040401060103" pitchFamily="34" charset="0"/>
            </a:endParaRPr>
          </a:p>
        </p:txBody>
      </p:sp>
      <p:sp>
        <p:nvSpPr>
          <p:cNvPr id="36" name="TextBox 35">
            <a:extLst>
              <a:ext uri="{FF2B5EF4-FFF2-40B4-BE49-F238E27FC236}">
                <a16:creationId xmlns:a16="http://schemas.microsoft.com/office/drawing/2014/main" id="{6D7BA1E0-DEC2-39C0-7F0C-F98D41D75EC0}"/>
              </a:ext>
            </a:extLst>
          </p:cNvPr>
          <p:cNvSpPr txBox="1"/>
          <p:nvPr/>
        </p:nvSpPr>
        <p:spPr>
          <a:xfrm>
            <a:off x="5572496" y="5390207"/>
            <a:ext cx="1362227" cy="861132"/>
          </a:xfrm>
          <a:prstGeom prst="rect">
            <a:avLst/>
          </a:prstGeom>
          <a:solidFill>
            <a:srgbClr val="004420"/>
          </a:solidFill>
        </p:spPr>
        <p:txBody>
          <a:bodyPr wrap="none" lIns="91440" tIns="91440" rIns="91440" bIns="91440" rtlCol="0">
            <a:noAutofit/>
          </a:bodyPr>
          <a:lstStyle/>
          <a:p>
            <a:pPr algn="l">
              <a:spcBef>
                <a:spcPts val="600"/>
              </a:spcBef>
            </a:pPr>
            <a:r>
              <a:rPr lang="en-US" sz="3200" dirty="0">
                <a:solidFill>
                  <a:schemeClr val="bg1"/>
                </a:solidFill>
                <a:latin typeface="Manulife JH Sans Demibold" panose="020B0703040401060103" pitchFamily="34" charset="0"/>
              </a:rPr>
              <a:t>4.10% </a:t>
            </a:r>
          </a:p>
          <a:p>
            <a:pPr>
              <a:spcBef>
                <a:spcPts val="600"/>
              </a:spcBef>
            </a:pPr>
            <a:r>
              <a:rPr lang="en-US" sz="1100" dirty="0">
                <a:solidFill>
                  <a:schemeClr val="bg1"/>
                </a:solidFill>
                <a:latin typeface="Manulife JH Sans Demibold" panose="020B0703040401060103" pitchFamily="34" charset="0"/>
              </a:rPr>
              <a:t>4Q25 10-Y T.</a:t>
            </a:r>
            <a:r>
              <a:rPr lang="en-US" sz="1100" b="1" baseline="30000" dirty="0">
                <a:solidFill>
                  <a:schemeClr val="bg1"/>
                </a:solidFill>
                <a:latin typeface="Manulife JH Sans Demibold" panose="020B0703040401060103" pitchFamily="34" charset="0"/>
              </a:rPr>
              <a:t>5</a:t>
            </a:r>
            <a:r>
              <a:rPr lang="en-US" sz="1100" dirty="0">
                <a:solidFill>
                  <a:schemeClr val="bg1"/>
                </a:solidFill>
                <a:latin typeface="Manulife JH Sans Demibold" panose="020B0703040401060103" pitchFamily="34" charset="0"/>
              </a:rPr>
              <a:t> </a:t>
            </a:r>
          </a:p>
        </p:txBody>
      </p:sp>
      <p:graphicFrame>
        <p:nvGraphicFramePr>
          <p:cNvPr id="5" name="Chart 4">
            <a:extLst>
              <a:ext uri="{FF2B5EF4-FFF2-40B4-BE49-F238E27FC236}">
                <a16:creationId xmlns:a16="http://schemas.microsoft.com/office/drawing/2014/main" id="{85BF34EA-5EFE-4C40-AACD-7ACE7D3DFD3F}"/>
              </a:ext>
            </a:extLst>
          </p:cNvPr>
          <p:cNvGraphicFramePr>
            <a:graphicFrameLocks/>
          </p:cNvGraphicFramePr>
          <p:nvPr/>
        </p:nvGraphicFramePr>
        <p:xfrm>
          <a:off x="7171949" y="1516811"/>
          <a:ext cx="4365781" cy="1955732"/>
        </p:xfrm>
        <a:graphic>
          <a:graphicData uri="http://schemas.openxmlformats.org/drawingml/2006/chart">
            <c:chart xmlns:c="http://schemas.openxmlformats.org/drawingml/2006/chart" xmlns:r="http://schemas.openxmlformats.org/officeDocument/2006/relationships" r:id="rId3"/>
          </a:graphicData>
        </a:graphic>
      </p:graphicFrame>
      <p:sp>
        <p:nvSpPr>
          <p:cNvPr id="10" name="Arrow: Down 9">
            <a:extLst>
              <a:ext uri="{FF2B5EF4-FFF2-40B4-BE49-F238E27FC236}">
                <a16:creationId xmlns:a16="http://schemas.microsoft.com/office/drawing/2014/main" id="{C9A2EDB4-8EA9-DDF2-68AC-A1F2E9B6EF77}"/>
              </a:ext>
            </a:extLst>
          </p:cNvPr>
          <p:cNvSpPr/>
          <p:nvPr/>
        </p:nvSpPr>
        <p:spPr>
          <a:xfrm>
            <a:off x="8402149" y="3143920"/>
            <a:ext cx="107013" cy="8988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11" name="Arrow: Down 10">
            <a:extLst>
              <a:ext uri="{FF2B5EF4-FFF2-40B4-BE49-F238E27FC236}">
                <a16:creationId xmlns:a16="http://schemas.microsoft.com/office/drawing/2014/main" id="{873FFC69-8801-01CC-8E4D-EDFABADCF4FD}"/>
              </a:ext>
            </a:extLst>
          </p:cNvPr>
          <p:cNvSpPr/>
          <p:nvPr/>
        </p:nvSpPr>
        <p:spPr>
          <a:xfrm rot="10800000">
            <a:off x="8541928" y="1652901"/>
            <a:ext cx="107013" cy="8988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12" name="Arrow: Down 11">
            <a:extLst>
              <a:ext uri="{FF2B5EF4-FFF2-40B4-BE49-F238E27FC236}">
                <a16:creationId xmlns:a16="http://schemas.microsoft.com/office/drawing/2014/main" id="{12A4B113-0374-1EE8-5CC3-1164290EBB7B}"/>
              </a:ext>
            </a:extLst>
          </p:cNvPr>
          <p:cNvSpPr/>
          <p:nvPr/>
        </p:nvSpPr>
        <p:spPr>
          <a:xfrm rot="10800000">
            <a:off x="8959329" y="1641926"/>
            <a:ext cx="107013" cy="8988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graphicFrame>
        <p:nvGraphicFramePr>
          <p:cNvPr id="13" name="Chart 12">
            <a:extLst>
              <a:ext uri="{FF2B5EF4-FFF2-40B4-BE49-F238E27FC236}">
                <a16:creationId xmlns:a16="http://schemas.microsoft.com/office/drawing/2014/main" id="{08012007-8586-426A-BC92-80A3E022443F}"/>
              </a:ext>
            </a:extLst>
          </p:cNvPr>
          <p:cNvGraphicFramePr>
            <a:graphicFrameLocks/>
          </p:cNvGraphicFramePr>
          <p:nvPr>
            <p:extLst>
              <p:ext uri="{D42A27DB-BD31-4B8C-83A1-F6EECF244321}">
                <p14:modId xmlns:p14="http://schemas.microsoft.com/office/powerpoint/2010/main" val="685167064"/>
              </p:ext>
            </p:extLst>
          </p:nvPr>
        </p:nvGraphicFramePr>
        <p:xfrm>
          <a:off x="7171949" y="4001014"/>
          <a:ext cx="4575175" cy="2102605"/>
        </p:xfrm>
        <a:graphic>
          <a:graphicData uri="http://schemas.openxmlformats.org/drawingml/2006/chart">
            <c:chart xmlns:c="http://schemas.openxmlformats.org/drawingml/2006/chart" xmlns:r="http://schemas.openxmlformats.org/officeDocument/2006/relationships" r:id="rId4"/>
          </a:graphicData>
        </a:graphic>
      </p:graphicFrame>
      <p:sp>
        <p:nvSpPr>
          <p:cNvPr id="15" name="Arrow: Right 14">
            <a:extLst>
              <a:ext uri="{FF2B5EF4-FFF2-40B4-BE49-F238E27FC236}">
                <a16:creationId xmlns:a16="http://schemas.microsoft.com/office/drawing/2014/main" id="{96606452-E667-441F-569B-3EFF2B159177}"/>
              </a:ext>
            </a:extLst>
          </p:cNvPr>
          <p:cNvSpPr/>
          <p:nvPr/>
        </p:nvSpPr>
        <p:spPr>
          <a:xfrm rot="5400000">
            <a:off x="10792934" y="5784058"/>
            <a:ext cx="89970" cy="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17" name="Arrow: Right 16">
            <a:extLst>
              <a:ext uri="{FF2B5EF4-FFF2-40B4-BE49-F238E27FC236}">
                <a16:creationId xmlns:a16="http://schemas.microsoft.com/office/drawing/2014/main" id="{02E3F877-E487-96B8-CF77-DB4F5B273FA8}"/>
              </a:ext>
            </a:extLst>
          </p:cNvPr>
          <p:cNvSpPr/>
          <p:nvPr/>
        </p:nvSpPr>
        <p:spPr>
          <a:xfrm rot="5400000">
            <a:off x="9268390" y="5780917"/>
            <a:ext cx="89970" cy="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
        <p:nvSpPr>
          <p:cNvPr id="18" name="Arrow: Right 17">
            <a:extLst>
              <a:ext uri="{FF2B5EF4-FFF2-40B4-BE49-F238E27FC236}">
                <a16:creationId xmlns:a16="http://schemas.microsoft.com/office/drawing/2014/main" id="{8E6AFB4A-F8A3-9825-CA37-6144325084BF}"/>
              </a:ext>
            </a:extLst>
          </p:cNvPr>
          <p:cNvSpPr/>
          <p:nvPr/>
        </p:nvSpPr>
        <p:spPr>
          <a:xfrm rot="16200000">
            <a:off x="10929965" y="4237485"/>
            <a:ext cx="89970" cy="8292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l"/>
            <a:endParaRPr lang="en-US" err="1"/>
          </a:p>
        </p:txBody>
      </p:sp>
    </p:spTree>
    <p:extLst>
      <p:ext uri="{BB962C8B-B14F-4D97-AF65-F5344CB8AC3E}">
        <p14:creationId xmlns:p14="http://schemas.microsoft.com/office/powerpoint/2010/main" val="2451413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356B-20B9-DD48-3A93-30FC18D1B07F}"/>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200-000027000000}"/>
              </a:ext>
            </a:extLst>
          </p:cNvPr>
          <p:cNvGraphicFramePr>
            <a:graphicFrameLocks/>
          </p:cNvGraphicFramePr>
          <p:nvPr>
            <p:extLst>
              <p:ext uri="{D42A27DB-BD31-4B8C-83A1-F6EECF244321}">
                <p14:modId xmlns:p14="http://schemas.microsoft.com/office/powerpoint/2010/main" val="3373996064"/>
              </p:ext>
            </p:extLst>
          </p:nvPr>
        </p:nvGraphicFramePr>
        <p:xfrm>
          <a:off x="7112690" y="1429218"/>
          <a:ext cx="4452718" cy="1961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4160332918"/>
              </p:ext>
            </p:extLst>
          </p:nvPr>
        </p:nvGraphicFramePr>
        <p:xfrm>
          <a:off x="7112690" y="3926528"/>
          <a:ext cx="4374007" cy="1865376"/>
        </p:xfrm>
        <a:graphic>
          <a:graphicData uri="http://schemas.openxmlformats.org/drawingml/2006/chart">
            <c:chart xmlns:c="http://schemas.openxmlformats.org/drawingml/2006/chart" xmlns:r="http://schemas.openxmlformats.org/officeDocument/2006/relationships" r:id="rId4"/>
          </a:graphicData>
        </a:graphic>
      </p:graphicFrame>
      <p:sp>
        <p:nvSpPr>
          <p:cNvPr id="2" name="object 2">
            <a:extLst>
              <a:ext uri="{FF2B5EF4-FFF2-40B4-BE49-F238E27FC236}">
                <a16:creationId xmlns:a16="http://schemas.microsoft.com/office/drawing/2014/main" id="{C7D738BC-C649-DDE5-DB07-54714D6FF328}"/>
              </a:ext>
            </a:extLst>
          </p:cNvPr>
          <p:cNvSpPr txBox="1"/>
          <p:nvPr/>
        </p:nvSpPr>
        <p:spPr>
          <a:xfrm>
            <a:off x="1296138" y="1294636"/>
            <a:ext cx="5638585" cy="3870970"/>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A measured recovery in capital markets activity </a:t>
            </a:r>
            <a:r>
              <a:rPr lang="en-US" sz="1200" spc="-18">
                <a:latin typeface="Manulife JH Sans" panose="020B0503040401060103" pitchFamily="34" charset="0"/>
                <a:cs typeface="Calibri"/>
              </a:rPr>
              <a:t>is rooted in stronger debt liquidity, investor acceptance of higher-for-longer interest rates despite overall lower debt costs versus last year, marginally neutral-to-positive leverage conditions, stronger fundraising, positive return momentum and an increasing maturity wall.</a:t>
            </a:r>
            <a:r>
              <a:rPr lang="en-US" sz="1200" spc="-18" baseline="30000">
                <a:latin typeface="Manulife JH Sans" panose="020B0503040401060103" pitchFamily="34" charset="0"/>
                <a:cs typeface="Calibri"/>
              </a:rPr>
              <a:t>1</a:t>
            </a:r>
          </a:p>
          <a:p>
            <a:pPr marL="226060" marR="189230" lvl="1" indent="-188595">
              <a:spcBef>
                <a:spcPts val="300"/>
              </a:spcBef>
              <a:spcAft>
                <a:spcPts val="300"/>
              </a:spcAft>
              <a:buFont typeface="Arial Black"/>
              <a:buChar char="•"/>
              <a:tabLst>
                <a:tab pos="226060" algn="l"/>
              </a:tabLst>
            </a:pPr>
            <a:r>
              <a:rPr lang="en-US" sz="1200" b="1" spc="-18">
                <a:latin typeface="Manulife JH Sans" panose="020B0503040401060103" pitchFamily="34" charset="0"/>
                <a:cs typeface="Calibri"/>
              </a:rPr>
              <a:t>2025 investment activity picked up despite a challenging policy landscape and heighted uncertainty</a:t>
            </a:r>
            <a:r>
              <a:rPr lang="en-US" sz="1200" spc="-18">
                <a:latin typeface="Manulife JH Sans" panose="020B0503040401060103" pitchFamily="34" charset="0"/>
                <a:cs typeface="Calibri"/>
              </a:rPr>
              <a:t>, as institutional investors returned to the market</a:t>
            </a:r>
            <a:r>
              <a:rPr lang="en-US" sz="1200" b="1" spc="-18">
                <a:latin typeface="Manulife JH Sans" panose="020B0503040401060103" pitchFamily="34" charset="0"/>
                <a:cs typeface="Calibri"/>
              </a:rPr>
              <a:t>.</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 reset basis and improved debt availability and costs are drawing capital off the sidelines, as well as better bid-ask alignment.</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Improved fundraising reflects growing positive investor sentiment, particularly around rates and stronger transaction pipelines.</a:t>
            </a:r>
          </a:p>
          <a:p>
            <a:pPr marL="226060" marR="189230" indent="-188595">
              <a:spcBef>
                <a:spcPts val="300"/>
              </a:spcBef>
              <a:spcAft>
                <a:spcPts val="300"/>
              </a:spcAft>
              <a:buFont typeface="Arial Black"/>
              <a:buChar char="•"/>
              <a:tabLst>
                <a:tab pos="226060" algn="l"/>
              </a:tabLst>
            </a:pPr>
            <a:r>
              <a:rPr lang="en-US" sz="1200" b="1" spc="-18">
                <a:latin typeface="Manulife JH Sans" panose="020B0503040401060103" pitchFamily="34" charset="0"/>
                <a:cs typeface="Calibri"/>
              </a:rPr>
              <a:t>Investors face tighter spreads between cap rates and risk-free rates, pushing them further along the risk curve. </a:t>
            </a:r>
            <a:r>
              <a:rPr lang="en-US" sz="1200" spc="-18">
                <a:latin typeface="Manulife JH Sans" panose="020B0503040401060103" pitchFamily="34" charset="0"/>
                <a:cs typeface="Calibri"/>
              </a:rPr>
              <a:t>But investors recognize the benefits of real estate as a diversification tool, a hedge against inflation, and a durable income stream with carefully curated asset management and will stay vigilant in navigating potential risks and opportunities.</a:t>
            </a:r>
            <a:r>
              <a:rPr lang="en-US" sz="1200" spc="-18" baseline="30000">
                <a:latin typeface="Manulife JH Sans" panose="020B0503040401060103" pitchFamily="34" charset="0"/>
                <a:cs typeface="Calibri"/>
              </a:rPr>
              <a:t>1</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A more stable financial environment heading into 2026 should provide support for capital deployment and refinancing.</a:t>
            </a:r>
            <a:endParaRPr lang="en-US" sz="1200" spc="-18">
              <a:latin typeface="Manulife JH Sans" panose="020B0503040401060103" pitchFamily="34" charset="0"/>
              <a:cs typeface="Calibri"/>
            </a:endParaRPr>
          </a:p>
        </p:txBody>
      </p:sp>
      <p:sp>
        <p:nvSpPr>
          <p:cNvPr id="6" name="TextBox 5">
            <a:extLst>
              <a:ext uri="{FF2B5EF4-FFF2-40B4-BE49-F238E27FC236}">
                <a16:creationId xmlns:a16="http://schemas.microsoft.com/office/drawing/2014/main" id="{72129CFC-0783-AB07-7DEF-F5BBC6A241DC}"/>
              </a:ext>
            </a:extLst>
          </p:cNvPr>
          <p:cNvSpPr txBox="1"/>
          <p:nvPr/>
        </p:nvSpPr>
        <p:spPr>
          <a:xfrm>
            <a:off x="1288507" y="6407360"/>
            <a:ext cx="8229600" cy="382060"/>
          </a:xfrm>
          <a:prstGeom prst="rect">
            <a:avLst/>
          </a:prstGeom>
          <a:noFill/>
        </p:spPr>
        <p:txBody>
          <a:bodyPr wrap="square" lIns="0" tIns="0" rIns="0" bIns="0" numCol="1" spcCol="0" rtlCol="0">
            <a:noAutofit/>
          </a:bodyPr>
          <a:lstStyle/>
          <a:p>
            <a:r>
              <a:rPr lang="en-US" sz="800">
                <a:solidFill>
                  <a:schemeClr val="bg1">
                    <a:lumMod val="65000"/>
                  </a:schemeClr>
                </a:solidFill>
              </a:rPr>
              <a:t>1 </a:t>
            </a:r>
            <a:r>
              <a:rPr lang="en-US" sz="800">
                <a:solidFill>
                  <a:schemeClr val="bg1">
                    <a:lumMod val="65000"/>
                  </a:schemeClr>
                </a:solidFill>
                <a:ea typeface="Calibri" panose="020F0502020204030204" pitchFamily="34" charset="0"/>
                <a:cs typeface="Calibri" panose="020F0502020204030204" pitchFamily="34" charset="0"/>
              </a:rPr>
              <a:t>“Market Matters, Real Estate Investment Conditions &amp; Trends.” Cushman &amp; Wakefield. December 2025. 2 </a:t>
            </a:r>
            <a:r>
              <a:rPr lang="en-US" sz="800" err="1">
                <a:solidFill>
                  <a:schemeClr val="bg1">
                    <a:lumMod val="65000"/>
                  </a:schemeClr>
                </a:solidFill>
                <a:ea typeface="Calibri" panose="020F0502020204030204" pitchFamily="34" charset="0"/>
                <a:cs typeface="Calibri" panose="020F0502020204030204" pitchFamily="34" charset="0"/>
              </a:rPr>
              <a:t>Preqin</a:t>
            </a:r>
            <a:r>
              <a:rPr lang="en-US" sz="800">
                <a:solidFill>
                  <a:schemeClr val="bg1">
                    <a:lumMod val="65000"/>
                  </a:schemeClr>
                </a:solidFill>
                <a:ea typeface="Calibri" panose="020F0502020204030204" pitchFamily="34" charset="0"/>
                <a:cs typeface="Calibri" panose="020F0502020204030204" pitchFamily="34" charset="0"/>
              </a:rPr>
              <a:t>. Data as of December 2025. Note: Dry Powder includes North America for Real Estate value added, core, opportunistic, core-plus. 3 “Quarterly Survey of Commercial/Multifamily Mortgage Bankers Originations.” MBA. 3Q25.</a:t>
            </a:r>
          </a:p>
          <a:p>
            <a:endParaRPr lang="en-US" sz="800">
              <a:solidFill>
                <a:schemeClr val="bg1">
                  <a:lumMod val="65000"/>
                </a:schemeClr>
              </a:solidFill>
            </a:endParaRPr>
          </a:p>
        </p:txBody>
      </p:sp>
      <p:sp>
        <p:nvSpPr>
          <p:cNvPr id="7" name="Title 6">
            <a:extLst>
              <a:ext uri="{FF2B5EF4-FFF2-40B4-BE49-F238E27FC236}">
                <a16:creationId xmlns:a16="http://schemas.microsoft.com/office/drawing/2014/main" id="{E88AFAB7-0F3B-8F2F-1DDD-648EC135DB20}"/>
              </a:ext>
            </a:extLst>
          </p:cNvPr>
          <p:cNvSpPr>
            <a:spLocks noGrp="1"/>
          </p:cNvSpPr>
          <p:nvPr>
            <p:ph type="title"/>
          </p:nvPr>
        </p:nvSpPr>
        <p:spPr>
          <a:xfrm>
            <a:off x="1296140" y="519436"/>
            <a:ext cx="10270386" cy="373055"/>
          </a:xfrm>
        </p:spPr>
        <p:txBody>
          <a:bodyPr/>
          <a:lstStyle/>
          <a:p>
            <a:r>
              <a:rPr lang="en-US" spc="-150"/>
              <a:t>U.S. Capital Markets</a:t>
            </a:r>
          </a:p>
        </p:txBody>
      </p:sp>
      <p:sp>
        <p:nvSpPr>
          <p:cNvPr id="23" name="Text Placeholder 22">
            <a:extLst>
              <a:ext uri="{FF2B5EF4-FFF2-40B4-BE49-F238E27FC236}">
                <a16:creationId xmlns:a16="http://schemas.microsoft.com/office/drawing/2014/main" id="{BA2F6E71-DE8B-5703-75C1-53A27E70369F}"/>
              </a:ext>
            </a:extLst>
          </p:cNvPr>
          <p:cNvSpPr>
            <a:spLocks noGrp="1"/>
          </p:cNvSpPr>
          <p:nvPr>
            <p:ph type="body" sz="quarter" idx="13"/>
          </p:nvPr>
        </p:nvSpPr>
        <p:spPr/>
        <p:txBody>
          <a:bodyPr/>
          <a:lstStyle/>
          <a:p>
            <a:r>
              <a:rPr lang="en-US"/>
              <a:t>Capital Markets</a:t>
            </a:r>
          </a:p>
        </p:txBody>
      </p:sp>
      <p:sp>
        <p:nvSpPr>
          <p:cNvPr id="18" name="Text Placeholder 17">
            <a:extLst>
              <a:ext uri="{FF2B5EF4-FFF2-40B4-BE49-F238E27FC236}">
                <a16:creationId xmlns:a16="http://schemas.microsoft.com/office/drawing/2014/main" id="{22948775-594A-4CEF-D85D-D7921EF526E6}"/>
              </a:ext>
            </a:extLst>
          </p:cNvPr>
          <p:cNvSpPr>
            <a:spLocks noGrp="1"/>
          </p:cNvSpPr>
          <p:nvPr>
            <p:ph type="body" sz="quarter" idx="14"/>
          </p:nvPr>
        </p:nvSpPr>
        <p:spPr>
          <a:xfrm>
            <a:off x="1296140" y="915157"/>
            <a:ext cx="10270008" cy="266382"/>
          </a:xfrm>
        </p:spPr>
        <p:txBody>
          <a:bodyPr/>
          <a:lstStyle/>
          <a:p>
            <a:r>
              <a:rPr lang="en-US"/>
              <a:t>Improving capital markets conditions are expected to carry into 2026.</a:t>
            </a:r>
          </a:p>
        </p:txBody>
      </p:sp>
      <p:sp>
        <p:nvSpPr>
          <p:cNvPr id="32" name="TextBox 31">
            <a:extLst>
              <a:ext uri="{FF2B5EF4-FFF2-40B4-BE49-F238E27FC236}">
                <a16:creationId xmlns:a16="http://schemas.microsoft.com/office/drawing/2014/main" id="{3FB3144E-63F1-4D59-BA01-C1050128D834}"/>
              </a:ext>
            </a:extLst>
          </p:cNvPr>
          <p:cNvSpPr txBox="1"/>
          <p:nvPr/>
        </p:nvSpPr>
        <p:spPr>
          <a:xfrm>
            <a:off x="1288506" y="5424582"/>
            <a:ext cx="1362227" cy="861132"/>
          </a:xfrm>
          <a:prstGeom prst="rect">
            <a:avLst/>
          </a:prstGeom>
          <a:solidFill>
            <a:srgbClr val="00A758"/>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$241B </a:t>
            </a:r>
          </a:p>
          <a:p>
            <a:pPr>
              <a:spcBef>
                <a:spcPts val="600"/>
              </a:spcBef>
            </a:pPr>
            <a:r>
              <a:rPr lang="en-US" sz="1100">
                <a:solidFill>
                  <a:schemeClr val="bg1"/>
                </a:solidFill>
                <a:latin typeface="Manulife JH Sans Demibold" panose="020B0703040401060103" pitchFamily="34" charset="0"/>
              </a:rPr>
              <a:t>Dry Powder</a:t>
            </a:r>
            <a:r>
              <a:rPr lang="en-US" sz="1100" baseline="30000">
                <a:solidFill>
                  <a:schemeClr val="bg1"/>
                </a:solidFill>
                <a:latin typeface="Manulife JH Sans Demibold" panose="020B0703040401060103" pitchFamily="34" charset="0"/>
              </a:rPr>
              <a:t>2</a:t>
            </a:r>
          </a:p>
        </p:txBody>
      </p:sp>
      <p:sp>
        <p:nvSpPr>
          <p:cNvPr id="34" name="TextBox 33">
            <a:extLst>
              <a:ext uri="{FF2B5EF4-FFF2-40B4-BE49-F238E27FC236}">
                <a16:creationId xmlns:a16="http://schemas.microsoft.com/office/drawing/2014/main" id="{AB859277-3372-0199-C3CD-89F46B6C382F}"/>
              </a:ext>
            </a:extLst>
          </p:cNvPr>
          <p:cNvSpPr txBox="1"/>
          <p:nvPr/>
        </p:nvSpPr>
        <p:spPr>
          <a:xfrm>
            <a:off x="2713078" y="5424582"/>
            <a:ext cx="1362227" cy="861132"/>
          </a:xfrm>
          <a:prstGeom prst="rect">
            <a:avLst/>
          </a:prstGeom>
          <a:solidFill>
            <a:srgbClr val="06874E"/>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$390B</a:t>
            </a:r>
          </a:p>
          <a:p>
            <a:pPr>
              <a:spcBef>
                <a:spcPts val="600"/>
              </a:spcBef>
            </a:pPr>
            <a:r>
              <a:rPr lang="en-US" sz="1100">
                <a:solidFill>
                  <a:schemeClr val="bg1"/>
                </a:solidFill>
                <a:latin typeface="Manulife JH Sans Demibold" panose="020B0703040401060103" pitchFamily="34" charset="0"/>
              </a:rPr>
              <a:t>Transaction Volume</a:t>
            </a:r>
            <a:endParaRPr lang="en-US" sz="1100">
              <a:solidFill>
                <a:schemeClr val="bg1"/>
              </a:solidFill>
            </a:endParaRPr>
          </a:p>
          <a:p>
            <a:pPr algn="l">
              <a:spcBef>
                <a:spcPts val="600"/>
              </a:spcBef>
            </a:pPr>
            <a:endParaRPr lang="en-US" sz="1100">
              <a:solidFill>
                <a:schemeClr val="bg1"/>
              </a:solidFill>
              <a:highlight>
                <a:srgbClr val="FFFF00"/>
              </a:highlight>
              <a:latin typeface="Manulife JH Sans Demibold" panose="020B0703040401060103" pitchFamily="34" charset="0"/>
            </a:endParaRPr>
          </a:p>
        </p:txBody>
      </p:sp>
      <p:sp>
        <p:nvSpPr>
          <p:cNvPr id="35" name="TextBox 34">
            <a:extLst>
              <a:ext uri="{FF2B5EF4-FFF2-40B4-BE49-F238E27FC236}">
                <a16:creationId xmlns:a16="http://schemas.microsoft.com/office/drawing/2014/main" id="{46E9A8D4-103F-DA25-2795-FF5C7B0C2FC0}"/>
              </a:ext>
            </a:extLst>
          </p:cNvPr>
          <p:cNvSpPr txBox="1"/>
          <p:nvPr/>
        </p:nvSpPr>
        <p:spPr>
          <a:xfrm>
            <a:off x="4137650" y="5424582"/>
            <a:ext cx="1362227" cy="861132"/>
          </a:xfrm>
          <a:prstGeom prst="rect">
            <a:avLst/>
          </a:prstGeom>
          <a:solidFill>
            <a:srgbClr val="046138"/>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+15% </a:t>
            </a:r>
          </a:p>
          <a:p>
            <a:pPr>
              <a:spcBef>
                <a:spcPts val="600"/>
              </a:spcBef>
            </a:pPr>
            <a:r>
              <a:rPr lang="en-US" sz="1100">
                <a:solidFill>
                  <a:schemeClr val="bg1"/>
                </a:solidFill>
                <a:latin typeface="Manulife JH Sans Demibold" panose="020B0703040401060103" pitchFamily="34" charset="0"/>
              </a:rPr>
              <a:t>Fundraising</a:t>
            </a:r>
            <a:r>
              <a:rPr lang="en-US" sz="1100" baseline="30000">
                <a:solidFill>
                  <a:schemeClr val="bg1"/>
                </a:solidFill>
                <a:latin typeface="Manulife JH Sans Demibold" panose="020B0703040401060103" pitchFamily="34" charset="0"/>
              </a:rPr>
              <a:t>2</a:t>
            </a:r>
            <a:endParaRPr lang="en-US" sz="1100">
              <a:solidFill>
                <a:schemeClr val="bg1"/>
              </a:solidFill>
              <a:latin typeface="Manulife JH Sans Demibold" panose="020B0703040401060103" pitchFamily="34" charset="0"/>
            </a:endParaRPr>
          </a:p>
        </p:txBody>
      </p:sp>
      <p:sp>
        <p:nvSpPr>
          <p:cNvPr id="36" name="TextBox 35">
            <a:extLst>
              <a:ext uri="{FF2B5EF4-FFF2-40B4-BE49-F238E27FC236}">
                <a16:creationId xmlns:a16="http://schemas.microsoft.com/office/drawing/2014/main" id="{BB496EE6-CAE9-C928-E77B-8FE5573A0DCA}"/>
              </a:ext>
            </a:extLst>
          </p:cNvPr>
          <p:cNvSpPr txBox="1"/>
          <p:nvPr/>
        </p:nvSpPr>
        <p:spPr>
          <a:xfrm>
            <a:off x="5572496" y="5424582"/>
            <a:ext cx="1362227" cy="861132"/>
          </a:xfrm>
          <a:prstGeom prst="rect">
            <a:avLst/>
          </a:prstGeom>
          <a:solidFill>
            <a:srgbClr val="004420"/>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+36% </a:t>
            </a:r>
          </a:p>
          <a:p>
            <a:pPr>
              <a:spcBef>
                <a:spcPts val="600"/>
              </a:spcBef>
            </a:pPr>
            <a:r>
              <a:rPr lang="en-US" sz="1100">
                <a:solidFill>
                  <a:schemeClr val="bg1"/>
                </a:solidFill>
                <a:latin typeface="Manulife JH Sans Demibold" panose="020B0703040401060103" pitchFamily="34" charset="0"/>
              </a:rPr>
              <a:t>Origination</a:t>
            </a:r>
            <a:r>
              <a:rPr lang="en-US" sz="1100" baseline="30000">
                <a:solidFill>
                  <a:schemeClr val="bg1"/>
                </a:solidFill>
                <a:latin typeface="Manulife JH Sans Demibold" panose="020B0703040401060103" pitchFamily="34" charset="0"/>
              </a:rPr>
              <a:t>3</a:t>
            </a:r>
            <a:endParaRPr lang="en-US" sz="1100">
              <a:solidFill>
                <a:schemeClr val="bg1"/>
              </a:solidFill>
              <a:latin typeface="Manulife JH Sans Demibold" panose="020B0703040401060103" pitchFamily="34" charset="0"/>
            </a:endParaRPr>
          </a:p>
        </p:txBody>
      </p:sp>
      <p:sp>
        <p:nvSpPr>
          <p:cNvPr id="11" name="TextBox 10">
            <a:extLst>
              <a:ext uri="{FF2B5EF4-FFF2-40B4-BE49-F238E27FC236}">
                <a16:creationId xmlns:a16="http://schemas.microsoft.com/office/drawing/2014/main" id="{E23B18AD-2109-B518-7127-4E57D246B6EA}"/>
              </a:ext>
            </a:extLst>
          </p:cNvPr>
          <p:cNvSpPr txBox="1"/>
          <p:nvPr/>
        </p:nvSpPr>
        <p:spPr>
          <a:xfrm>
            <a:off x="7112690" y="1228796"/>
            <a:ext cx="4093027"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Transaction Volume</a:t>
            </a:r>
          </a:p>
        </p:txBody>
      </p:sp>
      <p:sp>
        <p:nvSpPr>
          <p:cNvPr id="12" name="TextBox 11">
            <a:extLst>
              <a:ext uri="{FF2B5EF4-FFF2-40B4-BE49-F238E27FC236}">
                <a16:creationId xmlns:a16="http://schemas.microsoft.com/office/drawing/2014/main" id="{9FE00042-4659-AFEE-957C-532F41FE00D1}"/>
              </a:ext>
            </a:extLst>
          </p:cNvPr>
          <p:cNvSpPr txBox="1"/>
          <p:nvPr/>
        </p:nvSpPr>
        <p:spPr>
          <a:xfrm>
            <a:off x="7112690" y="3350187"/>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MSCI Real Capital Analytics. Data as of December 2025. </a:t>
            </a:r>
          </a:p>
        </p:txBody>
      </p:sp>
      <p:sp>
        <p:nvSpPr>
          <p:cNvPr id="13" name="TextBox 12">
            <a:extLst>
              <a:ext uri="{FF2B5EF4-FFF2-40B4-BE49-F238E27FC236}">
                <a16:creationId xmlns:a16="http://schemas.microsoft.com/office/drawing/2014/main" id="{970C3760-7314-2BD9-7047-470C7DFFFFD9}"/>
              </a:ext>
            </a:extLst>
          </p:cNvPr>
          <p:cNvSpPr txBox="1"/>
          <p:nvPr/>
        </p:nvSpPr>
        <p:spPr>
          <a:xfrm>
            <a:off x="7112690" y="3742647"/>
            <a:ext cx="4093027"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Cap Rate by Property Type</a:t>
            </a:r>
          </a:p>
        </p:txBody>
      </p:sp>
      <p:sp>
        <p:nvSpPr>
          <p:cNvPr id="14" name="Rectangle 13">
            <a:extLst>
              <a:ext uri="{FF2B5EF4-FFF2-40B4-BE49-F238E27FC236}">
                <a16:creationId xmlns:a16="http://schemas.microsoft.com/office/drawing/2014/main" id="{CD6411B7-8197-509D-C7D2-D0C39C9AC771}"/>
              </a:ext>
            </a:extLst>
          </p:cNvPr>
          <p:cNvSpPr/>
          <p:nvPr/>
        </p:nvSpPr>
        <p:spPr>
          <a:xfrm>
            <a:off x="8393823" y="1657125"/>
            <a:ext cx="1855077" cy="47866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Transaction volume and liquidity gradually improving</a:t>
            </a:r>
          </a:p>
        </p:txBody>
      </p:sp>
      <p:sp>
        <p:nvSpPr>
          <p:cNvPr id="15" name="Rectangle 14">
            <a:extLst>
              <a:ext uri="{FF2B5EF4-FFF2-40B4-BE49-F238E27FC236}">
                <a16:creationId xmlns:a16="http://schemas.microsoft.com/office/drawing/2014/main" id="{ACFF0095-660E-A1F3-ED17-82440E8DF829}"/>
              </a:ext>
            </a:extLst>
          </p:cNvPr>
          <p:cNvSpPr/>
          <p:nvPr/>
        </p:nvSpPr>
        <p:spPr>
          <a:xfrm>
            <a:off x="9025854" y="4188448"/>
            <a:ext cx="2046514" cy="35727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kern="1200">
                <a:solidFill>
                  <a:schemeClr val="accent1"/>
                </a:solidFill>
                <a:latin typeface="Manulife JH Sans Demibold" panose="020B0703040401060103" pitchFamily="34" charset="0"/>
              </a:rPr>
              <a:t>Cap rates have largely repriced, averaging 6.4%</a:t>
            </a:r>
          </a:p>
        </p:txBody>
      </p:sp>
      <p:sp>
        <p:nvSpPr>
          <p:cNvPr id="16" name="TextBox 15">
            <a:extLst>
              <a:ext uri="{FF2B5EF4-FFF2-40B4-BE49-F238E27FC236}">
                <a16:creationId xmlns:a16="http://schemas.microsoft.com/office/drawing/2014/main" id="{DE1D83BE-AFE4-7D42-DD03-08983506F02B}"/>
              </a:ext>
            </a:extLst>
          </p:cNvPr>
          <p:cNvSpPr txBox="1"/>
          <p:nvPr/>
        </p:nvSpPr>
        <p:spPr>
          <a:xfrm>
            <a:off x="7112690" y="5796927"/>
            <a:ext cx="4389120" cy="33855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MSCI Real Capital Analytics. Data as of December 2025. The average is a weighted by commercial and residential transactions.</a:t>
            </a:r>
          </a:p>
        </p:txBody>
      </p:sp>
    </p:spTree>
    <p:extLst>
      <p:ext uri="{BB962C8B-B14F-4D97-AF65-F5344CB8AC3E}">
        <p14:creationId xmlns:p14="http://schemas.microsoft.com/office/powerpoint/2010/main" val="36584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F8FA-E822-7988-198D-39CC17DC6D84}"/>
            </a:ext>
          </a:extLst>
        </p:cNvPr>
        <p:cNvGrpSpPr/>
        <p:nvPr/>
      </p:nvGrpSpPr>
      <p:grpSpPr>
        <a:xfrm>
          <a:off x="0" y="0"/>
          <a:ext cx="0" cy="0"/>
          <a:chOff x="0" y="0"/>
          <a:chExt cx="0" cy="0"/>
        </a:xfrm>
      </p:grpSpPr>
      <p:graphicFrame>
        <p:nvGraphicFramePr>
          <p:cNvPr id="15" name="Content Placeholder 5">
            <a:extLst>
              <a:ext uri="{FF2B5EF4-FFF2-40B4-BE49-F238E27FC236}">
                <a16:creationId xmlns:a16="http://schemas.microsoft.com/office/drawing/2014/main" id="{3E9769BD-FAF1-4CA8-ABF6-68D66F922470}"/>
              </a:ext>
            </a:extLst>
          </p:cNvPr>
          <p:cNvGraphicFramePr>
            <a:graphicFrameLocks noGrp="1"/>
          </p:cNvGraphicFramePr>
          <p:nvPr>
            <p:extLst>
              <p:ext uri="{D42A27DB-BD31-4B8C-83A1-F6EECF244321}">
                <p14:modId xmlns:p14="http://schemas.microsoft.com/office/powerpoint/2010/main" val="4082334986"/>
              </p:ext>
            </p:extLst>
          </p:nvPr>
        </p:nvGraphicFramePr>
        <p:xfrm>
          <a:off x="7047965" y="1544281"/>
          <a:ext cx="4531326" cy="195893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E7D246A-9E35-F127-1BC8-AFE7921495E3}"/>
              </a:ext>
            </a:extLst>
          </p:cNvPr>
          <p:cNvSpPr txBox="1"/>
          <p:nvPr/>
        </p:nvSpPr>
        <p:spPr>
          <a:xfrm>
            <a:off x="1296138" y="6414980"/>
            <a:ext cx="8241267" cy="320680"/>
          </a:xfrm>
          <a:prstGeom prst="rect">
            <a:avLst/>
          </a:prstGeom>
          <a:noFill/>
        </p:spPr>
        <p:txBody>
          <a:bodyPr wrap="square" lIns="0" tIns="0" rIns="0" bIns="0" numCol="1" spcCol="0" rtlCol="0">
            <a:noAutofit/>
          </a:bodyPr>
          <a:lstStyle/>
          <a:p>
            <a:r>
              <a:rPr lang="en-US" sz="800" dirty="0">
                <a:solidFill>
                  <a:schemeClr val="bg1">
                    <a:lumMod val="65000"/>
                  </a:schemeClr>
                </a:solidFill>
              </a:rPr>
              <a:t>1 NCREIF. Data as of September 2025. 2 Mortgage Bankers Association. Data as of December 2025. Note: CMBS - Commercial Mortgage-Backed Securities; CDO - Collateralized Debt Obligation; ABS - Asset-Backed Securities; FHA – Federal Housing Administration.</a:t>
            </a:r>
          </a:p>
          <a:p>
            <a:pPr algn="l"/>
            <a:endParaRPr lang="en-US" sz="800" dirty="0">
              <a:solidFill>
                <a:schemeClr val="bg1">
                  <a:lumMod val="65000"/>
                </a:schemeClr>
              </a:solidFill>
            </a:endParaRPr>
          </a:p>
        </p:txBody>
      </p:sp>
      <p:sp>
        <p:nvSpPr>
          <p:cNvPr id="7" name="Title 6">
            <a:extLst>
              <a:ext uri="{FF2B5EF4-FFF2-40B4-BE49-F238E27FC236}">
                <a16:creationId xmlns:a16="http://schemas.microsoft.com/office/drawing/2014/main" id="{14FA01D6-ACC5-AB65-A9D6-527C82AC42EA}"/>
              </a:ext>
            </a:extLst>
          </p:cNvPr>
          <p:cNvSpPr>
            <a:spLocks noGrp="1"/>
          </p:cNvSpPr>
          <p:nvPr>
            <p:ph type="title"/>
          </p:nvPr>
        </p:nvSpPr>
        <p:spPr/>
        <p:txBody>
          <a:bodyPr/>
          <a:lstStyle/>
          <a:p>
            <a:r>
              <a:rPr lang="en-US" spc="-150" dirty="0"/>
              <a:t>U.S. Credit Markets</a:t>
            </a:r>
          </a:p>
        </p:txBody>
      </p:sp>
      <p:sp>
        <p:nvSpPr>
          <p:cNvPr id="23" name="Text Placeholder 22">
            <a:extLst>
              <a:ext uri="{FF2B5EF4-FFF2-40B4-BE49-F238E27FC236}">
                <a16:creationId xmlns:a16="http://schemas.microsoft.com/office/drawing/2014/main" id="{EEC17084-6D90-9026-80AE-276F8E8609C8}"/>
              </a:ext>
            </a:extLst>
          </p:cNvPr>
          <p:cNvSpPr>
            <a:spLocks noGrp="1"/>
          </p:cNvSpPr>
          <p:nvPr>
            <p:ph type="body" sz="quarter" idx="13"/>
          </p:nvPr>
        </p:nvSpPr>
        <p:spPr/>
        <p:txBody>
          <a:bodyPr/>
          <a:lstStyle/>
          <a:p>
            <a:r>
              <a:rPr lang="en-US"/>
              <a:t>Credit Markets</a:t>
            </a:r>
          </a:p>
        </p:txBody>
      </p:sp>
      <p:sp>
        <p:nvSpPr>
          <p:cNvPr id="16" name="Text Placeholder 15">
            <a:extLst>
              <a:ext uri="{FF2B5EF4-FFF2-40B4-BE49-F238E27FC236}">
                <a16:creationId xmlns:a16="http://schemas.microsoft.com/office/drawing/2014/main" id="{D42B31E6-96A5-53A2-2A73-89D696173C32}"/>
              </a:ext>
            </a:extLst>
          </p:cNvPr>
          <p:cNvSpPr>
            <a:spLocks noGrp="1"/>
          </p:cNvSpPr>
          <p:nvPr>
            <p:ph type="body" sz="quarter" idx="14"/>
          </p:nvPr>
        </p:nvSpPr>
        <p:spPr/>
        <p:txBody>
          <a:bodyPr/>
          <a:lstStyle/>
          <a:p>
            <a:r>
              <a:rPr lang="en-US" dirty="0"/>
              <a:t>Elevated rates, policy uncertainty and capital dislocation are still creating entry points for CRE Credit.</a:t>
            </a:r>
          </a:p>
        </p:txBody>
      </p:sp>
      <p:sp>
        <p:nvSpPr>
          <p:cNvPr id="32" name="TextBox 31">
            <a:extLst>
              <a:ext uri="{FF2B5EF4-FFF2-40B4-BE49-F238E27FC236}">
                <a16:creationId xmlns:a16="http://schemas.microsoft.com/office/drawing/2014/main" id="{FA7BCC58-054F-58C1-AA5F-53E9199BA198}"/>
              </a:ext>
            </a:extLst>
          </p:cNvPr>
          <p:cNvSpPr txBox="1"/>
          <p:nvPr/>
        </p:nvSpPr>
        <p:spPr>
          <a:xfrm>
            <a:off x="1288506" y="5424582"/>
            <a:ext cx="1362227" cy="861132"/>
          </a:xfrm>
          <a:prstGeom prst="rect">
            <a:avLst/>
          </a:prstGeom>
          <a:solidFill>
            <a:srgbClr val="00A758"/>
          </a:solidFill>
        </p:spPr>
        <p:txBody>
          <a:bodyPr wrap="none" lIns="91440" tIns="91440" rIns="91440" bIns="91440" rtlCol="0">
            <a:noAutofit/>
          </a:bodyPr>
          <a:lstStyle/>
          <a:p>
            <a:pPr>
              <a:spcBef>
                <a:spcPts val="600"/>
              </a:spcBef>
            </a:pPr>
            <a:r>
              <a:rPr lang="en-US" sz="2800">
                <a:solidFill>
                  <a:schemeClr val="bg1"/>
                </a:solidFill>
                <a:latin typeface="Manulife JH Sans Demibold" panose="020B0703040401060103" pitchFamily="34" charset="0"/>
              </a:rPr>
              <a:t>$6.6T</a:t>
            </a:r>
          </a:p>
          <a:p>
            <a:pPr>
              <a:spcBef>
                <a:spcPts val="600"/>
              </a:spcBef>
            </a:pPr>
            <a:r>
              <a:rPr lang="en-US" sz="1100">
                <a:solidFill>
                  <a:schemeClr val="bg1"/>
                </a:solidFill>
                <a:latin typeface="Manulife JH Sans Demibold" panose="020B0703040401060103" pitchFamily="34" charset="0"/>
              </a:rPr>
              <a:t>Credit Mkt Size</a:t>
            </a:r>
          </a:p>
          <a:p>
            <a:pPr algn="l">
              <a:spcBef>
                <a:spcPts val="600"/>
              </a:spcBef>
            </a:pPr>
            <a:endParaRPr lang="en-US" sz="1100">
              <a:solidFill>
                <a:schemeClr val="bg1"/>
              </a:solidFill>
              <a:latin typeface="Manulife JH Sans Demibold" panose="020B0703040401060103" pitchFamily="34" charset="0"/>
            </a:endParaRPr>
          </a:p>
        </p:txBody>
      </p:sp>
      <p:sp>
        <p:nvSpPr>
          <p:cNvPr id="34" name="TextBox 33">
            <a:extLst>
              <a:ext uri="{FF2B5EF4-FFF2-40B4-BE49-F238E27FC236}">
                <a16:creationId xmlns:a16="http://schemas.microsoft.com/office/drawing/2014/main" id="{7D1742CF-ADDC-8615-5285-32892BD9F423}"/>
              </a:ext>
            </a:extLst>
          </p:cNvPr>
          <p:cNvSpPr txBox="1"/>
          <p:nvPr/>
        </p:nvSpPr>
        <p:spPr>
          <a:xfrm>
            <a:off x="2713078" y="5424582"/>
            <a:ext cx="1362227" cy="861132"/>
          </a:xfrm>
          <a:prstGeom prst="rect">
            <a:avLst/>
          </a:prstGeom>
          <a:solidFill>
            <a:srgbClr val="06874E"/>
          </a:solidFill>
        </p:spPr>
        <p:txBody>
          <a:bodyPr wrap="none" lIns="91440" tIns="91440" rIns="91440" bIns="91440" rtlCol="0">
            <a:noAutofit/>
          </a:bodyPr>
          <a:lstStyle/>
          <a:p>
            <a:pPr>
              <a:spcBef>
                <a:spcPts val="600"/>
              </a:spcBef>
            </a:pPr>
            <a:r>
              <a:rPr lang="en-US" sz="2800">
                <a:solidFill>
                  <a:schemeClr val="bg1"/>
                </a:solidFill>
                <a:latin typeface="Manulife JH Sans Demibold" panose="020B0703040401060103" pitchFamily="34" charset="0"/>
              </a:rPr>
              <a:t>$197B</a:t>
            </a:r>
          </a:p>
          <a:p>
            <a:pPr>
              <a:spcBef>
                <a:spcPts val="600"/>
              </a:spcBef>
            </a:pPr>
            <a:r>
              <a:rPr lang="en-US" sz="1100">
                <a:solidFill>
                  <a:schemeClr val="bg1"/>
                </a:solidFill>
                <a:latin typeface="Manulife JH Sans Demibold" panose="020B0703040401060103" pitchFamily="34" charset="0"/>
              </a:rPr>
              <a:t>$ Credit Raised</a:t>
            </a:r>
          </a:p>
        </p:txBody>
      </p:sp>
      <p:sp>
        <p:nvSpPr>
          <p:cNvPr id="35" name="TextBox 34">
            <a:extLst>
              <a:ext uri="{FF2B5EF4-FFF2-40B4-BE49-F238E27FC236}">
                <a16:creationId xmlns:a16="http://schemas.microsoft.com/office/drawing/2014/main" id="{C90CBBCE-CB2B-B8AA-DB6F-EC2DED091458}"/>
              </a:ext>
            </a:extLst>
          </p:cNvPr>
          <p:cNvSpPr txBox="1"/>
          <p:nvPr/>
        </p:nvSpPr>
        <p:spPr>
          <a:xfrm>
            <a:off x="4137650" y="5424582"/>
            <a:ext cx="1362227" cy="861132"/>
          </a:xfrm>
          <a:prstGeom prst="rect">
            <a:avLst/>
          </a:prstGeom>
          <a:solidFill>
            <a:srgbClr val="046138"/>
          </a:solidFill>
        </p:spPr>
        <p:txBody>
          <a:bodyPr wrap="none" lIns="91440" tIns="91440" rIns="91440" bIns="91440" rtlCol="0">
            <a:noAutofit/>
          </a:bodyPr>
          <a:lstStyle/>
          <a:p>
            <a:pPr>
              <a:spcBef>
                <a:spcPts val="600"/>
              </a:spcBef>
            </a:pPr>
            <a:r>
              <a:rPr lang="en-US" sz="2800">
                <a:solidFill>
                  <a:schemeClr val="bg1"/>
                </a:solidFill>
                <a:latin typeface="Manulife JH Sans Demibold" panose="020B0703040401060103" pitchFamily="34" charset="0"/>
              </a:rPr>
              <a:t>$2.9T </a:t>
            </a:r>
          </a:p>
          <a:p>
            <a:pPr>
              <a:spcBef>
                <a:spcPts val="600"/>
              </a:spcBef>
            </a:pPr>
            <a:r>
              <a:rPr lang="en-US" sz="1100">
                <a:solidFill>
                  <a:schemeClr val="bg1"/>
                </a:solidFill>
                <a:latin typeface="Manulife JH Sans Demibold" panose="020B0703040401060103" pitchFamily="34" charset="0"/>
              </a:rPr>
              <a:t>Debt Maturity</a:t>
            </a:r>
          </a:p>
          <a:p>
            <a:pPr algn="l">
              <a:spcBef>
                <a:spcPts val="600"/>
              </a:spcBef>
            </a:pPr>
            <a:endParaRPr lang="en-US" sz="1100">
              <a:solidFill>
                <a:schemeClr val="bg1"/>
              </a:solidFill>
              <a:latin typeface="Manulife JH Sans Demibold" panose="020B0703040401060103" pitchFamily="34" charset="0"/>
            </a:endParaRPr>
          </a:p>
        </p:txBody>
      </p:sp>
      <p:sp>
        <p:nvSpPr>
          <p:cNvPr id="36" name="TextBox 35">
            <a:extLst>
              <a:ext uri="{FF2B5EF4-FFF2-40B4-BE49-F238E27FC236}">
                <a16:creationId xmlns:a16="http://schemas.microsoft.com/office/drawing/2014/main" id="{E576DBA8-1EEA-E24E-79FE-646331677FD1}"/>
              </a:ext>
            </a:extLst>
          </p:cNvPr>
          <p:cNvSpPr txBox="1"/>
          <p:nvPr/>
        </p:nvSpPr>
        <p:spPr>
          <a:xfrm>
            <a:off x="5572496" y="5424582"/>
            <a:ext cx="1362227" cy="861132"/>
          </a:xfrm>
          <a:prstGeom prst="rect">
            <a:avLst/>
          </a:prstGeom>
          <a:solidFill>
            <a:srgbClr val="004420"/>
          </a:solidFill>
        </p:spPr>
        <p:txBody>
          <a:bodyPr wrap="none" lIns="91440" tIns="91440" rIns="91440" bIns="91440" rtlCol="0">
            <a:noAutofit/>
          </a:bodyPr>
          <a:lstStyle/>
          <a:p>
            <a:pPr>
              <a:spcBef>
                <a:spcPts val="600"/>
              </a:spcBef>
            </a:pPr>
            <a:r>
              <a:rPr lang="en-US" sz="2800" dirty="0">
                <a:solidFill>
                  <a:schemeClr val="bg1"/>
                </a:solidFill>
                <a:latin typeface="Manulife JH Sans Demibold" panose="020B0703040401060103" pitchFamily="34" charset="0"/>
              </a:rPr>
              <a:t>+36%</a:t>
            </a:r>
          </a:p>
          <a:p>
            <a:pPr>
              <a:spcBef>
                <a:spcPts val="600"/>
              </a:spcBef>
            </a:pPr>
            <a:r>
              <a:rPr lang="en-US" sz="1100" dirty="0">
                <a:solidFill>
                  <a:schemeClr val="bg1"/>
                </a:solidFill>
                <a:latin typeface="Manulife JH Sans Demibold" panose="020B0703040401060103" pitchFamily="34" charset="0"/>
              </a:rPr>
              <a:t>Y/Y CMBS Issu.</a:t>
            </a:r>
          </a:p>
        </p:txBody>
      </p:sp>
      <p:graphicFrame>
        <p:nvGraphicFramePr>
          <p:cNvPr id="3" name="Content Placeholder 15">
            <a:extLst>
              <a:ext uri="{FF2B5EF4-FFF2-40B4-BE49-F238E27FC236}">
                <a16:creationId xmlns:a16="http://schemas.microsoft.com/office/drawing/2014/main" id="{F6DCC0FE-F47F-81A5-81BA-5650AACA3706}"/>
              </a:ext>
            </a:extLst>
          </p:cNvPr>
          <p:cNvGraphicFramePr>
            <a:graphicFrameLocks/>
          </p:cNvGraphicFramePr>
          <p:nvPr>
            <p:extLst>
              <p:ext uri="{D42A27DB-BD31-4B8C-83A1-F6EECF244321}">
                <p14:modId xmlns:p14="http://schemas.microsoft.com/office/powerpoint/2010/main" val="4204469361"/>
              </p:ext>
            </p:extLst>
          </p:nvPr>
        </p:nvGraphicFramePr>
        <p:xfrm>
          <a:off x="6997068" y="4074056"/>
          <a:ext cx="4531326" cy="195893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740DC139-21CA-576A-251F-DB2B14617EFB}"/>
              </a:ext>
            </a:extLst>
          </p:cNvPr>
          <p:cNvSpPr txBox="1"/>
          <p:nvPr/>
        </p:nvSpPr>
        <p:spPr>
          <a:xfrm>
            <a:off x="6997068" y="1294636"/>
            <a:ext cx="4093027"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U.S. Ten-Year Treasury &amp; Cap Rate</a:t>
            </a:r>
          </a:p>
        </p:txBody>
      </p:sp>
      <p:sp>
        <p:nvSpPr>
          <p:cNvPr id="5" name="TextBox 4">
            <a:extLst>
              <a:ext uri="{FF2B5EF4-FFF2-40B4-BE49-F238E27FC236}">
                <a16:creationId xmlns:a16="http://schemas.microsoft.com/office/drawing/2014/main" id="{119B7708-C8DB-EC74-6D4D-A02582ADD3CA}"/>
              </a:ext>
            </a:extLst>
          </p:cNvPr>
          <p:cNvSpPr txBox="1"/>
          <p:nvPr/>
        </p:nvSpPr>
        <p:spPr>
          <a:xfrm>
            <a:off x="6997068" y="3416027"/>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Sources: FRED, Real Capital Analytics. Data as of December 2025</a:t>
            </a:r>
          </a:p>
        </p:txBody>
      </p:sp>
      <p:sp>
        <p:nvSpPr>
          <p:cNvPr id="8" name="TextBox 7">
            <a:extLst>
              <a:ext uri="{FF2B5EF4-FFF2-40B4-BE49-F238E27FC236}">
                <a16:creationId xmlns:a16="http://schemas.microsoft.com/office/drawing/2014/main" id="{E33A3362-AC20-1393-FB47-053F86089DE3}"/>
              </a:ext>
            </a:extLst>
          </p:cNvPr>
          <p:cNvSpPr txBox="1"/>
          <p:nvPr/>
        </p:nvSpPr>
        <p:spPr>
          <a:xfrm>
            <a:off x="6997068" y="3806682"/>
            <a:ext cx="4093027" cy="276999"/>
          </a:xfrm>
          <a:prstGeom prst="rect">
            <a:avLst/>
          </a:prstGeom>
          <a:noFill/>
        </p:spPr>
        <p:txBody>
          <a:bodyPr wrap="square">
            <a:spAutoFit/>
          </a:bodyPr>
          <a:lstStyle/>
          <a:p>
            <a:pPr algn="l"/>
            <a:r>
              <a:rPr lang="en-US" sz="1200" b="1" dirty="0">
                <a:solidFill>
                  <a:schemeClr val="tx1"/>
                </a:solidFill>
                <a:latin typeface="Manulife JH Sans Demibold" panose="020B0703040401060103" pitchFamily="34" charset="0"/>
                <a:ea typeface="Calibri" panose="020F0502020204030204" pitchFamily="34" charset="0"/>
                <a:cs typeface="Calibri" panose="020F0502020204030204" pitchFamily="34" charset="0"/>
              </a:rPr>
              <a:t>Debt Maturity Wall</a:t>
            </a:r>
            <a:endParaRPr lang="en-US" sz="1200" baseline="30000" dirty="0">
              <a:solidFill>
                <a:schemeClr val="tx1"/>
              </a:solidFill>
              <a:latin typeface="Manulife JH Sans Demibold" panose="020B0703040401060103"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E17DA9F-BCCE-6A62-E1FF-428A82B90D63}"/>
              </a:ext>
            </a:extLst>
          </p:cNvPr>
          <p:cNvSpPr/>
          <p:nvPr/>
        </p:nvSpPr>
        <p:spPr>
          <a:xfrm>
            <a:off x="9307630" y="1749079"/>
            <a:ext cx="2078558" cy="39339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kern="1200">
                <a:solidFill>
                  <a:schemeClr val="accent1"/>
                </a:solidFill>
                <a:latin typeface="Manulife JH Sans Demibold" panose="020B0703040401060103" pitchFamily="34" charset="0"/>
              </a:rPr>
              <a:t>A 230 bps spread supports CRE credit opportunities </a:t>
            </a:r>
          </a:p>
        </p:txBody>
      </p:sp>
      <p:sp>
        <p:nvSpPr>
          <p:cNvPr id="17" name="object 2">
            <a:extLst>
              <a:ext uri="{FF2B5EF4-FFF2-40B4-BE49-F238E27FC236}">
                <a16:creationId xmlns:a16="http://schemas.microsoft.com/office/drawing/2014/main" id="{F55F7613-C178-E0EC-158C-4F0031797BF2}"/>
              </a:ext>
            </a:extLst>
          </p:cNvPr>
          <p:cNvSpPr txBox="1"/>
          <p:nvPr/>
        </p:nvSpPr>
        <p:spPr>
          <a:xfrm>
            <a:off x="1296138" y="1294636"/>
            <a:ext cx="5638585" cy="4003078"/>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dirty="0">
                <a:latin typeface="Manulife JH Sans" panose="020B0503040401060103" pitchFamily="34" charset="0"/>
                <a:cs typeface="Calibri"/>
              </a:rPr>
              <a:t>Rates remain elevated, reinforcing demand for income-oriented credit</a:t>
            </a:r>
          </a:p>
          <a:p>
            <a:pPr marL="414655" marR="426084"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The U.S. 10-year Treasury remains range-bound in the low-4% range, reflecting persistent inflation pressure, tariff uncertainty and concerns about deficit spending. </a:t>
            </a:r>
          </a:p>
          <a:p>
            <a:pPr marL="414655" marR="426084"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Ongoing rate volatility favors shorter-duration, floating-rate credit, where income is less dependent on rate timing and equity market stability.</a:t>
            </a:r>
          </a:p>
          <a:p>
            <a:pPr marL="226060" marR="189230" indent="-188595">
              <a:spcBef>
                <a:spcPts val="300"/>
              </a:spcBef>
              <a:spcAft>
                <a:spcPts val="300"/>
              </a:spcAft>
              <a:buChar char="•"/>
              <a:tabLst>
                <a:tab pos="226060" algn="l"/>
              </a:tabLst>
            </a:pPr>
            <a:r>
              <a:rPr lang="en-US" sz="1200" b="1" spc="-18" dirty="0">
                <a:latin typeface="Manulife JH Sans" panose="020B0503040401060103" pitchFamily="34" charset="0"/>
                <a:cs typeface="Calibri"/>
              </a:rPr>
              <a:t>Policy uncertainty likely muting growth but expanding credit opportunity</a:t>
            </a:r>
          </a:p>
          <a:p>
            <a:pPr marL="414655" marR="426084"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Persistent discussions on tariffs, immigration, and geopolitics may be offset by technology investment, accommodative fiscal and monetary policy, and private sector adaptability – including a continued rise in CRE originations through 2025.</a:t>
            </a:r>
            <a:endParaRPr lang="en-US" sz="1200" spc="-18" baseline="30000" dirty="0">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dirty="0">
                <a:latin typeface="Manulife JH Sans" panose="020B0503040401060103" pitchFamily="34" charset="0"/>
                <a:cs typeface="Calibri"/>
              </a:rPr>
              <a:t>Valuation resets and the maturity wall continue driving a durable opportunity set </a:t>
            </a:r>
          </a:p>
          <a:p>
            <a:pPr marL="414655" marR="426084"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CRE values have materially reset, with U.S. pricing down 13-21% from peak, creating attractive lender entry points.</a:t>
            </a:r>
            <a:r>
              <a:rPr lang="en-US" sz="1200" spc="-18" baseline="30000" dirty="0">
                <a:latin typeface="Manulife JH Sans" panose="020B0503040401060103" pitchFamily="34" charset="0"/>
                <a:cs typeface="Calibri"/>
              </a:rPr>
              <a:t> 1</a:t>
            </a:r>
            <a:endParaRPr lang="en-US" sz="1200" spc="-18" dirty="0">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At the same time, a large refinancing wave of short-term, floating-rate debt is sustaining demand, contributing to a $6.6 Trillion U.S. CRE addressable credit market.</a:t>
            </a:r>
            <a:r>
              <a:rPr lang="en-US" sz="1200" spc="-18" baseline="30000" dirty="0">
                <a:latin typeface="Manulife JH Sans" panose="020B0503040401060103" pitchFamily="34" charset="0"/>
                <a:cs typeface="Calibri"/>
              </a:rPr>
              <a:t>2</a:t>
            </a:r>
          </a:p>
        </p:txBody>
      </p:sp>
      <p:sp>
        <p:nvSpPr>
          <p:cNvPr id="2" name="TextBox 1">
            <a:extLst>
              <a:ext uri="{FF2B5EF4-FFF2-40B4-BE49-F238E27FC236}">
                <a16:creationId xmlns:a16="http://schemas.microsoft.com/office/drawing/2014/main" id="{400AF115-037F-AEFC-731B-EAABFF8A0BCA}"/>
              </a:ext>
            </a:extLst>
          </p:cNvPr>
          <p:cNvSpPr txBox="1"/>
          <p:nvPr/>
        </p:nvSpPr>
        <p:spPr>
          <a:xfrm>
            <a:off x="7007342" y="6070270"/>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Mortgage Bankers Association. Data as of December 2025.</a:t>
            </a:r>
          </a:p>
        </p:txBody>
      </p:sp>
    </p:spTree>
    <p:extLst>
      <p:ext uri="{BB962C8B-B14F-4D97-AF65-F5344CB8AC3E}">
        <p14:creationId xmlns:p14="http://schemas.microsoft.com/office/powerpoint/2010/main" val="4276473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95749-96C2-774B-8ED3-7C6949E57259}"/>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38BC8A2-160A-4C33-A433-C7A442CC836C}"/>
              </a:ext>
              <a:ext uri="{147F2762-F138-4A5C-976F-8EAC2B608ADB}">
                <a16:predDERef xmlns:a16="http://schemas.microsoft.com/office/drawing/2014/main" pred="{F19BBE7F-62A2-4ED3-8B86-1D6CD5336204}"/>
              </a:ext>
            </a:extLst>
          </p:cNvPr>
          <p:cNvGraphicFramePr>
            <a:graphicFrameLocks/>
          </p:cNvGraphicFramePr>
          <p:nvPr>
            <p:extLst>
              <p:ext uri="{D42A27DB-BD31-4B8C-83A1-F6EECF244321}">
                <p14:modId xmlns:p14="http://schemas.microsoft.com/office/powerpoint/2010/main" val="2994248313"/>
              </p:ext>
            </p:extLst>
          </p:nvPr>
        </p:nvGraphicFramePr>
        <p:xfrm>
          <a:off x="1376710" y="1511134"/>
          <a:ext cx="4371894" cy="204795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05156F46-B79D-33BF-487F-C15BBC61E6FD}"/>
              </a:ext>
            </a:extLst>
          </p:cNvPr>
          <p:cNvSpPr txBox="1"/>
          <p:nvPr/>
        </p:nvSpPr>
        <p:spPr>
          <a:xfrm>
            <a:off x="1359484" y="1295691"/>
            <a:ext cx="4093027"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NCREIF Annual NPI Income v. Capital Returns</a:t>
            </a:r>
          </a:p>
        </p:txBody>
      </p:sp>
      <p:sp>
        <p:nvSpPr>
          <p:cNvPr id="15" name="TextBox 14">
            <a:extLst>
              <a:ext uri="{FF2B5EF4-FFF2-40B4-BE49-F238E27FC236}">
                <a16:creationId xmlns:a16="http://schemas.microsoft.com/office/drawing/2014/main" id="{B87E06D8-D36D-9FC4-7716-89EB5A3AA9C8}"/>
              </a:ext>
            </a:extLst>
          </p:cNvPr>
          <p:cNvSpPr txBox="1"/>
          <p:nvPr/>
        </p:nvSpPr>
        <p:spPr>
          <a:xfrm>
            <a:off x="1359484" y="3569998"/>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NCREIF, NPI Expanded. Data as of December 2025.</a:t>
            </a:r>
          </a:p>
        </p:txBody>
      </p:sp>
      <p:sp>
        <p:nvSpPr>
          <p:cNvPr id="19" name="TextBox 18">
            <a:extLst>
              <a:ext uri="{FF2B5EF4-FFF2-40B4-BE49-F238E27FC236}">
                <a16:creationId xmlns:a16="http://schemas.microsoft.com/office/drawing/2014/main" id="{66487DEB-2307-72E9-5EB6-C10657356FA2}"/>
              </a:ext>
            </a:extLst>
          </p:cNvPr>
          <p:cNvSpPr txBox="1"/>
          <p:nvPr/>
        </p:nvSpPr>
        <p:spPr>
          <a:xfrm>
            <a:off x="1359484" y="6079756"/>
            <a:ext cx="4389120"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a:t>
            </a:r>
            <a:r>
              <a:rPr lang="en-US" sz="800">
                <a:solidFill>
                  <a:schemeClr val="bg1">
                    <a:lumMod val="65000"/>
                  </a:schemeClr>
                </a:solidFill>
                <a:ea typeface="Calibri" panose="020F0502020204030204" pitchFamily="34" charset="0"/>
                <a:cs typeface="Calibri" panose="020F0502020204030204" pitchFamily="34" charset="0"/>
              </a:rPr>
              <a:t>NCREIF, NPI Expanded. Data as of December 2025.</a:t>
            </a:r>
            <a:endParaRPr lang="en-US" sz="800">
              <a:solidFill>
                <a:schemeClr val="bg1">
                  <a:lumMod val="65000"/>
                </a:schemeClr>
              </a:solidFill>
              <a:latin typeface="+mj-lt"/>
              <a:ea typeface="Calibri" panose="020F0502020204030204" pitchFamily="34" charset="0"/>
              <a:cs typeface="Calibri" panose="020F0502020204030204" pitchFamily="34" charset="0"/>
            </a:endParaRPr>
          </a:p>
        </p:txBody>
      </p:sp>
      <p:sp>
        <p:nvSpPr>
          <p:cNvPr id="5" name="object 2">
            <a:extLst>
              <a:ext uri="{FF2B5EF4-FFF2-40B4-BE49-F238E27FC236}">
                <a16:creationId xmlns:a16="http://schemas.microsoft.com/office/drawing/2014/main" id="{0B9ABED3-9DEE-CE6A-0D28-47AB641BD614}"/>
              </a:ext>
            </a:extLst>
          </p:cNvPr>
          <p:cNvSpPr txBox="1"/>
          <p:nvPr/>
        </p:nvSpPr>
        <p:spPr>
          <a:xfrm>
            <a:off x="6041883" y="4076408"/>
            <a:ext cx="5517485" cy="2110032"/>
          </a:xfrm>
          <a:prstGeom prst="rect">
            <a:avLst/>
          </a:prstGeom>
        </p:spPr>
        <p:txBody>
          <a:bodyPr vert="horz" wrap="square" lIns="0" tIns="12700" rIns="0" bIns="0" rtlCol="0">
            <a:noAutofit/>
          </a:bodyPr>
          <a:lstStyle/>
          <a:p>
            <a:pPr marL="226060" marR="189230" indent="-188595">
              <a:spcBef>
                <a:spcPts val="300"/>
              </a:spcBef>
              <a:spcAft>
                <a:spcPts val="300"/>
              </a:spcAft>
              <a:buFontTx/>
              <a:buChar char="•"/>
              <a:tabLst>
                <a:tab pos="226060" algn="l"/>
              </a:tabLst>
            </a:pPr>
            <a:r>
              <a:rPr lang="en-US" sz="1200" b="1" spc="-18" dirty="0">
                <a:latin typeface="Manulife JH Sans" panose="020B0503040401060103" pitchFamily="34" charset="0"/>
                <a:cs typeface="Calibri"/>
              </a:rPr>
              <a:t>Return dispersion is narrowing with all sectors in positive territory.</a:t>
            </a:r>
          </a:p>
          <a:p>
            <a:pPr marL="414655" marR="406400"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Long-term outperformance of industrial is normalizing after the pandemic surge while retail is coming out of a decade long bout of underperformance.</a:t>
            </a:r>
          </a:p>
          <a:p>
            <a:pPr marL="414655" marR="406400"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Retail outperformance is resulting from modernized tenant rosters and a decade plus period of limited new construction, supporting stronger income returns and solid appreciation returns. </a:t>
            </a:r>
          </a:p>
          <a:p>
            <a:pPr marL="414655" marR="406400"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Office continues to be weighed down by negative appreciation over the 1-year period, but that drag is increasingly muted.</a:t>
            </a:r>
          </a:p>
        </p:txBody>
      </p:sp>
      <p:sp>
        <p:nvSpPr>
          <p:cNvPr id="6" name="object 2">
            <a:extLst>
              <a:ext uri="{FF2B5EF4-FFF2-40B4-BE49-F238E27FC236}">
                <a16:creationId xmlns:a16="http://schemas.microsoft.com/office/drawing/2014/main" id="{43CCEBB5-602B-71F6-67E3-6FD81ED5D889}"/>
              </a:ext>
            </a:extLst>
          </p:cNvPr>
          <p:cNvSpPr txBox="1"/>
          <p:nvPr/>
        </p:nvSpPr>
        <p:spPr>
          <a:xfrm>
            <a:off x="6047922" y="1530106"/>
            <a:ext cx="5517484" cy="2454598"/>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dirty="0">
                <a:latin typeface="Manulife JH Sans" panose="020B0503040401060103" pitchFamily="34" charset="0"/>
                <a:cs typeface="Calibri"/>
              </a:rPr>
              <a:t>More stability has emerged after a period of rate-driven volatility.</a:t>
            </a:r>
            <a:endParaRPr lang="en-US" sz="1200" spc="-18" baseline="30000" dirty="0">
              <a:latin typeface="Manulife JH Sans" panose="020B0503040401060103" pitchFamily="34" charset="0"/>
              <a:cs typeface="Calibri"/>
            </a:endParaRPr>
          </a:p>
          <a:p>
            <a:pPr marL="414655" marR="406400"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NPI total returns are back in positive territory, up 4.94% in 2025, supported by both positive income and appreciation, despite a year of challenges and uncertainty.</a:t>
            </a:r>
            <a:endParaRPr lang="en-US" sz="1200" spc="-18" baseline="30000" dirty="0">
              <a:latin typeface="Manulife JH Sans" panose="020B0503040401060103" pitchFamily="34" charset="0"/>
              <a:cs typeface="Calibri"/>
            </a:endParaRPr>
          </a:p>
          <a:p>
            <a:pPr marL="414655" marR="406400"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With long-term interest rates likely to remain higher, significant cap rate compression is less probable, therefore future total returns from the NPI are expected to rely more on fundamentals such as rental income growth.</a:t>
            </a:r>
          </a:p>
          <a:p>
            <a:pPr marL="414655" marR="406400" lvl="1" indent="-188595">
              <a:spcBef>
                <a:spcPts val="300"/>
              </a:spcBef>
              <a:spcAft>
                <a:spcPts val="300"/>
              </a:spcAft>
              <a:buFont typeface="Arial Black"/>
              <a:buChar char="·"/>
              <a:tabLst>
                <a:tab pos="414655" algn="l"/>
              </a:tabLst>
            </a:pPr>
            <a:r>
              <a:rPr lang="en-US" sz="1200" spc="-18" dirty="0">
                <a:latin typeface="Manulife JH Sans" panose="020B0503040401060103" pitchFamily="34" charset="0"/>
                <a:cs typeface="Calibri"/>
              </a:rPr>
              <a:t>For the one-year trailing return ending 4Q25, all sectors boast income returns above five-year trailing averages, reflecting resilient cash flows, and all achieved positive appreciation returns except for office which is edging toward positive territory.</a:t>
            </a:r>
          </a:p>
          <a:p>
            <a:pPr marL="414655" marR="406400" lvl="1" indent="-188595">
              <a:spcBef>
                <a:spcPts val="300"/>
              </a:spcBef>
              <a:spcAft>
                <a:spcPts val="300"/>
              </a:spcAft>
              <a:buFont typeface="Arial Black"/>
              <a:buChar char="·"/>
              <a:tabLst>
                <a:tab pos="414655" algn="l"/>
              </a:tabLst>
            </a:pPr>
            <a:endParaRPr lang="en-US" sz="1200" spc="-18" dirty="0">
              <a:latin typeface="Calibri"/>
              <a:cs typeface="Calibri"/>
            </a:endParaRPr>
          </a:p>
        </p:txBody>
      </p:sp>
      <p:sp>
        <p:nvSpPr>
          <p:cNvPr id="18" name="Title 17">
            <a:extLst>
              <a:ext uri="{FF2B5EF4-FFF2-40B4-BE49-F238E27FC236}">
                <a16:creationId xmlns:a16="http://schemas.microsoft.com/office/drawing/2014/main" id="{C3C4348A-4DB2-3E28-8A9D-8F68FF3EC298}"/>
              </a:ext>
            </a:extLst>
          </p:cNvPr>
          <p:cNvSpPr>
            <a:spLocks noGrp="1"/>
          </p:cNvSpPr>
          <p:nvPr>
            <p:ph type="title"/>
          </p:nvPr>
        </p:nvSpPr>
        <p:spPr>
          <a:xfrm>
            <a:off x="1296140" y="519436"/>
            <a:ext cx="10270386" cy="373055"/>
          </a:xfrm>
        </p:spPr>
        <p:txBody>
          <a:bodyPr/>
          <a:lstStyle/>
          <a:p>
            <a:r>
              <a:rPr lang="en-US" spc="-150"/>
              <a:t>U.S. Commercial Real Estate Returns</a:t>
            </a:r>
          </a:p>
        </p:txBody>
      </p:sp>
      <p:sp>
        <p:nvSpPr>
          <p:cNvPr id="22" name="Text Placeholder 21">
            <a:extLst>
              <a:ext uri="{FF2B5EF4-FFF2-40B4-BE49-F238E27FC236}">
                <a16:creationId xmlns:a16="http://schemas.microsoft.com/office/drawing/2014/main" id="{D09CB1A5-3F65-1687-1BF5-09AE51F53B78}"/>
              </a:ext>
            </a:extLst>
          </p:cNvPr>
          <p:cNvSpPr>
            <a:spLocks noGrp="1"/>
          </p:cNvSpPr>
          <p:nvPr>
            <p:ph type="body" sz="quarter" idx="13"/>
          </p:nvPr>
        </p:nvSpPr>
        <p:spPr/>
        <p:txBody>
          <a:bodyPr/>
          <a:lstStyle/>
          <a:p>
            <a:r>
              <a:rPr lang="en-US"/>
              <a:t>Capital Markets</a:t>
            </a:r>
          </a:p>
        </p:txBody>
      </p:sp>
      <p:sp>
        <p:nvSpPr>
          <p:cNvPr id="36" name="Text Placeholder 35">
            <a:extLst>
              <a:ext uri="{FF2B5EF4-FFF2-40B4-BE49-F238E27FC236}">
                <a16:creationId xmlns:a16="http://schemas.microsoft.com/office/drawing/2014/main" id="{6FF1157B-1B9C-4ABC-27F8-207DB1F854EB}"/>
              </a:ext>
            </a:extLst>
          </p:cNvPr>
          <p:cNvSpPr>
            <a:spLocks noGrp="1"/>
          </p:cNvSpPr>
          <p:nvPr>
            <p:ph type="body" sz="quarter" idx="14"/>
          </p:nvPr>
        </p:nvSpPr>
        <p:spPr>
          <a:xfrm>
            <a:off x="1296140" y="914718"/>
            <a:ext cx="10270008" cy="266382"/>
          </a:xfrm>
        </p:spPr>
        <p:txBody>
          <a:bodyPr/>
          <a:lstStyle/>
          <a:p>
            <a:r>
              <a:rPr lang="en-US"/>
              <a:t>Returns firmly in positive territory with potential for momentum given renewed capital markets interest.</a:t>
            </a:r>
          </a:p>
        </p:txBody>
      </p:sp>
      <p:sp>
        <p:nvSpPr>
          <p:cNvPr id="2" name="TextBox 1">
            <a:extLst>
              <a:ext uri="{FF2B5EF4-FFF2-40B4-BE49-F238E27FC236}">
                <a16:creationId xmlns:a16="http://schemas.microsoft.com/office/drawing/2014/main" id="{B7FA8546-C1CF-EFBD-1864-8D95018754D8}"/>
              </a:ext>
            </a:extLst>
          </p:cNvPr>
          <p:cNvSpPr txBox="1"/>
          <p:nvPr/>
        </p:nvSpPr>
        <p:spPr>
          <a:xfrm>
            <a:off x="1359484" y="3970402"/>
            <a:ext cx="3952875"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NPI Historical Annualized Total Return</a:t>
            </a:r>
          </a:p>
        </p:txBody>
      </p:sp>
      <p:sp>
        <p:nvSpPr>
          <p:cNvPr id="17" name="Rectangle 16">
            <a:extLst>
              <a:ext uri="{FF2B5EF4-FFF2-40B4-BE49-F238E27FC236}">
                <a16:creationId xmlns:a16="http://schemas.microsoft.com/office/drawing/2014/main" id="{09912B2E-6CA2-2C10-7B22-18E20230DC3C}"/>
              </a:ext>
            </a:extLst>
          </p:cNvPr>
          <p:cNvSpPr/>
          <p:nvPr/>
        </p:nvSpPr>
        <p:spPr>
          <a:xfrm>
            <a:off x="2016382" y="2872425"/>
            <a:ext cx="2041812" cy="47506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kern="1200" dirty="0">
                <a:solidFill>
                  <a:schemeClr val="accent1"/>
                </a:solidFill>
                <a:latin typeface="Manulife JH Sans Demibold" panose="020B0703040401060103" pitchFamily="34" charset="0"/>
              </a:rPr>
              <a:t>The next stage of recovery could be near as the drag of negative appreciation fades</a:t>
            </a:r>
          </a:p>
        </p:txBody>
      </p:sp>
      <p:graphicFrame>
        <p:nvGraphicFramePr>
          <p:cNvPr id="4" name="Chart 3">
            <a:extLst>
              <a:ext uri="{FF2B5EF4-FFF2-40B4-BE49-F238E27FC236}">
                <a16:creationId xmlns:a16="http://schemas.microsoft.com/office/drawing/2014/main" id="{00000000-0008-0000-0500-00000C000000}"/>
              </a:ext>
              <a:ext uri="{147F2762-F138-4A5C-976F-8EAC2B608ADB}">
                <a16:predDERef xmlns:a16="http://schemas.microsoft.com/office/drawing/2014/main" pred="{F19BBE7F-62A2-4ED3-8B86-1D6CD5336204}"/>
              </a:ext>
            </a:extLst>
          </p:cNvPr>
          <p:cNvGraphicFramePr>
            <a:graphicFrameLocks/>
          </p:cNvGraphicFramePr>
          <p:nvPr>
            <p:extLst>
              <p:ext uri="{D42A27DB-BD31-4B8C-83A1-F6EECF244321}">
                <p14:modId xmlns:p14="http://schemas.microsoft.com/office/powerpoint/2010/main" val="4118287053"/>
              </p:ext>
            </p:extLst>
          </p:nvPr>
        </p:nvGraphicFramePr>
        <p:xfrm>
          <a:off x="1462331" y="4209179"/>
          <a:ext cx="4504965" cy="1901061"/>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C26146D2-B64D-061F-DFC5-02A34FFAC43D}"/>
              </a:ext>
            </a:extLst>
          </p:cNvPr>
          <p:cNvSpPr/>
          <p:nvPr/>
        </p:nvSpPr>
        <p:spPr>
          <a:xfrm>
            <a:off x="3714813" y="4197715"/>
            <a:ext cx="1794911" cy="54299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Retail shifted into high gear in 2025 after decade of underperformance</a:t>
            </a:r>
            <a:endParaRPr lang="en-US" sz="1000" b="1" kern="1200">
              <a:solidFill>
                <a:schemeClr val="accent1"/>
              </a:solidFill>
              <a:latin typeface="Manulife JH Sans Demibold" panose="020B0703040401060103" pitchFamily="34" charset="0"/>
            </a:endParaRPr>
          </a:p>
        </p:txBody>
      </p:sp>
    </p:spTree>
    <p:extLst>
      <p:ext uri="{BB962C8B-B14F-4D97-AF65-F5344CB8AC3E}">
        <p14:creationId xmlns:p14="http://schemas.microsoft.com/office/powerpoint/2010/main" val="1969732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81CA6-8F6E-E733-DFA5-45A78BD4DB53}"/>
            </a:ext>
          </a:extLst>
        </p:cNvPr>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994784BB-A1CA-4BEF-9905-AADD8A130B29}"/>
              </a:ext>
            </a:extLst>
          </p:cNvPr>
          <p:cNvGraphicFramePr>
            <a:graphicFrameLocks/>
          </p:cNvGraphicFramePr>
          <p:nvPr>
            <p:extLst>
              <p:ext uri="{D42A27DB-BD31-4B8C-83A1-F6EECF244321}">
                <p14:modId xmlns:p14="http://schemas.microsoft.com/office/powerpoint/2010/main" val="4080309030"/>
              </p:ext>
            </p:extLst>
          </p:nvPr>
        </p:nvGraphicFramePr>
        <p:xfrm>
          <a:off x="7040004" y="1458099"/>
          <a:ext cx="4572000" cy="224336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4AE23992-6960-6AA3-82C6-191CE1F9F6CB}"/>
              </a:ext>
            </a:extLst>
          </p:cNvPr>
          <p:cNvSpPr txBox="1"/>
          <p:nvPr/>
        </p:nvSpPr>
        <p:spPr>
          <a:xfrm>
            <a:off x="6934723" y="1253160"/>
            <a:ext cx="4093027" cy="276999"/>
          </a:xfrm>
          <a:prstGeom prst="rect">
            <a:avLst/>
          </a:prstGeom>
          <a:noFill/>
        </p:spPr>
        <p:txBody>
          <a:bodyPr wrap="square">
            <a:spAutoFit/>
          </a:bodyPr>
          <a:lstStyle/>
          <a:p>
            <a:pPr algn="l"/>
            <a:r>
              <a:rPr lang="en-US" sz="1200" b="1" dirty="0">
                <a:latin typeface="Manulife JH Sans Demibold" panose="020B0703040401060103" pitchFamily="34" charset="0"/>
                <a:ea typeface="Calibri" panose="020F0502020204030204" pitchFamily="34" charset="0"/>
                <a:cs typeface="Calibri" panose="020F0502020204030204" pitchFamily="34" charset="0"/>
              </a:rPr>
              <a:t>Forecasted Rent Growth by Property Type</a:t>
            </a:r>
          </a:p>
        </p:txBody>
      </p:sp>
      <p:sp>
        <p:nvSpPr>
          <p:cNvPr id="24" name="Rectangle 23">
            <a:extLst>
              <a:ext uri="{FF2B5EF4-FFF2-40B4-BE49-F238E27FC236}">
                <a16:creationId xmlns:a16="http://schemas.microsoft.com/office/drawing/2014/main" id="{E3F44E33-6352-D63A-1A5C-7DC3B7D85A66}"/>
              </a:ext>
            </a:extLst>
          </p:cNvPr>
          <p:cNvSpPr/>
          <p:nvPr/>
        </p:nvSpPr>
        <p:spPr>
          <a:xfrm>
            <a:off x="10515600" y="1813879"/>
            <a:ext cx="943416" cy="1603861"/>
          </a:xfrm>
          <a:prstGeom prst="rect">
            <a:avLst/>
          </a:prstGeom>
          <a:solidFill>
            <a:schemeClr val="bg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kern="1200">
                <a:solidFill>
                  <a:schemeClr val="tx2"/>
                </a:solidFill>
              </a:rPr>
              <a:t>Forecast</a:t>
            </a:r>
          </a:p>
        </p:txBody>
      </p:sp>
      <p:sp>
        <p:nvSpPr>
          <p:cNvPr id="7" name="Title 6">
            <a:extLst>
              <a:ext uri="{FF2B5EF4-FFF2-40B4-BE49-F238E27FC236}">
                <a16:creationId xmlns:a16="http://schemas.microsoft.com/office/drawing/2014/main" id="{35A049DA-FF30-4368-AEE6-DB7312E2CF1B}"/>
              </a:ext>
            </a:extLst>
          </p:cNvPr>
          <p:cNvSpPr>
            <a:spLocks noGrp="1"/>
          </p:cNvSpPr>
          <p:nvPr>
            <p:ph type="title"/>
          </p:nvPr>
        </p:nvSpPr>
        <p:spPr/>
        <p:txBody>
          <a:bodyPr/>
          <a:lstStyle/>
          <a:p>
            <a:r>
              <a:rPr lang="en-US" spc="-203"/>
              <a:t>U.S. Real Estate Performance Outlook</a:t>
            </a:r>
            <a:endParaRPr lang="en-US"/>
          </a:p>
        </p:txBody>
      </p:sp>
      <p:sp>
        <p:nvSpPr>
          <p:cNvPr id="23" name="Text Placeholder 22">
            <a:extLst>
              <a:ext uri="{FF2B5EF4-FFF2-40B4-BE49-F238E27FC236}">
                <a16:creationId xmlns:a16="http://schemas.microsoft.com/office/drawing/2014/main" id="{7A31FFF2-32AD-19AE-8207-4C3A2E48FA11}"/>
              </a:ext>
            </a:extLst>
          </p:cNvPr>
          <p:cNvSpPr>
            <a:spLocks noGrp="1"/>
          </p:cNvSpPr>
          <p:nvPr>
            <p:ph type="body" sz="quarter" idx="13"/>
          </p:nvPr>
        </p:nvSpPr>
        <p:spPr/>
        <p:txBody>
          <a:bodyPr/>
          <a:lstStyle/>
          <a:p>
            <a:r>
              <a:rPr lang="en-US"/>
              <a:t>Outlook</a:t>
            </a:r>
          </a:p>
        </p:txBody>
      </p:sp>
      <p:sp>
        <p:nvSpPr>
          <p:cNvPr id="25" name="Text Placeholder 24">
            <a:extLst>
              <a:ext uri="{FF2B5EF4-FFF2-40B4-BE49-F238E27FC236}">
                <a16:creationId xmlns:a16="http://schemas.microsoft.com/office/drawing/2014/main" id="{B793F1A1-8D28-739C-9FC7-5E026CD6FE2D}"/>
              </a:ext>
            </a:extLst>
          </p:cNvPr>
          <p:cNvSpPr>
            <a:spLocks noGrp="1"/>
          </p:cNvSpPr>
          <p:nvPr>
            <p:ph type="body" sz="quarter" idx="14"/>
          </p:nvPr>
        </p:nvSpPr>
        <p:spPr/>
        <p:txBody>
          <a:bodyPr/>
          <a:lstStyle/>
          <a:p>
            <a:r>
              <a:rPr lang="en-US"/>
              <a:t>Rent‑growth potential remains key to sustaining income growth and, ultimately, total returns.</a:t>
            </a:r>
          </a:p>
        </p:txBody>
      </p:sp>
      <p:sp>
        <p:nvSpPr>
          <p:cNvPr id="27" name="TextBox 26">
            <a:extLst>
              <a:ext uri="{FF2B5EF4-FFF2-40B4-BE49-F238E27FC236}">
                <a16:creationId xmlns:a16="http://schemas.microsoft.com/office/drawing/2014/main" id="{A8C99BC5-98BF-1981-B2F7-529496BC459E}"/>
              </a:ext>
            </a:extLst>
          </p:cNvPr>
          <p:cNvSpPr txBox="1"/>
          <p:nvPr/>
        </p:nvSpPr>
        <p:spPr>
          <a:xfrm>
            <a:off x="7042269" y="3602543"/>
            <a:ext cx="4389374" cy="33855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CoStar Historical Data 2017 to 2024, and Manulife Investment Management Forecasts. Data as of December 2025. </a:t>
            </a:r>
          </a:p>
        </p:txBody>
      </p:sp>
      <p:sp>
        <p:nvSpPr>
          <p:cNvPr id="28" name="Rectangle 27">
            <a:extLst>
              <a:ext uri="{FF2B5EF4-FFF2-40B4-BE49-F238E27FC236}">
                <a16:creationId xmlns:a16="http://schemas.microsoft.com/office/drawing/2014/main" id="{A306FC30-38CC-F960-08FA-3DCD6C0EDE73}"/>
              </a:ext>
            </a:extLst>
          </p:cNvPr>
          <p:cNvSpPr/>
          <p:nvPr/>
        </p:nvSpPr>
        <p:spPr>
          <a:xfrm>
            <a:off x="7573594" y="1743047"/>
            <a:ext cx="1888144" cy="57989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Uncertainty giving way to converging growth among sectors near-term</a:t>
            </a:r>
          </a:p>
        </p:txBody>
      </p:sp>
      <p:sp>
        <p:nvSpPr>
          <p:cNvPr id="3" name="object 2">
            <a:extLst>
              <a:ext uri="{FF2B5EF4-FFF2-40B4-BE49-F238E27FC236}">
                <a16:creationId xmlns:a16="http://schemas.microsoft.com/office/drawing/2014/main" id="{A8098D30-4CE6-8776-2899-EF8EE0E0EA63}"/>
              </a:ext>
            </a:extLst>
          </p:cNvPr>
          <p:cNvSpPr txBox="1"/>
          <p:nvPr/>
        </p:nvSpPr>
        <p:spPr>
          <a:xfrm>
            <a:off x="1296138" y="1290828"/>
            <a:ext cx="5638585" cy="5165736"/>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Rent growth has converged after a period of above trend growth.</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Structural factors should drive industrial and multifamily rent growth outperformance over the next five years, with a lower supply outlook driving a gradual increase over time from current levels.</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Retail’s decade long supply reconciliation contributing to tight fundamentals is creating significant mark-to-market opportunities in strong locations, with high-density, high-income demographics.</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Structural vacancy headwinds will limit office rent growth going forward.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Active asset management can boost rent growth through differentiated creative activation reflecting area preferences or demographics. </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Our forecast for total returns over the next 5-years is expected to outperform the prior 5-year pace, except for industrial.</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 broad slowdown in new development and softer demand growth is narrowing performance differences across sectors, emphasizing sub-sector and market selection to drive alpha.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Industrial will continue to outperform other sectors over the next 5-years, strategically realigning and optimizing supply chains in a higher tariff environment while domestic consumption anchors demand.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Multifamily returns are expected to be solid even as demand shifts into a lower gear, with affordability factors driving higher tenant retention and better supply-demand alignment in the period ahead.</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Adjusting portfolio allocations to reflect changing consumption patterns and recycling capital into higher yielding sectors should boost overall fund returns.</a:t>
            </a:r>
          </a:p>
        </p:txBody>
      </p:sp>
      <p:sp>
        <p:nvSpPr>
          <p:cNvPr id="13" name="TextBox 12">
            <a:extLst>
              <a:ext uri="{FF2B5EF4-FFF2-40B4-BE49-F238E27FC236}">
                <a16:creationId xmlns:a16="http://schemas.microsoft.com/office/drawing/2014/main" id="{9C55DE12-1931-5567-A1D3-28757A7F43B4}"/>
              </a:ext>
            </a:extLst>
          </p:cNvPr>
          <p:cNvSpPr txBox="1"/>
          <p:nvPr/>
        </p:nvSpPr>
        <p:spPr>
          <a:xfrm>
            <a:off x="7042269" y="3945195"/>
            <a:ext cx="4093027"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Forecasted Annualized Returns by Property Type</a:t>
            </a:r>
          </a:p>
        </p:txBody>
      </p:sp>
      <p:sp>
        <p:nvSpPr>
          <p:cNvPr id="17" name="TextBox 16">
            <a:extLst>
              <a:ext uri="{FF2B5EF4-FFF2-40B4-BE49-F238E27FC236}">
                <a16:creationId xmlns:a16="http://schemas.microsoft.com/office/drawing/2014/main" id="{937C6C6C-B216-8F32-C32D-155FF91F9863}"/>
              </a:ext>
            </a:extLst>
          </p:cNvPr>
          <p:cNvSpPr txBox="1"/>
          <p:nvPr/>
        </p:nvSpPr>
        <p:spPr>
          <a:xfrm>
            <a:off x="7042269" y="6118010"/>
            <a:ext cx="4389120" cy="33855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NCREIF Historical Data 2021 to 2025, and </a:t>
            </a:r>
            <a:r>
              <a:rPr lang="en-US" sz="800">
                <a:solidFill>
                  <a:schemeClr val="bg1">
                    <a:lumMod val="65000"/>
                  </a:schemeClr>
                </a:solidFill>
                <a:ea typeface="Calibri" panose="020F0502020204030204" pitchFamily="34" charset="0"/>
                <a:cs typeface="Calibri" panose="020F0502020204030204" pitchFamily="34" charset="0"/>
              </a:rPr>
              <a:t>Manulife Investment Management Forecasts</a:t>
            </a:r>
            <a:r>
              <a:rPr lang="en-US" sz="800">
                <a:solidFill>
                  <a:schemeClr val="bg1">
                    <a:lumMod val="65000"/>
                  </a:schemeClr>
                </a:solidFill>
                <a:latin typeface="+mj-lt"/>
                <a:ea typeface="Calibri" panose="020F0502020204030204" pitchFamily="34" charset="0"/>
                <a:cs typeface="Calibri" panose="020F0502020204030204" pitchFamily="34" charset="0"/>
              </a:rPr>
              <a:t>. Data as of December 2025.</a:t>
            </a:r>
          </a:p>
        </p:txBody>
      </p:sp>
      <p:graphicFrame>
        <p:nvGraphicFramePr>
          <p:cNvPr id="4" name="Chart 3">
            <a:extLst>
              <a:ext uri="{FF2B5EF4-FFF2-40B4-BE49-F238E27FC236}">
                <a16:creationId xmlns:a16="http://schemas.microsoft.com/office/drawing/2014/main" id="{26C216BC-6F13-DB44-4A5E-D1FB8A68868B}"/>
              </a:ext>
            </a:extLst>
          </p:cNvPr>
          <p:cNvGraphicFramePr>
            <a:graphicFrameLocks/>
          </p:cNvGraphicFramePr>
          <p:nvPr>
            <p:extLst>
              <p:ext uri="{D42A27DB-BD31-4B8C-83A1-F6EECF244321}">
                <p14:modId xmlns:p14="http://schemas.microsoft.com/office/powerpoint/2010/main" val="656219133"/>
              </p:ext>
            </p:extLst>
          </p:nvPr>
        </p:nvGraphicFramePr>
        <p:xfrm>
          <a:off x="7048794" y="4085268"/>
          <a:ext cx="4572000" cy="20327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00681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9E479-DAA2-3693-AB60-0A3032859B65}"/>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8754935-1969-BAA0-4A5F-4391D662F3C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392767" y="1779199"/>
            <a:ext cx="1792224" cy="1664208"/>
          </a:xfrm>
          <a:prstGeom prst="rect">
            <a:avLst/>
          </a:prstGeom>
        </p:spPr>
      </p:pic>
      <p:pic>
        <p:nvPicPr>
          <p:cNvPr id="15" name="Picture 14">
            <a:extLst>
              <a:ext uri="{FF2B5EF4-FFF2-40B4-BE49-F238E27FC236}">
                <a16:creationId xmlns:a16="http://schemas.microsoft.com/office/drawing/2014/main" id="{CBF8C5AB-E1EF-CE4C-6646-D38A229A351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253087" y="1769609"/>
            <a:ext cx="1765935" cy="1664208"/>
          </a:xfrm>
          <a:prstGeom prst="rect">
            <a:avLst/>
          </a:prstGeom>
        </p:spPr>
      </p:pic>
      <p:pic>
        <p:nvPicPr>
          <p:cNvPr id="9" name="Picture 8">
            <a:extLst>
              <a:ext uri="{FF2B5EF4-FFF2-40B4-BE49-F238E27FC236}">
                <a16:creationId xmlns:a16="http://schemas.microsoft.com/office/drawing/2014/main" id="{FFC04911-5BA0-C1C7-C5D8-26486B5BCFF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872974" y="1779200"/>
            <a:ext cx="1787516" cy="1664208"/>
          </a:xfrm>
          <a:prstGeom prst="rect">
            <a:avLst/>
          </a:prstGeom>
        </p:spPr>
      </p:pic>
      <p:sp>
        <p:nvSpPr>
          <p:cNvPr id="6" name="Title 5">
            <a:extLst>
              <a:ext uri="{FF2B5EF4-FFF2-40B4-BE49-F238E27FC236}">
                <a16:creationId xmlns:a16="http://schemas.microsoft.com/office/drawing/2014/main" id="{C88C89D3-FCA5-64DA-262D-CE2278BBB729}"/>
              </a:ext>
            </a:extLst>
          </p:cNvPr>
          <p:cNvSpPr>
            <a:spLocks noGrp="1"/>
          </p:cNvSpPr>
          <p:nvPr>
            <p:ph type="title"/>
          </p:nvPr>
        </p:nvSpPr>
        <p:spPr/>
        <p:txBody>
          <a:bodyPr/>
          <a:lstStyle/>
          <a:p>
            <a:r>
              <a:rPr lang="en-US" spc="-203"/>
              <a:t>What’s ahead in 2026 for the U.S. Commercial Real Estate market?</a:t>
            </a:r>
            <a:endParaRPr lang="en-US"/>
          </a:p>
        </p:txBody>
      </p:sp>
      <p:sp>
        <p:nvSpPr>
          <p:cNvPr id="8" name="Text Placeholder 7">
            <a:extLst>
              <a:ext uri="{FF2B5EF4-FFF2-40B4-BE49-F238E27FC236}">
                <a16:creationId xmlns:a16="http://schemas.microsoft.com/office/drawing/2014/main" id="{2F776F88-D0AF-1F0E-0952-112C57024460}"/>
              </a:ext>
            </a:extLst>
          </p:cNvPr>
          <p:cNvSpPr>
            <a:spLocks noGrp="1"/>
          </p:cNvSpPr>
          <p:nvPr>
            <p:ph type="body" sz="quarter" idx="13"/>
          </p:nvPr>
        </p:nvSpPr>
        <p:spPr/>
        <p:txBody>
          <a:bodyPr/>
          <a:lstStyle/>
          <a:p>
            <a:r>
              <a:rPr lang="en-US"/>
              <a:t>Outlook</a:t>
            </a:r>
          </a:p>
        </p:txBody>
      </p:sp>
      <p:sp>
        <p:nvSpPr>
          <p:cNvPr id="12" name="Text Placeholder 11">
            <a:extLst>
              <a:ext uri="{FF2B5EF4-FFF2-40B4-BE49-F238E27FC236}">
                <a16:creationId xmlns:a16="http://schemas.microsoft.com/office/drawing/2014/main" id="{261C9845-4B7B-F24D-5AA7-73092BC03405}"/>
              </a:ext>
            </a:extLst>
          </p:cNvPr>
          <p:cNvSpPr>
            <a:spLocks noGrp="1"/>
          </p:cNvSpPr>
          <p:nvPr>
            <p:ph type="body" sz="quarter" idx="14"/>
          </p:nvPr>
        </p:nvSpPr>
        <p:spPr>
          <a:xfrm>
            <a:off x="1295400" y="914718"/>
            <a:ext cx="10477500" cy="266382"/>
          </a:xfrm>
        </p:spPr>
        <p:txBody>
          <a:bodyPr/>
          <a:lstStyle/>
          <a:p>
            <a:r>
              <a:rPr lang="en-US"/>
              <a:t>Greater certainty and emerging opportunities are pulling capital off the sidelines.</a:t>
            </a:r>
          </a:p>
        </p:txBody>
      </p:sp>
      <p:sp>
        <p:nvSpPr>
          <p:cNvPr id="5" name="Straight Connector 4">
            <a:extLst>
              <a:ext uri="{FF2B5EF4-FFF2-40B4-BE49-F238E27FC236}">
                <a16:creationId xmlns:a16="http://schemas.microsoft.com/office/drawing/2014/main" id="{C7A59066-4002-CFC7-431C-157CC878D3A4}"/>
              </a:ext>
            </a:extLst>
          </p:cNvPr>
          <p:cNvSpPr/>
          <p:nvPr/>
        </p:nvSpPr>
        <p:spPr>
          <a:xfrm>
            <a:off x="1295400" y="1717709"/>
            <a:ext cx="0" cy="4229417"/>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0E5F9747-01F4-7448-DDEE-AC927FFE9257}"/>
              </a:ext>
            </a:extLst>
          </p:cNvPr>
          <p:cNvSpPr/>
          <p:nvPr/>
        </p:nvSpPr>
        <p:spPr>
          <a:xfrm>
            <a:off x="1295400" y="1247774"/>
            <a:ext cx="2349676" cy="469935"/>
          </a:xfrm>
          <a:custGeom>
            <a:avLst/>
            <a:gdLst>
              <a:gd name="csX0" fmla="*/ 0 w 2349676"/>
              <a:gd name="csY0" fmla="*/ 0 h 469935"/>
              <a:gd name="csX1" fmla="*/ 2349676 w 2349676"/>
              <a:gd name="csY1" fmla="*/ 0 h 469935"/>
              <a:gd name="csX2" fmla="*/ 2349676 w 2349676"/>
              <a:gd name="csY2" fmla="*/ 469935 h 469935"/>
              <a:gd name="csX3" fmla="*/ 0 w 2349676"/>
              <a:gd name="csY3" fmla="*/ 469935 h 469935"/>
              <a:gd name="csX4" fmla="*/ 0 w 2349676"/>
              <a:gd name="csY4" fmla="*/ 0 h 469935"/>
            </a:gdLst>
            <a:ahLst/>
            <a:cxnLst>
              <a:cxn ang="0">
                <a:pos x="csX0" y="csY0"/>
              </a:cxn>
              <a:cxn ang="0">
                <a:pos x="csX1" y="csY1"/>
              </a:cxn>
              <a:cxn ang="0">
                <a:pos x="csX2" y="csY2"/>
              </a:cxn>
              <a:cxn ang="0">
                <a:pos x="csX3" y="csY3"/>
              </a:cxn>
              <a:cxn ang="0">
                <a:pos x="csX4" y="csY4"/>
              </a:cxn>
            </a:cxnLst>
            <a:rect l="l" t="t" r="r" b="b"/>
            <a:pathLst>
              <a:path w="2349676" h="469935">
                <a:moveTo>
                  <a:pt x="0" y="0"/>
                </a:moveTo>
                <a:lnTo>
                  <a:pt x="2349676" y="0"/>
                </a:lnTo>
                <a:lnTo>
                  <a:pt x="2349676" y="469935"/>
                </a:lnTo>
                <a:lnTo>
                  <a:pt x="0" y="4699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Capital Markets Momentum</a:t>
            </a:r>
          </a:p>
        </p:txBody>
      </p:sp>
      <p:sp>
        <p:nvSpPr>
          <p:cNvPr id="11" name="Straight Connector 10">
            <a:extLst>
              <a:ext uri="{FF2B5EF4-FFF2-40B4-BE49-F238E27FC236}">
                <a16:creationId xmlns:a16="http://schemas.microsoft.com/office/drawing/2014/main" id="{02F0B0AA-19C9-73DF-1C5C-6DD7DA17F6DD}"/>
              </a:ext>
            </a:extLst>
          </p:cNvPr>
          <p:cNvSpPr/>
          <p:nvPr/>
        </p:nvSpPr>
        <p:spPr>
          <a:xfrm>
            <a:off x="4760824" y="1717709"/>
            <a:ext cx="0" cy="4229417"/>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EC351D45-6718-2617-EB8C-5912136C1E27}"/>
              </a:ext>
            </a:extLst>
          </p:cNvPr>
          <p:cNvSpPr/>
          <p:nvPr/>
        </p:nvSpPr>
        <p:spPr>
          <a:xfrm>
            <a:off x="4760824" y="1247774"/>
            <a:ext cx="2349676" cy="469935"/>
          </a:xfrm>
          <a:custGeom>
            <a:avLst/>
            <a:gdLst>
              <a:gd name="csX0" fmla="*/ 0 w 2349676"/>
              <a:gd name="csY0" fmla="*/ 0 h 469935"/>
              <a:gd name="csX1" fmla="*/ 2349676 w 2349676"/>
              <a:gd name="csY1" fmla="*/ 0 h 469935"/>
              <a:gd name="csX2" fmla="*/ 2349676 w 2349676"/>
              <a:gd name="csY2" fmla="*/ 469935 h 469935"/>
              <a:gd name="csX3" fmla="*/ 0 w 2349676"/>
              <a:gd name="csY3" fmla="*/ 469935 h 469935"/>
              <a:gd name="csX4" fmla="*/ 0 w 2349676"/>
              <a:gd name="csY4" fmla="*/ 0 h 469935"/>
            </a:gdLst>
            <a:ahLst/>
            <a:cxnLst>
              <a:cxn ang="0">
                <a:pos x="csX0" y="csY0"/>
              </a:cxn>
              <a:cxn ang="0">
                <a:pos x="csX1" y="csY1"/>
              </a:cxn>
              <a:cxn ang="0">
                <a:pos x="csX2" y="csY2"/>
              </a:cxn>
              <a:cxn ang="0">
                <a:pos x="csX3" y="csY3"/>
              </a:cxn>
              <a:cxn ang="0">
                <a:pos x="csX4" y="csY4"/>
              </a:cxn>
            </a:cxnLst>
            <a:rect l="l" t="t" r="r" b="b"/>
            <a:pathLst>
              <a:path w="2349676" h="469935">
                <a:moveTo>
                  <a:pt x="0" y="0"/>
                </a:moveTo>
                <a:lnTo>
                  <a:pt x="2349676" y="0"/>
                </a:lnTo>
                <a:lnTo>
                  <a:pt x="2349676" y="469935"/>
                </a:lnTo>
                <a:lnTo>
                  <a:pt x="0" y="4699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Strategic Vintage</a:t>
            </a:r>
          </a:p>
        </p:txBody>
      </p:sp>
      <p:sp>
        <p:nvSpPr>
          <p:cNvPr id="17" name="Straight Connector 16">
            <a:extLst>
              <a:ext uri="{FF2B5EF4-FFF2-40B4-BE49-F238E27FC236}">
                <a16:creationId xmlns:a16="http://schemas.microsoft.com/office/drawing/2014/main" id="{48A205A4-519F-7057-DE87-02AFCD729A73}"/>
              </a:ext>
            </a:extLst>
          </p:cNvPr>
          <p:cNvSpPr/>
          <p:nvPr/>
        </p:nvSpPr>
        <p:spPr>
          <a:xfrm>
            <a:off x="8119357" y="1717709"/>
            <a:ext cx="0" cy="4229417"/>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06F97160-B1AA-CB8B-8304-D5680EAF22C2}"/>
              </a:ext>
            </a:extLst>
          </p:cNvPr>
          <p:cNvSpPr/>
          <p:nvPr/>
        </p:nvSpPr>
        <p:spPr>
          <a:xfrm>
            <a:off x="8119357" y="1247774"/>
            <a:ext cx="2349676" cy="469935"/>
          </a:xfrm>
          <a:custGeom>
            <a:avLst/>
            <a:gdLst>
              <a:gd name="csX0" fmla="*/ 0 w 2349676"/>
              <a:gd name="csY0" fmla="*/ 0 h 469935"/>
              <a:gd name="csX1" fmla="*/ 2349676 w 2349676"/>
              <a:gd name="csY1" fmla="*/ 0 h 469935"/>
              <a:gd name="csX2" fmla="*/ 2349676 w 2349676"/>
              <a:gd name="csY2" fmla="*/ 469935 h 469935"/>
              <a:gd name="csX3" fmla="*/ 0 w 2349676"/>
              <a:gd name="csY3" fmla="*/ 469935 h 469935"/>
              <a:gd name="csX4" fmla="*/ 0 w 2349676"/>
              <a:gd name="csY4" fmla="*/ 0 h 469935"/>
            </a:gdLst>
            <a:ahLst/>
            <a:cxnLst>
              <a:cxn ang="0">
                <a:pos x="csX0" y="csY0"/>
              </a:cxn>
              <a:cxn ang="0">
                <a:pos x="csX1" y="csY1"/>
              </a:cxn>
              <a:cxn ang="0">
                <a:pos x="csX2" y="csY2"/>
              </a:cxn>
              <a:cxn ang="0">
                <a:pos x="csX3" y="csY3"/>
              </a:cxn>
              <a:cxn ang="0">
                <a:pos x="csX4" y="csY4"/>
              </a:cxn>
            </a:cxnLst>
            <a:rect l="l" t="t" r="r" b="b"/>
            <a:pathLst>
              <a:path w="2349676" h="469935">
                <a:moveTo>
                  <a:pt x="0" y="0"/>
                </a:moveTo>
                <a:lnTo>
                  <a:pt x="2349676" y="0"/>
                </a:lnTo>
                <a:lnTo>
                  <a:pt x="2349676" y="469935"/>
                </a:lnTo>
                <a:lnTo>
                  <a:pt x="0" y="4699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Structural Growth Engines</a:t>
            </a:r>
          </a:p>
        </p:txBody>
      </p:sp>
      <p:sp>
        <p:nvSpPr>
          <p:cNvPr id="25" name="TextBox 24">
            <a:extLst>
              <a:ext uri="{FF2B5EF4-FFF2-40B4-BE49-F238E27FC236}">
                <a16:creationId xmlns:a16="http://schemas.microsoft.com/office/drawing/2014/main" id="{F12BCC73-D195-9BA7-8F5E-7FD1311EB920}"/>
              </a:ext>
            </a:extLst>
          </p:cNvPr>
          <p:cNvSpPr txBox="1"/>
          <p:nvPr/>
        </p:nvSpPr>
        <p:spPr>
          <a:xfrm>
            <a:off x="1308982" y="3485674"/>
            <a:ext cx="3060743" cy="2900794"/>
          </a:xfrm>
          <a:prstGeom prst="rect">
            <a:avLst/>
          </a:prstGeom>
          <a:noFill/>
        </p:spPr>
        <p:txBody>
          <a:bodyPr wrap="square">
            <a:spAutoFit/>
          </a:bodyPr>
          <a:lstStyle/>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panose="020B0503040401060103" pitchFamily="34" charset="0"/>
              </a:rPr>
              <a:t>Liquid lending markets </a:t>
            </a:r>
            <a:r>
              <a:rPr lang="en-US" sz="1200" i="0">
                <a:effectLst/>
                <a:latin typeface="Manulife JH Sans" panose="020B0503040401060103" pitchFamily="34" charset="0"/>
              </a:rPr>
              <a:t>driven by tighter credit spreads will support transaction volumes.</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Lower debt costs </a:t>
            </a:r>
            <a:r>
              <a:rPr lang="en-US" sz="1200">
                <a:latin typeface="Manulife JH Sans" panose="020B0503040401060103" pitchFamily="34" charset="0"/>
              </a:rPr>
              <a:t>support marginally neutral-to-positive leverage conditions.</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Improved fundraising and ample dry powder</a:t>
            </a:r>
            <a:r>
              <a:rPr lang="en-US" sz="1200">
                <a:latin typeface="Manulife JH Sans" panose="020B0503040401060103" pitchFamily="34" charset="0"/>
              </a:rPr>
              <a:t> reflect growing investor interest.</a:t>
            </a:r>
            <a:endParaRPr lang="en-US" sz="1200" b="1">
              <a:latin typeface="Manulife JH Sans" panose="020B0503040401060103" pitchFamily="34" charset="0"/>
            </a:endParaRP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Value stabilization post‑reset </a:t>
            </a:r>
            <a:r>
              <a:rPr lang="en-US" sz="1200">
                <a:latin typeface="Manulife JH Sans" panose="020B0503040401060103" pitchFamily="34" charset="0"/>
              </a:rPr>
              <a:t>is drawing investors back into the market.</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Recycling capital </a:t>
            </a:r>
            <a:r>
              <a:rPr lang="en-US" sz="1200">
                <a:latin typeface="Manulife JH Sans" panose="020B0503040401060103" pitchFamily="34" charset="0"/>
              </a:rPr>
              <a:t>into more recession resilient and necessity-based sectors is a key focus for investors.</a:t>
            </a:r>
          </a:p>
        </p:txBody>
      </p:sp>
      <p:sp>
        <p:nvSpPr>
          <p:cNvPr id="38" name="TextBox 37">
            <a:extLst>
              <a:ext uri="{FF2B5EF4-FFF2-40B4-BE49-F238E27FC236}">
                <a16:creationId xmlns:a16="http://schemas.microsoft.com/office/drawing/2014/main" id="{D5B7C0A6-0655-218B-0A66-BFE813097160}"/>
              </a:ext>
            </a:extLst>
          </p:cNvPr>
          <p:cNvSpPr txBox="1"/>
          <p:nvPr/>
        </p:nvSpPr>
        <p:spPr>
          <a:xfrm>
            <a:off x="4823704" y="3456378"/>
            <a:ext cx="3060741" cy="2746906"/>
          </a:xfrm>
          <a:prstGeom prst="rect">
            <a:avLst/>
          </a:prstGeom>
          <a:noFill/>
        </p:spPr>
        <p:txBody>
          <a:bodyPr wrap="square" lIns="91440" tIns="45720" rIns="91440" bIns="45720" anchor="t">
            <a:spAutoFit/>
          </a:bodyPr>
          <a:lstStyle/>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a:rPr>
              <a:t>The </a:t>
            </a:r>
            <a:r>
              <a:rPr lang="en-US" sz="1200" b="1">
                <a:latin typeface="Manulife JH Sans"/>
              </a:rPr>
              <a:t>pricing reset has created materially lower entry bases for new deals </a:t>
            </a:r>
            <a:r>
              <a:rPr lang="en-US" sz="1200">
                <a:latin typeface="Manulife JH Sans"/>
              </a:rPr>
              <a:t>enabling</a:t>
            </a:r>
            <a:r>
              <a:rPr lang="en-US" sz="1200" i="0">
                <a:effectLst/>
                <a:latin typeface="Manulife JH Sans"/>
              </a:rPr>
              <a:t> more conservative </a:t>
            </a:r>
            <a:r>
              <a:rPr lang="en-US" sz="1200">
                <a:latin typeface="Manulife JH Sans"/>
              </a:rPr>
              <a:t>underwriting and </a:t>
            </a:r>
            <a:r>
              <a:rPr lang="en-US" sz="1200" i="0">
                <a:effectLst/>
                <a:latin typeface="Manulife JH Sans"/>
              </a:rPr>
              <a:t>stronger potential for outperformance in the period ahead.</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A rate‑driven repricing rather than a recession‑driven one </a:t>
            </a:r>
            <a:r>
              <a:rPr lang="en-US" sz="1200">
                <a:latin typeface="Manulife JH Sans" panose="020B0503040401060103" pitchFamily="34" charset="0"/>
              </a:rPr>
              <a:t>makes this an appealing vintage period for many investors.</a:t>
            </a:r>
            <a:endParaRPr lang="en-US" sz="1200"/>
          </a:p>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a:rPr>
              <a:t>Following periods of dislocation, </a:t>
            </a:r>
            <a:r>
              <a:rPr lang="en-US" sz="1200" i="0">
                <a:effectLst/>
                <a:latin typeface="Manulife JH Sans"/>
              </a:rPr>
              <a:t>new investments have historically outperformed existing ones, </a:t>
            </a:r>
            <a:r>
              <a:rPr lang="en-US" sz="1200">
                <a:latin typeface="Manulife JH Sans"/>
              </a:rPr>
              <a:t>offering an early mover advantage.</a:t>
            </a:r>
            <a:endParaRPr lang="en-US" sz="1200" i="0">
              <a:effectLst/>
              <a:latin typeface="Manulife JH Sans"/>
            </a:endParaRPr>
          </a:p>
        </p:txBody>
      </p:sp>
      <p:sp>
        <p:nvSpPr>
          <p:cNvPr id="39" name="TextBox 38">
            <a:extLst>
              <a:ext uri="{FF2B5EF4-FFF2-40B4-BE49-F238E27FC236}">
                <a16:creationId xmlns:a16="http://schemas.microsoft.com/office/drawing/2014/main" id="{64755540-04DF-B722-ECDD-2A089A55B4DE}"/>
              </a:ext>
            </a:extLst>
          </p:cNvPr>
          <p:cNvSpPr txBox="1"/>
          <p:nvPr/>
        </p:nvSpPr>
        <p:spPr>
          <a:xfrm>
            <a:off x="8178032" y="3456378"/>
            <a:ext cx="3133093" cy="2823850"/>
          </a:xfrm>
          <a:prstGeom prst="rect">
            <a:avLst/>
          </a:prstGeom>
          <a:noFill/>
        </p:spPr>
        <p:txBody>
          <a:bodyPr wrap="square">
            <a:spAutoFit/>
          </a:bodyPr>
          <a:lstStyle/>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Supply chain realignment </a:t>
            </a:r>
            <a:r>
              <a:rPr lang="en-US" sz="1200">
                <a:latin typeface="Manulife JH Sans" panose="020B0503040401060103" pitchFamily="34" charset="0"/>
              </a:rPr>
              <a:t>amid higher tariffs helps mitigate cost increasers and retool efficiency. </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Multi-year domestic manufacturing build out </a:t>
            </a:r>
            <a:r>
              <a:rPr lang="en-US" sz="1200">
                <a:latin typeface="Manulife JH Sans" panose="020B0503040401060103" pitchFamily="34" charset="0"/>
              </a:rPr>
              <a:t>that strengthens U.S. national security including energy infrastructure upgrades benefitting power dense asset like data centers.</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Aging populations and slower immigration </a:t>
            </a:r>
            <a:r>
              <a:rPr lang="en-US" sz="1200">
                <a:latin typeface="Manulife JH Sans" panose="020B0503040401060103" pitchFamily="34" charset="0"/>
              </a:rPr>
              <a:t>strengthen selectivity of sectors and markets with durable demand and persistent supply imbalances.</a:t>
            </a:r>
            <a:endParaRPr lang="en-US" sz="1200"/>
          </a:p>
          <a:p>
            <a:pPr marL="114300" indent="-114300" fontAlgn="t">
              <a:lnSpc>
                <a:spcPts val="1500"/>
              </a:lnSpc>
              <a:spcBef>
                <a:spcPts val="300"/>
              </a:spcBef>
              <a:spcAft>
                <a:spcPts val="300"/>
              </a:spcAft>
              <a:buFont typeface="Arial" panose="020B0604020202020204" pitchFamily="34" charset="0"/>
              <a:buChar char="•"/>
            </a:pPr>
            <a:endParaRPr lang="en-US" sz="1200"/>
          </a:p>
        </p:txBody>
      </p:sp>
    </p:spTree>
    <p:extLst>
      <p:ext uri="{BB962C8B-B14F-4D97-AF65-F5344CB8AC3E}">
        <p14:creationId xmlns:p14="http://schemas.microsoft.com/office/powerpoint/2010/main" val="2108298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08B6-F598-218B-8700-8D985763A5AC}"/>
              </a:ext>
            </a:extLst>
          </p:cNvPr>
          <p:cNvSpPr>
            <a:spLocks noGrp="1"/>
          </p:cNvSpPr>
          <p:nvPr>
            <p:ph type="title"/>
          </p:nvPr>
        </p:nvSpPr>
        <p:spPr/>
        <p:txBody>
          <a:bodyPr/>
          <a:lstStyle/>
          <a:p>
            <a:r>
              <a:rPr lang="en-US" spc="-203" dirty="0"/>
              <a:t>U.S. Multifamily Fundamentals</a:t>
            </a:r>
            <a:br>
              <a:rPr lang="en-US" spc="-227" dirty="0"/>
            </a:br>
            <a:endParaRPr lang="en-US" dirty="0"/>
          </a:p>
        </p:txBody>
      </p:sp>
      <p:sp>
        <p:nvSpPr>
          <p:cNvPr id="4" name="Slide Number Placeholder 3">
            <a:extLst>
              <a:ext uri="{FF2B5EF4-FFF2-40B4-BE49-F238E27FC236}">
                <a16:creationId xmlns:a16="http://schemas.microsoft.com/office/drawing/2014/main" id="{F2AB91DD-548D-7AD6-BE87-A6B813ACB9F1}"/>
              </a:ext>
            </a:extLst>
          </p:cNvPr>
          <p:cNvSpPr>
            <a:spLocks noGrp="1"/>
          </p:cNvSpPr>
          <p:nvPr>
            <p:ph type="sldNum" sz="quarter" idx="12"/>
          </p:nvPr>
        </p:nvSpPr>
        <p:spPr/>
        <p:txBody>
          <a:bodyPr/>
          <a:lstStyle/>
          <a:p>
            <a:fld id="{BB333B34-C87C-402E-ABB0-13B7C9DEBBC4}" type="slidenum">
              <a:rPr lang="en-PH" smtClean="0"/>
              <a:pPr/>
              <a:t>19</a:t>
            </a:fld>
            <a:endParaRPr lang="en-PH"/>
          </a:p>
        </p:txBody>
      </p:sp>
      <p:sp>
        <p:nvSpPr>
          <p:cNvPr id="5" name="Text Placeholder 4">
            <a:extLst>
              <a:ext uri="{FF2B5EF4-FFF2-40B4-BE49-F238E27FC236}">
                <a16:creationId xmlns:a16="http://schemas.microsoft.com/office/drawing/2014/main" id="{771880B4-BC91-F2D7-97BB-6DD16EA50940}"/>
              </a:ext>
            </a:extLst>
          </p:cNvPr>
          <p:cNvSpPr>
            <a:spLocks noGrp="1"/>
          </p:cNvSpPr>
          <p:nvPr>
            <p:ph type="body" sz="quarter" idx="13"/>
          </p:nvPr>
        </p:nvSpPr>
        <p:spPr/>
        <p:txBody>
          <a:bodyPr/>
          <a:lstStyle/>
          <a:p>
            <a:r>
              <a:rPr lang="en-US"/>
              <a:t>Live</a:t>
            </a:r>
          </a:p>
        </p:txBody>
      </p:sp>
      <p:sp>
        <p:nvSpPr>
          <p:cNvPr id="6" name="Text Placeholder 5">
            <a:extLst>
              <a:ext uri="{FF2B5EF4-FFF2-40B4-BE49-F238E27FC236}">
                <a16:creationId xmlns:a16="http://schemas.microsoft.com/office/drawing/2014/main" id="{4647B20F-17EC-5807-A8BD-F2D2B99BB046}"/>
              </a:ext>
            </a:extLst>
          </p:cNvPr>
          <p:cNvSpPr>
            <a:spLocks noGrp="1"/>
          </p:cNvSpPr>
          <p:nvPr>
            <p:ph type="body" sz="quarter" idx="14"/>
          </p:nvPr>
        </p:nvSpPr>
        <p:spPr/>
        <p:txBody>
          <a:bodyPr/>
          <a:lstStyle/>
          <a:p>
            <a:r>
              <a:rPr lang="en-US" dirty="0"/>
              <a:t>Better supply-demand balance is nearing as deliveries move meaningfully lower and demand remains resilient.</a:t>
            </a:r>
          </a:p>
        </p:txBody>
      </p:sp>
      <p:sp>
        <p:nvSpPr>
          <p:cNvPr id="7" name="object 2">
            <a:extLst>
              <a:ext uri="{FF2B5EF4-FFF2-40B4-BE49-F238E27FC236}">
                <a16:creationId xmlns:a16="http://schemas.microsoft.com/office/drawing/2014/main" id="{EF8B3143-A632-E0F1-0F0E-A51F8837527C}"/>
              </a:ext>
            </a:extLst>
          </p:cNvPr>
          <p:cNvSpPr txBox="1"/>
          <p:nvPr/>
        </p:nvSpPr>
        <p:spPr>
          <a:xfrm>
            <a:off x="1296138" y="1294636"/>
            <a:ext cx="5638585" cy="4941572"/>
          </a:xfrm>
          <a:prstGeom prst="rect">
            <a:avLst/>
          </a:prstGeom>
        </p:spPr>
        <p:txBody>
          <a:bodyPr vert="horz" wrap="square" lIns="0" tIns="12700" rIns="0" bIns="0" rtlCol="0" anchor="t">
            <a:noAutofit/>
          </a:bodyPr>
          <a:lstStyle/>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Even with slower job growth, reduced immigration, and normalizing household formation, residential demand remained resilient</a:t>
            </a:r>
            <a:r>
              <a:rPr lang="en-US" sz="1200" spc="-18">
                <a:latin typeface="Manulife JH Sans" panose="020B0503040401060103" pitchFamily="34" charset="0"/>
                <a:cs typeface="Calibri"/>
              </a:rPr>
              <a:t>, supported by persistent barriers to homeownership and delayed adult milestones.</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Wage growth continues to outpace inflation – supporting rent payments and household formation – and renting remains more economically attractive than buying, even without accounting for a downpayment.</a:t>
            </a:r>
            <a:r>
              <a:rPr lang="en-US" sz="1200" spc="-18" baseline="30000">
                <a:latin typeface="Manulife JH Sans"/>
                <a:cs typeface="Calibri"/>
              </a:rPr>
              <a:t>1</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With the first‑time buyer age peaking at 40 in 2025, well above the pre-pandemic norm of 30–32, many households remain renters for up to ten additional years, boosting renter retention.</a:t>
            </a:r>
            <a:r>
              <a:rPr lang="en-US" sz="1200" spc="-18" baseline="30000">
                <a:latin typeface="Manulife JH Sans"/>
                <a:cs typeface="Calibri"/>
              </a:rPr>
              <a:t>2</a:t>
            </a:r>
            <a:endParaRPr lang="en-US" sz="1200" b="1" spc="-18" baseline="30000">
              <a:latin typeface="Manulife JH Sans"/>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Better supply-demand balance is nearing </a:t>
            </a:r>
            <a:r>
              <a:rPr lang="en-US" sz="1200" spc="-18">
                <a:latin typeface="Manulife JH Sans" panose="020B0503040401060103" pitchFamily="34" charset="0"/>
                <a:cs typeface="Calibri"/>
              </a:rPr>
              <a:t>after four years of supply outpacing demand which drove the vacancy rate higher.</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Landlords have taken a more defensive leasing approach to preserve occupancy, though landlord pricing power should gradually return as the development cycle moves past peak, with the pipeline cut nearly in half.</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Markets with the sharpest increase in vacancies are still seeing the strongest rent declines, yet many of these markets are where population flows have been strongest, supporting new development and absorption.</a:t>
            </a:r>
            <a:r>
              <a:rPr lang="en-US" sz="1200" spc="-18" baseline="30000">
                <a:latin typeface="Manulife JH Sans"/>
                <a:cs typeface="Calibri"/>
              </a:rPr>
              <a:t>3</a:t>
            </a:r>
            <a:r>
              <a:rPr lang="en-US" sz="1200" spc="-18">
                <a:latin typeface="Manulife JH Sans"/>
                <a:cs typeface="Calibri"/>
              </a:rPr>
              <a:t> </a:t>
            </a: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Overall, slower household formation, job growth and immigration will result in slower demand in 2026, </a:t>
            </a:r>
            <a:r>
              <a:rPr lang="en-US" sz="1200" spc="-18">
                <a:latin typeface="Manulife JH Sans" panose="020B0503040401060103" pitchFamily="34" charset="0"/>
                <a:cs typeface="Calibri"/>
              </a:rPr>
              <a:t>with push-pull forces of</a:t>
            </a:r>
            <a:r>
              <a:rPr lang="en-US" sz="1200" spc="-18">
                <a:latin typeface="Manulife JH Sans"/>
                <a:cs typeface="Calibri"/>
              </a:rPr>
              <a:t> a shrinking pool of qualified renters due to rising student-loan delinquency set against the potential for pent-up decoupling from record levels of young adults living with parents.</a:t>
            </a:r>
            <a:r>
              <a:rPr lang="en-US" sz="1200" spc="-18" baseline="30000">
                <a:latin typeface="Manulife JH Sans"/>
                <a:cs typeface="Calibri"/>
              </a:rPr>
              <a:t>4,5</a:t>
            </a:r>
          </a:p>
          <a:p>
            <a:pPr marL="226060" marR="189230" indent="-188595">
              <a:spcBef>
                <a:spcPts val="300"/>
              </a:spcBef>
              <a:spcAft>
                <a:spcPts val="300"/>
              </a:spcAft>
              <a:buChar char="•"/>
              <a:tabLst>
                <a:tab pos="226060" algn="l"/>
              </a:tabLst>
            </a:pPr>
            <a:r>
              <a:rPr lang="en-US" sz="1200" spc="-18">
                <a:latin typeface="Manulife JH Sans"/>
                <a:cs typeface="Calibri"/>
              </a:rPr>
              <a:t>Supply-balanced metros with job growth in key </a:t>
            </a:r>
            <a:r>
              <a:rPr lang="en-US" sz="1200" spc="-18" err="1">
                <a:latin typeface="Manulife JH Sans"/>
                <a:cs typeface="Calibri"/>
              </a:rPr>
              <a:t>rentership</a:t>
            </a:r>
            <a:r>
              <a:rPr lang="en-US" sz="1200" spc="-18">
                <a:latin typeface="Manulife JH Sans"/>
                <a:cs typeface="Calibri"/>
              </a:rPr>
              <a:t> industries (e.g., healthcare) will likely offer outperformance, if in conjunction with strong operational efficiency and execution to differentiate from competitive assets.</a:t>
            </a:r>
          </a:p>
        </p:txBody>
      </p:sp>
      <p:sp>
        <p:nvSpPr>
          <p:cNvPr id="8" name="TextBox 7">
            <a:extLst>
              <a:ext uri="{FF2B5EF4-FFF2-40B4-BE49-F238E27FC236}">
                <a16:creationId xmlns:a16="http://schemas.microsoft.com/office/drawing/2014/main" id="{9BB80B4B-92D8-AAD0-1DD7-69F5255A4755}"/>
              </a:ext>
            </a:extLst>
          </p:cNvPr>
          <p:cNvSpPr txBox="1"/>
          <p:nvPr/>
        </p:nvSpPr>
        <p:spPr>
          <a:xfrm>
            <a:off x="1295400" y="6420606"/>
            <a:ext cx="8169613" cy="437393"/>
          </a:xfrm>
          <a:prstGeom prst="rect">
            <a:avLst/>
          </a:prstGeom>
          <a:noFill/>
        </p:spPr>
        <p:txBody>
          <a:bodyPr wrap="square" lIns="0" tIns="0" rIns="0" bIns="0" numCol="1" spcCol="0" rtlCol="0">
            <a:noAutofit/>
          </a:bodyPr>
          <a:lstStyle/>
          <a:p>
            <a:r>
              <a:rPr lang="en-US" sz="800">
                <a:solidFill>
                  <a:schemeClr val="bg1">
                    <a:lumMod val="65000"/>
                  </a:schemeClr>
                </a:solidFill>
              </a:rPr>
              <a:t>1 </a:t>
            </a:r>
            <a:r>
              <a:rPr lang="en-US" sz="800">
                <a:solidFill>
                  <a:schemeClr val="bg1">
                    <a:lumMod val="65000"/>
                  </a:schemeClr>
                </a:solidFill>
                <a:ea typeface="Calibri" panose="020F0502020204030204" pitchFamily="34" charset="0"/>
                <a:cs typeface="Calibri" panose="020F0502020204030204" pitchFamily="34" charset="0"/>
              </a:rPr>
              <a:t>"Rents Bite Deeper as Tenants Spend 40% of Income on Housing." </a:t>
            </a:r>
            <a:r>
              <a:rPr lang="en-US" sz="800" err="1">
                <a:solidFill>
                  <a:schemeClr val="bg1">
                    <a:lumMod val="65000"/>
                  </a:schemeClr>
                </a:solidFill>
                <a:ea typeface="Calibri" panose="020F0502020204030204" pitchFamily="34" charset="0"/>
                <a:cs typeface="Calibri" panose="020F0502020204030204" pitchFamily="34" charset="0"/>
              </a:rPr>
              <a:t>GlobeSt</a:t>
            </a:r>
            <a:r>
              <a:rPr lang="en-US" sz="800">
                <a:solidFill>
                  <a:schemeClr val="bg1">
                    <a:lumMod val="65000"/>
                  </a:schemeClr>
                </a:solidFill>
                <a:ea typeface="Calibri" panose="020F0502020204030204" pitchFamily="34" charset="0"/>
                <a:cs typeface="Calibri" panose="020F0502020204030204" pitchFamily="34" charset="0"/>
              </a:rPr>
              <a:t>. 1.9.2026. </a:t>
            </a:r>
            <a:r>
              <a:rPr lang="en-US" sz="800">
                <a:solidFill>
                  <a:schemeClr val="bg1">
                    <a:lumMod val="65000"/>
                  </a:schemeClr>
                </a:solidFill>
              </a:rPr>
              <a:t>2 “Rising Age of First-Time Homebuyers Drives Multifamily Demand.” </a:t>
            </a:r>
            <a:r>
              <a:rPr lang="en-US" sz="800" err="1">
                <a:solidFill>
                  <a:schemeClr val="bg1">
                    <a:lumMod val="65000"/>
                  </a:schemeClr>
                </a:solidFill>
              </a:rPr>
              <a:t>GlobeSt</a:t>
            </a:r>
            <a:r>
              <a:rPr lang="en-US" sz="800">
                <a:solidFill>
                  <a:schemeClr val="bg1">
                    <a:lumMod val="65000"/>
                  </a:schemeClr>
                </a:solidFill>
              </a:rPr>
              <a:t>. 12.3.2025. 3 CoStar. Data as of January 2026. 4 “John Burns' 2026 Housing Market Outlook.” John Burns Research &amp; Consulting. December 2025. 5 “How an Increase in Student Loan Delinquencies Could Affect the Rental Market.” Multi-housing News. 12.5.2025.</a:t>
            </a:r>
          </a:p>
        </p:txBody>
      </p:sp>
      <p:sp>
        <p:nvSpPr>
          <p:cNvPr id="12" name="TextBox 11">
            <a:extLst>
              <a:ext uri="{FF2B5EF4-FFF2-40B4-BE49-F238E27FC236}">
                <a16:creationId xmlns:a16="http://schemas.microsoft.com/office/drawing/2014/main" id="{A5104135-DFDE-DB44-6273-B099639DC3C8}"/>
              </a:ext>
            </a:extLst>
          </p:cNvPr>
          <p:cNvSpPr txBox="1"/>
          <p:nvPr/>
        </p:nvSpPr>
        <p:spPr>
          <a:xfrm>
            <a:off x="7015181" y="1255524"/>
            <a:ext cx="4093027"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Annual Supply</a:t>
            </a:r>
            <a:r>
              <a:rPr lang="en-US" sz="1200" b="1">
                <a:latin typeface="+mj-lt"/>
                <a:ea typeface="Calibri" panose="020F0502020204030204" pitchFamily="34" charset="0"/>
                <a:cs typeface="Calibri" panose="020F0502020204030204" pitchFamily="34" charset="0"/>
              </a:rPr>
              <a:t> and Demand</a:t>
            </a:r>
          </a:p>
        </p:txBody>
      </p:sp>
      <p:sp>
        <p:nvSpPr>
          <p:cNvPr id="13" name="TextBox 12">
            <a:extLst>
              <a:ext uri="{FF2B5EF4-FFF2-40B4-BE49-F238E27FC236}">
                <a16:creationId xmlns:a16="http://schemas.microsoft.com/office/drawing/2014/main" id="{3088606F-3CCA-D477-9CFE-A4B5CCFD4927}"/>
              </a:ext>
            </a:extLst>
          </p:cNvPr>
          <p:cNvSpPr txBox="1"/>
          <p:nvPr/>
        </p:nvSpPr>
        <p:spPr>
          <a:xfrm>
            <a:off x="7015181" y="3376915"/>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December 2025.</a:t>
            </a:r>
          </a:p>
        </p:txBody>
      </p:sp>
      <p:sp>
        <p:nvSpPr>
          <p:cNvPr id="14" name="TextBox 13">
            <a:extLst>
              <a:ext uri="{FF2B5EF4-FFF2-40B4-BE49-F238E27FC236}">
                <a16:creationId xmlns:a16="http://schemas.microsoft.com/office/drawing/2014/main" id="{594E7F4A-5A1D-1C7F-154A-AE572FC261D3}"/>
              </a:ext>
            </a:extLst>
          </p:cNvPr>
          <p:cNvSpPr txBox="1"/>
          <p:nvPr/>
        </p:nvSpPr>
        <p:spPr>
          <a:xfrm>
            <a:off x="7015181" y="3757945"/>
            <a:ext cx="4093027"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Net Migration and Population Growth</a:t>
            </a:r>
          </a:p>
        </p:txBody>
      </p:sp>
      <p:sp>
        <p:nvSpPr>
          <p:cNvPr id="16" name="TextBox 15">
            <a:extLst>
              <a:ext uri="{FF2B5EF4-FFF2-40B4-BE49-F238E27FC236}">
                <a16:creationId xmlns:a16="http://schemas.microsoft.com/office/drawing/2014/main" id="{AF6FDCF7-F5A5-9AB8-09AD-D172A14F6A92}"/>
              </a:ext>
            </a:extLst>
          </p:cNvPr>
          <p:cNvSpPr txBox="1"/>
          <p:nvPr/>
        </p:nvSpPr>
        <p:spPr>
          <a:xfrm>
            <a:off x="7015181" y="6148689"/>
            <a:ext cx="4550227"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Oxford Economics. Data as of December 2025.</a:t>
            </a:r>
          </a:p>
        </p:txBody>
      </p:sp>
      <p:graphicFrame>
        <p:nvGraphicFramePr>
          <p:cNvPr id="19" name="Chart 18">
            <a:extLst>
              <a:ext uri="{FF2B5EF4-FFF2-40B4-BE49-F238E27FC236}">
                <a16:creationId xmlns:a16="http://schemas.microsoft.com/office/drawing/2014/main" id="{67B840F0-E2D3-4316-B6B2-F2ED22DC4E22}"/>
              </a:ext>
            </a:extLst>
          </p:cNvPr>
          <p:cNvGraphicFramePr>
            <a:graphicFrameLocks/>
          </p:cNvGraphicFramePr>
          <p:nvPr>
            <p:extLst>
              <p:ext uri="{D42A27DB-BD31-4B8C-83A1-F6EECF244321}">
                <p14:modId xmlns:p14="http://schemas.microsoft.com/office/powerpoint/2010/main" val="1424368162"/>
              </p:ext>
            </p:extLst>
          </p:nvPr>
        </p:nvGraphicFramePr>
        <p:xfrm>
          <a:off x="7015181" y="1442408"/>
          <a:ext cx="4257217" cy="1934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0000000-0008-0000-0900-000004000000}"/>
              </a:ext>
            </a:extLst>
          </p:cNvPr>
          <p:cNvGraphicFramePr>
            <a:graphicFrameLocks/>
          </p:cNvGraphicFramePr>
          <p:nvPr>
            <p:extLst>
              <p:ext uri="{D42A27DB-BD31-4B8C-83A1-F6EECF244321}">
                <p14:modId xmlns:p14="http://schemas.microsoft.com/office/powerpoint/2010/main" val="1987341962"/>
              </p:ext>
            </p:extLst>
          </p:nvPr>
        </p:nvGraphicFramePr>
        <p:xfrm>
          <a:off x="7015181" y="4002451"/>
          <a:ext cx="4331468" cy="21856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1914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idx="4294967295"/>
          </p:nvPr>
        </p:nvSpPr>
        <p:spPr>
          <a:xfrm>
            <a:off x="7614666" y="522288"/>
            <a:ext cx="4574159" cy="500062"/>
          </a:xfrm>
          <a:prstGeom prst="rect">
            <a:avLst/>
          </a:prstGeom>
        </p:spPr>
        <p:txBody>
          <a:bodyPr vert="horz" wrap="square" lIns="0" tIns="9625" rIns="0" bIns="0" rtlCol="0" anchor="t">
            <a:spAutoFit/>
          </a:bodyPr>
          <a:lstStyle/>
          <a:p>
            <a:pPr marL="7700">
              <a:lnSpc>
                <a:spcPct val="100000"/>
              </a:lnSpc>
              <a:spcBef>
                <a:spcPts val="76"/>
              </a:spcBef>
            </a:pPr>
            <a:r>
              <a:rPr sz="3183" spc="-215">
                <a:latin typeface="Manulife JH Sans Light" panose="020B0303040401060103" pitchFamily="34" charset="0"/>
                <a:cs typeface="Calibri"/>
              </a:rPr>
              <a:t>What</a:t>
            </a:r>
            <a:r>
              <a:rPr sz="3183" spc="-6">
                <a:latin typeface="Manulife JH Sans Light" panose="020B0303040401060103" pitchFamily="34" charset="0"/>
                <a:cs typeface="Calibri"/>
              </a:rPr>
              <a:t> </a:t>
            </a:r>
            <a:r>
              <a:rPr sz="3183" spc="-179">
                <a:latin typeface="Manulife JH Sans Light" panose="020B0303040401060103" pitchFamily="34" charset="0"/>
                <a:cs typeface="Calibri"/>
              </a:rPr>
              <a:t>you’ll</a:t>
            </a:r>
            <a:r>
              <a:rPr sz="3183" spc="-6">
                <a:latin typeface="Manulife JH Sans Light" panose="020B0303040401060103" pitchFamily="34" charset="0"/>
                <a:cs typeface="Calibri"/>
              </a:rPr>
              <a:t> </a:t>
            </a:r>
            <a:r>
              <a:rPr sz="3183" i="1" spc="24">
                <a:latin typeface="Manulife JH Serif Italic" panose="02020503040401060103" pitchFamily="18" charset="0"/>
                <a:cs typeface="Palatino Linotype"/>
              </a:rPr>
              <a:t>find</a:t>
            </a:r>
            <a:endParaRPr sz="3183">
              <a:latin typeface="Manulife JH Serif Italic" panose="02020503040401060103" pitchFamily="18" charset="0"/>
              <a:cs typeface="Palatino Linotype"/>
            </a:endParaRPr>
          </a:p>
        </p:txBody>
      </p:sp>
      <p:sp>
        <p:nvSpPr>
          <p:cNvPr id="8" name="object 8"/>
          <p:cNvSpPr/>
          <p:nvPr/>
        </p:nvSpPr>
        <p:spPr>
          <a:xfrm>
            <a:off x="7527787" y="3769240"/>
            <a:ext cx="4014304" cy="2469940"/>
          </a:xfrm>
          <a:custGeom>
            <a:avLst/>
            <a:gdLst/>
            <a:ahLst/>
            <a:cxnLst/>
            <a:rect l="l" t="t" r="r" b="b"/>
            <a:pathLst>
              <a:path w="6621144" h="2628265">
                <a:moveTo>
                  <a:pt x="6620594" y="0"/>
                </a:moveTo>
                <a:lnTo>
                  <a:pt x="0" y="0"/>
                </a:lnTo>
                <a:lnTo>
                  <a:pt x="0" y="2628192"/>
                </a:lnTo>
                <a:lnTo>
                  <a:pt x="6620594" y="2628192"/>
                </a:lnTo>
                <a:lnTo>
                  <a:pt x="6620594" y="0"/>
                </a:lnTo>
                <a:close/>
              </a:path>
            </a:pathLst>
          </a:custGeom>
          <a:solidFill>
            <a:srgbClr val="EEEEEE"/>
          </a:solidFill>
        </p:spPr>
        <p:txBody>
          <a:bodyPr wrap="square" lIns="0" tIns="0" rIns="0" bIns="0" rtlCol="0"/>
          <a:lstStyle/>
          <a:p>
            <a:endParaRPr sz="1091"/>
          </a:p>
        </p:txBody>
      </p:sp>
      <p:sp>
        <p:nvSpPr>
          <p:cNvPr id="10" name="object 10"/>
          <p:cNvSpPr txBox="1"/>
          <p:nvPr/>
        </p:nvSpPr>
        <p:spPr>
          <a:xfrm>
            <a:off x="7698729" y="4144402"/>
            <a:ext cx="1649665" cy="1011837"/>
          </a:xfrm>
          <a:prstGeom prst="rect">
            <a:avLst/>
          </a:prstGeom>
        </p:spPr>
        <p:txBody>
          <a:bodyPr vert="horz" wrap="square" lIns="0" tIns="26564" rIns="0" bIns="0" rtlCol="0">
            <a:spAutoFit/>
          </a:bodyPr>
          <a:lstStyle/>
          <a:p>
            <a:pPr>
              <a:lnSpc>
                <a:spcPct val="150000"/>
              </a:lnSpc>
              <a:spcBef>
                <a:spcPts val="209"/>
              </a:spcBef>
            </a:pPr>
            <a:r>
              <a:rPr sz="1000" b="1" spc="-112">
                <a:latin typeface="Manulife JH Sans" panose="020B0503040401060103" pitchFamily="34" charset="0"/>
                <a:cs typeface="Arial Black"/>
              </a:rPr>
              <a:t>Victor</a:t>
            </a:r>
            <a:r>
              <a:rPr sz="1000" b="1" spc="-91">
                <a:latin typeface="Manulife JH Sans" panose="020B0503040401060103" pitchFamily="34" charset="0"/>
                <a:cs typeface="Arial Black"/>
              </a:rPr>
              <a:t> </a:t>
            </a:r>
            <a:r>
              <a:rPr sz="1000" b="1" spc="-18">
                <a:latin typeface="Manulife JH Sans" panose="020B0503040401060103" pitchFamily="34" charset="0"/>
                <a:cs typeface="Arial Black"/>
              </a:rPr>
              <a:t>Calanog</a:t>
            </a:r>
            <a:endParaRPr sz="1000" b="1">
              <a:latin typeface="Manulife JH Sans" panose="020B0503040401060103" pitchFamily="34" charset="0"/>
              <a:cs typeface="Arial Black"/>
            </a:endParaRPr>
          </a:p>
          <a:p>
            <a:pPr>
              <a:lnSpc>
                <a:spcPct val="150000"/>
              </a:lnSpc>
              <a:spcBef>
                <a:spcPts val="149"/>
              </a:spcBef>
            </a:pPr>
            <a:r>
              <a:rPr sz="1000" spc="-12">
                <a:latin typeface="Manulife JH Sans" panose="020B0503040401060103" pitchFamily="34" charset="0"/>
                <a:cs typeface="Calibri"/>
              </a:rPr>
              <a:t>Managing</a:t>
            </a:r>
            <a:r>
              <a:rPr sz="1000" spc="-36">
                <a:latin typeface="Manulife JH Sans" panose="020B0503040401060103" pitchFamily="34" charset="0"/>
                <a:cs typeface="Calibri"/>
              </a:rPr>
              <a:t> </a:t>
            </a:r>
            <a:r>
              <a:rPr sz="1000" spc="-12">
                <a:latin typeface="Manulife JH Sans" panose="020B0503040401060103" pitchFamily="34" charset="0"/>
                <a:cs typeface="Calibri"/>
              </a:rPr>
              <a:t>Director</a:t>
            </a:r>
            <a:r>
              <a:rPr sz="1000" spc="-21">
                <a:latin typeface="Manulife JH Sans" panose="020B0503040401060103" pitchFamily="34" charset="0"/>
                <a:cs typeface="Calibri"/>
              </a:rPr>
              <a:t> </a:t>
            </a:r>
            <a:r>
              <a:rPr sz="1000" spc="-82">
                <a:latin typeface="Manulife JH Sans" panose="020B0503040401060103" pitchFamily="34" charset="0"/>
                <a:cs typeface="Calibri"/>
              </a:rPr>
              <a:t>&amp;</a:t>
            </a:r>
            <a:r>
              <a:rPr sz="1000" spc="-6">
                <a:latin typeface="Manulife JH Sans" panose="020B0503040401060103" pitchFamily="34" charset="0"/>
                <a:cs typeface="Calibri"/>
              </a:rPr>
              <a:t> </a:t>
            </a:r>
            <a:r>
              <a:rPr sz="1000" spc="-9">
                <a:latin typeface="Manulife JH Sans" panose="020B0503040401060103" pitchFamily="34" charset="0"/>
                <a:cs typeface="Calibri"/>
              </a:rPr>
              <a:t>Co-</a:t>
            </a:r>
            <a:r>
              <a:rPr sz="1000" spc="-12">
                <a:latin typeface="Manulife JH Sans" panose="020B0503040401060103" pitchFamily="34" charset="0"/>
                <a:cs typeface="Calibri"/>
              </a:rPr>
              <a:t>Head</a:t>
            </a:r>
            <a:endParaRPr sz="1000">
              <a:latin typeface="Manulife JH Sans" panose="020B0503040401060103" pitchFamily="34" charset="0"/>
              <a:cs typeface="Calibri"/>
            </a:endParaRPr>
          </a:p>
          <a:p>
            <a:pPr>
              <a:lnSpc>
                <a:spcPct val="150000"/>
              </a:lnSpc>
              <a:spcBef>
                <a:spcPts val="449"/>
              </a:spcBef>
            </a:pPr>
            <a:r>
              <a:rPr sz="1000" b="1" spc="-69">
                <a:latin typeface="Manulife JH Sans" panose="020B0503040401060103" pitchFamily="34" charset="0"/>
                <a:cs typeface="Arial Black"/>
              </a:rPr>
              <a:t>Erin</a:t>
            </a:r>
            <a:r>
              <a:rPr sz="1000" b="1" spc="-94">
                <a:latin typeface="Manulife JH Sans" panose="020B0503040401060103" pitchFamily="34" charset="0"/>
                <a:cs typeface="Arial Black"/>
              </a:rPr>
              <a:t> </a:t>
            </a:r>
            <a:r>
              <a:rPr sz="1000" b="1" spc="-36">
                <a:latin typeface="Manulife JH Sans" panose="020B0503040401060103" pitchFamily="34" charset="0"/>
                <a:cs typeface="Arial Black"/>
              </a:rPr>
              <a:t>Patterson</a:t>
            </a:r>
            <a:endParaRPr sz="1000" b="1">
              <a:latin typeface="Manulife JH Sans" panose="020B0503040401060103" pitchFamily="34" charset="0"/>
              <a:cs typeface="Arial Black"/>
            </a:endParaRPr>
          </a:p>
          <a:p>
            <a:pPr>
              <a:lnSpc>
                <a:spcPct val="150000"/>
              </a:lnSpc>
              <a:spcBef>
                <a:spcPts val="152"/>
              </a:spcBef>
            </a:pPr>
            <a:r>
              <a:rPr sz="1000" spc="-12">
                <a:latin typeface="Manulife JH Sans" panose="020B0503040401060103" pitchFamily="34" charset="0"/>
                <a:cs typeface="Calibri"/>
              </a:rPr>
              <a:t>Managing</a:t>
            </a:r>
            <a:r>
              <a:rPr sz="1000" spc="-36">
                <a:latin typeface="Manulife JH Sans" panose="020B0503040401060103" pitchFamily="34" charset="0"/>
                <a:cs typeface="Calibri"/>
              </a:rPr>
              <a:t> </a:t>
            </a:r>
            <a:r>
              <a:rPr sz="1000" spc="-12">
                <a:latin typeface="Manulife JH Sans" panose="020B0503040401060103" pitchFamily="34" charset="0"/>
                <a:cs typeface="Calibri"/>
              </a:rPr>
              <a:t>Director</a:t>
            </a:r>
            <a:r>
              <a:rPr sz="1000" spc="-21">
                <a:latin typeface="Manulife JH Sans" panose="020B0503040401060103" pitchFamily="34" charset="0"/>
                <a:cs typeface="Calibri"/>
              </a:rPr>
              <a:t> </a:t>
            </a:r>
            <a:r>
              <a:rPr sz="1000" spc="-82">
                <a:latin typeface="Manulife JH Sans" panose="020B0503040401060103" pitchFamily="34" charset="0"/>
                <a:cs typeface="Calibri"/>
              </a:rPr>
              <a:t>&amp;</a:t>
            </a:r>
            <a:r>
              <a:rPr sz="1000" spc="-6">
                <a:latin typeface="Manulife JH Sans" panose="020B0503040401060103" pitchFamily="34" charset="0"/>
                <a:cs typeface="Calibri"/>
              </a:rPr>
              <a:t> </a:t>
            </a:r>
            <a:r>
              <a:rPr sz="1000" spc="-9">
                <a:latin typeface="Manulife JH Sans" panose="020B0503040401060103" pitchFamily="34" charset="0"/>
                <a:cs typeface="Calibri"/>
              </a:rPr>
              <a:t>Co-</a:t>
            </a:r>
            <a:r>
              <a:rPr sz="1000" spc="-12">
                <a:latin typeface="Manulife JH Sans" panose="020B0503040401060103" pitchFamily="34" charset="0"/>
                <a:cs typeface="Calibri"/>
              </a:rPr>
              <a:t>Head</a:t>
            </a:r>
            <a:endParaRPr sz="1000">
              <a:latin typeface="Manulife JH Sans" panose="020B0503040401060103" pitchFamily="34" charset="0"/>
              <a:cs typeface="Calibri"/>
            </a:endParaRPr>
          </a:p>
        </p:txBody>
      </p:sp>
      <p:sp>
        <p:nvSpPr>
          <p:cNvPr id="11" name="object 11"/>
          <p:cNvSpPr txBox="1"/>
          <p:nvPr/>
        </p:nvSpPr>
        <p:spPr>
          <a:xfrm>
            <a:off x="9922016" y="4105300"/>
            <a:ext cx="1351293" cy="2101879"/>
          </a:xfrm>
          <a:prstGeom prst="rect">
            <a:avLst/>
          </a:prstGeom>
        </p:spPr>
        <p:txBody>
          <a:bodyPr vert="horz" wrap="square" lIns="0" tIns="26564" rIns="0" bIns="0" rtlCol="0">
            <a:spAutoFit/>
          </a:bodyPr>
          <a:lstStyle/>
          <a:p>
            <a:pPr>
              <a:lnSpc>
                <a:spcPct val="150000"/>
              </a:lnSpc>
              <a:spcBef>
                <a:spcPts val="449"/>
              </a:spcBef>
            </a:pPr>
            <a:r>
              <a:rPr lang="en-US" sz="1000" b="1" spc="-115">
                <a:latin typeface="Manulife JH Sans" panose="020B0503040401060103" pitchFamily="34" charset="0"/>
                <a:cs typeface="Arial Black"/>
              </a:rPr>
              <a:t>Cornelia Le</a:t>
            </a:r>
            <a:endParaRPr lang="en-US" sz="1000" b="1">
              <a:latin typeface="Manulife JH Sans" panose="020B0503040401060103" pitchFamily="34" charset="0"/>
              <a:cs typeface="Arial Black"/>
            </a:endParaRPr>
          </a:p>
          <a:p>
            <a:pPr>
              <a:lnSpc>
                <a:spcPct val="150000"/>
              </a:lnSpc>
              <a:spcAft>
                <a:spcPts val="300"/>
              </a:spcAft>
            </a:pPr>
            <a:r>
              <a:rPr lang="en-US" sz="1000">
                <a:latin typeface="Manulife JH Sans" panose="020B0503040401060103" pitchFamily="34" charset="0"/>
                <a:cs typeface="Calibri"/>
              </a:rPr>
              <a:t>Director</a:t>
            </a:r>
          </a:p>
          <a:p>
            <a:pPr>
              <a:lnSpc>
                <a:spcPct val="150000"/>
              </a:lnSpc>
              <a:spcBef>
                <a:spcPts val="300"/>
              </a:spcBef>
            </a:pPr>
            <a:r>
              <a:rPr sz="1000" b="1" spc="-91">
                <a:latin typeface="Manulife JH Sans" panose="020B0503040401060103" pitchFamily="34" charset="0"/>
                <a:cs typeface="Arial Black"/>
              </a:rPr>
              <a:t>Caroline</a:t>
            </a:r>
            <a:r>
              <a:rPr sz="1000" b="1" spc="-69">
                <a:latin typeface="Manulife JH Sans" panose="020B0503040401060103" pitchFamily="34" charset="0"/>
                <a:cs typeface="Arial Black"/>
              </a:rPr>
              <a:t> </a:t>
            </a:r>
            <a:r>
              <a:rPr sz="1000" b="1" spc="-33">
                <a:latin typeface="Manulife JH Sans" panose="020B0503040401060103" pitchFamily="34" charset="0"/>
                <a:cs typeface="Arial Black"/>
              </a:rPr>
              <a:t>Suarez</a:t>
            </a:r>
            <a:endParaRPr sz="1000" b="1">
              <a:latin typeface="Manulife JH Sans" panose="020B0503040401060103" pitchFamily="34" charset="0"/>
              <a:cs typeface="Arial Black"/>
            </a:endParaRPr>
          </a:p>
          <a:p>
            <a:pPr>
              <a:lnSpc>
                <a:spcPct val="150000"/>
              </a:lnSpc>
              <a:spcAft>
                <a:spcPts val="300"/>
              </a:spcAft>
            </a:pPr>
            <a:r>
              <a:rPr sz="1000">
                <a:latin typeface="Manulife JH Sans" panose="020B0503040401060103" pitchFamily="34" charset="0"/>
                <a:cs typeface="Calibri"/>
              </a:rPr>
              <a:t>Senior</a:t>
            </a:r>
            <a:r>
              <a:rPr sz="1000" spc="-33">
                <a:latin typeface="Manulife JH Sans" panose="020B0503040401060103" pitchFamily="34" charset="0"/>
                <a:cs typeface="Calibri"/>
              </a:rPr>
              <a:t> </a:t>
            </a:r>
            <a:r>
              <a:rPr sz="1000" spc="-6">
                <a:latin typeface="Manulife JH Sans" panose="020B0503040401060103" pitchFamily="34" charset="0"/>
                <a:cs typeface="Calibri"/>
              </a:rPr>
              <a:t>Associate</a:t>
            </a:r>
            <a:endParaRPr sz="1000">
              <a:latin typeface="Manulife JH Sans" panose="020B0503040401060103" pitchFamily="34" charset="0"/>
              <a:cs typeface="Calibri"/>
            </a:endParaRPr>
          </a:p>
          <a:p>
            <a:pPr>
              <a:lnSpc>
                <a:spcPct val="150000"/>
              </a:lnSpc>
              <a:spcBef>
                <a:spcPts val="300"/>
              </a:spcBef>
            </a:pPr>
            <a:r>
              <a:rPr sz="1000" b="1" spc="-115">
                <a:latin typeface="Manulife JH Sans" panose="020B0503040401060103" pitchFamily="34" charset="0"/>
                <a:cs typeface="Arial Black"/>
              </a:rPr>
              <a:t>Cassidy</a:t>
            </a:r>
            <a:r>
              <a:rPr sz="1000" b="1" spc="-79">
                <a:latin typeface="Manulife JH Sans" panose="020B0503040401060103" pitchFamily="34" charset="0"/>
                <a:cs typeface="Arial Black"/>
              </a:rPr>
              <a:t> </a:t>
            </a:r>
            <a:r>
              <a:rPr sz="1000" b="1" spc="-12">
                <a:latin typeface="Manulife JH Sans" panose="020B0503040401060103" pitchFamily="34" charset="0"/>
                <a:cs typeface="Arial Black"/>
              </a:rPr>
              <a:t>Toth</a:t>
            </a:r>
            <a:endParaRPr sz="1000" b="1">
              <a:latin typeface="Manulife JH Sans" panose="020B0503040401060103" pitchFamily="34" charset="0"/>
              <a:cs typeface="Arial Black"/>
            </a:endParaRPr>
          </a:p>
          <a:p>
            <a:pPr>
              <a:lnSpc>
                <a:spcPct val="150000"/>
              </a:lnSpc>
              <a:spcAft>
                <a:spcPts val="300"/>
              </a:spcAft>
            </a:pPr>
            <a:r>
              <a:rPr sz="1000">
                <a:latin typeface="Manulife JH Sans" panose="020B0503040401060103" pitchFamily="34" charset="0"/>
                <a:cs typeface="Calibri"/>
              </a:rPr>
              <a:t>Director</a:t>
            </a:r>
          </a:p>
          <a:p>
            <a:pPr>
              <a:lnSpc>
                <a:spcPct val="150000"/>
              </a:lnSpc>
              <a:spcBef>
                <a:spcPts val="300"/>
              </a:spcBef>
            </a:pPr>
            <a:r>
              <a:rPr lang="en-CA" sz="1000" b="1" spc="-97" err="1">
                <a:latin typeface="Manulife JH Sans" panose="020B0503040401060103" pitchFamily="34" charset="0"/>
                <a:cs typeface="Arial Black"/>
              </a:rPr>
              <a:t>Hsaio-</a:t>
            </a:r>
            <a:r>
              <a:rPr lang="en-CA" sz="1000" b="1" spc="-109" err="1">
                <a:latin typeface="Manulife JH Sans" panose="020B0503040401060103" pitchFamily="34" charset="0"/>
                <a:cs typeface="Arial Black"/>
              </a:rPr>
              <a:t>shan</a:t>
            </a:r>
            <a:r>
              <a:rPr sz="1000" b="1" spc="-64">
                <a:latin typeface="Manulife JH Sans" panose="020B0503040401060103" pitchFamily="34" charset="0"/>
                <a:cs typeface="Arial Black"/>
              </a:rPr>
              <a:t> </a:t>
            </a:r>
            <a:r>
              <a:rPr sz="1000" b="1" spc="-115">
                <a:latin typeface="Manulife JH Sans" panose="020B0503040401060103" pitchFamily="34" charset="0"/>
                <a:cs typeface="Arial Black"/>
              </a:rPr>
              <a:t>Yang</a:t>
            </a:r>
            <a:endParaRPr sz="1000" b="1">
              <a:latin typeface="Manulife JH Sans" panose="020B0503040401060103" pitchFamily="34" charset="0"/>
              <a:cs typeface="Arial Black"/>
            </a:endParaRPr>
          </a:p>
          <a:p>
            <a:pPr>
              <a:lnSpc>
                <a:spcPct val="150000"/>
              </a:lnSpc>
              <a:spcBef>
                <a:spcPts val="152"/>
              </a:spcBef>
              <a:spcAft>
                <a:spcPts val="300"/>
              </a:spcAft>
            </a:pPr>
            <a:r>
              <a:rPr sz="1000">
                <a:latin typeface="Manulife JH Sans" panose="020B0503040401060103" pitchFamily="34" charset="0"/>
                <a:cs typeface="Calibri"/>
              </a:rPr>
              <a:t>Director</a:t>
            </a:r>
          </a:p>
        </p:txBody>
      </p:sp>
      <p:graphicFrame>
        <p:nvGraphicFramePr>
          <p:cNvPr id="2" name="Table 1">
            <a:extLst>
              <a:ext uri="{FF2B5EF4-FFF2-40B4-BE49-F238E27FC236}">
                <a16:creationId xmlns:a16="http://schemas.microsoft.com/office/drawing/2014/main" id="{6521B105-7896-5A5D-6149-CE8917888C80}"/>
              </a:ext>
            </a:extLst>
          </p:cNvPr>
          <p:cNvGraphicFramePr>
            <a:graphicFrameLocks noGrp="1"/>
          </p:cNvGraphicFramePr>
          <p:nvPr>
            <p:extLst>
              <p:ext uri="{D42A27DB-BD31-4B8C-83A1-F6EECF244321}">
                <p14:modId xmlns:p14="http://schemas.microsoft.com/office/powerpoint/2010/main" val="3700515298"/>
              </p:ext>
            </p:extLst>
          </p:nvPr>
        </p:nvGraphicFramePr>
        <p:xfrm>
          <a:off x="7527787" y="1283275"/>
          <a:ext cx="4014304" cy="2225040"/>
        </p:xfrm>
        <a:graphic>
          <a:graphicData uri="http://schemas.openxmlformats.org/drawingml/2006/table">
            <a:tbl>
              <a:tblPr>
                <a:tableStyleId>{073A0DAA-6AF3-43AB-8588-CEC1D06C72B9}</a:tableStyleId>
              </a:tblPr>
              <a:tblGrid>
                <a:gridCol w="3079253">
                  <a:extLst>
                    <a:ext uri="{9D8B030D-6E8A-4147-A177-3AD203B41FA5}">
                      <a16:colId xmlns:a16="http://schemas.microsoft.com/office/drawing/2014/main" val="1659336921"/>
                    </a:ext>
                  </a:extLst>
                </a:gridCol>
                <a:gridCol w="935051">
                  <a:extLst>
                    <a:ext uri="{9D8B030D-6E8A-4147-A177-3AD203B41FA5}">
                      <a16:colId xmlns:a16="http://schemas.microsoft.com/office/drawing/2014/main" val="505777600"/>
                    </a:ext>
                  </a:extLst>
                </a:gridCol>
              </a:tblGrid>
              <a:tr h="370840">
                <a:tc>
                  <a:txBody>
                    <a:bodyPr/>
                    <a:lstStyle/>
                    <a:p>
                      <a:r>
                        <a:rPr lang="en-US" sz="1200" b="1">
                          <a:latin typeface="Manulife JH Sans" panose="020B0503040401060103" pitchFamily="34" charset="0"/>
                        </a:rPr>
                        <a:t>Executive Summary</a:t>
                      </a:r>
                    </a:p>
                  </a:txBody>
                  <a:tcPr anchor="ctr">
                    <a:noFill/>
                  </a:tcPr>
                </a:tc>
                <a:tc>
                  <a:txBody>
                    <a:bodyPr/>
                    <a:lstStyle/>
                    <a:p>
                      <a:r>
                        <a:rPr lang="en-US" sz="1200" b="1">
                          <a:latin typeface="Manulife JH Sans" panose="020B0503040401060103" pitchFamily="34" charset="0"/>
                        </a:rPr>
                        <a:t>3</a:t>
                      </a:r>
                    </a:p>
                  </a:txBody>
                  <a:tcPr anchor="ctr">
                    <a:noFill/>
                  </a:tcPr>
                </a:tc>
                <a:extLst>
                  <a:ext uri="{0D108BD9-81ED-4DB2-BD59-A6C34878D82A}">
                    <a16:rowId xmlns:a16="http://schemas.microsoft.com/office/drawing/2014/main" val="1007787278"/>
                  </a:ext>
                </a:extLst>
              </a:tr>
              <a:tr h="370840">
                <a:tc>
                  <a:txBody>
                    <a:bodyPr/>
                    <a:lstStyle/>
                    <a:p>
                      <a:r>
                        <a:rPr lang="en-US" sz="1200" b="1">
                          <a:latin typeface="Manulife JH Sans" panose="020B0503040401060103" pitchFamily="34" charset="0"/>
                        </a:rPr>
                        <a:t>Investment Strategy &amp; Go-Forward</a:t>
                      </a:r>
                    </a:p>
                  </a:txBody>
                  <a:tcPr anchor="ctr">
                    <a:noFill/>
                  </a:tcPr>
                </a:tc>
                <a:tc>
                  <a:txBody>
                    <a:bodyPr/>
                    <a:lstStyle/>
                    <a:p>
                      <a:r>
                        <a:rPr lang="en-US" sz="1200" b="1" dirty="0">
                          <a:latin typeface="Manulife JH Sans" panose="020B0503040401060103" pitchFamily="34" charset="0"/>
                        </a:rPr>
                        <a:t>9</a:t>
                      </a:r>
                    </a:p>
                  </a:txBody>
                  <a:tcPr anchor="ctr">
                    <a:noFill/>
                  </a:tcPr>
                </a:tc>
                <a:extLst>
                  <a:ext uri="{0D108BD9-81ED-4DB2-BD59-A6C34878D82A}">
                    <a16:rowId xmlns:a16="http://schemas.microsoft.com/office/drawing/2014/main" val="3938656296"/>
                  </a:ext>
                </a:extLst>
              </a:tr>
              <a:tr h="370840">
                <a:tc>
                  <a:txBody>
                    <a:bodyPr/>
                    <a:lstStyle/>
                    <a:p>
                      <a:r>
                        <a:rPr lang="en-US" sz="1200" b="1">
                          <a:latin typeface="Manulife JH Sans" panose="020B0503040401060103" pitchFamily="34" charset="0"/>
                        </a:rPr>
                        <a:t>U.S. House View</a:t>
                      </a:r>
                    </a:p>
                  </a:txBody>
                  <a:tcPr anchor="ctr">
                    <a:noFill/>
                  </a:tcPr>
                </a:tc>
                <a:tc>
                  <a:txBody>
                    <a:bodyPr/>
                    <a:lstStyle/>
                    <a:p>
                      <a:r>
                        <a:rPr lang="en-US" sz="1200" b="1" dirty="0">
                          <a:latin typeface="Manulife JH Sans" panose="020B0503040401060103" pitchFamily="34" charset="0"/>
                        </a:rPr>
                        <a:t>12</a:t>
                      </a:r>
                    </a:p>
                  </a:txBody>
                  <a:tcPr anchor="ctr">
                    <a:noFill/>
                  </a:tcPr>
                </a:tc>
                <a:extLst>
                  <a:ext uri="{0D108BD9-81ED-4DB2-BD59-A6C34878D82A}">
                    <a16:rowId xmlns:a16="http://schemas.microsoft.com/office/drawing/2014/main" val="1211459669"/>
                  </a:ext>
                </a:extLst>
              </a:tr>
              <a:tr h="370840">
                <a:tc>
                  <a:txBody>
                    <a:bodyPr/>
                    <a:lstStyle/>
                    <a:p>
                      <a:r>
                        <a:rPr lang="en-US" sz="1200" b="1">
                          <a:latin typeface="Manulife JH Sans" panose="020B0503040401060103" pitchFamily="34" charset="0"/>
                        </a:rPr>
                        <a:t>Canada House View</a:t>
                      </a:r>
                    </a:p>
                  </a:txBody>
                  <a:tcPr anchor="ctr">
                    <a:noFill/>
                  </a:tcPr>
                </a:tc>
                <a:tc>
                  <a:txBody>
                    <a:bodyPr/>
                    <a:lstStyle/>
                    <a:p>
                      <a:r>
                        <a:rPr lang="en-US" sz="1200" b="1" dirty="0">
                          <a:latin typeface="Manulife JH Sans" panose="020B0503040401060103" pitchFamily="34" charset="0"/>
                        </a:rPr>
                        <a:t>26</a:t>
                      </a:r>
                    </a:p>
                  </a:txBody>
                  <a:tcPr anchor="ctr">
                    <a:noFill/>
                  </a:tcPr>
                </a:tc>
                <a:extLst>
                  <a:ext uri="{0D108BD9-81ED-4DB2-BD59-A6C34878D82A}">
                    <a16:rowId xmlns:a16="http://schemas.microsoft.com/office/drawing/2014/main" val="974884410"/>
                  </a:ext>
                </a:extLst>
              </a:tr>
              <a:tr h="370840">
                <a:tc>
                  <a:txBody>
                    <a:bodyPr/>
                    <a:lstStyle/>
                    <a:p>
                      <a:r>
                        <a:rPr lang="en-US" sz="1200" b="1">
                          <a:latin typeface="Manulife JH Sans" panose="020B0503040401060103" pitchFamily="34" charset="0"/>
                        </a:rPr>
                        <a:t>Appendix</a:t>
                      </a:r>
                    </a:p>
                  </a:txBody>
                  <a:tcPr anchor="ctr">
                    <a:noFill/>
                  </a:tcPr>
                </a:tc>
                <a:tc>
                  <a:txBody>
                    <a:bodyPr/>
                    <a:lstStyle/>
                    <a:p>
                      <a:r>
                        <a:rPr lang="en-US" sz="1200" b="1" dirty="0">
                          <a:latin typeface="Manulife JH Sans" panose="020B0503040401060103" pitchFamily="34" charset="0"/>
                        </a:rPr>
                        <a:t>39</a:t>
                      </a:r>
                    </a:p>
                  </a:txBody>
                  <a:tcPr anchor="ctr">
                    <a:noFill/>
                  </a:tcPr>
                </a:tc>
                <a:extLst>
                  <a:ext uri="{0D108BD9-81ED-4DB2-BD59-A6C34878D82A}">
                    <a16:rowId xmlns:a16="http://schemas.microsoft.com/office/drawing/2014/main" val="3300637154"/>
                  </a:ext>
                </a:extLst>
              </a:tr>
              <a:tr h="370840">
                <a:tc>
                  <a:txBody>
                    <a:bodyPr/>
                    <a:lstStyle/>
                    <a:p>
                      <a:r>
                        <a:rPr lang="en-US" sz="1200" b="1">
                          <a:latin typeface="Manulife JH Sans" panose="020B0503040401060103" pitchFamily="34" charset="0"/>
                        </a:rPr>
                        <a:t>Notes &amp; Disclosures</a:t>
                      </a:r>
                    </a:p>
                  </a:txBody>
                  <a:tcPr anchor="ctr">
                    <a:noFill/>
                  </a:tcPr>
                </a:tc>
                <a:tc>
                  <a:txBody>
                    <a:bodyPr/>
                    <a:lstStyle/>
                    <a:p>
                      <a:r>
                        <a:rPr lang="en-US" sz="1200" b="1">
                          <a:latin typeface="Manulife JH Sans" panose="020B0503040401060103" pitchFamily="34" charset="0"/>
                        </a:rPr>
                        <a:t>42</a:t>
                      </a:r>
                      <a:endParaRPr lang="en-US" sz="1200" b="1" dirty="0">
                        <a:latin typeface="Manulife JH Sans" panose="020B0503040401060103" pitchFamily="34" charset="0"/>
                      </a:endParaRPr>
                    </a:p>
                  </a:txBody>
                  <a:tcPr anchor="ctr">
                    <a:noFill/>
                  </a:tcPr>
                </a:tc>
                <a:extLst>
                  <a:ext uri="{0D108BD9-81ED-4DB2-BD59-A6C34878D82A}">
                    <a16:rowId xmlns:a16="http://schemas.microsoft.com/office/drawing/2014/main" val="480205489"/>
                  </a:ext>
                </a:extLst>
              </a:tr>
            </a:tbl>
          </a:graphicData>
        </a:graphic>
      </p:graphicFrame>
      <p:pic>
        <p:nvPicPr>
          <p:cNvPr id="12" name="Picture 11" descr="A tall building with a clock tower&#10;&#10;AI-generated content may be incorrect.">
            <a:extLst>
              <a:ext uri="{FF2B5EF4-FFF2-40B4-BE49-F238E27FC236}">
                <a16:creationId xmlns:a16="http://schemas.microsoft.com/office/drawing/2014/main" id="{EDE251B3-4B6D-F26D-7878-906485E500B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5875" y="0"/>
            <a:ext cx="4982200" cy="6858000"/>
          </a:xfrm>
          <a:prstGeom prst="rect">
            <a:avLst/>
          </a:prstGeom>
        </p:spPr>
      </p:pic>
      <p:sp>
        <p:nvSpPr>
          <p:cNvPr id="4" name="TextBox 3">
            <a:extLst>
              <a:ext uri="{FF2B5EF4-FFF2-40B4-BE49-F238E27FC236}">
                <a16:creationId xmlns:a16="http://schemas.microsoft.com/office/drawing/2014/main" id="{5E64F859-7886-FFE7-D277-34AB0BB08E82}"/>
              </a:ext>
            </a:extLst>
          </p:cNvPr>
          <p:cNvSpPr txBox="1"/>
          <p:nvPr/>
        </p:nvSpPr>
        <p:spPr>
          <a:xfrm>
            <a:off x="7614666" y="3829274"/>
            <a:ext cx="3807585" cy="276999"/>
          </a:xfrm>
          <a:prstGeom prst="rect">
            <a:avLst/>
          </a:prstGeom>
          <a:noFill/>
        </p:spPr>
        <p:txBody>
          <a:bodyPr wrap="square">
            <a:spAutoFit/>
          </a:bodyPr>
          <a:lstStyle/>
          <a:p>
            <a:pPr>
              <a:buNone/>
            </a:pPr>
            <a:r>
              <a:rPr lang="en-US" sz="1200">
                <a:latin typeface="Manulife JH Serif Italic" panose="02020503040401060103" pitchFamily="18" charset="0"/>
              </a:rPr>
              <a:t>Americas Manulife IM RE Research &amp; Strategy Team</a:t>
            </a:r>
          </a:p>
        </p:txBody>
      </p:sp>
    </p:spTree>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4FACDF9-00DB-4D73-9242-87246D7137F8}"/>
              </a:ext>
            </a:extLst>
          </p:cNvPr>
          <p:cNvGraphicFramePr>
            <a:graphicFrameLocks/>
          </p:cNvGraphicFramePr>
          <p:nvPr>
            <p:extLst>
              <p:ext uri="{D42A27DB-BD31-4B8C-83A1-F6EECF244321}">
                <p14:modId xmlns:p14="http://schemas.microsoft.com/office/powerpoint/2010/main" val="2921576916"/>
              </p:ext>
            </p:extLst>
          </p:nvPr>
        </p:nvGraphicFramePr>
        <p:xfrm>
          <a:off x="6580623" y="4218472"/>
          <a:ext cx="4999051" cy="18863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C2C5517A-726A-D366-0987-287B4BF4C871}"/>
              </a:ext>
            </a:extLst>
          </p:cNvPr>
          <p:cNvGraphicFramePr>
            <a:graphicFrameLocks/>
          </p:cNvGraphicFramePr>
          <p:nvPr>
            <p:extLst>
              <p:ext uri="{D42A27DB-BD31-4B8C-83A1-F6EECF244321}">
                <p14:modId xmlns:p14="http://schemas.microsoft.com/office/powerpoint/2010/main" val="4247222022"/>
              </p:ext>
            </p:extLst>
          </p:nvPr>
        </p:nvGraphicFramePr>
        <p:xfrm>
          <a:off x="1374911" y="4145381"/>
          <a:ext cx="4983480" cy="1925700"/>
        </p:xfrm>
        <a:graphic>
          <a:graphicData uri="http://schemas.openxmlformats.org/drawingml/2006/chart">
            <c:chart xmlns:c="http://schemas.openxmlformats.org/drawingml/2006/chart" xmlns:r="http://schemas.openxmlformats.org/officeDocument/2006/relationships" r:id="rId4"/>
          </a:graphicData>
        </a:graphic>
      </p:graphicFrame>
      <p:sp>
        <p:nvSpPr>
          <p:cNvPr id="19" name="object 2">
            <a:extLst>
              <a:ext uri="{FF2B5EF4-FFF2-40B4-BE49-F238E27FC236}">
                <a16:creationId xmlns:a16="http://schemas.microsoft.com/office/drawing/2014/main" id="{4080D8B0-9B3C-9473-888E-A072AEC4488D}"/>
              </a:ext>
            </a:extLst>
          </p:cNvPr>
          <p:cNvSpPr txBox="1"/>
          <p:nvPr/>
        </p:nvSpPr>
        <p:spPr>
          <a:xfrm>
            <a:off x="1280159" y="1317153"/>
            <a:ext cx="5300464" cy="2862096"/>
          </a:xfrm>
          <a:prstGeom prst="rect">
            <a:avLst/>
          </a:prstGeom>
        </p:spPr>
        <p:txBody>
          <a:bodyPr vert="horz" wrap="square" lIns="0" tIns="12700" rIns="0" bIns="0" rtlCol="0" anchor="t">
            <a:noAutofit/>
          </a:bodyPr>
          <a:lstStyle/>
          <a:p>
            <a:pPr marL="226060" marR="189230" indent="-188595">
              <a:spcBef>
                <a:spcPts val="300"/>
              </a:spcBef>
              <a:spcAft>
                <a:spcPts val="300"/>
              </a:spcAft>
              <a:buChar char="•"/>
              <a:tabLst>
                <a:tab pos="226060" algn="l"/>
              </a:tabLst>
            </a:pPr>
            <a:r>
              <a:rPr lang="en-US" sz="1200" spc="-18">
                <a:latin typeface="Manulife JH Sans"/>
                <a:cs typeface="Calibri"/>
              </a:rPr>
              <a:t>Affordability pressure is no longer “just high rents,” but overall </a:t>
            </a:r>
            <a:r>
              <a:rPr lang="en-US" sz="1200" b="1" spc="-18">
                <a:latin typeface="Manulife JH Sans"/>
                <a:cs typeface="Calibri"/>
              </a:rPr>
              <a:t>cost inflation straining household budgets </a:t>
            </a:r>
            <a:r>
              <a:rPr lang="en-US" sz="1200" spc="-18">
                <a:latin typeface="Manulife JH Sans"/>
                <a:cs typeface="Calibri"/>
              </a:rPr>
              <a:t>and federal support uncertainty.</a:t>
            </a:r>
          </a:p>
          <a:p>
            <a:pPr marL="226060" marR="189230" indent="-188595">
              <a:spcBef>
                <a:spcPts val="300"/>
              </a:spcBef>
              <a:spcAft>
                <a:spcPts val="300"/>
              </a:spcAft>
              <a:buChar char="•"/>
              <a:tabLst>
                <a:tab pos="226060" algn="l"/>
              </a:tabLst>
            </a:pPr>
            <a:r>
              <a:rPr lang="en-US" sz="1200" b="1" spc="-18">
                <a:latin typeface="Manulife JH Sans"/>
                <a:cs typeface="Calibri"/>
              </a:rPr>
              <a:t>New construction is expected to drop in 2026 </a:t>
            </a:r>
            <a:r>
              <a:rPr lang="en-US" sz="1200" spc="-18">
                <a:latin typeface="Manulife JH Sans"/>
                <a:cs typeface="Calibri"/>
              </a:rPr>
              <a:t>from 2025 peak due to cost, financing, and feasibility constraints.</a:t>
            </a:r>
            <a:r>
              <a:rPr lang="en-US" sz="1200" spc="-18" baseline="30000">
                <a:latin typeface="Manulife JH Sans"/>
                <a:cs typeface="Calibri"/>
              </a:rPr>
              <a:t>1 </a:t>
            </a:r>
          </a:p>
          <a:p>
            <a:pPr marL="226060" marR="189230" indent="-188595">
              <a:spcBef>
                <a:spcPts val="300"/>
              </a:spcBef>
              <a:spcAft>
                <a:spcPts val="300"/>
              </a:spcAft>
              <a:buChar char="•"/>
              <a:tabLst>
                <a:tab pos="226060" algn="l"/>
              </a:tabLst>
            </a:pPr>
            <a:r>
              <a:rPr lang="en-US" sz="1200" spc="-18">
                <a:latin typeface="Manulife JH Sans"/>
                <a:cs typeface="Calibri"/>
              </a:rPr>
              <a:t>Market rate rents rose 4.0% nationally in 2025, down from the record 10-15% in 2023-2024, signaling growth has cooled but remains above inflation and is not relief for affordability.</a:t>
            </a:r>
            <a:r>
              <a:rPr lang="en-US" sz="1200" spc="-18" baseline="30000">
                <a:latin typeface="Manulife JH Sans"/>
                <a:cs typeface="Calibri"/>
              </a:rPr>
              <a:t>2  </a:t>
            </a:r>
          </a:p>
          <a:p>
            <a:pPr marL="226060" marR="189230" indent="-188595">
              <a:spcBef>
                <a:spcPts val="300"/>
              </a:spcBef>
              <a:spcAft>
                <a:spcPts val="300"/>
              </a:spcAft>
              <a:buChar char="•"/>
              <a:tabLst>
                <a:tab pos="226060" algn="l"/>
              </a:tabLst>
            </a:pPr>
            <a:r>
              <a:rPr lang="en-US" sz="1200" b="1" spc="-18">
                <a:latin typeface="Manulife JH Sans"/>
                <a:cs typeface="Calibri"/>
              </a:rPr>
              <a:t>Demand will likely remain strong in immigrant-heavy and working-class communities </a:t>
            </a:r>
            <a:r>
              <a:rPr lang="en-US" sz="1200" spc="-18">
                <a:latin typeface="Manulife JH Sans"/>
                <a:cs typeface="Calibri"/>
              </a:rPr>
              <a:t>as immigration drove the formation of +600K renter households from 2022-2024, but increased deportations could have impact in certain submarkets.</a:t>
            </a:r>
            <a:r>
              <a:rPr lang="en-US" sz="1200" spc="-18" baseline="30000">
                <a:latin typeface="Manulife JH Sans"/>
                <a:cs typeface="Calibri"/>
              </a:rPr>
              <a:t>3</a:t>
            </a:r>
          </a:p>
          <a:p>
            <a:pPr marL="226060" marR="189230" indent="-188595">
              <a:spcBef>
                <a:spcPts val="300"/>
              </a:spcBef>
              <a:spcAft>
                <a:spcPts val="300"/>
              </a:spcAft>
              <a:buFont typeface="Arial"/>
              <a:buChar char="•"/>
              <a:tabLst>
                <a:tab pos="226060" algn="l"/>
              </a:tabLst>
            </a:pPr>
            <a:r>
              <a:rPr lang="en-US" sz="1200" spc="-18">
                <a:latin typeface="Manulife JH Sans"/>
                <a:cs typeface="Calibri"/>
              </a:rPr>
              <a:t>Small units, adaptive reuse, and mixed capital structures presents strategic opportunities as over 8M households face </a:t>
            </a:r>
            <a:r>
              <a:rPr lang="en-US" sz="1200" b="1" spc="-18">
                <a:latin typeface="Manulife JH Sans"/>
                <a:cs typeface="Calibri"/>
              </a:rPr>
              <a:t>cost burdens</a:t>
            </a:r>
            <a:r>
              <a:rPr lang="en-US" sz="1200" spc="-18">
                <a:latin typeface="Manulife JH Sans"/>
                <a:cs typeface="Calibri"/>
              </a:rPr>
              <a:t>.</a:t>
            </a:r>
            <a:r>
              <a:rPr lang="en-US" sz="1200" spc="-18" baseline="30000">
                <a:latin typeface="Manulife JH Sans"/>
                <a:cs typeface="Calibri"/>
              </a:rPr>
              <a:t>4</a:t>
            </a:r>
            <a:endParaRPr lang="en-US" sz="1200" spc="-18">
              <a:latin typeface="Manulife JH Sans"/>
              <a:cs typeface="Calibri"/>
            </a:endParaRPr>
          </a:p>
        </p:txBody>
      </p:sp>
      <p:sp>
        <p:nvSpPr>
          <p:cNvPr id="8" name="Title 7">
            <a:extLst>
              <a:ext uri="{FF2B5EF4-FFF2-40B4-BE49-F238E27FC236}">
                <a16:creationId xmlns:a16="http://schemas.microsoft.com/office/drawing/2014/main" id="{6509509B-8779-0DFE-8B77-E3A3E712DF3F}"/>
              </a:ext>
            </a:extLst>
          </p:cNvPr>
          <p:cNvSpPr>
            <a:spLocks noGrp="1"/>
          </p:cNvSpPr>
          <p:nvPr>
            <p:ph type="title"/>
          </p:nvPr>
        </p:nvSpPr>
        <p:spPr/>
        <p:txBody>
          <a:bodyPr/>
          <a:lstStyle/>
          <a:p>
            <a:r>
              <a:rPr lang="en-US" spc="-150"/>
              <a:t>Affordable</a:t>
            </a:r>
            <a:r>
              <a:rPr lang="en-US"/>
              <a:t>/Attainable</a:t>
            </a:r>
          </a:p>
        </p:txBody>
      </p:sp>
      <p:sp>
        <p:nvSpPr>
          <p:cNvPr id="4" name="Slide Number Placeholder 3">
            <a:extLst>
              <a:ext uri="{FF2B5EF4-FFF2-40B4-BE49-F238E27FC236}">
                <a16:creationId xmlns:a16="http://schemas.microsoft.com/office/drawing/2014/main" id="{D859B9D3-4DC8-651E-33D8-4417A2869510}"/>
              </a:ext>
            </a:extLst>
          </p:cNvPr>
          <p:cNvSpPr>
            <a:spLocks noGrp="1"/>
          </p:cNvSpPr>
          <p:nvPr>
            <p:ph type="sldNum" sz="quarter" idx="12"/>
          </p:nvPr>
        </p:nvSpPr>
        <p:spPr/>
        <p:txBody>
          <a:bodyPr/>
          <a:lstStyle/>
          <a:p>
            <a:fld id="{BB333B34-C87C-402E-ABB0-13B7C9DEBBC4}" type="slidenum">
              <a:rPr lang="en-PH" smtClean="0"/>
              <a:pPr/>
              <a:t>20</a:t>
            </a:fld>
            <a:endParaRPr lang="en-PH"/>
          </a:p>
        </p:txBody>
      </p:sp>
      <p:sp>
        <p:nvSpPr>
          <p:cNvPr id="9" name="Text Placeholder 8">
            <a:extLst>
              <a:ext uri="{FF2B5EF4-FFF2-40B4-BE49-F238E27FC236}">
                <a16:creationId xmlns:a16="http://schemas.microsoft.com/office/drawing/2014/main" id="{BC136699-687B-161C-630F-B7466430D17C}"/>
              </a:ext>
            </a:extLst>
          </p:cNvPr>
          <p:cNvSpPr>
            <a:spLocks noGrp="1"/>
          </p:cNvSpPr>
          <p:nvPr>
            <p:ph type="body" sz="quarter" idx="13"/>
          </p:nvPr>
        </p:nvSpPr>
        <p:spPr>
          <a:xfrm>
            <a:off x="336181" y="509811"/>
            <a:ext cx="505241" cy="4487569"/>
          </a:xfrm>
        </p:spPr>
        <p:txBody>
          <a:bodyPr/>
          <a:lstStyle/>
          <a:p>
            <a:r>
              <a:rPr lang="en-US"/>
              <a:t>Live</a:t>
            </a:r>
          </a:p>
        </p:txBody>
      </p:sp>
      <p:sp>
        <p:nvSpPr>
          <p:cNvPr id="10" name="Text Placeholder 9">
            <a:extLst>
              <a:ext uri="{FF2B5EF4-FFF2-40B4-BE49-F238E27FC236}">
                <a16:creationId xmlns:a16="http://schemas.microsoft.com/office/drawing/2014/main" id="{2B40CD70-DCFF-8FDC-4CFF-2D5089D8E095}"/>
              </a:ext>
            </a:extLst>
          </p:cNvPr>
          <p:cNvSpPr>
            <a:spLocks noGrp="1"/>
          </p:cNvSpPr>
          <p:nvPr>
            <p:ph type="body" sz="quarter" idx="14"/>
          </p:nvPr>
        </p:nvSpPr>
        <p:spPr/>
        <p:txBody>
          <a:bodyPr/>
          <a:lstStyle/>
          <a:p>
            <a:r>
              <a:rPr lang="en-US"/>
              <a:t>Even with a wave of new apartments, cost burdens remain at record high levels, reinforcing demand.</a:t>
            </a:r>
          </a:p>
        </p:txBody>
      </p:sp>
      <p:sp>
        <p:nvSpPr>
          <p:cNvPr id="11" name="Text Placeholder 10">
            <a:extLst>
              <a:ext uri="{FF2B5EF4-FFF2-40B4-BE49-F238E27FC236}">
                <a16:creationId xmlns:a16="http://schemas.microsoft.com/office/drawing/2014/main" id="{119C4485-7DF2-2D5A-3856-5D1BC6B87CE9}"/>
              </a:ext>
            </a:extLst>
          </p:cNvPr>
          <p:cNvSpPr>
            <a:spLocks noGrp="1"/>
          </p:cNvSpPr>
          <p:nvPr>
            <p:ph type="body" sz="quarter" idx="15"/>
          </p:nvPr>
        </p:nvSpPr>
        <p:spPr>
          <a:xfrm>
            <a:off x="1295399" y="6421755"/>
            <a:ext cx="8763001" cy="304800"/>
          </a:xfrm>
        </p:spPr>
        <p:txBody>
          <a:bodyPr/>
          <a:lstStyle/>
          <a:p>
            <a:r>
              <a:rPr lang="en-US"/>
              <a:t>1 Yardi Matrix. Data as of January 2026. 2  HUD </a:t>
            </a:r>
            <a:r>
              <a:rPr lang="sv-SE"/>
              <a:t>FY 2026 Fair Market Rent Documentation System. Data as of January 2026. </a:t>
            </a:r>
            <a:r>
              <a:rPr lang="en-US"/>
              <a:t>3 Oxford Economics. Data as of June 2025. 4 “Worst-Case Housing Needs Report 2025.” HUD. November 2025. 5 </a:t>
            </a:r>
            <a:r>
              <a:rPr lang="en-US" spc="-18">
                <a:latin typeface="Manulife JH Sans" panose="020B0503040401060103" pitchFamily="34" charset="0"/>
                <a:cs typeface="Calibri"/>
              </a:rPr>
              <a:t>National Investment Center for Seniors Housing and Care. Data as of January 2026.</a:t>
            </a:r>
            <a:endParaRPr lang="en-US"/>
          </a:p>
        </p:txBody>
      </p:sp>
      <p:sp>
        <p:nvSpPr>
          <p:cNvPr id="12" name="Text Placeholder 11">
            <a:extLst>
              <a:ext uri="{FF2B5EF4-FFF2-40B4-BE49-F238E27FC236}">
                <a16:creationId xmlns:a16="http://schemas.microsoft.com/office/drawing/2014/main" id="{D5C3D2B5-F1AA-EFFC-C189-C2970D81C33B}"/>
              </a:ext>
            </a:extLst>
          </p:cNvPr>
          <p:cNvSpPr>
            <a:spLocks noGrp="1"/>
          </p:cNvSpPr>
          <p:nvPr>
            <p:ph type="body" sz="quarter" idx="16"/>
          </p:nvPr>
        </p:nvSpPr>
        <p:spPr>
          <a:xfrm>
            <a:off x="6580625" y="914718"/>
            <a:ext cx="4984789" cy="402112"/>
          </a:xfrm>
        </p:spPr>
        <p:txBody>
          <a:bodyPr/>
          <a:lstStyle/>
          <a:p>
            <a:r>
              <a:rPr lang="en-US"/>
              <a:t>“Silver Tsunami” gaining investment appeal as more data facilitates benchmarking and underwriting.</a:t>
            </a:r>
          </a:p>
        </p:txBody>
      </p:sp>
      <p:sp>
        <p:nvSpPr>
          <p:cNvPr id="14" name="Text Placeholder 13">
            <a:extLst>
              <a:ext uri="{FF2B5EF4-FFF2-40B4-BE49-F238E27FC236}">
                <a16:creationId xmlns:a16="http://schemas.microsoft.com/office/drawing/2014/main" id="{50823CBB-9B0A-8BF9-A1E5-D0DB0B1CA4C5}"/>
              </a:ext>
            </a:extLst>
          </p:cNvPr>
          <p:cNvSpPr>
            <a:spLocks noGrp="1"/>
          </p:cNvSpPr>
          <p:nvPr>
            <p:ph type="body" sz="quarter" idx="18"/>
          </p:nvPr>
        </p:nvSpPr>
        <p:spPr/>
        <p:txBody>
          <a:bodyPr/>
          <a:lstStyle/>
          <a:p>
            <a:r>
              <a:rPr lang="en-US" spc="-150"/>
              <a:t>Senior Living/Active Adult</a:t>
            </a:r>
          </a:p>
        </p:txBody>
      </p:sp>
      <p:sp>
        <p:nvSpPr>
          <p:cNvPr id="16" name="TextBox 15">
            <a:extLst>
              <a:ext uri="{FF2B5EF4-FFF2-40B4-BE49-F238E27FC236}">
                <a16:creationId xmlns:a16="http://schemas.microsoft.com/office/drawing/2014/main" id="{7D8862E8-A143-0DA3-0562-28A2C3CBEC98}"/>
              </a:ext>
            </a:extLst>
          </p:cNvPr>
          <p:cNvSpPr txBox="1"/>
          <p:nvPr/>
        </p:nvSpPr>
        <p:spPr>
          <a:xfrm>
            <a:off x="1295400" y="3941943"/>
            <a:ext cx="4798096"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Home Price Index &amp; Mortgage Rates</a:t>
            </a:r>
          </a:p>
        </p:txBody>
      </p:sp>
      <p:sp>
        <p:nvSpPr>
          <p:cNvPr id="17" name="TextBox 16">
            <a:extLst>
              <a:ext uri="{FF2B5EF4-FFF2-40B4-BE49-F238E27FC236}">
                <a16:creationId xmlns:a16="http://schemas.microsoft.com/office/drawing/2014/main" id="{02F49045-C307-DB10-C09F-48A3C0CED9B1}"/>
              </a:ext>
            </a:extLst>
          </p:cNvPr>
          <p:cNvSpPr txBox="1"/>
          <p:nvPr/>
        </p:nvSpPr>
        <p:spPr>
          <a:xfrm>
            <a:off x="1295399" y="6052721"/>
            <a:ext cx="4697473" cy="33855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FRED, Freddie Mac; S&amp;P Dow Jones Indices LLC . Data as of </a:t>
            </a:r>
            <a:r>
              <a:rPr lang="en-US" sz="800">
                <a:solidFill>
                  <a:schemeClr val="bg1">
                    <a:lumMod val="65000"/>
                  </a:schemeClr>
                </a:solidFill>
                <a:ea typeface="Calibri" panose="020F0502020204030204" pitchFamily="34" charset="0"/>
                <a:cs typeface="Calibri" panose="020F0502020204030204" pitchFamily="34" charset="0"/>
              </a:rPr>
              <a:t>December 2025</a:t>
            </a:r>
            <a:r>
              <a:rPr lang="en-US" sz="800">
                <a:solidFill>
                  <a:schemeClr val="bg1">
                    <a:lumMod val="65000"/>
                  </a:schemeClr>
                </a:solidFill>
                <a:latin typeface="+mj-lt"/>
                <a:ea typeface="Calibri" panose="020F0502020204030204" pitchFamily="34" charset="0"/>
                <a:cs typeface="Calibri" panose="020F0502020204030204" pitchFamily="34" charset="0"/>
              </a:rPr>
              <a:t>. </a:t>
            </a:r>
          </a:p>
          <a:p>
            <a:pPr algn="l"/>
            <a:r>
              <a:rPr lang="en-US" sz="800">
                <a:solidFill>
                  <a:schemeClr val="bg1">
                    <a:lumMod val="65000"/>
                  </a:schemeClr>
                </a:solidFill>
                <a:latin typeface="+mj-lt"/>
                <a:ea typeface="Calibri" panose="020F0502020204030204" pitchFamily="34" charset="0"/>
                <a:cs typeface="Calibri" panose="020F0502020204030204" pitchFamily="34" charset="0"/>
              </a:rPr>
              <a:t>Note: Home Price Index is the S&amp;P/Case-Shiller 20-City Composite.</a:t>
            </a:r>
          </a:p>
        </p:txBody>
      </p:sp>
      <p:sp>
        <p:nvSpPr>
          <p:cNvPr id="18" name="Rectangle 17">
            <a:extLst>
              <a:ext uri="{FF2B5EF4-FFF2-40B4-BE49-F238E27FC236}">
                <a16:creationId xmlns:a16="http://schemas.microsoft.com/office/drawing/2014/main" id="{9841FBAE-B990-DCF9-0287-30951EE07615}"/>
              </a:ext>
            </a:extLst>
          </p:cNvPr>
          <p:cNvSpPr/>
          <p:nvPr/>
        </p:nvSpPr>
        <p:spPr>
          <a:xfrm>
            <a:off x="2394510" y="4394527"/>
            <a:ext cx="2056654" cy="369665"/>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kern="1200">
                <a:solidFill>
                  <a:schemeClr val="accent1"/>
                </a:solidFill>
                <a:latin typeface="Manulife JH Sans Demibold"/>
              </a:rPr>
              <a:t>Affordability </a:t>
            </a:r>
            <a:r>
              <a:rPr lang="en-US" sz="1000" b="1">
                <a:solidFill>
                  <a:schemeClr val="accent1"/>
                </a:solidFill>
                <a:latin typeface="Manulife JH Sans Demibold"/>
              </a:rPr>
              <a:t>is constrained</a:t>
            </a:r>
            <a:r>
              <a:rPr lang="en-US" sz="1000" b="1" kern="1200">
                <a:solidFill>
                  <a:schemeClr val="accent1"/>
                </a:solidFill>
                <a:latin typeface="Manulife JH Sans Demibold"/>
              </a:rPr>
              <a:t> even with rates easing</a:t>
            </a:r>
          </a:p>
        </p:txBody>
      </p:sp>
      <p:sp>
        <p:nvSpPr>
          <p:cNvPr id="21" name="Rectangle 20">
            <a:extLst>
              <a:ext uri="{FF2B5EF4-FFF2-40B4-BE49-F238E27FC236}">
                <a16:creationId xmlns:a16="http://schemas.microsoft.com/office/drawing/2014/main" id="{DCB99940-1BEB-0B7C-3DF5-81D9D19B0982}"/>
              </a:ext>
            </a:extLst>
          </p:cNvPr>
          <p:cNvSpPr/>
          <p:nvPr/>
        </p:nvSpPr>
        <p:spPr>
          <a:xfrm>
            <a:off x="10353963" y="4394672"/>
            <a:ext cx="662311" cy="1439224"/>
          </a:xfrm>
          <a:prstGeom prst="rect">
            <a:avLst/>
          </a:prstGeom>
          <a:solidFill>
            <a:schemeClr val="bg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kern="1200">
                <a:solidFill>
                  <a:schemeClr val="tx1"/>
                </a:solidFill>
              </a:rPr>
              <a:t>Forecast</a:t>
            </a:r>
          </a:p>
        </p:txBody>
      </p:sp>
      <p:sp>
        <p:nvSpPr>
          <p:cNvPr id="22" name="object 2">
            <a:extLst>
              <a:ext uri="{FF2B5EF4-FFF2-40B4-BE49-F238E27FC236}">
                <a16:creationId xmlns:a16="http://schemas.microsoft.com/office/drawing/2014/main" id="{BA7190E4-5730-5BB9-3743-F887C80945F7}"/>
              </a:ext>
            </a:extLst>
          </p:cNvPr>
          <p:cNvSpPr txBox="1"/>
          <p:nvPr/>
        </p:nvSpPr>
        <p:spPr>
          <a:xfrm>
            <a:off x="6580624" y="1317153"/>
            <a:ext cx="5206956" cy="2658189"/>
          </a:xfrm>
          <a:prstGeom prst="rect">
            <a:avLst/>
          </a:prstGeom>
        </p:spPr>
        <p:txBody>
          <a:bodyPr vert="horz" wrap="square" lIns="0" tIns="12700" rIns="0" bIns="0" rtlCol="0" anchor="t">
            <a:noAutofit/>
          </a:bodyPr>
          <a:lstStyle/>
          <a:p>
            <a:pPr marL="226060" marR="189230" indent="-188595">
              <a:spcBef>
                <a:spcPts val="300"/>
              </a:spcBef>
              <a:spcAft>
                <a:spcPts val="300"/>
              </a:spcAft>
              <a:buFontTx/>
              <a:buChar char="•"/>
              <a:tabLst>
                <a:tab pos="226060" algn="l"/>
              </a:tabLst>
            </a:pPr>
            <a:r>
              <a:rPr lang="en-US" sz="1200" b="1" spc="-18" dirty="0">
                <a:latin typeface="Manulife JH Sans"/>
                <a:cs typeface="Calibri"/>
              </a:rPr>
              <a:t>“Longevity economy” tailwind runway for potential rent and NOI growth, </a:t>
            </a:r>
            <a:r>
              <a:rPr lang="en-US" sz="1200" spc="-18" dirty="0">
                <a:latin typeface="Manulife JH Sans"/>
                <a:cs typeface="Calibri"/>
              </a:rPr>
              <a:t>though performance metrics are still elusive.</a:t>
            </a:r>
          </a:p>
          <a:p>
            <a:pPr marL="226060" marR="189230" indent="-188595">
              <a:spcBef>
                <a:spcPts val="300"/>
              </a:spcBef>
              <a:spcAft>
                <a:spcPts val="300"/>
              </a:spcAft>
              <a:buFont typeface="Arial"/>
              <a:buChar char="•"/>
              <a:tabLst>
                <a:tab pos="226060" algn="l"/>
              </a:tabLst>
            </a:pPr>
            <a:r>
              <a:rPr lang="en-US" sz="1200" b="1" spc="-18" dirty="0">
                <a:latin typeface="Manulife JH Sans"/>
                <a:cs typeface="Calibri"/>
              </a:rPr>
              <a:t>Active adult serves as a transition from conventional housing to independent living/assisted living</a:t>
            </a:r>
            <a:r>
              <a:rPr lang="en-US" sz="1200" spc="-18" dirty="0">
                <a:latin typeface="Manulife JH Sans"/>
                <a:cs typeface="Calibri"/>
              </a:rPr>
              <a:t>, capturing early-stage senior living demand while maintaining simpler operations.</a:t>
            </a:r>
          </a:p>
          <a:p>
            <a:pPr marL="226060" marR="189230" indent="-188595">
              <a:spcBef>
                <a:spcPts val="300"/>
              </a:spcBef>
              <a:spcAft>
                <a:spcPts val="300"/>
              </a:spcAft>
              <a:buFontTx/>
              <a:buChar char="•"/>
              <a:tabLst>
                <a:tab pos="226060" algn="l"/>
              </a:tabLst>
            </a:pPr>
            <a:r>
              <a:rPr lang="en-US" sz="1200" b="1" spc="-18" dirty="0">
                <a:latin typeface="Manulife JH Sans"/>
                <a:cs typeface="Calibri"/>
              </a:rPr>
              <a:t>Independent and assisted living fundamentals are improving </a:t>
            </a:r>
            <a:r>
              <a:rPr lang="en-US" sz="1200" spc="-18" dirty="0">
                <a:latin typeface="Manulife JH Sans"/>
                <a:cs typeface="Calibri"/>
              </a:rPr>
              <a:t>with occupancy in 2025 at 89.1%, while inventory growth stayed below 1.0%. Active adult occupancy sits slightly higher at 92%.</a:t>
            </a:r>
            <a:r>
              <a:rPr lang="en-US" sz="1200" spc="-18" baseline="30000" dirty="0">
                <a:latin typeface="Manulife JH Sans"/>
                <a:cs typeface="Calibri"/>
              </a:rPr>
              <a:t>5</a:t>
            </a:r>
          </a:p>
          <a:p>
            <a:pPr marL="226060" marR="189230" indent="-188595">
              <a:spcBef>
                <a:spcPts val="300"/>
              </a:spcBef>
              <a:spcAft>
                <a:spcPts val="300"/>
              </a:spcAft>
              <a:buFontTx/>
              <a:buChar char="•"/>
              <a:tabLst>
                <a:tab pos="226060" algn="l"/>
              </a:tabLst>
            </a:pPr>
            <a:r>
              <a:rPr lang="en-US" sz="1200" b="1" spc="-18" dirty="0">
                <a:latin typeface="Manulife JH Sans"/>
                <a:cs typeface="Calibri"/>
              </a:rPr>
              <a:t>Operating leverage will likely strengthen, </a:t>
            </a:r>
            <a:r>
              <a:rPr lang="en-US" sz="1200" spc="-18" dirty="0">
                <a:latin typeface="Manulife JH Sans"/>
                <a:cs typeface="Calibri"/>
              </a:rPr>
              <a:t>boosting NOI growth as labor pressures stabilize and occupied units increase (+20k in 2025).</a:t>
            </a:r>
            <a:r>
              <a:rPr lang="en-US" sz="1200" spc="-18" baseline="30000" dirty="0">
                <a:latin typeface="Manulife JH Sans"/>
                <a:cs typeface="Calibri"/>
              </a:rPr>
              <a:t>5</a:t>
            </a:r>
          </a:p>
          <a:p>
            <a:pPr marL="226060" marR="189230" indent="-188595">
              <a:spcBef>
                <a:spcPts val="300"/>
              </a:spcBef>
              <a:spcAft>
                <a:spcPts val="300"/>
              </a:spcAft>
              <a:buFontTx/>
              <a:buChar char="•"/>
              <a:tabLst>
                <a:tab pos="226060" algn="l"/>
              </a:tabLst>
            </a:pPr>
            <a:r>
              <a:rPr lang="en-US" sz="1200" spc="-18" dirty="0">
                <a:latin typeface="Manulife JH Sans" panose="020B0503040401060103" pitchFamily="34" charset="0"/>
                <a:cs typeface="Calibri"/>
              </a:rPr>
              <a:t>Fragmented ownership creates </a:t>
            </a:r>
            <a:r>
              <a:rPr lang="en-US" sz="1200" b="1" spc="-18" dirty="0">
                <a:latin typeface="Manulife JH Sans" panose="020B0503040401060103" pitchFamily="34" charset="0"/>
                <a:cs typeface="Calibri"/>
              </a:rPr>
              <a:t>consolidation upside</a:t>
            </a:r>
            <a:r>
              <a:rPr lang="en-US" sz="1200" spc="-18" dirty="0">
                <a:latin typeface="Manulife JH Sans" panose="020B0503040401060103" pitchFamily="34" charset="0"/>
                <a:cs typeface="Calibri"/>
              </a:rPr>
              <a:t>, positioning scaled operators to drive margin expansion and NOI growth. </a:t>
            </a:r>
            <a:endParaRPr lang="en-US" sz="1200" spc="-18" dirty="0">
              <a:latin typeface="Calibri"/>
              <a:cs typeface="Calibri"/>
            </a:endParaRPr>
          </a:p>
          <a:p>
            <a:pPr marL="414655" marR="425450" lvl="1" indent="-188595">
              <a:spcBef>
                <a:spcPts val="300"/>
              </a:spcBef>
              <a:spcAft>
                <a:spcPts val="300"/>
              </a:spcAft>
              <a:buFont typeface="Arial Black"/>
              <a:buChar char="·"/>
              <a:tabLst>
                <a:tab pos="414655" algn="l"/>
              </a:tabLst>
            </a:pPr>
            <a:endParaRPr lang="en-US" sz="1200" spc="-18" baseline="30000" dirty="0">
              <a:latin typeface="Calibri"/>
              <a:ea typeface="Calibri"/>
              <a:cs typeface="Calibri"/>
            </a:endParaRPr>
          </a:p>
        </p:txBody>
      </p:sp>
      <p:sp>
        <p:nvSpPr>
          <p:cNvPr id="23" name="TextBox 22">
            <a:extLst>
              <a:ext uri="{FF2B5EF4-FFF2-40B4-BE49-F238E27FC236}">
                <a16:creationId xmlns:a16="http://schemas.microsoft.com/office/drawing/2014/main" id="{90D95C84-219A-46E9-BAC4-D9490FBF6C78}"/>
              </a:ext>
            </a:extLst>
          </p:cNvPr>
          <p:cNvSpPr txBox="1"/>
          <p:nvPr/>
        </p:nvSpPr>
        <p:spPr>
          <a:xfrm>
            <a:off x="6580623" y="3941473"/>
            <a:ext cx="4984725" cy="276999"/>
          </a:xfrm>
          <a:prstGeom prst="rect">
            <a:avLst/>
          </a:prstGeom>
          <a:noFill/>
        </p:spPr>
        <p:txBody>
          <a:bodyPr wrap="square">
            <a:spAutoFit/>
          </a:bodyPr>
          <a:lstStyle/>
          <a:p>
            <a:pPr marL="12700">
              <a:lnSpc>
                <a:spcPct val="100000"/>
              </a:lnSpc>
              <a:spcBef>
                <a:spcPts val="630"/>
              </a:spcBef>
            </a:pPr>
            <a:r>
              <a:rPr lang="en-US" sz="1200" b="1">
                <a:latin typeface="Manulife JH Sans Demibold" panose="020B0703040401060103" pitchFamily="34" charset="0"/>
                <a:cs typeface="Trebuchet MS"/>
              </a:rPr>
              <a:t>Senior Housing Supply and Demand Growth vs. Occupancy</a:t>
            </a:r>
          </a:p>
        </p:txBody>
      </p:sp>
      <p:sp>
        <p:nvSpPr>
          <p:cNvPr id="24" name="TextBox 23">
            <a:extLst>
              <a:ext uri="{FF2B5EF4-FFF2-40B4-BE49-F238E27FC236}">
                <a16:creationId xmlns:a16="http://schemas.microsoft.com/office/drawing/2014/main" id="{619EF3C4-9279-C3FB-35A4-BAAAD1F3A4AD}"/>
              </a:ext>
            </a:extLst>
          </p:cNvPr>
          <p:cNvSpPr txBox="1"/>
          <p:nvPr/>
        </p:nvSpPr>
        <p:spPr>
          <a:xfrm>
            <a:off x="6580624" y="6052251"/>
            <a:ext cx="4035877"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Green Street. Data as of December 2025. </a:t>
            </a:r>
          </a:p>
        </p:txBody>
      </p:sp>
      <p:sp>
        <p:nvSpPr>
          <p:cNvPr id="25" name="Rectangle 24">
            <a:extLst>
              <a:ext uri="{FF2B5EF4-FFF2-40B4-BE49-F238E27FC236}">
                <a16:creationId xmlns:a16="http://schemas.microsoft.com/office/drawing/2014/main" id="{3E5DB360-6D7A-98A8-87C6-0B68CE7D4C73}"/>
              </a:ext>
            </a:extLst>
          </p:cNvPr>
          <p:cNvSpPr/>
          <p:nvPr/>
        </p:nvSpPr>
        <p:spPr>
          <a:xfrm>
            <a:off x="7180051" y="5212795"/>
            <a:ext cx="1940858" cy="46589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3.5% demand outpacing 0.9% supply growth year-over-year through 3Q25</a:t>
            </a:r>
            <a:endParaRPr lang="en-US" sz="1000" b="1" kern="1200">
              <a:solidFill>
                <a:schemeClr val="accent1"/>
              </a:solidFill>
              <a:latin typeface="Manulife JH Sans Demibold" panose="020B0703040401060103" pitchFamily="34" charset="0"/>
            </a:endParaRPr>
          </a:p>
        </p:txBody>
      </p:sp>
    </p:spTree>
    <p:extLst>
      <p:ext uri="{BB962C8B-B14F-4D97-AF65-F5344CB8AC3E}">
        <p14:creationId xmlns:p14="http://schemas.microsoft.com/office/powerpoint/2010/main" val="3158385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D4604-746D-FD99-2834-994D73DFCCC1}"/>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F527B63-B4B1-475C-BA6E-F202E57A1F38}"/>
              </a:ext>
            </a:extLst>
          </p:cNvPr>
          <p:cNvGraphicFramePr>
            <a:graphicFrameLocks/>
          </p:cNvGraphicFramePr>
          <p:nvPr>
            <p:extLst>
              <p:ext uri="{D42A27DB-BD31-4B8C-83A1-F6EECF244321}">
                <p14:modId xmlns:p14="http://schemas.microsoft.com/office/powerpoint/2010/main" val="1028424539"/>
              </p:ext>
            </p:extLst>
          </p:nvPr>
        </p:nvGraphicFramePr>
        <p:xfrm>
          <a:off x="6717527" y="4173460"/>
          <a:ext cx="4847821" cy="18787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Chart 1">
            <a:extLst>
              <a:ext uri="{FF2B5EF4-FFF2-40B4-BE49-F238E27FC236}">
                <a16:creationId xmlns:a16="http://schemas.microsoft.com/office/drawing/2014/main" id="{F333D55F-093F-4DF8-9704-FFD4FBE2015E}"/>
              </a:ext>
            </a:extLst>
          </p:cNvPr>
          <p:cNvGraphicFramePr>
            <a:graphicFrameLocks/>
          </p:cNvGraphicFramePr>
          <p:nvPr>
            <p:extLst>
              <p:ext uri="{D42A27DB-BD31-4B8C-83A1-F6EECF244321}">
                <p14:modId xmlns:p14="http://schemas.microsoft.com/office/powerpoint/2010/main" val="4247942254"/>
              </p:ext>
            </p:extLst>
          </p:nvPr>
        </p:nvGraphicFramePr>
        <p:xfrm>
          <a:off x="1295400" y="4238151"/>
          <a:ext cx="5029200" cy="194928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6C9FFC31-B4F0-E833-57F8-7AA066A8C12F}"/>
              </a:ext>
            </a:extLst>
          </p:cNvPr>
          <p:cNvSpPr>
            <a:spLocks noGrp="1"/>
          </p:cNvSpPr>
          <p:nvPr>
            <p:ph type="title"/>
          </p:nvPr>
        </p:nvSpPr>
        <p:spPr/>
        <p:txBody>
          <a:bodyPr/>
          <a:lstStyle/>
          <a:p>
            <a:r>
              <a:rPr lang="en-US"/>
              <a:t>BTR/SFR</a:t>
            </a:r>
          </a:p>
        </p:txBody>
      </p:sp>
      <p:sp>
        <p:nvSpPr>
          <p:cNvPr id="4" name="Slide Number Placeholder 3">
            <a:extLst>
              <a:ext uri="{FF2B5EF4-FFF2-40B4-BE49-F238E27FC236}">
                <a16:creationId xmlns:a16="http://schemas.microsoft.com/office/drawing/2014/main" id="{902E9ED6-7A9D-93E4-DC0D-3555697E8EBB}"/>
              </a:ext>
            </a:extLst>
          </p:cNvPr>
          <p:cNvSpPr>
            <a:spLocks noGrp="1"/>
          </p:cNvSpPr>
          <p:nvPr>
            <p:ph type="sldNum" sz="quarter" idx="12"/>
          </p:nvPr>
        </p:nvSpPr>
        <p:spPr/>
        <p:txBody>
          <a:bodyPr/>
          <a:lstStyle/>
          <a:p>
            <a:fld id="{BB333B34-C87C-402E-ABB0-13B7C9DEBBC4}" type="slidenum">
              <a:rPr lang="en-PH" smtClean="0"/>
              <a:pPr/>
              <a:t>21</a:t>
            </a:fld>
            <a:endParaRPr lang="en-PH"/>
          </a:p>
        </p:txBody>
      </p:sp>
      <p:sp>
        <p:nvSpPr>
          <p:cNvPr id="9" name="Text Placeholder 8">
            <a:extLst>
              <a:ext uri="{FF2B5EF4-FFF2-40B4-BE49-F238E27FC236}">
                <a16:creationId xmlns:a16="http://schemas.microsoft.com/office/drawing/2014/main" id="{69B14F5B-A17D-C590-1BB4-625CA3201474}"/>
              </a:ext>
            </a:extLst>
          </p:cNvPr>
          <p:cNvSpPr>
            <a:spLocks noGrp="1"/>
          </p:cNvSpPr>
          <p:nvPr>
            <p:ph type="body" sz="quarter" idx="13"/>
          </p:nvPr>
        </p:nvSpPr>
        <p:spPr/>
        <p:txBody>
          <a:bodyPr/>
          <a:lstStyle/>
          <a:p>
            <a:r>
              <a:rPr lang="en-US"/>
              <a:t>Live</a:t>
            </a:r>
          </a:p>
        </p:txBody>
      </p:sp>
      <p:sp>
        <p:nvSpPr>
          <p:cNvPr id="10" name="Text Placeholder 9">
            <a:extLst>
              <a:ext uri="{FF2B5EF4-FFF2-40B4-BE49-F238E27FC236}">
                <a16:creationId xmlns:a16="http://schemas.microsoft.com/office/drawing/2014/main" id="{49E9CA61-45AC-B567-50A6-ED2EF02D324F}"/>
              </a:ext>
            </a:extLst>
          </p:cNvPr>
          <p:cNvSpPr>
            <a:spLocks noGrp="1"/>
          </p:cNvSpPr>
          <p:nvPr>
            <p:ph type="body" sz="quarter" idx="14"/>
          </p:nvPr>
        </p:nvSpPr>
        <p:spPr/>
        <p:txBody>
          <a:bodyPr/>
          <a:lstStyle/>
          <a:p>
            <a:r>
              <a:rPr lang="en-US"/>
              <a:t>Focus on submarket selectivity (schools, commute nodes, “rent-by-choice” cohorts) and operational edge.</a:t>
            </a:r>
          </a:p>
        </p:txBody>
      </p:sp>
      <p:sp>
        <p:nvSpPr>
          <p:cNvPr id="12" name="Text Placeholder 11">
            <a:extLst>
              <a:ext uri="{FF2B5EF4-FFF2-40B4-BE49-F238E27FC236}">
                <a16:creationId xmlns:a16="http://schemas.microsoft.com/office/drawing/2014/main" id="{83323506-B9CB-ACC0-A273-44F9946D096D}"/>
              </a:ext>
            </a:extLst>
          </p:cNvPr>
          <p:cNvSpPr>
            <a:spLocks noGrp="1"/>
          </p:cNvSpPr>
          <p:nvPr>
            <p:ph type="body" sz="quarter" idx="16"/>
          </p:nvPr>
        </p:nvSpPr>
        <p:spPr/>
        <p:txBody>
          <a:bodyPr/>
          <a:lstStyle/>
          <a:p>
            <a:r>
              <a:rPr lang="en-US"/>
              <a:t>Hotels remain the highest beta “cyclical resilience” test.</a:t>
            </a:r>
          </a:p>
        </p:txBody>
      </p:sp>
      <p:sp>
        <p:nvSpPr>
          <p:cNvPr id="14" name="Text Placeholder 13">
            <a:extLst>
              <a:ext uri="{FF2B5EF4-FFF2-40B4-BE49-F238E27FC236}">
                <a16:creationId xmlns:a16="http://schemas.microsoft.com/office/drawing/2014/main" id="{8E53C223-E1DA-0C82-5218-E434624EBE4A}"/>
              </a:ext>
            </a:extLst>
          </p:cNvPr>
          <p:cNvSpPr>
            <a:spLocks noGrp="1"/>
          </p:cNvSpPr>
          <p:nvPr>
            <p:ph type="body" sz="quarter" idx="18"/>
          </p:nvPr>
        </p:nvSpPr>
        <p:spPr/>
        <p:txBody>
          <a:bodyPr/>
          <a:lstStyle/>
          <a:p>
            <a:r>
              <a:rPr lang="en-US"/>
              <a:t>Hotel</a:t>
            </a:r>
          </a:p>
        </p:txBody>
      </p:sp>
      <p:sp>
        <p:nvSpPr>
          <p:cNvPr id="16" name="TextBox 15">
            <a:extLst>
              <a:ext uri="{FF2B5EF4-FFF2-40B4-BE49-F238E27FC236}">
                <a16:creationId xmlns:a16="http://schemas.microsoft.com/office/drawing/2014/main" id="{3764F3C7-B30A-146F-09B0-467718F992EB}"/>
              </a:ext>
            </a:extLst>
          </p:cNvPr>
          <p:cNvSpPr txBox="1"/>
          <p:nvPr/>
        </p:nvSpPr>
        <p:spPr>
          <a:xfrm>
            <a:off x="1295400" y="3941943"/>
            <a:ext cx="4798096"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Cost to Rent vs. Cost to Own</a:t>
            </a:r>
          </a:p>
        </p:txBody>
      </p:sp>
      <p:sp>
        <p:nvSpPr>
          <p:cNvPr id="17" name="TextBox 16">
            <a:extLst>
              <a:ext uri="{FF2B5EF4-FFF2-40B4-BE49-F238E27FC236}">
                <a16:creationId xmlns:a16="http://schemas.microsoft.com/office/drawing/2014/main" id="{8790F324-3286-4B72-0E3F-1E98F316D0B6}"/>
              </a:ext>
            </a:extLst>
          </p:cNvPr>
          <p:cNvSpPr txBox="1"/>
          <p:nvPr/>
        </p:nvSpPr>
        <p:spPr>
          <a:xfrm>
            <a:off x="1295399" y="6052721"/>
            <a:ext cx="4845051" cy="461665"/>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Sources: CoStar, Census, S&amp;P Case-Schiller Home Price Index, Freddie Mac. Data as of December 2025. Note: The mortgage payment is calculated based on the median sales price of U.S. home sales, adjusted historically by the S&amp;P Case Schiller Home Price Index and assumes a 20% down payment.</a:t>
            </a:r>
          </a:p>
        </p:txBody>
      </p:sp>
      <p:sp>
        <p:nvSpPr>
          <p:cNvPr id="18" name="Rectangle 17">
            <a:extLst>
              <a:ext uri="{FF2B5EF4-FFF2-40B4-BE49-F238E27FC236}">
                <a16:creationId xmlns:a16="http://schemas.microsoft.com/office/drawing/2014/main" id="{367748D5-F366-EF47-843D-39115A14D095}"/>
              </a:ext>
            </a:extLst>
          </p:cNvPr>
          <p:cNvSpPr/>
          <p:nvPr/>
        </p:nvSpPr>
        <p:spPr>
          <a:xfrm>
            <a:off x="2199125" y="4470442"/>
            <a:ext cx="1741939" cy="35181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Renting remains cheaper than owning</a:t>
            </a:r>
            <a:endParaRPr lang="en-US" sz="1000" b="1" kern="1200">
              <a:solidFill>
                <a:schemeClr val="accent1"/>
              </a:solidFill>
              <a:latin typeface="Manulife JH Sans Demibold" panose="020B0703040401060103" pitchFamily="34" charset="0"/>
            </a:endParaRPr>
          </a:p>
        </p:txBody>
      </p:sp>
      <p:sp>
        <p:nvSpPr>
          <p:cNvPr id="19" name="object 2">
            <a:extLst>
              <a:ext uri="{FF2B5EF4-FFF2-40B4-BE49-F238E27FC236}">
                <a16:creationId xmlns:a16="http://schemas.microsoft.com/office/drawing/2014/main" id="{DE1E3228-D884-DE0C-494B-ADBBCE653E50}"/>
              </a:ext>
            </a:extLst>
          </p:cNvPr>
          <p:cNvSpPr txBox="1"/>
          <p:nvPr/>
        </p:nvSpPr>
        <p:spPr>
          <a:xfrm>
            <a:off x="1280160" y="1352576"/>
            <a:ext cx="5043879" cy="2601349"/>
          </a:xfrm>
          <a:prstGeom prst="rect">
            <a:avLst/>
          </a:prstGeom>
        </p:spPr>
        <p:txBody>
          <a:bodyPr vert="horz" wrap="square" lIns="0" tIns="12700" rIns="0" bIns="0" rtlCol="0" anchor="t">
            <a:noAutofit/>
          </a:bodyPr>
          <a:lstStyle/>
          <a:p>
            <a:pPr marL="226060" marR="189230" indent="-188595">
              <a:spcBef>
                <a:spcPts val="300"/>
              </a:spcBef>
              <a:spcAft>
                <a:spcPts val="300"/>
              </a:spcAft>
              <a:buChar char="•"/>
              <a:tabLst>
                <a:tab pos="226060" algn="l"/>
              </a:tabLst>
            </a:pPr>
            <a:r>
              <a:rPr lang="en-US" sz="1200" b="1" spc="-18">
                <a:latin typeface="Manulife JH Sans"/>
                <a:cs typeface="Calibri"/>
              </a:rPr>
              <a:t>Monitor policy risk </a:t>
            </a:r>
            <a:r>
              <a:rPr lang="en-US" sz="1200" spc="-18">
                <a:latin typeface="Manulife JH Sans"/>
                <a:cs typeface="Calibri"/>
              </a:rPr>
              <a:t>around institutional participation, a potential constraint on liquidity but supportive to occupancy if supply tightens.</a:t>
            </a:r>
          </a:p>
          <a:p>
            <a:pPr marL="226060" marR="189230" indent="-188595">
              <a:spcBef>
                <a:spcPts val="300"/>
              </a:spcBef>
              <a:spcAft>
                <a:spcPts val="300"/>
              </a:spcAft>
              <a:buChar char="•"/>
              <a:tabLst>
                <a:tab pos="226060" algn="l"/>
              </a:tabLst>
            </a:pPr>
            <a:r>
              <a:rPr lang="en-US" sz="1200" spc="-18">
                <a:latin typeface="Manulife JH Sans"/>
                <a:cs typeface="Calibri"/>
              </a:rPr>
              <a:t>A surge in deliveries in 2024–2025 weighed on rent growth, but a </a:t>
            </a:r>
            <a:r>
              <a:rPr lang="en-US" sz="1200" b="1" spc="-18">
                <a:latin typeface="Manulife JH Sans"/>
                <a:cs typeface="Calibri"/>
              </a:rPr>
              <a:t>slowdown in permitting </a:t>
            </a:r>
            <a:r>
              <a:rPr lang="en-US" sz="1200" spc="-18">
                <a:latin typeface="Manulife JH Sans"/>
                <a:cs typeface="Calibri"/>
              </a:rPr>
              <a:t>improves the medium-term setup.</a:t>
            </a:r>
            <a:endParaRPr lang="en-US" sz="1200" b="1" spc="-18">
              <a:latin typeface="Manulife JH Sans"/>
              <a:cs typeface="Calibri"/>
            </a:endParaRPr>
          </a:p>
          <a:p>
            <a:pPr marL="226060" marR="189230" indent="-188595">
              <a:spcBef>
                <a:spcPts val="300"/>
              </a:spcBef>
              <a:spcAft>
                <a:spcPts val="300"/>
              </a:spcAft>
              <a:buChar char="•"/>
              <a:tabLst>
                <a:tab pos="226060" algn="l"/>
              </a:tabLst>
            </a:pPr>
            <a:r>
              <a:rPr lang="en-US" sz="1200" spc="-18">
                <a:latin typeface="Manulife JH Sans"/>
                <a:cs typeface="Calibri"/>
              </a:rPr>
              <a:t>Elevated ownership costs keep households in rental homes but </a:t>
            </a:r>
            <a:r>
              <a:rPr lang="en-US" sz="1200" b="1" spc="-18">
                <a:latin typeface="Manulife JH Sans"/>
                <a:cs typeface="Calibri"/>
              </a:rPr>
              <a:t>rent growth could remain subdued </a:t>
            </a:r>
            <a:r>
              <a:rPr lang="en-US" sz="1200" spc="-18">
                <a:latin typeface="Manulife JH Sans"/>
                <a:cs typeface="Calibri"/>
              </a:rPr>
              <a:t>with SFR rent down 0.5% year over year and larger declines in select Sun Belt metros.</a:t>
            </a:r>
            <a:r>
              <a:rPr lang="en-US" sz="1200" spc="-18" baseline="30000">
                <a:latin typeface="Manulife JH Sans"/>
                <a:cs typeface="Calibri"/>
              </a:rPr>
              <a:t>1</a:t>
            </a:r>
            <a:r>
              <a:rPr lang="en-US" sz="1200" spc="-18">
                <a:latin typeface="Manulife JH Sans"/>
                <a:cs typeface="Calibri"/>
              </a:rPr>
              <a:t> </a:t>
            </a:r>
          </a:p>
          <a:p>
            <a:pPr marL="226060" marR="189230" indent="-188595">
              <a:spcBef>
                <a:spcPts val="300"/>
              </a:spcBef>
              <a:spcAft>
                <a:spcPts val="300"/>
              </a:spcAft>
              <a:buChar char="•"/>
              <a:tabLst>
                <a:tab pos="226060" algn="l"/>
              </a:tabLst>
            </a:pPr>
            <a:r>
              <a:rPr lang="en-US" sz="1200" spc="-18">
                <a:latin typeface="Manulife JH Sans"/>
                <a:cs typeface="Calibri"/>
              </a:rPr>
              <a:t>Development is rate-sensitive – </a:t>
            </a:r>
            <a:r>
              <a:rPr lang="en-US" sz="1200" b="1" spc="-18">
                <a:latin typeface="Manulife JH Sans"/>
                <a:cs typeface="Calibri"/>
              </a:rPr>
              <a:t>construction pulled back </a:t>
            </a:r>
            <a:r>
              <a:rPr lang="en-US" sz="1200" spc="-18">
                <a:latin typeface="Manulife JH Sans"/>
                <a:cs typeface="Calibri"/>
              </a:rPr>
              <a:t>amid higher financing costs and competing multifamily supply.</a:t>
            </a:r>
            <a:r>
              <a:rPr lang="en-US" sz="1200" spc="-18" baseline="30000">
                <a:latin typeface="Manulife JH Sans"/>
                <a:cs typeface="Calibri"/>
              </a:rPr>
              <a:t>1</a:t>
            </a:r>
            <a:r>
              <a:rPr lang="en-US" sz="1200" spc="-18">
                <a:latin typeface="Manulife JH Sans"/>
                <a:cs typeface="Calibri"/>
              </a:rPr>
              <a:t> </a:t>
            </a:r>
          </a:p>
          <a:p>
            <a:pPr marL="226060" marR="189230" indent="-188595">
              <a:spcBef>
                <a:spcPts val="300"/>
              </a:spcBef>
              <a:spcAft>
                <a:spcPts val="300"/>
              </a:spcAft>
              <a:buChar char="•"/>
              <a:tabLst>
                <a:tab pos="226060" algn="l"/>
              </a:tabLst>
            </a:pPr>
            <a:r>
              <a:rPr lang="en-US" sz="1200" b="1" spc="-18">
                <a:latin typeface="Manulife JH Sans"/>
                <a:cs typeface="Calibri"/>
              </a:rPr>
              <a:t>Stabilized yield and occupancy resilience </a:t>
            </a:r>
            <a:r>
              <a:rPr lang="en-US" sz="1200" spc="-18">
                <a:latin typeface="Manulife JH Sans"/>
                <a:cs typeface="Calibri"/>
              </a:rPr>
              <a:t>(the latter at 95%, the highest since 2019) will be attractive where permits have declined and the product is differentiated.</a:t>
            </a:r>
            <a:r>
              <a:rPr lang="en-US" sz="1200" spc="-18" baseline="30000">
                <a:latin typeface="Manulife JH Sans"/>
                <a:cs typeface="Calibri"/>
              </a:rPr>
              <a:t>1</a:t>
            </a:r>
          </a:p>
        </p:txBody>
      </p:sp>
      <p:sp>
        <p:nvSpPr>
          <p:cNvPr id="22" name="object 2">
            <a:extLst>
              <a:ext uri="{FF2B5EF4-FFF2-40B4-BE49-F238E27FC236}">
                <a16:creationId xmlns:a16="http://schemas.microsoft.com/office/drawing/2014/main" id="{A55582E7-CCEE-8521-3B0A-F56C24334E23}"/>
              </a:ext>
            </a:extLst>
          </p:cNvPr>
          <p:cNvSpPr txBox="1"/>
          <p:nvPr/>
        </p:nvSpPr>
        <p:spPr>
          <a:xfrm>
            <a:off x="6580624" y="1352576"/>
            <a:ext cx="4984724" cy="2333625"/>
          </a:xfrm>
          <a:prstGeom prst="rect">
            <a:avLst/>
          </a:prstGeom>
        </p:spPr>
        <p:txBody>
          <a:bodyPr vert="horz" wrap="square" lIns="0" tIns="12700" rIns="0" bIns="0" rtlCol="0" anchor="t">
            <a:noAutofit/>
          </a:bodyPr>
          <a:lstStyle/>
          <a:p>
            <a:pPr marL="226060" marR="189230" indent="-188595">
              <a:spcBef>
                <a:spcPts val="300"/>
              </a:spcBef>
              <a:spcAft>
                <a:spcPts val="300"/>
              </a:spcAft>
              <a:buFontTx/>
              <a:buChar char="•"/>
              <a:tabLst>
                <a:tab pos="226060" algn="l"/>
              </a:tabLst>
            </a:pPr>
            <a:r>
              <a:rPr lang="en-US" sz="1200" spc="-18">
                <a:latin typeface="Manulife JH Sans"/>
                <a:cs typeface="Calibri"/>
              </a:rPr>
              <a:t>Major 2026 events like the World Cup may boost some markets, but </a:t>
            </a:r>
            <a:r>
              <a:rPr lang="en-US" sz="1200" b="1" spc="-18">
                <a:latin typeface="Manulife JH Sans"/>
                <a:cs typeface="Calibri"/>
              </a:rPr>
              <a:t>growth could lag inflation</a:t>
            </a:r>
            <a:r>
              <a:rPr lang="en-US" sz="1200" spc="-18">
                <a:latin typeface="Manulife JH Sans"/>
                <a:cs typeface="Calibri"/>
              </a:rPr>
              <a:t>, with shadow supply delaying recovery.</a:t>
            </a:r>
          </a:p>
          <a:p>
            <a:pPr marL="226060" marR="189230" indent="-188595">
              <a:spcBef>
                <a:spcPts val="300"/>
              </a:spcBef>
              <a:spcAft>
                <a:spcPts val="300"/>
              </a:spcAft>
              <a:buFontTx/>
              <a:buChar char="•"/>
              <a:tabLst>
                <a:tab pos="226060" algn="l"/>
              </a:tabLst>
            </a:pPr>
            <a:r>
              <a:rPr lang="en-US" sz="1200" spc="-18">
                <a:latin typeface="Manulife JH Sans"/>
                <a:cs typeface="Calibri"/>
              </a:rPr>
              <a:t>Opportunities with clear segmentation advantages (extended stay, lifestyle, resort) but caution around demand growth and capex. </a:t>
            </a:r>
          </a:p>
          <a:p>
            <a:pPr marL="226060" marR="189230" indent="-188595">
              <a:spcBef>
                <a:spcPts val="300"/>
              </a:spcBef>
              <a:spcAft>
                <a:spcPts val="300"/>
              </a:spcAft>
              <a:buFontTx/>
              <a:buChar char="•"/>
              <a:tabLst>
                <a:tab pos="226060" algn="l"/>
              </a:tabLst>
            </a:pPr>
            <a:r>
              <a:rPr lang="en-US" sz="1200" spc="-18">
                <a:latin typeface="Manulife JH Sans"/>
                <a:cs typeface="Calibri"/>
              </a:rPr>
              <a:t>2025 was soft, setting the stage for a </a:t>
            </a:r>
            <a:r>
              <a:rPr lang="en-US" sz="1200" b="1" spc="-18">
                <a:latin typeface="Manulife JH Sans"/>
                <a:cs typeface="Calibri"/>
              </a:rPr>
              <a:t>modest recovery in 2026</a:t>
            </a:r>
            <a:r>
              <a:rPr lang="en-US" sz="1200" spc="-18">
                <a:latin typeface="Manulife JH Sans"/>
                <a:cs typeface="Calibri"/>
              </a:rPr>
              <a:t>. Occupancy is projected around 62% with RevPAR ranging from +0.9% to -0.4%, and an Average Daily Rate of +1.1%.</a:t>
            </a:r>
            <a:r>
              <a:rPr lang="en-US" sz="1200" spc="-18" baseline="30000">
                <a:latin typeface="Manulife JH Sans"/>
                <a:cs typeface="Calibri"/>
              </a:rPr>
              <a:t>2</a:t>
            </a:r>
            <a:endParaRPr lang="en-US" sz="1200" spc="-18" baseline="30000">
              <a:latin typeface="Manulife JH Sans" panose="020B0503040401060103" pitchFamily="34" charset="0"/>
              <a:cs typeface="Calibri"/>
            </a:endParaRPr>
          </a:p>
          <a:p>
            <a:pPr marL="226060" marR="189230" indent="-188595">
              <a:spcBef>
                <a:spcPts val="300"/>
              </a:spcBef>
              <a:spcAft>
                <a:spcPts val="300"/>
              </a:spcAft>
              <a:buFontTx/>
              <a:buChar char="•"/>
              <a:tabLst>
                <a:tab pos="226060" algn="l"/>
              </a:tabLst>
            </a:pPr>
            <a:r>
              <a:rPr lang="en-US" sz="1200" spc="-18">
                <a:latin typeface="Manulife JH Sans"/>
                <a:cs typeface="Calibri"/>
              </a:rPr>
              <a:t>Supply growth will matter again, so performance skews toward drive-to leisure, top convention markets, and high-barrier CBDs with constrained new rooms.  </a:t>
            </a:r>
          </a:p>
          <a:p>
            <a:pPr marL="226060" marR="189230" indent="-188595">
              <a:spcBef>
                <a:spcPts val="300"/>
              </a:spcBef>
              <a:spcAft>
                <a:spcPts val="300"/>
              </a:spcAft>
              <a:buFontTx/>
              <a:buChar char="•"/>
              <a:tabLst>
                <a:tab pos="226060" algn="l"/>
              </a:tabLst>
            </a:pPr>
            <a:r>
              <a:rPr lang="en-US" sz="1200" spc="-18">
                <a:latin typeface="Manulife JH Sans"/>
                <a:cs typeface="Calibri"/>
              </a:rPr>
              <a:t>Competitive pressure from alternative lodging as short-term rental supply is up 5.3% over the past 12 months.</a:t>
            </a:r>
            <a:r>
              <a:rPr lang="en-US" sz="1200" spc="-18" baseline="30000">
                <a:latin typeface="Manulife JH Sans"/>
                <a:cs typeface="Calibri"/>
              </a:rPr>
              <a:t>3</a:t>
            </a:r>
            <a:endParaRPr lang="en-US" sz="1200" spc="-18" baseline="30000">
              <a:latin typeface="Manulife JH Sans" panose="020B0503040401060103" pitchFamily="34" charset="0"/>
              <a:cs typeface="Calibri"/>
            </a:endParaRPr>
          </a:p>
          <a:p>
            <a:pPr marL="226060" marR="425450" lvl="1">
              <a:spcBef>
                <a:spcPts val="300"/>
              </a:spcBef>
              <a:spcAft>
                <a:spcPts val="300"/>
              </a:spcAft>
              <a:tabLst>
                <a:tab pos="414655" algn="l"/>
              </a:tabLst>
            </a:pPr>
            <a:endParaRPr lang="en-US" sz="1200" spc="-18">
              <a:latin typeface="Calibri"/>
              <a:ea typeface="Calibri"/>
              <a:cs typeface="Calibri"/>
            </a:endParaRPr>
          </a:p>
          <a:p>
            <a:pPr marL="414655" marR="425450" lvl="1" indent="-188595">
              <a:spcBef>
                <a:spcPts val="300"/>
              </a:spcBef>
              <a:spcAft>
                <a:spcPts val="300"/>
              </a:spcAft>
              <a:buFont typeface="Arial Black"/>
              <a:buChar char="·"/>
              <a:tabLst>
                <a:tab pos="414655" algn="l"/>
              </a:tabLst>
            </a:pPr>
            <a:endParaRPr lang="en-US" sz="1200" spc="-18" baseline="30000">
              <a:latin typeface="Calibri"/>
              <a:ea typeface="Calibri"/>
              <a:cs typeface="Calibri"/>
            </a:endParaRPr>
          </a:p>
        </p:txBody>
      </p:sp>
      <p:sp>
        <p:nvSpPr>
          <p:cNvPr id="23" name="TextBox 22">
            <a:extLst>
              <a:ext uri="{FF2B5EF4-FFF2-40B4-BE49-F238E27FC236}">
                <a16:creationId xmlns:a16="http://schemas.microsoft.com/office/drawing/2014/main" id="{DDC999B4-CD61-3F5D-B913-CEBB2C70408C}"/>
              </a:ext>
            </a:extLst>
          </p:cNvPr>
          <p:cNvSpPr txBox="1"/>
          <p:nvPr/>
        </p:nvSpPr>
        <p:spPr>
          <a:xfrm>
            <a:off x="6580623" y="3941473"/>
            <a:ext cx="4984725" cy="276999"/>
          </a:xfrm>
          <a:prstGeom prst="rect">
            <a:avLst/>
          </a:prstGeom>
          <a:noFill/>
        </p:spPr>
        <p:txBody>
          <a:bodyPr wrap="square">
            <a:spAutoFit/>
          </a:bodyPr>
          <a:lstStyle/>
          <a:p>
            <a:pPr marL="12700">
              <a:lnSpc>
                <a:spcPct val="100000"/>
              </a:lnSpc>
              <a:spcBef>
                <a:spcPts val="630"/>
              </a:spcBef>
            </a:pPr>
            <a:r>
              <a:rPr lang="en-US" sz="1200" b="1">
                <a:latin typeface="Manulife JH Sans Demibold" panose="020B0703040401060103" pitchFamily="34" charset="0"/>
                <a:cs typeface="Trebuchet MS"/>
              </a:rPr>
              <a:t>TSA Checkpoint Travel Numbers</a:t>
            </a:r>
          </a:p>
        </p:txBody>
      </p:sp>
      <p:sp>
        <p:nvSpPr>
          <p:cNvPr id="24" name="TextBox 23">
            <a:extLst>
              <a:ext uri="{FF2B5EF4-FFF2-40B4-BE49-F238E27FC236}">
                <a16:creationId xmlns:a16="http://schemas.microsoft.com/office/drawing/2014/main" id="{1952F65D-608C-9171-C0DB-AFDAF8A362D1}"/>
              </a:ext>
            </a:extLst>
          </p:cNvPr>
          <p:cNvSpPr txBox="1"/>
          <p:nvPr/>
        </p:nvSpPr>
        <p:spPr>
          <a:xfrm>
            <a:off x="6580624" y="6052251"/>
            <a:ext cx="4035877"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Transportation Security Administration. Data as of December 2025.</a:t>
            </a:r>
          </a:p>
        </p:txBody>
      </p:sp>
      <p:sp>
        <p:nvSpPr>
          <p:cNvPr id="25" name="Rectangle 24">
            <a:extLst>
              <a:ext uri="{FF2B5EF4-FFF2-40B4-BE49-F238E27FC236}">
                <a16:creationId xmlns:a16="http://schemas.microsoft.com/office/drawing/2014/main" id="{66B4986E-056F-2514-0054-E0FD1DF8CE7E}"/>
              </a:ext>
            </a:extLst>
          </p:cNvPr>
          <p:cNvSpPr/>
          <p:nvPr/>
        </p:nvSpPr>
        <p:spPr>
          <a:xfrm>
            <a:off x="9038122" y="4985483"/>
            <a:ext cx="2439504" cy="46589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Air travel has returned to pre-pandemic levels, yet flat growth highlights the importance of pricing power for hotels</a:t>
            </a:r>
            <a:endParaRPr lang="en-US" sz="1000" b="1" kern="1200">
              <a:solidFill>
                <a:schemeClr val="accent1"/>
              </a:solidFill>
              <a:latin typeface="Manulife JH Sans Demibold" panose="020B0703040401060103" pitchFamily="34" charset="0"/>
            </a:endParaRPr>
          </a:p>
        </p:txBody>
      </p:sp>
      <p:sp>
        <p:nvSpPr>
          <p:cNvPr id="3" name="Text Placeholder 10">
            <a:extLst>
              <a:ext uri="{FF2B5EF4-FFF2-40B4-BE49-F238E27FC236}">
                <a16:creationId xmlns:a16="http://schemas.microsoft.com/office/drawing/2014/main" id="{175900D7-28EA-E3F0-0AF2-C09BDE1A7D8C}"/>
              </a:ext>
            </a:extLst>
          </p:cNvPr>
          <p:cNvSpPr>
            <a:spLocks noGrp="1"/>
          </p:cNvSpPr>
          <p:nvPr>
            <p:ph type="body" sz="quarter" idx="15"/>
          </p:nvPr>
        </p:nvSpPr>
        <p:spPr>
          <a:xfrm>
            <a:off x="1295398" y="6515100"/>
            <a:ext cx="8763001" cy="304800"/>
          </a:xfrm>
        </p:spPr>
        <p:txBody>
          <a:bodyPr vert="horz" lIns="0" tIns="0" rIns="0" bIns="0" rtlCol="0" anchor="t">
            <a:noAutofit/>
          </a:bodyPr>
          <a:lstStyle/>
          <a:p>
            <a:r>
              <a:rPr lang="en-US"/>
              <a:t>1 Yardi Matrix. Data as of December 2025. 2 CoStar, Tourism Economics, PWC. Data as of November 2025. 3 “H2 2025 Global Hotel Outlook” CBRE. October 2025.</a:t>
            </a:r>
          </a:p>
        </p:txBody>
      </p:sp>
    </p:spTree>
    <p:extLst>
      <p:ext uri="{BB962C8B-B14F-4D97-AF65-F5344CB8AC3E}">
        <p14:creationId xmlns:p14="http://schemas.microsoft.com/office/powerpoint/2010/main" val="3000583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00000000-0008-0000-0700-000006000000}"/>
              </a:ext>
            </a:extLst>
          </p:cNvPr>
          <p:cNvGraphicFramePr>
            <a:graphicFrameLocks/>
          </p:cNvGraphicFramePr>
          <p:nvPr>
            <p:extLst>
              <p:ext uri="{D42A27DB-BD31-4B8C-83A1-F6EECF244321}">
                <p14:modId xmlns:p14="http://schemas.microsoft.com/office/powerpoint/2010/main" val="514559447"/>
              </p:ext>
            </p:extLst>
          </p:nvPr>
        </p:nvGraphicFramePr>
        <p:xfrm>
          <a:off x="7176034" y="3992121"/>
          <a:ext cx="4206240" cy="195116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9808D73D-22D8-41B6-83B1-90FDD497AFD1}"/>
              </a:ext>
            </a:extLst>
          </p:cNvPr>
          <p:cNvSpPr txBox="1"/>
          <p:nvPr/>
        </p:nvSpPr>
        <p:spPr>
          <a:xfrm>
            <a:off x="7176034" y="1270281"/>
            <a:ext cx="4093027"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Annual Supply and Demand</a:t>
            </a:r>
          </a:p>
        </p:txBody>
      </p:sp>
      <p:sp>
        <p:nvSpPr>
          <p:cNvPr id="2" name="Title 1">
            <a:extLst>
              <a:ext uri="{FF2B5EF4-FFF2-40B4-BE49-F238E27FC236}">
                <a16:creationId xmlns:a16="http://schemas.microsoft.com/office/drawing/2014/main" id="{4502EEBB-6BF4-0922-3B1C-83F2DBF52EF3}"/>
              </a:ext>
            </a:extLst>
          </p:cNvPr>
          <p:cNvSpPr>
            <a:spLocks noGrp="1"/>
          </p:cNvSpPr>
          <p:nvPr>
            <p:ph type="title"/>
          </p:nvPr>
        </p:nvSpPr>
        <p:spPr/>
        <p:txBody>
          <a:bodyPr/>
          <a:lstStyle/>
          <a:p>
            <a:r>
              <a:rPr lang="en-US" spc="-203"/>
              <a:t>U.S. Industrial Fundamentals</a:t>
            </a:r>
            <a:br>
              <a:rPr lang="en-US" spc="-227"/>
            </a:br>
            <a:endParaRPr lang="en-US"/>
          </a:p>
        </p:txBody>
      </p:sp>
      <p:sp>
        <p:nvSpPr>
          <p:cNvPr id="4" name="Slide Number Placeholder 3">
            <a:extLst>
              <a:ext uri="{FF2B5EF4-FFF2-40B4-BE49-F238E27FC236}">
                <a16:creationId xmlns:a16="http://schemas.microsoft.com/office/drawing/2014/main" id="{5929933A-8FA1-DF6F-F0AC-52CC8259A788}"/>
              </a:ext>
            </a:extLst>
          </p:cNvPr>
          <p:cNvSpPr>
            <a:spLocks noGrp="1"/>
          </p:cNvSpPr>
          <p:nvPr>
            <p:ph type="sldNum" sz="quarter" idx="12"/>
          </p:nvPr>
        </p:nvSpPr>
        <p:spPr/>
        <p:txBody>
          <a:bodyPr/>
          <a:lstStyle/>
          <a:p>
            <a:fld id="{BB333B34-C87C-402E-ABB0-13B7C9DEBBC4}" type="slidenum">
              <a:rPr lang="en-PH" smtClean="0"/>
              <a:pPr/>
              <a:t>22</a:t>
            </a:fld>
            <a:endParaRPr lang="en-PH"/>
          </a:p>
        </p:txBody>
      </p:sp>
      <p:sp>
        <p:nvSpPr>
          <p:cNvPr id="5" name="Text Placeholder 4">
            <a:extLst>
              <a:ext uri="{FF2B5EF4-FFF2-40B4-BE49-F238E27FC236}">
                <a16:creationId xmlns:a16="http://schemas.microsoft.com/office/drawing/2014/main" id="{2B8F83D7-70AF-24FA-AE62-B63ECBA04CDC}"/>
              </a:ext>
            </a:extLst>
          </p:cNvPr>
          <p:cNvSpPr>
            <a:spLocks noGrp="1"/>
          </p:cNvSpPr>
          <p:nvPr>
            <p:ph type="body" sz="quarter" idx="13"/>
          </p:nvPr>
        </p:nvSpPr>
        <p:spPr/>
        <p:txBody>
          <a:bodyPr/>
          <a:lstStyle/>
          <a:p>
            <a:r>
              <a:rPr lang="en-US"/>
              <a:t>Procure &amp; Secure</a:t>
            </a:r>
          </a:p>
          <a:p>
            <a:endParaRPr lang="en-US"/>
          </a:p>
        </p:txBody>
      </p:sp>
      <p:sp>
        <p:nvSpPr>
          <p:cNvPr id="6" name="Text Placeholder 5">
            <a:extLst>
              <a:ext uri="{FF2B5EF4-FFF2-40B4-BE49-F238E27FC236}">
                <a16:creationId xmlns:a16="http://schemas.microsoft.com/office/drawing/2014/main" id="{FD94FB12-033C-7EF2-07B5-76C3DF56E0CF}"/>
              </a:ext>
            </a:extLst>
          </p:cNvPr>
          <p:cNvSpPr>
            <a:spLocks noGrp="1"/>
          </p:cNvSpPr>
          <p:nvPr>
            <p:ph type="body" sz="quarter" idx="14"/>
          </p:nvPr>
        </p:nvSpPr>
        <p:spPr/>
        <p:txBody>
          <a:bodyPr/>
          <a:lstStyle/>
          <a:p>
            <a:r>
              <a:rPr lang="en-US"/>
              <a:t>Industrial tenants cautiously reengaging while deliveries continue to moderate and starts remain low. </a:t>
            </a:r>
          </a:p>
        </p:txBody>
      </p:sp>
      <p:sp>
        <p:nvSpPr>
          <p:cNvPr id="8" name="object 2">
            <a:extLst>
              <a:ext uri="{FF2B5EF4-FFF2-40B4-BE49-F238E27FC236}">
                <a16:creationId xmlns:a16="http://schemas.microsoft.com/office/drawing/2014/main" id="{793EFAF6-41F5-2F40-8372-DDFD432BBC8A}"/>
              </a:ext>
            </a:extLst>
          </p:cNvPr>
          <p:cNvSpPr txBox="1"/>
          <p:nvPr/>
        </p:nvSpPr>
        <p:spPr>
          <a:xfrm>
            <a:off x="1296138" y="1294635"/>
            <a:ext cx="5638585" cy="5021113"/>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Despite a year of unprecedented trade policy uncertainty, the industrial sector is on solid footing and finished the year with positive momentum </a:t>
            </a:r>
            <a:r>
              <a:rPr lang="en-US" sz="1200" spc="-18">
                <a:latin typeface="Manulife JH Sans" panose="020B0503040401060103" pitchFamily="34" charset="0"/>
                <a:cs typeface="Calibri"/>
              </a:rPr>
              <a:t>as tenants reengage and demand retools.</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Vacancy is near a decade high, eroding landlord pricing power, but tenants are adjusting to new tariff realities and demand remains rooted by durable domestic consumption.</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Normalizing e‑commerce growth remains solid, and ongoing supply chain modernization and resiliency efforts represent long-term, structural drivers for industrial space planning.</a:t>
            </a:r>
            <a:r>
              <a:rPr lang="en-US" sz="1200" spc="-18" baseline="30000">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Supply pressures and speculative risk are easing with supports from an increasing share of build‑to‑suit projects for manufacturing and logistics.</a:t>
            </a:r>
            <a:r>
              <a:rPr lang="en-US" sz="1200" spc="-18" baseline="30000">
                <a:latin typeface="Manulife JH Sans" panose="020B0503040401060103" pitchFamily="34" charset="0"/>
                <a:cs typeface="Calibri"/>
              </a:rPr>
              <a:t>2</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Tariffs pose downside risks to demand but are reshaping it rather than destroying it</a:t>
            </a:r>
            <a:r>
              <a:rPr lang="en-US" sz="1200" spc="-18">
                <a:latin typeface="Manulife JH Sans" panose="020B0503040401060103" pitchFamily="34" charset="0"/>
                <a:cs typeface="Calibri"/>
              </a:rPr>
              <a:t>, redirecting tenant strategies toward higher‑functioning facilities and greater supply chain resilience and diversification.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Manufacturing demand is showing robust growth as legislative incentives and tariff cost mitigation are top of mind.</a:t>
            </a:r>
            <a:r>
              <a:rPr lang="en-US" sz="1200" spc="-18" baseline="30000">
                <a:latin typeface="Manulife JH Sans" panose="020B0503040401060103" pitchFamily="34" charset="0"/>
                <a:cs typeface="Calibri"/>
              </a:rPr>
              <a:t>3</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Large users seeking to support automation and higher power needs are consolidating out of older, less functional buildings into modern, efficient facilities that better support long‑term space needs.</a:t>
            </a:r>
            <a:r>
              <a:rPr lang="en-US" sz="1200" spc="-18" baseline="30000">
                <a:latin typeface="Manulife JH Sans" panose="020B0503040401060103" pitchFamily="34" charset="0"/>
                <a:cs typeface="Calibri"/>
              </a:rPr>
              <a:t>4</a:t>
            </a:r>
            <a:r>
              <a:rPr lang="en-US" sz="1200" spc="-18">
                <a:latin typeface="Manulife JH Sans" panose="020B0503040401060103" pitchFamily="34" charset="0"/>
                <a:cs typeface="Calibri"/>
              </a:rPr>
              <a:t> </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USMCA negotiations, housing‑market conditions, and tariff pass-through impacts on consumer trends will influence demand levels in the period ahead.</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Tariffs heighten the need for selectivity, favoring high‑quality assets aligned with domestic consumption, manufacturing incentives, and diversified supply chains that offer stabilized income and upside as market balance improves.</a:t>
            </a:r>
          </a:p>
        </p:txBody>
      </p:sp>
      <p:sp>
        <p:nvSpPr>
          <p:cNvPr id="13" name="TextBox 12">
            <a:extLst>
              <a:ext uri="{FF2B5EF4-FFF2-40B4-BE49-F238E27FC236}">
                <a16:creationId xmlns:a16="http://schemas.microsoft.com/office/drawing/2014/main" id="{E717E874-F0A2-96E7-6983-3FD4A9277FA4}"/>
              </a:ext>
            </a:extLst>
          </p:cNvPr>
          <p:cNvSpPr txBox="1"/>
          <p:nvPr/>
        </p:nvSpPr>
        <p:spPr>
          <a:xfrm>
            <a:off x="7176034" y="3368933"/>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December 2025. </a:t>
            </a:r>
          </a:p>
        </p:txBody>
      </p:sp>
      <p:sp>
        <p:nvSpPr>
          <p:cNvPr id="14" name="TextBox 13">
            <a:extLst>
              <a:ext uri="{FF2B5EF4-FFF2-40B4-BE49-F238E27FC236}">
                <a16:creationId xmlns:a16="http://schemas.microsoft.com/office/drawing/2014/main" id="{3018DCD0-5F46-A4B6-80EC-8A26EA02B876}"/>
              </a:ext>
            </a:extLst>
          </p:cNvPr>
          <p:cNvSpPr txBox="1"/>
          <p:nvPr/>
        </p:nvSpPr>
        <p:spPr>
          <a:xfrm>
            <a:off x="7176034" y="3753652"/>
            <a:ext cx="4389120"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Monthly Transportation </a:t>
            </a:r>
            <a:r>
              <a:rPr lang="en-US" sz="1200" b="1">
                <a:latin typeface="Manulife JH Sans Demibold" panose="020B0703040401060103" pitchFamily="34" charset="0"/>
                <a:ea typeface="Calibri" panose="020F0502020204030204" pitchFamily="34" charset="0"/>
                <a:cs typeface="Calibri" panose="020F0502020204030204" pitchFamily="34" charset="0"/>
              </a:rPr>
              <a:t>and</a:t>
            </a:r>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 Warehousing Job Growth</a:t>
            </a:r>
          </a:p>
        </p:txBody>
      </p:sp>
      <p:sp>
        <p:nvSpPr>
          <p:cNvPr id="15" name="TextBox 14">
            <a:extLst>
              <a:ext uri="{FF2B5EF4-FFF2-40B4-BE49-F238E27FC236}">
                <a16:creationId xmlns:a16="http://schemas.microsoft.com/office/drawing/2014/main" id="{23F8055B-DAA4-62C2-2F09-83DC3D8849CE}"/>
              </a:ext>
            </a:extLst>
          </p:cNvPr>
          <p:cNvSpPr txBox="1"/>
          <p:nvPr/>
        </p:nvSpPr>
        <p:spPr>
          <a:xfrm>
            <a:off x="7176034" y="5887222"/>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Bureau of Labor Statistics. Data as of December 2025. </a:t>
            </a:r>
          </a:p>
        </p:txBody>
      </p:sp>
      <p:sp>
        <p:nvSpPr>
          <p:cNvPr id="16" name="Rectangle 15">
            <a:extLst>
              <a:ext uri="{FF2B5EF4-FFF2-40B4-BE49-F238E27FC236}">
                <a16:creationId xmlns:a16="http://schemas.microsoft.com/office/drawing/2014/main" id="{BE4AC27D-3CB8-4B3D-3BE0-20927D4C927C}"/>
              </a:ext>
            </a:extLst>
          </p:cNvPr>
          <p:cNvSpPr/>
          <p:nvPr/>
        </p:nvSpPr>
        <p:spPr>
          <a:xfrm>
            <a:off x="9112854" y="5183335"/>
            <a:ext cx="2360860" cy="37305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Slower growth reflects industrial sector headwinds and downshift in demand</a:t>
            </a:r>
            <a:endParaRPr lang="en-US" sz="1000" b="1" kern="1200">
              <a:solidFill>
                <a:schemeClr val="accent1"/>
              </a:solidFill>
              <a:latin typeface="Manulife JH Sans Demibold" panose="020B0703040401060103" pitchFamily="34" charset="0"/>
            </a:endParaRPr>
          </a:p>
        </p:txBody>
      </p:sp>
      <p:graphicFrame>
        <p:nvGraphicFramePr>
          <p:cNvPr id="3" name="Chart 2">
            <a:extLst>
              <a:ext uri="{FF2B5EF4-FFF2-40B4-BE49-F238E27FC236}">
                <a16:creationId xmlns:a16="http://schemas.microsoft.com/office/drawing/2014/main" id="{6DAD4827-6457-4500-A757-0283F278D94D}"/>
              </a:ext>
            </a:extLst>
          </p:cNvPr>
          <p:cNvGraphicFramePr>
            <a:graphicFrameLocks/>
          </p:cNvGraphicFramePr>
          <p:nvPr>
            <p:extLst>
              <p:ext uri="{D42A27DB-BD31-4B8C-83A1-F6EECF244321}">
                <p14:modId xmlns:p14="http://schemas.microsoft.com/office/powerpoint/2010/main" val="3253114370"/>
              </p:ext>
            </p:extLst>
          </p:nvPr>
        </p:nvGraphicFramePr>
        <p:xfrm>
          <a:off x="7176034" y="1582153"/>
          <a:ext cx="4252548" cy="18288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D6C9B41-05F1-38EE-ED44-D953E398DEC0}"/>
              </a:ext>
            </a:extLst>
          </p:cNvPr>
          <p:cNvSpPr txBox="1"/>
          <p:nvPr/>
        </p:nvSpPr>
        <p:spPr>
          <a:xfrm>
            <a:off x="1295400" y="6420606"/>
            <a:ext cx="8229600" cy="437393"/>
          </a:xfrm>
          <a:prstGeom prst="rect">
            <a:avLst/>
          </a:prstGeom>
          <a:noFill/>
        </p:spPr>
        <p:txBody>
          <a:bodyPr wrap="square" lIns="0" tIns="0" rIns="0" bIns="0" numCol="1" spcCol="0" rtlCol="0">
            <a:noAutofit/>
          </a:bodyPr>
          <a:lstStyle/>
          <a:p>
            <a:r>
              <a:rPr lang="en-US" sz="800">
                <a:solidFill>
                  <a:schemeClr val="bg1">
                    <a:lumMod val="65000"/>
                  </a:schemeClr>
                </a:solidFill>
              </a:rPr>
              <a:t>1 </a:t>
            </a:r>
            <a:r>
              <a:rPr lang="en-US" sz="800">
                <a:solidFill>
                  <a:schemeClr val="bg1">
                    <a:lumMod val="65000"/>
                  </a:schemeClr>
                </a:solidFill>
                <a:ea typeface="Calibri" panose="020F0502020204030204" pitchFamily="34" charset="0"/>
                <a:cs typeface="Calibri" panose="020F0502020204030204" pitchFamily="34" charset="0"/>
              </a:rPr>
              <a:t>“Quarterly Retail E-Commerce Sales.” Census. 3Q25. 2 “CBRE National Partners Weekly Update January 12 - January 16.” CBRE. 1.16.2026. 3 “E-Commerce Continues to Steer Logistics Demand.” Commercial Property Executive. 7.3.2025. 4 “</a:t>
            </a:r>
            <a:r>
              <a:rPr lang="en-US" sz="800" err="1">
                <a:solidFill>
                  <a:schemeClr val="bg1">
                    <a:lumMod val="65000"/>
                  </a:schemeClr>
                </a:solidFill>
                <a:ea typeface="Calibri" panose="020F0502020204030204" pitchFamily="34" charset="0"/>
                <a:cs typeface="Calibri" panose="020F0502020204030204" pitchFamily="34" charset="0"/>
              </a:rPr>
              <a:t>Marketbeat</a:t>
            </a:r>
            <a:r>
              <a:rPr lang="en-US" sz="800">
                <a:solidFill>
                  <a:schemeClr val="bg1">
                    <a:lumMod val="65000"/>
                  </a:schemeClr>
                </a:solidFill>
                <a:ea typeface="Calibri" panose="020F0502020204030204" pitchFamily="34" charset="0"/>
                <a:cs typeface="Calibri" panose="020F0502020204030204" pitchFamily="34" charset="0"/>
              </a:rPr>
              <a:t>. United States. Industrial Q4 2025.” Cushman &amp; Wakefield. 4Q 2025.</a:t>
            </a:r>
          </a:p>
          <a:p>
            <a:endParaRPr lang="en-US" sz="800">
              <a:solidFill>
                <a:schemeClr val="bg1">
                  <a:lumMod val="65000"/>
                </a:schemeClr>
              </a:solidFill>
            </a:endParaRPr>
          </a:p>
        </p:txBody>
      </p:sp>
    </p:spTree>
    <p:extLst>
      <p:ext uri="{BB962C8B-B14F-4D97-AF65-F5344CB8AC3E}">
        <p14:creationId xmlns:p14="http://schemas.microsoft.com/office/powerpoint/2010/main" val="3375676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64603-2C67-55EC-2507-0C8B1A62BE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73C20-910B-9EFF-C126-48ED7D38116C}"/>
              </a:ext>
            </a:extLst>
          </p:cNvPr>
          <p:cNvSpPr>
            <a:spLocks noGrp="1"/>
          </p:cNvSpPr>
          <p:nvPr>
            <p:ph type="title"/>
          </p:nvPr>
        </p:nvSpPr>
        <p:spPr/>
        <p:txBody>
          <a:bodyPr/>
          <a:lstStyle/>
          <a:p>
            <a:r>
              <a:rPr lang="en-US" spc="-203"/>
              <a:t>U.S. Retail Fundamentals</a:t>
            </a:r>
            <a:br>
              <a:rPr lang="en-US" spc="-227"/>
            </a:br>
            <a:endParaRPr lang="en-US"/>
          </a:p>
        </p:txBody>
      </p:sp>
      <p:sp>
        <p:nvSpPr>
          <p:cNvPr id="4" name="Slide Number Placeholder 3">
            <a:extLst>
              <a:ext uri="{FF2B5EF4-FFF2-40B4-BE49-F238E27FC236}">
                <a16:creationId xmlns:a16="http://schemas.microsoft.com/office/drawing/2014/main" id="{C9EFDFDC-586B-758A-D677-3D093C7EE7EF}"/>
              </a:ext>
            </a:extLst>
          </p:cNvPr>
          <p:cNvSpPr>
            <a:spLocks noGrp="1"/>
          </p:cNvSpPr>
          <p:nvPr>
            <p:ph type="sldNum" sz="quarter" idx="12"/>
          </p:nvPr>
        </p:nvSpPr>
        <p:spPr/>
        <p:txBody>
          <a:bodyPr/>
          <a:lstStyle/>
          <a:p>
            <a:fld id="{BB333B34-C87C-402E-ABB0-13B7C9DEBBC4}" type="slidenum">
              <a:rPr lang="en-PH" smtClean="0"/>
              <a:pPr/>
              <a:t>23</a:t>
            </a:fld>
            <a:endParaRPr lang="en-PH"/>
          </a:p>
        </p:txBody>
      </p:sp>
      <p:sp>
        <p:nvSpPr>
          <p:cNvPr id="5" name="Text Placeholder 4">
            <a:extLst>
              <a:ext uri="{FF2B5EF4-FFF2-40B4-BE49-F238E27FC236}">
                <a16:creationId xmlns:a16="http://schemas.microsoft.com/office/drawing/2014/main" id="{EB79F384-1E57-14D8-3538-5DDA1F4592FC}"/>
              </a:ext>
            </a:extLst>
          </p:cNvPr>
          <p:cNvSpPr>
            <a:spLocks noGrp="1"/>
          </p:cNvSpPr>
          <p:nvPr>
            <p:ph type="body" sz="quarter" idx="13"/>
          </p:nvPr>
        </p:nvSpPr>
        <p:spPr/>
        <p:txBody>
          <a:bodyPr/>
          <a:lstStyle/>
          <a:p>
            <a:r>
              <a:rPr lang="en-US"/>
              <a:t>Procure &amp; Secure</a:t>
            </a:r>
          </a:p>
          <a:p>
            <a:endParaRPr lang="en-US"/>
          </a:p>
        </p:txBody>
      </p:sp>
      <p:sp>
        <p:nvSpPr>
          <p:cNvPr id="6" name="Text Placeholder 5">
            <a:extLst>
              <a:ext uri="{FF2B5EF4-FFF2-40B4-BE49-F238E27FC236}">
                <a16:creationId xmlns:a16="http://schemas.microsoft.com/office/drawing/2014/main" id="{5C8C6852-FA95-2130-3198-098A2332BF1D}"/>
              </a:ext>
            </a:extLst>
          </p:cNvPr>
          <p:cNvSpPr>
            <a:spLocks noGrp="1"/>
          </p:cNvSpPr>
          <p:nvPr>
            <p:ph type="body" sz="quarter" idx="14"/>
          </p:nvPr>
        </p:nvSpPr>
        <p:spPr/>
        <p:txBody>
          <a:bodyPr/>
          <a:lstStyle/>
          <a:p>
            <a:r>
              <a:rPr lang="en-US"/>
              <a:t>Retailer appetite for space has been surprisingly strong despite a challenging year, firming tight fundamentals.</a:t>
            </a:r>
          </a:p>
        </p:txBody>
      </p:sp>
      <p:sp>
        <p:nvSpPr>
          <p:cNvPr id="3" name="object 2">
            <a:extLst>
              <a:ext uri="{FF2B5EF4-FFF2-40B4-BE49-F238E27FC236}">
                <a16:creationId xmlns:a16="http://schemas.microsoft.com/office/drawing/2014/main" id="{0C466BA2-0AAC-AC58-40F4-DA2702BC77D7}"/>
              </a:ext>
            </a:extLst>
          </p:cNvPr>
          <p:cNvSpPr txBox="1"/>
          <p:nvPr/>
        </p:nvSpPr>
        <p:spPr>
          <a:xfrm>
            <a:off x="1296138" y="1294636"/>
            <a:ext cx="5638585" cy="5021112"/>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The retail sector continues to demonstrate steady resilience, even against a challenging backdrop </a:t>
            </a:r>
            <a:r>
              <a:rPr lang="en-US" sz="1200" spc="-18">
                <a:latin typeface="Manulife JH Sans" panose="020B0503040401060103" pitchFamily="34" charset="0"/>
                <a:cs typeface="Calibri"/>
              </a:rPr>
              <a:t>defined by tariffs, fragile labor conditions, and persistently weak consumer sentiment.</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2025 brought sharper consolidation and store churn, but expanding tenants have been quick to absorb second‑generation space.</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Underlying fundamentals are firming: leasing timelines are shortening, mark‑to‑market opportunities are improving, and demand remains solid.</a:t>
            </a:r>
            <a:r>
              <a:rPr lang="en-US" sz="1200" spc="-18" baseline="30000">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Scarce quality space, stronger tenant demand, and limited new supply are supporting resilience despite uncertainty.</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Diverse tenant demand, from off‑price to experiential to personal services, is quickly backfilling space, driving small‑shop vacancy to its lowest level in over two decades.</a:t>
            </a:r>
            <a:r>
              <a:rPr lang="en-US" sz="1200" spc="-18" baseline="30000">
                <a:latin typeface="Manulife JH Sans" panose="020B0503040401060103" pitchFamily="34" charset="0"/>
                <a:cs typeface="Calibri"/>
              </a:rPr>
              <a:t>2</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Spending concentration among higher‑income households and tariff pass‑throughs pose risks, but a tight supply environment should underpin longer‑term performance</a:t>
            </a:r>
            <a:r>
              <a:rPr lang="en-US" sz="1200" spc="-18">
                <a:latin typeface="Manulife JH Sans" panose="020B0503040401060103" pitchFamily="34" charset="0"/>
                <a:cs typeface="Calibri"/>
              </a:rPr>
              <a:t> even if near‑term demand fluctuates.</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Retailers continue to focus on store productivity and optimizing portfolios, seeking newer, smaller, higher-quality space in affluent areas, though options remain limited.</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Retailers will continue to manage a higher‑tariff environment by controlling costs - many finding ways to adopt AI to improve efficiency.</a:t>
            </a:r>
            <a:r>
              <a:rPr lang="en-US" sz="1200" spc="-18" baseline="30000">
                <a:latin typeface="Manulife JH Sans" panose="020B0503040401060103" pitchFamily="34" charset="0"/>
                <a:cs typeface="Calibri"/>
              </a:rPr>
              <a:t>4</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Tariff pass‑through and spending bifurcation reinforce selectivity toward irreplaceable assets, with an emphasis on strategic micro-location, where historically low new supply buffers near‑term demand volatility.</a:t>
            </a:r>
          </a:p>
        </p:txBody>
      </p:sp>
      <p:sp>
        <p:nvSpPr>
          <p:cNvPr id="10" name="TextBox 9">
            <a:extLst>
              <a:ext uri="{FF2B5EF4-FFF2-40B4-BE49-F238E27FC236}">
                <a16:creationId xmlns:a16="http://schemas.microsoft.com/office/drawing/2014/main" id="{E1DC9504-662D-73EB-21A0-63DD17E18744}"/>
              </a:ext>
            </a:extLst>
          </p:cNvPr>
          <p:cNvSpPr txBox="1"/>
          <p:nvPr/>
        </p:nvSpPr>
        <p:spPr>
          <a:xfrm>
            <a:off x="7127759" y="1270676"/>
            <a:ext cx="4093027"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Annual Supply and Demand</a:t>
            </a:r>
          </a:p>
        </p:txBody>
      </p:sp>
      <p:sp>
        <p:nvSpPr>
          <p:cNvPr id="11" name="TextBox 10">
            <a:extLst>
              <a:ext uri="{FF2B5EF4-FFF2-40B4-BE49-F238E27FC236}">
                <a16:creationId xmlns:a16="http://schemas.microsoft.com/office/drawing/2014/main" id="{AAF4A79A-6717-6C93-843E-20147607CDCA}"/>
              </a:ext>
            </a:extLst>
          </p:cNvPr>
          <p:cNvSpPr txBox="1"/>
          <p:nvPr/>
        </p:nvSpPr>
        <p:spPr>
          <a:xfrm>
            <a:off x="7127759" y="3392067"/>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December 2025.</a:t>
            </a:r>
          </a:p>
        </p:txBody>
      </p:sp>
      <p:sp>
        <p:nvSpPr>
          <p:cNvPr id="12" name="TextBox 11">
            <a:extLst>
              <a:ext uri="{FF2B5EF4-FFF2-40B4-BE49-F238E27FC236}">
                <a16:creationId xmlns:a16="http://schemas.microsoft.com/office/drawing/2014/main" id="{796B8DED-0965-4D87-00EB-8ED461EDB83F}"/>
              </a:ext>
            </a:extLst>
          </p:cNvPr>
          <p:cNvSpPr txBox="1"/>
          <p:nvPr/>
        </p:nvSpPr>
        <p:spPr>
          <a:xfrm>
            <a:off x="7127759" y="3754047"/>
            <a:ext cx="4389120"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Announced Store Openings and Closings</a:t>
            </a:r>
          </a:p>
        </p:txBody>
      </p:sp>
      <p:sp>
        <p:nvSpPr>
          <p:cNvPr id="13" name="TextBox 12">
            <a:extLst>
              <a:ext uri="{FF2B5EF4-FFF2-40B4-BE49-F238E27FC236}">
                <a16:creationId xmlns:a16="http://schemas.microsoft.com/office/drawing/2014/main" id="{C19FBD7F-AC8C-338A-0583-05AC1544C076}"/>
              </a:ext>
            </a:extLst>
          </p:cNvPr>
          <p:cNvSpPr txBox="1"/>
          <p:nvPr/>
        </p:nvSpPr>
        <p:spPr>
          <a:xfrm>
            <a:off x="7127759" y="6031992"/>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Dailyon Retail via CoStar. Data as of January 2026.</a:t>
            </a:r>
          </a:p>
        </p:txBody>
      </p:sp>
      <p:graphicFrame>
        <p:nvGraphicFramePr>
          <p:cNvPr id="8" name="Chart 7">
            <a:extLst>
              <a:ext uri="{FF2B5EF4-FFF2-40B4-BE49-F238E27FC236}">
                <a16:creationId xmlns:a16="http://schemas.microsoft.com/office/drawing/2014/main" id="{92EF1194-AA2C-43A1-82D7-A2F3C7CE33FF}"/>
              </a:ext>
            </a:extLst>
          </p:cNvPr>
          <p:cNvGraphicFramePr>
            <a:graphicFrameLocks/>
          </p:cNvGraphicFramePr>
          <p:nvPr>
            <p:extLst>
              <p:ext uri="{D42A27DB-BD31-4B8C-83A1-F6EECF244321}">
                <p14:modId xmlns:p14="http://schemas.microsoft.com/office/powerpoint/2010/main" val="827802336"/>
              </p:ext>
            </p:extLst>
          </p:nvPr>
        </p:nvGraphicFramePr>
        <p:xfrm>
          <a:off x="7127759" y="1547277"/>
          <a:ext cx="4252548" cy="19325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9211C4E2-01D1-4928-9D40-24537AEF3E0D}"/>
              </a:ext>
            </a:extLst>
          </p:cNvPr>
          <p:cNvGraphicFramePr>
            <a:graphicFrameLocks/>
          </p:cNvGraphicFramePr>
          <p:nvPr>
            <p:extLst>
              <p:ext uri="{D42A27DB-BD31-4B8C-83A1-F6EECF244321}">
                <p14:modId xmlns:p14="http://schemas.microsoft.com/office/powerpoint/2010/main" val="1674704038"/>
              </p:ext>
            </p:extLst>
          </p:nvPr>
        </p:nvGraphicFramePr>
        <p:xfrm>
          <a:off x="7127759" y="3972156"/>
          <a:ext cx="4383169" cy="2014440"/>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83C7A518-9FCE-E328-76FE-56D017CF102F}"/>
              </a:ext>
            </a:extLst>
          </p:cNvPr>
          <p:cNvSpPr/>
          <p:nvPr/>
        </p:nvSpPr>
        <p:spPr>
          <a:xfrm>
            <a:off x="8700783" y="4260169"/>
            <a:ext cx="1397609" cy="37305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Openings outpace closings in 2025</a:t>
            </a:r>
            <a:endParaRPr lang="en-US" sz="1000" b="1" kern="1200">
              <a:solidFill>
                <a:schemeClr val="accent1"/>
              </a:solidFill>
              <a:latin typeface="Manulife JH Sans Demibold" panose="020B0703040401060103" pitchFamily="34" charset="0"/>
            </a:endParaRPr>
          </a:p>
        </p:txBody>
      </p:sp>
      <p:sp>
        <p:nvSpPr>
          <p:cNvPr id="15" name="TextBox 14">
            <a:extLst>
              <a:ext uri="{FF2B5EF4-FFF2-40B4-BE49-F238E27FC236}">
                <a16:creationId xmlns:a16="http://schemas.microsoft.com/office/drawing/2014/main" id="{A922D62C-60E3-4E6B-5DC0-40A81E7DA1E3}"/>
              </a:ext>
            </a:extLst>
          </p:cNvPr>
          <p:cNvSpPr txBox="1"/>
          <p:nvPr/>
        </p:nvSpPr>
        <p:spPr>
          <a:xfrm>
            <a:off x="1295400" y="6420607"/>
            <a:ext cx="8229600" cy="277000"/>
          </a:xfrm>
          <a:prstGeom prst="rect">
            <a:avLst/>
          </a:prstGeom>
          <a:noFill/>
        </p:spPr>
        <p:txBody>
          <a:bodyPr wrap="square" lIns="0" tIns="0" rIns="0" bIns="0" numCol="1" spcCol="0" rtlCol="0">
            <a:noAutofit/>
          </a:bodyPr>
          <a:lstStyle/>
          <a:p>
            <a:r>
              <a:rPr lang="en-US" sz="800">
                <a:solidFill>
                  <a:schemeClr val="bg1">
                    <a:lumMod val="65000"/>
                  </a:schemeClr>
                </a:solidFill>
              </a:rPr>
              <a:t>1 “United States Outlook 2026.” Cushman &amp; Wakefield. January 2026. 2"What to watch in 2026: Fierce investor competition to push shopping center prices to new highs." CoStar. 12.30.2025. 3 “The Economic Is Increasingly K-Shaped. Moody’s Analytics. 1.18.2026. 4 "Retailers Are Snatching Up Real Estate Again." CoStar. 12.2.2025.</a:t>
            </a:r>
          </a:p>
        </p:txBody>
      </p:sp>
    </p:spTree>
    <p:extLst>
      <p:ext uri="{BB962C8B-B14F-4D97-AF65-F5344CB8AC3E}">
        <p14:creationId xmlns:p14="http://schemas.microsoft.com/office/powerpoint/2010/main" val="3297460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416B3-B4CA-F8B4-61C8-5C192D9542D9}"/>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691EBFE-72D8-EDF4-4E0D-58683A737310}"/>
              </a:ext>
            </a:extLst>
          </p:cNvPr>
          <p:cNvGraphicFramePr>
            <a:graphicFrameLocks/>
          </p:cNvGraphicFramePr>
          <p:nvPr>
            <p:extLst>
              <p:ext uri="{D42A27DB-BD31-4B8C-83A1-F6EECF244321}">
                <p14:modId xmlns:p14="http://schemas.microsoft.com/office/powerpoint/2010/main" val="2262625066"/>
              </p:ext>
            </p:extLst>
          </p:nvPr>
        </p:nvGraphicFramePr>
        <p:xfrm>
          <a:off x="6532468" y="4262704"/>
          <a:ext cx="4666687" cy="1869136"/>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C8A56DB0-7B16-3D02-BC51-02A8DF09D3CB}"/>
              </a:ext>
            </a:extLst>
          </p:cNvPr>
          <p:cNvSpPr>
            <a:spLocks noGrp="1"/>
          </p:cNvSpPr>
          <p:nvPr>
            <p:ph type="title"/>
          </p:nvPr>
        </p:nvSpPr>
        <p:spPr>
          <a:xfrm>
            <a:off x="1225664" y="519436"/>
            <a:ext cx="4983480" cy="373055"/>
          </a:xfrm>
        </p:spPr>
        <p:txBody>
          <a:bodyPr/>
          <a:lstStyle/>
          <a:p>
            <a:r>
              <a:rPr lang="en-US" spc="-150"/>
              <a:t>Industrial Outdoor Storage “IOS”</a:t>
            </a:r>
          </a:p>
        </p:txBody>
      </p:sp>
      <p:sp>
        <p:nvSpPr>
          <p:cNvPr id="4" name="Slide Number Placeholder 3">
            <a:extLst>
              <a:ext uri="{FF2B5EF4-FFF2-40B4-BE49-F238E27FC236}">
                <a16:creationId xmlns:a16="http://schemas.microsoft.com/office/drawing/2014/main" id="{A72CF786-7D9B-29E9-88E4-34DA0572FAD5}"/>
              </a:ext>
            </a:extLst>
          </p:cNvPr>
          <p:cNvSpPr>
            <a:spLocks noGrp="1"/>
          </p:cNvSpPr>
          <p:nvPr>
            <p:ph type="sldNum" sz="quarter" idx="12"/>
          </p:nvPr>
        </p:nvSpPr>
        <p:spPr/>
        <p:txBody>
          <a:bodyPr/>
          <a:lstStyle/>
          <a:p>
            <a:fld id="{BB333B34-C87C-402E-ABB0-13B7C9DEBBC4}" type="slidenum">
              <a:rPr lang="en-PH" smtClean="0"/>
              <a:pPr/>
              <a:t>24</a:t>
            </a:fld>
            <a:endParaRPr lang="en-PH"/>
          </a:p>
        </p:txBody>
      </p:sp>
      <p:sp>
        <p:nvSpPr>
          <p:cNvPr id="9" name="Text Placeholder 8">
            <a:extLst>
              <a:ext uri="{FF2B5EF4-FFF2-40B4-BE49-F238E27FC236}">
                <a16:creationId xmlns:a16="http://schemas.microsoft.com/office/drawing/2014/main" id="{B4884BB7-8B2F-E1E8-F36A-8CFF32EFE5F2}"/>
              </a:ext>
            </a:extLst>
          </p:cNvPr>
          <p:cNvSpPr>
            <a:spLocks noGrp="1"/>
          </p:cNvSpPr>
          <p:nvPr>
            <p:ph type="body" sz="quarter" idx="13"/>
          </p:nvPr>
        </p:nvSpPr>
        <p:spPr/>
        <p:txBody>
          <a:bodyPr/>
          <a:lstStyle/>
          <a:p>
            <a:r>
              <a:rPr lang="en-US"/>
              <a:t>Manage &amp; Optimize</a:t>
            </a:r>
          </a:p>
        </p:txBody>
      </p:sp>
      <p:sp>
        <p:nvSpPr>
          <p:cNvPr id="10" name="Text Placeholder 9">
            <a:extLst>
              <a:ext uri="{FF2B5EF4-FFF2-40B4-BE49-F238E27FC236}">
                <a16:creationId xmlns:a16="http://schemas.microsoft.com/office/drawing/2014/main" id="{CFEFDD97-6504-4311-491B-28E73933CE0F}"/>
              </a:ext>
            </a:extLst>
          </p:cNvPr>
          <p:cNvSpPr>
            <a:spLocks noGrp="1"/>
          </p:cNvSpPr>
          <p:nvPr>
            <p:ph type="body" sz="quarter" idx="14"/>
          </p:nvPr>
        </p:nvSpPr>
        <p:spPr>
          <a:xfrm>
            <a:off x="1225664" y="914717"/>
            <a:ext cx="5120640" cy="418989"/>
          </a:xfrm>
        </p:spPr>
        <p:txBody>
          <a:bodyPr/>
          <a:lstStyle/>
          <a:p>
            <a:r>
              <a:rPr lang="en-US"/>
              <a:t>Scarce, low-cap ex sector with supply constraints, low vacancy and rent growth above traditional industrial.</a:t>
            </a:r>
          </a:p>
        </p:txBody>
      </p:sp>
      <p:sp>
        <p:nvSpPr>
          <p:cNvPr id="11" name="Text Placeholder 10">
            <a:extLst>
              <a:ext uri="{FF2B5EF4-FFF2-40B4-BE49-F238E27FC236}">
                <a16:creationId xmlns:a16="http://schemas.microsoft.com/office/drawing/2014/main" id="{6323D16C-CDCE-124B-C9C7-30364296EB3E}"/>
              </a:ext>
            </a:extLst>
          </p:cNvPr>
          <p:cNvSpPr>
            <a:spLocks noGrp="1"/>
          </p:cNvSpPr>
          <p:nvPr>
            <p:ph type="body" sz="quarter" idx="15"/>
          </p:nvPr>
        </p:nvSpPr>
        <p:spPr>
          <a:xfrm>
            <a:off x="1295400" y="6403200"/>
            <a:ext cx="8229600" cy="304800"/>
          </a:xfrm>
        </p:spPr>
        <p:txBody>
          <a:bodyPr/>
          <a:lstStyle/>
          <a:p>
            <a:r>
              <a:rPr lang="en-US"/>
              <a:t>1 “Lots to Gain: Industrial Outdoor Storage is Outperforming. Newmark. September 2025. Note: 1.4M acres nationally. 2 Green Street. Data as of December 2025. 3 “H1 2025 U.S. Cold Storage Market Overview” Newmark. October 2025. 4 “U.S. Cold Storage and Food Logistics Outlook.” JLL. July 2025. 5 Precedence Research. Data as of November 2025.</a:t>
            </a:r>
          </a:p>
          <a:p>
            <a:endParaRPr lang="en-US"/>
          </a:p>
        </p:txBody>
      </p:sp>
      <p:sp>
        <p:nvSpPr>
          <p:cNvPr id="12" name="Text Placeholder 11">
            <a:extLst>
              <a:ext uri="{FF2B5EF4-FFF2-40B4-BE49-F238E27FC236}">
                <a16:creationId xmlns:a16="http://schemas.microsoft.com/office/drawing/2014/main" id="{CC68C95D-D8A9-7CC0-6397-947386B5CBD0}"/>
              </a:ext>
            </a:extLst>
          </p:cNvPr>
          <p:cNvSpPr>
            <a:spLocks noGrp="1"/>
          </p:cNvSpPr>
          <p:nvPr>
            <p:ph type="body" sz="quarter" idx="16"/>
          </p:nvPr>
        </p:nvSpPr>
        <p:spPr/>
        <p:txBody>
          <a:bodyPr/>
          <a:lstStyle/>
          <a:p>
            <a:r>
              <a:rPr lang="en-US"/>
              <a:t>Even with supply and tariff volatility, cold storage remains antiquated, scarce and a high barrier to entry sector.</a:t>
            </a:r>
          </a:p>
        </p:txBody>
      </p:sp>
      <p:sp>
        <p:nvSpPr>
          <p:cNvPr id="14" name="Text Placeholder 13">
            <a:extLst>
              <a:ext uri="{FF2B5EF4-FFF2-40B4-BE49-F238E27FC236}">
                <a16:creationId xmlns:a16="http://schemas.microsoft.com/office/drawing/2014/main" id="{A4E14135-9C59-1A0D-6A8B-9E6E864D9C98}"/>
              </a:ext>
            </a:extLst>
          </p:cNvPr>
          <p:cNvSpPr>
            <a:spLocks noGrp="1"/>
          </p:cNvSpPr>
          <p:nvPr>
            <p:ph type="body" sz="quarter" idx="18"/>
          </p:nvPr>
        </p:nvSpPr>
        <p:spPr/>
        <p:txBody>
          <a:bodyPr/>
          <a:lstStyle/>
          <a:p>
            <a:r>
              <a:rPr lang="en-US" spc="-150"/>
              <a:t>Cold Storage</a:t>
            </a:r>
          </a:p>
        </p:txBody>
      </p:sp>
      <p:sp>
        <p:nvSpPr>
          <p:cNvPr id="19" name="object 2">
            <a:extLst>
              <a:ext uri="{FF2B5EF4-FFF2-40B4-BE49-F238E27FC236}">
                <a16:creationId xmlns:a16="http://schemas.microsoft.com/office/drawing/2014/main" id="{D2149191-C951-4AF7-A441-1078DB340093}"/>
              </a:ext>
            </a:extLst>
          </p:cNvPr>
          <p:cNvSpPr txBox="1"/>
          <p:nvPr/>
        </p:nvSpPr>
        <p:spPr>
          <a:xfrm>
            <a:off x="1225664" y="1355855"/>
            <a:ext cx="5120640" cy="2595690"/>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IOS is </a:t>
            </a:r>
            <a:r>
              <a:rPr lang="en-US" sz="1200" b="1" spc="-18">
                <a:latin typeface="Manulife JH Sans" panose="020B0503040401060103" pitchFamily="34" charset="0"/>
                <a:cs typeface="Calibri"/>
              </a:rPr>
              <a:t>critical to supply chains</a:t>
            </a:r>
            <a:r>
              <a:rPr lang="en-US" sz="1200" spc="-18">
                <a:latin typeface="Manulife JH Sans" panose="020B0503040401060103" pitchFamily="34" charset="0"/>
                <a:cs typeface="Calibri"/>
              </a:rPr>
              <a:t>, supporting trucking, construction/ utilities and maintenance, with a </a:t>
            </a:r>
            <a:r>
              <a:rPr lang="en-US" sz="1200" b="1" spc="-18">
                <a:latin typeface="Manulife JH Sans" panose="020B0503040401060103" pitchFamily="34" charset="0"/>
                <a:cs typeface="Calibri"/>
              </a:rPr>
              <a:t>limited supply </a:t>
            </a:r>
            <a:r>
              <a:rPr lang="en-US" sz="1200" spc="-18">
                <a:latin typeface="Manulife JH Sans" panose="020B0503040401060103" pitchFamily="34" charset="0"/>
                <a:cs typeface="Calibri"/>
              </a:rPr>
              <a:t>of 1.4M acres.</a:t>
            </a:r>
            <a:r>
              <a:rPr lang="en-US" sz="1200" spc="-18" baseline="30000">
                <a:latin typeface="Manulife JH Sans" panose="020B0503040401060103" pitchFamily="34" charset="0"/>
                <a:cs typeface="Calibri"/>
              </a:rPr>
              <a:t>1</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Scarcity </a:t>
            </a:r>
            <a:r>
              <a:rPr lang="en-US" sz="1200" spc="-18">
                <a:latin typeface="Manulife JH Sans" panose="020B0503040401060103" pitchFamily="34" charset="0"/>
                <a:cs typeface="Calibri"/>
              </a:rPr>
              <a:t>drives outsized pricing power, with rents up 123% since 2020.</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Vacancy runs about half of bulk warehouse due to minimal development and </a:t>
            </a:r>
            <a:r>
              <a:rPr lang="en-US" sz="1200" b="1" spc="-18">
                <a:latin typeface="Manulife JH Sans" panose="020B0503040401060103" pitchFamily="34" charset="0"/>
                <a:cs typeface="Calibri"/>
              </a:rPr>
              <a:t>finite infill-zoned land</a:t>
            </a:r>
            <a:r>
              <a:rPr lang="en-US" sz="1200" spc="-18">
                <a:latin typeface="Manulife JH Sans" panose="020B0503040401060103" pitchFamily="34" charset="0"/>
                <a:cs typeface="Calibri"/>
              </a:rPr>
              <a:t>.</a:t>
            </a:r>
            <a:r>
              <a:rPr lang="en-US" sz="1200" spc="-18" baseline="30000">
                <a:latin typeface="Manulife JH Sans" panose="020B0503040401060103" pitchFamily="34" charset="0"/>
                <a:cs typeface="Calibri"/>
              </a:rPr>
              <a:t>1</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IOS vacancy has increased at a much slower rate than bulk warehouse and is showing </a:t>
            </a:r>
            <a:r>
              <a:rPr lang="en-US" sz="1200" b="1" spc="-18">
                <a:latin typeface="Manulife JH Sans" panose="020B0503040401060103" pitchFamily="34" charset="0"/>
                <a:cs typeface="Calibri"/>
              </a:rPr>
              <a:t>stabilization</a:t>
            </a:r>
            <a:r>
              <a:rPr lang="en-US" sz="1200" spc="-18">
                <a:latin typeface="Manulife JH Sans" panose="020B0503040401060103" pitchFamily="34" charset="0"/>
                <a:cs typeface="Calibri"/>
              </a:rPr>
              <a:t>.</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The sector faces inherent </a:t>
            </a:r>
            <a:r>
              <a:rPr lang="en-US" sz="1200" b="1" spc="-18">
                <a:latin typeface="Manulife JH Sans" panose="020B0503040401060103" pitchFamily="34" charset="0"/>
                <a:cs typeface="Calibri"/>
              </a:rPr>
              <a:t>supply constraints</a:t>
            </a:r>
            <a:r>
              <a:rPr lang="en-US" sz="1200" spc="-18">
                <a:latin typeface="Manulife JH Sans" panose="020B0503040401060103" pitchFamily="34" charset="0"/>
                <a:cs typeface="Calibri"/>
              </a:rPr>
              <a:t>, due to restrictive zoning laws, land repurposing, and high land costs, with &lt;10% of land zoned for outdoor storage use in some cities.</a:t>
            </a:r>
            <a:r>
              <a:rPr lang="en-US" sz="1200" spc="-18" baseline="30000">
                <a:latin typeface="Manulife JH Sans" panose="020B0503040401060103" pitchFamily="34" charset="0"/>
                <a:cs typeface="Calibri"/>
              </a:rPr>
              <a:t>2</a:t>
            </a: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Institutionalization has a long runway </a:t>
            </a:r>
            <a:r>
              <a:rPr lang="en-US" sz="1200" spc="-18">
                <a:latin typeface="Manulife JH Sans" panose="020B0503040401060103" pitchFamily="34" charset="0"/>
                <a:cs typeface="Calibri"/>
              </a:rPr>
              <a:t>for aggregation, consolidation and operational edge.</a:t>
            </a:r>
          </a:p>
        </p:txBody>
      </p:sp>
      <p:sp>
        <p:nvSpPr>
          <p:cNvPr id="22" name="object 2">
            <a:extLst>
              <a:ext uri="{FF2B5EF4-FFF2-40B4-BE49-F238E27FC236}">
                <a16:creationId xmlns:a16="http://schemas.microsoft.com/office/drawing/2014/main" id="{E066664A-50CF-ADAE-CE3C-9570764F9EAC}"/>
              </a:ext>
            </a:extLst>
          </p:cNvPr>
          <p:cNvSpPr txBox="1"/>
          <p:nvPr/>
        </p:nvSpPr>
        <p:spPr>
          <a:xfrm>
            <a:off x="6580624" y="1355854"/>
            <a:ext cx="4984726" cy="2760923"/>
          </a:xfrm>
          <a:prstGeom prst="rect">
            <a:avLst/>
          </a:prstGeom>
        </p:spPr>
        <p:txBody>
          <a:bodyPr vert="horz" wrap="square" lIns="0" tIns="12700" rIns="0" bIns="0" rtlCol="0">
            <a:noAutofit/>
          </a:bodyPr>
          <a:lstStyle/>
          <a:p>
            <a:pPr marL="226060" marR="189230" indent="-188595">
              <a:spcBef>
                <a:spcPts val="300"/>
              </a:spcBef>
              <a:spcAft>
                <a:spcPts val="300"/>
              </a:spcAft>
              <a:buFontTx/>
              <a:buChar char="•"/>
              <a:tabLst>
                <a:tab pos="226060" algn="l"/>
              </a:tabLst>
            </a:pPr>
            <a:r>
              <a:rPr lang="en-US" sz="1200" spc="-18">
                <a:latin typeface="Manulife JH Sans" panose="020B0503040401060103" pitchFamily="34" charset="0"/>
                <a:cs typeface="Calibri"/>
              </a:rPr>
              <a:t>Necessity-driven, </a:t>
            </a:r>
            <a:r>
              <a:rPr lang="en-US" sz="1200" b="1" spc="-18">
                <a:latin typeface="Manulife JH Sans" panose="020B0503040401060103" pitchFamily="34" charset="0"/>
                <a:cs typeface="Calibri"/>
              </a:rPr>
              <a:t>long‑term demand drivers remain intact</a:t>
            </a:r>
            <a:r>
              <a:rPr lang="en-US" sz="1200" spc="-18">
                <a:latin typeface="Manulife JH Sans" panose="020B0503040401060103" pitchFamily="34" charset="0"/>
                <a:cs typeface="Calibri"/>
              </a:rPr>
              <a:t> - tariffs have had limited operational impact, and macro uncertainty is the key factor delaying tenant expansion. </a:t>
            </a:r>
          </a:p>
          <a:p>
            <a:pPr marL="226060" marR="189230" indent="-188595">
              <a:spcBef>
                <a:spcPts val="300"/>
              </a:spcBef>
              <a:spcAft>
                <a:spcPts val="300"/>
              </a:spcAft>
              <a:buFontTx/>
              <a:buChar char="•"/>
              <a:tabLst>
                <a:tab pos="226060" algn="l"/>
              </a:tabLst>
            </a:pPr>
            <a:r>
              <a:rPr lang="en-US" sz="1200" b="1" spc="-18">
                <a:latin typeface="Manulife JH Sans" panose="020B0503040401060103" pitchFamily="34" charset="0"/>
                <a:cs typeface="Calibri"/>
              </a:rPr>
              <a:t>Pipeline drops from record high, but the supply is necessary </a:t>
            </a:r>
            <a:r>
              <a:rPr lang="en-US" sz="1200" spc="-18">
                <a:latin typeface="Manulife JH Sans" panose="020B0503040401060103" pitchFamily="34" charset="0"/>
                <a:cs typeface="Calibri"/>
              </a:rPr>
              <a:t>as only 10% of inventory has been built in the last five years. Lack of modern product is pushing some toward build/own strategies.</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226060" marR="189230" indent="-188595">
              <a:spcBef>
                <a:spcPts val="300"/>
              </a:spcBef>
              <a:spcAft>
                <a:spcPts val="300"/>
              </a:spcAft>
              <a:buFontTx/>
              <a:buChar char="•"/>
              <a:tabLst>
                <a:tab pos="226060" algn="l"/>
              </a:tabLst>
            </a:pPr>
            <a:r>
              <a:rPr lang="en-US" sz="1200" spc="-18">
                <a:latin typeface="Manulife JH Sans" panose="020B0503040401060103" pitchFamily="34" charset="0"/>
                <a:cs typeface="Calibri"/>
              </a:rPr>
              <a:t>Users continue to pay up for modern product with </a:t>
            </a:r>
            <a:r>
              <a:rPr lang="en-US" sz="1200" b="1" spc="-18">
                <a:latin typeface="Manulife JH Sans" panose="020B0503040401060103" pitchFamily="34" charset="0"/>
                <a:cs typeface="Calibri"/>
              </a:rPr>
              <a:t>rents growing 100%+ since 2020.</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Replacement costs remain a barrier </a:t>
            </a:r>
            <a:r>
              <a:rPr lang="en-US" sz="1200" spc="-18">
                <a:latin typeface="Manulife JH Sans" panose="020B0503040401060103" pitchFamily="34" charset="0"/>
                <a:cs typeface="Calibri"/>
              </a:rPr>
              <a:t>to supply as development costs can be 2x higher than conventional dry warehouse.</a:t>
            </a:r>
            <a:r>
              <a:rPr lang="en-US" sz="1200" spc="-18" baseline="30000">
                <a:latin typeface="Manulife JH Sans" panose="020B0503040401060103" pitchFamily="34" charset="0"/>
                <a:cs typeface="Calibri"/>
              </a:rPr>
              <a:t>4</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Sector is projected to grow 12.25% to $60.9B in 2026 reflecting </a:t>
            </a:r>
            <a:r>
              <a:rPr lang="en-US" sz="1200" b="1" spc="-18">
                <a:latin typeface="Manulife JH Sans" panose="020B0503040401060103" pitchFamily="34" charset="0"/>
                <a:cs typeface="Calibri"/>
              </a:rPr>
              <a:t>continued expansion of food, pharma, and logistics </a:t>
            </a:r>
            <a:r>
              <a:rPr lang="en-US" sz="1200" spc="-18">
                <a:latin typeface="Manulife JH Sans" panose="020B0503040401060103" pitchFamily="34" charset="0"/>
                <a:cs typeface="Calibri"/>
              </a:rPr>
              <a:t>demand.</a:t>
            </a:r>
            <a:r>
              <a:rPr lang="en-US" sz="1200" spc="-18" baseline="30000">
                <a:latin typeface="Manulife JH Sans" panose="020B0503040401060103" pitchFamily="34" charset="0"/>
                <a:cs typeface="Calibri"/>
              </a:rPr>
              <a:t>5</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endParaRPr lang="en-US" sz="1200" spc="-18" baseline="30000">
              <a:latin typeface="Calibri"/>
              <a:cs typeface="Calibri"/>
            </a:endParaRPr>
          </a:p>
        </p:txBody>
      </p:sp>
      <p:sp>
        <p:nvSpPr>
          <p:cNvPr id="3" name="TextBox 2">
            <a:extLst>
              <a:ext uri="{FF2B5EF4-FFF2-40B4-BE49-F238E27FC236}">
                <a16:creationId xmlns:a16="http://schemas.microsoft.com/office/drawing/2014/main" id="{56460345-58CB-2C9F-16D8-26B59F843210}"/>
              </a:ext>
            </a:extLst>
          </p:cNvPr>
          <p:cNvSpPr txBox="1"/>
          <p:nvPr/>
        </p:nvSpPr>
        <p:spPr>
          <a:xfrm>
            <a:off x="1225664" y="3992832"/>
            <a:ext cx="4389120"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Top Markets IOS Footprint and Rent Growth</a:t>
            </a:r>
          </a:p>
        </p:txBody>
      </p:sp>
      <p:sp>
        <p:nvSpPr>
          <p:cNvPr id="5" name="TextBox 4">
            <a:extLst>
              <a:ext uri="{FF2B5EF4-FFF2-40B4-BE49-F238E27FC236}">
                <a16:creationId xmlns:a16="http://schemas.microsoft.com/office/drawing/2014/main" id="{9581A6D8-CC6C-81EA-DE2B-C30175C1213D}"/>
              </a:ext>
            </a:extLst>
          </p:cNvPr>
          <p:cNvSpPr txBox="1"/>
          <p:nvPr/>
        </p:nvSpPr>
        <p:spPr>
          <a:xfrm>
            <a:off x="1225664" y="6062323"/>
            <a:ext cx="4973234" cy="33855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Sources: Newmark Research, Alterra IOS, U.S. Census, Costar. Data as of September 2025. Note: “DFW” is Dallas Fort Worth, “LA” is Los Angeles and Philadelphia includes the greater Philadelphia area.</a:t>
            </a:r>
          </a:p>
        </p:txBody>
      </p:sp>
      <p:sp>
        <p:nvSpPr>
          <p:cNvPr id="26" name="TextBox 25">
            <a:extLst>
              <a:ext uri="{FF2B5EF4-FFF2-40B4-BE49-F238E27FC236}">
                <a16:creationId xmlns:a16="http://schemas.microsoft.com/office/drawing/2014/main" id="{296A7222-743F-D216-1A20-3A40F7DACA2A}"/>
              </a:ext>
            </a:extLst>
          </p:cNvPr>
          <p:cNvSpPr txBox="1"/>
          <p:nvPr/>
        </p:nvSpPr>
        <p:spPr>
          <a:xfrm>
            <a:off x="6532467" y="3951545"/>
            <a:ext cx="4468793"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Top Markets Cold Storage Footprint and Construction</a:t>
            </a:r>
          </a:p>
        </p:txBody>
      </p:sp>
      <p:sp>
        <p:nvSpPr>
          <p:cNvPr id="27" name="TextBox 26">
            <a:extLst>
              <a:ext uri="{FF2B5EF4-FFF2-40B4-BE49-F238E27FC236}">
                <a16:creationId xmlns:a16="http://schemas.microsoft.com/office/drawing/2014/main" id="{D2F8159D-FFD4-6C37-F19B-619D67EF8B1D}"/>
              </a:ext>
            </a:extLst>
          </p:cNvPr>
          <p:cNvSpPr txBox="1"/>
          <p:nvPr/>
        </p:nvSpPr>
        <p:spPr>
          <a:xfrm>
            <a:off x="6532468" y="6062323"/>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Newmark Research. Data as of April 2024. </a:t>
            </a:r>
          </a:p>
        </p:txBody>
      </p:sp>
      <p:sp>
        <p:nvSpPr>
          <p:cNvPr id="28" name="Rectangle 27">
            <a:extLst>
              <a:ext uri="{FF2B5EF4-FFF2-40B4-BE49-F238E27FC236}">
                <a16:creationId xmlns:a16="http://schemas.microsoft.com/office/drawing/2014/main" id="{C100C9E5-B4CA-9E88-16D6-D2B573D18627}"/>
              </a:ext>
            </a:extLst>
          </p:cNvPr>
          <p:cNvSpPr/>
          <p:nvPr/>
        </p:nvSpPr>
        <p:spPr>
          <a:xfrm>
            <a:off x="8957197" y="5122991"/>
            <a:ext cx="2467719" cy="5357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sz="1000" b="1" kern="1200">
                <a:solidFill>
                  <a:schemeClr val="accent1"/>
                </a:solidFill>
                <a:latin typeface="Manulife JH Sans Demibold" panose="020B0703040401060103" pitchFamily="34" charset="0"/>
              </a:rPr>
              <a:t>New construction reinforcing established hubs rather than expanding into secondary locations</a:t>
            </a:r>
          </a:p>
        </p:txBody>
      </p:sp>
      <p:graphicFrame>
        <p:nvGraphicFramePr>
          <p:cNvPr id="7" name="Chart 6">
            <a:extLst>
              <a:ext uri="{FF2B5EF4-FFF2-40B4-BE49-F238E27FC236}">
                <a16:creationId xmlns:a16="http://schemas.microsoft.com/office/drawing/2014/main" id="{EE0F89D2-A59B-8EE9-AE27-F6EEAE6466CF}"/>
              </a:ext>
            </a:extLst>
          </p:cNvPr>
          <p:cNvGraphicFramePr>
            <a:graphicFrameLocks/>
          </p:cNvGraphicFramePr>
          <p:nvPr>
            <p:extLst>
              <p:ext uri="{D42A27DB-BD31-4B8C-83A1-F6EECF244321}">
                <p14:modId xmlns:p14="http://schemas.microsoft.com/office/powerpoint/2010/main" val="2715621028"/>
              </p:ext>
            </p:extLst>
          </p:nvPr>
        </p:nvGraphicFramePr>
        <p:xfrm>
          <a:off x="1225664" y="4261369"/>
          <a:ext cx="4764264" cy="18509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0822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DC12D-64AE-F2C8-C2DF-E5DE8D6F8297}"/>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32D62E6F-58FE-30D8-4083-7A77AC5E21D9}"/>
              </a:ext>
            </a:extLst>
          </p:cNvPr>
          <p:cNvSpPr txBox="1"/>
          <p:nvPr/>
        </p:nvSpPr>
        <p:spPr>
          <a:xfrm>
            <a:off x="7170015" y="1257892"/>
            <a:ext cx="4093027"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Annual Supply and Demand</a:t>
            </a:r>
          </a:p>
        </p:txBody>
      </p:sp>
      <p:sp>
        <p:nvSpPr>
          <p:cNvPr id="2" name="Title 1">
            <a:extLst>
              <a:ext uri="{FF2B5EF4-FFF2-40B4-BE49-F238E27FC236}">
                <a16:creationId xmlns:a16="http://schemas.microsoft.com/office/drawing/2014/main" id="{15500485-E14C-6C39-91BB-DBFE5FF390C8}"/>
              </a:ext>
            </a:extLst>
          </p:cNvPr>
          <p:cNvSpPr>
            <a:spLocks noGrp="1"/>
          </p:cNvSpPr>
          <p:nvPr>
            <p:ph type="title"/>
          </p:nvPr>
        </p:nvSpPr>
        <p:spPr/>
        <p:txBody>
          <a:bodyPr/>
          <a:lstStyle/>
          <a:p>
            <a:r>
              <a:rPr lang="en-US" spc="-203"/>
              <a:t>U.S. Office Fundamentals</a:t>
            </a:r>
            <a:br>
              <a:rPr lang="en-US" spc="-227"/>
            </a:br>
            <a:endParaRPr lang="en-US"/>
          </a:p>
        </p:txBody>
      </p:sp>
      <p:sp>
        <p:nvSpPr>
          <p:cNvPr id="4" name="Slide Number Placeholder 3">
            <a:extLst>
              <a:ext uri="{FF2B5EF4-FFF2-40B4-BE49-F238E27FC236}">
                <a16:creationId xmlns:a16="http://schemas.microsoft.com/office/drawing/2014/main" id="{6C486309-CE56-0C2A-DDD8-F73BE844A73C}"/>
              </a:ext>
            </a:extLst>
          </p:cNvPr>
          <p:cNvSpPr>
            <a:spLocks noGrp="1"/>
          </p:cNvSpPr>
          <p:nvPr>
            <p:ph type="sldNum" sz="quarter" idx="12"/>
          </p:nvPr>
        </p:nvSpPr>
        <p:spPr/>
        <p:txBody>
          <a:bodyPr/>
          <a:lstStyle/>
          <a:p>
            <a:fld id="{BB333B34-C87C-402E-ABB0-13B7C9DEBBC4}" type="slidenum">
              <a:rPr lang="en-PH" smtClean="0"/>
              <a:pPr/>
              <a:t>25</a:t>
            </a:fld>
            <a:endParaRPr lang="en-PH"/>
          </a:p>
        </p:txBody>
      </p:sp>
      <p:sp>
        <p:nvSpPr>
          <p:cNvPr id="5" name="Text Placeholder 4">
            <a:extLst>
              <a:ext uri="{FF2B5EF4-FFF2-40B4-BE49-F238E27FC236}">
                <a16:creationId xmlns:a16="http://schemas.microsoft.com/office/drawing/2014/main" id="{1AE091DD-0E65-8D22-D3D6-BB04628E7087}"/>
              </a:ext>
            </a:extLst>
          </p:cNvPr>
          <p:cNvSpPr>
            <a:spLocks noGrp="1"/>
          </p:cNvSpPr>
          <p:nvPr>
            <p:ph type="body" sz="quarter" idx="13"/>
          </p:nvPr>
        </p:nvSpPr>
        <p:spPr/>
        <p:txBody>
          <a:bodyPr/>
          <a:lstStyle/>
          <a:p>
            <a:r>
              <a:rPr lang="en-US"/>
              <a:t>Produce &amp; Create</a:t>
            </a:r>
          </a:p>
          <a:p>
            <a:endParaRPr lang="en-US"/>
          </a:p>
        </p:txBody>
      </p:sp>
      <p:sp>
        <p:nvSpPr>
          <p:cNvPr id="6" name="Text Placeholder 5">
            <a:extLst>
              <a:ext uri="{FF2B5EF4-FFF2-40B4-BE49-F238E27FC236}">
                <a16:creationId xmlns:a16="http://schemas.microsoft.com/office/drawing/2014/main" id="{506AFA5F-B64F-C72B-7031-D2FFB79CFF5B}"/>
              </a:ext>
            </a:extLst>
          </p:cNvPr>
          <p:cNvSpPr>
            <a:spLocks noGrp="1"/>
          </p:cNvSpPr>
          <p:nvPr>
            <p:ph type="body" sz="quarter" idx="14"/>
          </p:nvPr>
        </p:nvSpPr>
        <p:spPr/>
        <p:txBody>
          <a:bodyPr/>
          <a:lstStyle/>
          <a:p>
            <a:r>
              <a:rPr lang="en-US"/>
              <a:t>Supply-demand dynamics are moving in the right direction, guiding the office sector toward an early stage-recovery.</a:t>
            </a:r>
          </a:p>
        </p:txBody>
      </p:sp>
      <p:sp>
        <p:nvSpPr>
          <p:cNvPr id="8" name="object 2">
            <a:extLst>
              <a:ext uri="{FF2B5EF4-FFF2-40B4-BE49-F238E27FC236}">
                <a16:creationId xmlns:a16="http://schemas.microsoft.com/office/drawing/2014/main" id="{DF20F16C-F079-EAA4-55E2-5890E6271EC4}"/>
              </a:ext>
            </a:extLst>
          </p:cNvPr>
          <p:cNvSpPr txBox="1"/>
          <p:nvPr/>
        </p:nvSpPr>
        <p:spPr>
          <a:xfrm>
            <a:off x="1296138" y="1294635"/>
            <a:ext cx="5638585" cy="4868793"/>
          </a:xfrm>
          <a:prstGeom prst="rect">
            <a:avLst/>
          </a:prstGeom>
        </p:spPr>
        <p:txBody>
          <a:bodyPr vert="horz" wrap="square" lIns="0" tIns="12700" rIns="0" bIns="0" rtlCol="0">
            <a:noAutofit/>
          </a:bodyPr>
          <a:lstStyle/>
          <a:p>
            <a:pPr marL="226060" marR="189230" indent="-188595">
              <a:spcBef>
                <a:spcPts val="300"/>
              </a:spcBef>
              <a:spcAft>
                <a:spcPts val="300"/>
              </a:spcAft>
              <a:buFontTx/>
              <a:buChar char="•"/>
              <a:tabLst>
                <a:tab pos="226060" algn="l"/>
              </a:tabLst>
            </a:pPr>
            <a:r>
              <a:rPr lang="en-US" sz="1200" b="1" spc="-18">
                <a:latin typeface="Manulife JH Sans" panose="020B0503040401060103" pitchFamily="34" charset="0"/>
                <a:cs typeface="Calibri"/>
              </a:rPr>
              <a:t>Office-using job growth has become an increasingly important driver of the office sector recovery and is challenged, but headline numbers mask a burgeoning recovery that is starting to take place.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Office-using job growth declined by 89,000 jobs in 2025, marking a cumulative 402,000 job decline since the peak in April-2023, a major headwind to office demand growth and fundamentals.</a:t>
            </a:r>
            <a:r>
              <a:rPr lang="en-US" sz="1200" spc="-18" baseline="30000">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However, more tenants report ‘unchanged’ or ‘increased slightly’ space needs, indicating that the net move outs that persisted largely for the past five years could be in the rearview.</a:t>
            </a:r>
            <a:r>
              <a:rPr lang="en-US" sz="1200" spc="-18" baseline="30000">
                <a:latin typeface="Manulife JH Sans" panose="020B0503040401060103" pitchFamily="34" charset="0"/>
                <a:cs typeface="Calibri"/>
              </a:rPr>
              <a:t>2</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Higher touring and leasing activity is emerging, and the new supply backdrop remains very constrained, and conversions and demolitions exceed the delivery of new office.</a:t>
            </a: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An inflection point is emerging as fewer top-tier options push demand down to slightly less appealing buildings, broadening out the recovery.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Importantly, occupancy losses have stopped for older buildings and buildings located in the CBD, indicating that previously vacated space is being backfilled.</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Though the number of deals has normalized, typical deal sizes remain 15-20% below pre-pandemic averages and one-third of space has yet to roll post pandemic.</a:t>
            </a:r>
            <a:r>
              <a:rPr lang="en-US" sz="1200" spc="-18" baseline="30000">
                <a:latin typeface="Manulife JH Sans" panose="020B0503040401060103" pitchFamily="34" charset="0"/>
                <a:cs typeface="Calibri"/>
              </a:rPr>
              <a:t>4</a:t>
            </a:r>
            <a:endParaRPr lang="en-US" sz="1200" spc="-18">
              <a:latin typeface="Manulife JH Sans" panose="020B0503040401060103" pitchFamily="34" charset="0"/>
              <a:cs typeface="Calibri"/>
            </a:endParaRPr>
          </a:p>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Risks remain primarily around the outlook for the labor market, </a:t>
            </a:r>
            <a:r>
              <a:rPr lang="en-US" sz="1200" spc="-18">
                <a:latin typeface="Manulife JH Sans" panose="020B0503040401060103" pitchFamily="34" charset="0"/>
                <a:cs typeface="Calibri"/>
              </a:rPr>
              <a:t>including slower immigration and H-1B visa changes, and the ultimate impact of generative AI on office-using employment.</a:t>
            </a:r>
          </a:p>
        </p:txBody>
      </p:sp>
      <p:sp>
        <p:nvSpPr>
          <p:cNvPr id="20" name="TextBox 19">
            <a:extLst>
              <a:ext uri="{FF2B5EF4-FFF2-40B4-BE49-F238E27FC236}">
                <a16:creationId xmlns:a16="http://schemas.microsoft.com/office/drawing/2014/main" id="{63CCFE53-1EBB-E19D-BE38-B5CA6E1BC1C8}"/>
              </a:ext>
            </a:extLst>
          </p:cNvPr>
          <p:cNvSpPr txBox="1"/>
          <p:nvPr/>
        </p:nvSpPr>
        <p:spPr>
          <a:xfrm>
            <a:off x="7170015" y="3452435"/>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December 2025.</a:t>
            </a:r>
          </a:p>
        </p:txBody>
      </p:sp>
      <p:graphicFrame>
        <p:nvGraphicFramePr>
          <p:cNvPr id="10" name="Chart 9">
            <a:extLst>
              <a:ext uri="{FF2B5EF4-FFF2-40B4-BE49-F238E27FC236}">
                <a16:creationId xmlns:a16="http://schemas.microsoft.com/office/drawing/2014/main" id="{00000000-0008-0000-0A00-000002000000}"/>
              </a:ext>
            </a:extLst>
          </p:cNvPr>
          <p:cNvGraphicFramePr>
            <a:graphicFrameLocks/>
          </p:cNvGraphicFramePr>
          <p:nvPr>
            <p:extLst>
              <p:ext uri="{D42A27DB-BD31-4B8C-83A1-F6EECF244321}">
                <p14:modId xmlns:p14="http://schemas.microsoft.com/office/powerpoint/2010/main" val="54012932"/>
              </p:ext>
            </p:extLst>
          </p:nvPr>
        </p:nvGraphicFramePr>
        <p:xfrm>
          <a:off x="7170015" y="4051611"/>
          <a:ext cx="4396511" cy="2066999"/>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AAC27E42-485D-4EFD-FEB3-6885046729A8}"/>
              </a:ext>
            </a:extLst>
          </p:cNvPr>
          <p:cNvSpPr txBox="1"/>
          <p:nvPr/>
        </p:nvSpPr>
        <p:spPr>
          <a:xfrm>
            <a:off x="7170015" y="3711096"/>
            <a:ext cx="4053791" cy="286433"/>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Office Using Employment and Growth</a:t>
            </a:r>
          </a:p>
        </p:txBody>
      </p:sp>
      <p:sp>
        <p:nvSpPr>
          <p:cNvPr id="12" name="TextBox 11">
            <a:extLst>
              <a:ext uri="{FF2B5EF4-FFF2-40B4-BE49-F238E27FC236}">
                <a16:creationId xmlns:a16="http://schemas.microsoft.com/office/drawing/2014/main" id="{3CA707F3-D771-E345-85BF-D89265B6713C}"/>
              </a:ext>
            </a:extLst>
          </p:cNvPr>
          <p:cNvSpPr txBox="1"/>
          <p:nvPr/>
        </p:nvSpPr>
        <p:spPr>
          <a:xfrm>
            <a:off x="7170015" y="6092966"/>
            <a:ext cx="4054025" cy="222782"/>
          </a:xfrm>
          <a:prstGeom prst="rect">
            <a:avLst/>
          </a:prstGeom>
          <a:solidFill>
            <a:schemeClr val="bg1"/>
          </a:solid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U.S. Bureau of Labor Statistics. Data as of October 2025.</a:t>
            </a:r>
          </a:p>
        </p:txBody>
      </p:sp>
      <p:graphicFrame>
        <p:nvGraphicFramePr>
          <p:cNvPr id="3" name="Chart 2">
            <a:extLst>
              <a:ext uri="{FF2B5EF4-FFF2-40B4-BE49-F238E27FC236}">
                <a16:creationId xmlns:a16="http://schemas.microsoft.com/office/drawing/2014/main" id="{EFF66B0D-5C65-47E9-B30C-FFB1FD743272}"/>
              </a:ext>
            </a:extLst>
          </p:cNvPr>
          <p:cNvGraphicFramePr>
            <a:graphicFrameLocks/>
          </p:cNvGraphicFramePr>
          <p:nvPr>
            <p:extLst>
              <p:ext uri="{D42A27DB-BD31-4B8C-83A1-F6EECF244321}">
                <p14:modId xmlns:p14="http://schemas.microsoft.com/office/powerpoint/2010/main" val="1178279735"/>
              </p:ext>
            </p:extLst>
          </p:nvPr>
        </p:nvGraphicFramePr>
        <p:xfrm>
          <a:off x="7170015" y="1501715"/>
          <a:ext cx="4389120" cy="195072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43431AF-385B-1555-B852-189526C670D8}"/>
              </a:ext>
            </a:extLst>
          </p:cNvPr>
          <p:cNvSpPr txBox="1"/>
          <p:nvPr/>
        </p:nvSpPr>
        <p:spPr>
          <a:xfrm>
            <a:off x="1295400" y="6420606"/>
            <a:ext cx="8229600" cy="276999"/>
          </a:xfrm>
          <a:prstGeom prst="rect">
            <a:avLst/>
          </a:prstGeom>
          <a:noFill/>
        </p:spPr>
        <p:txBody>
          <a:bodyPr wrap="square" lIns="0" tIns="0" rIns="0" bIns="0" numCol="1" spcCol="0" rtlCol="0">
            <a:noAutofit/>
          </a:bodyPr>
          <a:lstStyle/>
          <a:p>
            <a:r>
              <a:rPr lang="en-US" sz="800">
                <a:solidFill>
                  <a:schemeClr val="bg1">
                    <a:lumMod val="65000"/>
                  </a:schemeClr>
                </a:solidFill>
              </a:rPr>
              <a:t>1 U.S. Bureau of Labor Statistics. Data as of December 2025. 2 “United States Outlook 2026.” Cushman &amp; Wakefield. January 2026. 3 “U.S. National Office Outlook with Phil Mobley.” CoStar. November 2025. 4“Office National Report, United States.” CoStar. January 2026. </a:t>
            </a:r>
          </a:p>
        </p:txBody>
      </p:sp>
    </p:spTree>
    <p:extLst>
      <p:ext uri="{BB962C8B-B14F-4D97-AF65-F5344CB8AC3E}">
        <p14:creationId xmlns:p14="http://schemas.microsoft.com/office/powerpoint/2010/main" val="2686941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E12F-30CD-3FE4-BE82-5C1D44602110}"/>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586E789-30DE-1895-83B3-3E10CD8B72AE}"/>
              </a:ext>
            </a:extLst>
          </p:cNvPr>
          <p:cNvSpPr txBox="1"/>
          <p:nvPr/>
        </p:nvSpPr>
        <p:spPr>
          <a:xfrm>
            <a:off x="2479038" y="1669549"/>
            <a:ext cx="5852162" cy="777149"/>
          </a:xfrm>
          <a:prstGeom prst="rect">
            <a:avLst/>
          </a:prstGeom>
        </p:spPr>
        <p:txBody>
          <a:bodyPr vert="horz" wrap="square" lIns="0" tIns="7315" rIns="0" bIns="0" rtlCol="0">
            <a:spAutoFit/>
          </a:bodyPr>
          <a:lstStyle/>
          <a:p>
            <a:pPr marL="7700">
              <a:spcBef>
                <a:spcPts val="58"/>
              </a:spcBef>
            </a:pPr>
            <a:r>
              <a:rPr lang="en-US" sz="5002" spc="-146">
                <a:solidFill>
                  <a:srgbClr val="FFFFFF"/>
                </a:solidFill>
                <a:latin typeface="Calibri"/>
                <a:cs typeface="Calibri"/>
              </a:rPr>
              <a:t>Canada </a:t>
            </a:r>
            <a:r>
              <a:rPr sz="5002" spc="-112">
                <a:solidFill>
                  <a:srgbClr val="FFFFFF"/>
                </a:solidFill>
                <a:latin typeface="Calibri"/>
                <a:cs typeface="Calibri"/>
              </a:rPr>
              <a:t>House</a:t>
            </a:r>
            <a:r>
              <a:rPr sz="5002" spc="-170">
                <a:solidFill>
                  <a:srgbClr val="FFFFFF"/>
                </a:solidFill>
                <a:latin typeface="Calibri"/>
                <a:cs typeface="Calibri"/>
              </a:rPr>
              <a:t> </a:t>
            </a:r>
            <a:r>
              <a:rPr sz="5002" spc="-309">
                <a:solidFill>
                  <a:srgbClr val="FFFFFF"/>
                </a:solidFill>
                <a:latin typeface="Calibri"/>
                <a:cs typeface="Calibri"/>
              </a:rPr>
              <a:t>View</a:t>
            </a:r>
            <a:endParaRPr sz="5002">
              <a:latin typeface="Calibri"/>
              <a:cs typeface="Calibri"/>
            </a:endParaRPr>
          </a:p>
        </p:txBody>
      </p:sp>
      <p:pic>
        <p:nvPicPr>
          <p:cNvPr id="5" name="Picture 4" descr="A building with trees in front of it&#10;&#10;AI-generated content may be incorrect.">
            <a:extLst>
              <a:ext uri="{FF2B5EF4-FFF2-40B4-BE49-F238E27FC236}">
                <a16:creationId xmlns:a16="http://schemas.microsoft.com/office/drawing/2014/main" id="{117384F7-6782-D6ED-F36E-3442B083A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Tree>
    <p:extLst>
      <p:ext uri="{BB962C8B-B14F-4D97-AF65-F5344CB8AC3E}">
        <p14:creationId xmlns:p14="http://schemas.microsoft.com/office/powerpoint/2010/main" val="3877509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3E2C5-CEE6-5E07-AC04-11D74B710977}"/>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B032299B-02BE-48DD-8D60-AFB241485488}"/>
              </a:ext>
            </a:extLst>
          </p:cNvPr>
          <p:cNvGraphicFramePr>
            <a:graphicFrameLocks/>
          </p:cNvGraphicFramePr>
          <p:nvPr>
            <p:extLst>
              <p:ext uri="{D42A27DB-BD31-4B8C-83A1-F6EECF244321}">
                <p14:modId xmlns:p14="http://schemas.microsoft.com/office/powerpoint/2010/main" val="3001624713"/>
              </p:ext>
            </p:extLst>
          </p:nvPr>
        </p:nvGraphicFramePr>
        <p:xfrm>
          <a:off x="7155920" y="1526807"/>
          <a:ext cx="4389120" cy="1971445"/>
        </p:xfrm>
        <a:graphic>
          <a:graphicData uri="http://schemas.openxmlformats.org/drawingml/2006/chart">
            <c:chart xmlns:c="http://schemas.openxmlformats.org/drawingml/2006/chart" xmlns:r="http://schemas.openxmlformats.org/officeDocument/2006/relationships" r:id="rId3"/>
          </a:graphicData>
        </a:graphic>
      </p:graphicFrame>
      <p:sp>
        <p:nvSpPr>
          <p:cNvPr id="331" name="object 4">
            <a:extLst>
              <a:ext uri="{FF2B5EF4-FFF2-40B4-BE49-F238E27FC236}">
                <a16:creationId xmlns:a16="http://schemas.microsoft.com/office/drawing/2014/main" id="{D4A76B66-74E3-AE57-8DEC-AF37D8428419}"/>
              </a:ext>
            </a:extLst>
          </p:cNvPr>
          <p:cNvSpPr txBox="1"/>
          <p:nvPr/>
        </p:nvSpPr>
        <p:spPr>
          <a:xfrm>
            <a:off x="1296138" y="874116"/>
            <a:ext cx="10473770" cy="231474"/>
          </a:xfrm>
          <a:prstGeom prst="rect">
            <a:avLst/>
          </a:prstGeom>
        </p:spPr>
        <p:txBody>
          <a:bodyPr vert="horz" wrap="square" lIns="0" tIns="15875" rIns="0" bIns="0" rtlCol="0">
            <a:spAutoFit/>
          </a:bodyPr>
          <a:lstStyle/>
          <a:p>
            <a:pPr>
              <a:lnSpc>
                <a:spcPct val="100000"/>
              </a:lnSpc>
              <a:spcBef>
                <a:spcPts val="125"/>
              </a:spcBef>
            </a:pPr>
            <a:r>
              <a:rPr lang="en-US" sz="1400" b="1">
                <a:solidFill>
                  <a:schemeClr val="accent1"/>
                </a:solidFill>
                <a:latin typeface="Manulife JH Sans Demibold" panose="020B0703040401060103" pitchFamily="34" charset="0"/>
              </a:rPr>
              <a:t>Key forces propelled the economy through year-end, skirting a recession despite significant threats at the start of 2025. </a:t>
            </a:r>
            <a:endParaRPr sz="1400" b="1">
              <a:solidFill>
                <a:schemeClr val="accent1"/>
              </a:solidFill>
              <a:latin typeface="Manulife JH Sans Demibold" panose="020B0703040401060103" pitchFamily="34" charset="0"/>
            </a:endParaRPr>
          </a:p>
        </p:txBody>
      </p:sp>
      <p:sp>
        <p:nvSpPr>
          <p:cNvPr id="3" name="TextBox 2">
            <a:extLst>
              <a:ext uri="{FF2B5EF4-FFF2-40B4-BE49-F238E27FC236}">
                <a16:creationId xmlns:a16="http://schemas.microsoft.com/office/drawing/2014/main" id="{33F862D4-61A0-BC08-E3C9-3EF0AFE12D4C}"/>
              </a:ext>
            </a:extLst>
          </p:cNvPr>
          <p:cNvSpPr txBox="1"/>
          <p:nvPr/>
        </p:nvSpPr>
        <p:spPr>
          <a:xfrm>
            <a:off x="7155920" y="3712751"/>
            <a:ext cx="3408964"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Unemployment Rate</a:t>
            </a:r>
          </a:p>
        </p:txBody>
      </p:sp>
      <p:sp>
        <p:nvSpPr>
          <p:cNvPr id="4" name="TextBox 3">
            <a:extLst>
              <a:ext uri="{FF2B5EF4-FFF2-40B4-BE49-F238E27FC236}">
                <a16:creationId xmlns:a16="http://schemas.microsoft.com/office/drawing/2014/main" id="{06D17B0B-9BBA-08A1-93FE-004EEACFA5C6}"/>
              </a:ext>
            </a:extLst>
          </p:cNvPr>
          <p:cNvSpPr txBox="1"/>
          <p:nvPr/>
        </p:nvSpPr>
        <p:spPr>
          <a:xfrm>
            <a:off x="7155920" y="6102649"/>
            <a:ext cx="4405149" cy="215444"/>
          </a:xfrm>
          <a:prstGeom prst="rect">
            <a:avLst/>
          </a:prstGeom>
          <a:noFill/>
        </p:spPr>
        <p:txBody>
          <a:bodyPr wrap="square">
            <a:spAutoFit/>
          </a:bodyPr>
          <a:lstStyle/>
          <a:p>
            <a:r>
              <a:rPr lang="en-US" sz="800">
                <a:solidFill>
                  <a:schemeClr val="bg1">
                    <a:lumMod val="65000"/>
                  </a:schemeClr>
                </a:solidFill>
                <a:ea typeface="Calibri" panose="020F0502020204030204" pitchFamily="34" charset="0"/>
                <a:cs typeface="Calibri" panose="020F0502020204030204" pitchFamily="34" charset="0"/>
              </a:rPr>
              <a:t>Sources: Statistics Canada, Oxford Economics. Data as of December 2025.</a:t>
            </a:r>
            <a:endParaRPr lang="en-US" sz="800">
              <a:solidFill>
                <a:schemeClr val="bg1">
                  <a:lumMod val="65000"/>
                </a:schemeClr>
              </a:solidFill>
              <a:latin typeface="+mj-lt"/>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D809F09-905C-405D-DAC4-774A2D272623}"/>
              </a:ext>
            </a:extLst>
          </p:cNvPr>
          <p:cNvSpPr txBox="1"/>
          <p:nvPr/>
        </p:nvSpPr>
        <p:spPr>
          <a:xfrm>
            <a:off x="1296138" y="6406324"/>
            <a:ext cx="8819412" cy="260024"/>
          </a:xfrm>
          <a:prstGeom prst="rect">
            <a:avLst/>
          </a:prstGeom>
          <a:noFill/>
        </p:spPr>
        <p:txBody>
          <a:bodyPr wrap="square" lIns="0" tIns="0" rIns="0" bIns="0" numCol="1" spcCol="0" rtlCol="0">
            <a:noAutofit/>
          </a:bodyPr>
          <a:lstStyle/>
          <a:p>
            <a:r>
              <a:rPr lang="en-US" sz="800">
                <a:solidFill>
                  <a:schemeClr val="bg1">
                    <a:lumMod val="65000"/>
                  </a:schemeClr>
                </a:solidFill>
                <a:ea typeface="Calibri" panose="020F0502020204030204" pitchFamily="34" charset="0"/>
                <a:cs typeface="Calibri" panose="020F0502020204030204" pitchFamily="34" charset="0"/>
              </a:rPr>
              <a:t>1 “Gross domestic product, income and expenditure, 3Q 2025.” Statistics Canada. 11.28.25. </a:t>
            </a:r>
            <a:r>
              <a:rPr lang="en-US" sz="800">
                <a:solidFill>
                  <a:schemeClr val="bg1">
                    <a:lumMod val="65000"/>
                  </a:schemeClr>
                </a:solidFill>
              </a:rPr>
              <a:t>2 “Quarterly Canadian outlook: More cautious optimism amid structural shifts.” RBC. 12.15.25.</a:t>
            </a:r>
          </a:p>
          <a:p>
            <a:r>
              <a:rPr lang="en-US" sz="800">
                <a:solidFill>
                  <a:schemeClr val="bg1">
                    <a:lumMod val="65000"/>
                  </a:schemeClr>
                </a:solidFill>
              </a:rPr>
              <a:t>3 “RBC Consumer Spending Tracker.” RBC. 12.16.25. 4 “Canadian GDP jumped 2.6% in Q3 although details are mixed.” RBC. 11.28.25. 5 Canada 2025 Budget’s impact on commercial real estate. Avison Young. December 2025.6 Bank of Canada. Data as of December 2025.</a:t>
            </a:r>
          </a:p>
        </p:txBody>
      </p:sp>
      <p:sp>
        <p:nvSpPr>
          <p:cNvPr id="7" name="Title 6">
            <a:extLst>
              <a:ext uri="{FF2B5EF4-FFF2-40B4-BE49-F238E27FC236}">
                <a16:creationId xmlns:a16="http://schemas.microsoft.com/office/drawing/2014/main" id="{40B689F2-6116-953A-B988-9147C304E3B3}"/>
              </a:ext>
            </a:extLst>
          </p:cNvPr>
          <p:cNvSpPr>
            <a:spLocks noGrp="1"/>
          </p:cNvSpPr>
          <p:nvPr>
            <p:ph type="title"/>
          </p:nvPr>
        </p:nvSpPr>
        <p:spPr>
          <a:xfrm>
            <a:off x="1296140" y="519436"/>
            <a:ext cx="10270386" cy="354680"/>
          </a:xfrm>
        </p:spPr>
        <p:txBody>
          <a:bodyPr/>
          <a:lstStyle/>
          <a:p>
            <a:r>
              <a:rPr lang="en-US" spc="-150"/>
              <a:t>Canada Macro-Economic Overview </a:t>
            </a:r>
          </a:p>
        </p:txBody>
      </p:sp>
      <p:sp>
        <p:nvSpPr>
          <p:cNvPr id="23" name="Text Placeholder 22">
            <a:extLst>
              <a:ext uri="{FF2B5EF4-FFF2-40B4-BE49-F238E27FC236}">
                <a16:creationId xmlns:a16="http://schemas.microsoft.com/office/drawing/2014/main" id="{87AA1DEB-C01F-C86B-8376-005A76A8497E}"/>
              </a:ext>
            </a:extLst>
          </p:cNvPr>
          <p:cNvSpPr>
            <a:spLocks noGrp="1"/>
          </p:cNvSpPr>
          <p:nvPr>
            <p:ph type="body" sz="quarter" idx="13"/>
          </p:nvPr>
        </p:nvSpPr>
        <p:spPr/>
        <p:txBody>
          <a:bodyPr/>
          <a:lstStyle/>
          <a:p>
            <a:r>
              <a:rPr lang="en-US"/>
              <a:t>Canada Economy</a:t>
            </a:r>
          </a:p>
        </p:txBody>
      </p:sp>
      <p:sp>
        <p:nvSpPr>
          <p:cNvPr id="24" name="TextBox 23">
            <a:extLst>
              <a:ext uri="{FF2B5EF4-FFF2-40B4-BE49-F238E27FC236}">
                <a16:creationId xmlns:a16="http://schemas.microsoft.com/office/drawing/2014/main" id="{590E4D20-00AB-BB5C-414F-F8F7C7CF9340}"/>
              </a:ext>
            </a:extLst>
          </p:cNvPr>
          <p:cNvSpPr txBox="1"/>
          <p:nvPr/>
        </p:nvSpPr>
        <p:spPr>
          <a:xfrm>
            <a:off x="7155920" y="1290828"/>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Consumer Price Index, Year-over-Year % Change</a:t>
            </a:r>
          </a:p>
        </p:txBody>
      </p:sp>
      <p:sp>
        <p:nvSpPr>
          <p:cNvPr id="25" name="TextBox 24">
            <a:extLst>
              <a:ext uri="{FF2B5EF4-FFF2-40B4-BE49-F238E27FC236}">
                <a16:creationId xmlns:a16="http://schemas.microsoft.com/office/drawing/2014/main" id="{149F3608-CC7B-C043-818F-43F5132E454E}"/>
              </a:ext>
            </a:extLst>
          </p:cNvPr>
          <p:cNvSpPr txBox="1"/>
          <p:nvPr/>
        </p:nvSpPr>
        <p:spPr>
          <a:xfrm>
            <a:off x="7155920" y="3424398"/>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Statistics Canada. Data as of December 2025.</a:t>
            </a:r>
          </a:p>
        </p:txBody>
      </p:sp>
      <p:sp>
        <p:nvSpPr>
          <p:cNvPr id="32" name="TextBox 31">
            <a:extLst>
              <a:ext uri="{FF2B5EF4-FFF2-40B4-BE49-F238E27FC236}">
                <a16:creationId xmlns:a16="http://schemas.microsoft.com/office/drawing/2014/main" id="{AA928895-C07F-9D47-162B-3B27ED88C4B8}"/>
              </a:ext>
            </a:extLst>
          </p:cNvPr>
          <p:cNvSpPr txBox="1"/>
          <p:nvPr/>
        </p:nvSpPr>
        <p:spPr>
          <a:xfrm>
            <a:off x="1288506" y="5424582"/>
            <a:ext cx="1362227" cy="861132"/>
          </a:xfrm>
          <a:prstGeom prst="rect">
            <a:avLst/>
          </a:prstGeom>
          <a:solidFill>
            <a:srgbClr val="00A758"/>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0.6% </a:t>
            </a:r>
          </a:p>
          <a:p>
            <a:pPr algn="l">
              <a:spcBef>
                <a:spcPts val="600"/>
              </a:spcBef>
            </a:pPr>
            <a:r>
              <a:rPr lang="en-US" sz="1100">
                <a:solidFill>
                  <a:schemeClr val="bg1"/>
                </a:solidFill>
                <a:latin typeface="Manulife JH Sans Demibold" panose="020B0703040401060103" pitchFamily="34" charset="0"/>
              </a:rPr>
              <a:t>3Q GDP Q/Q</a:t>
            </a:r>
          </a:p>
        </p:txBody>
      </p:sp>
      <p:sp>
        <p:nvSpPr>
          <p:cNvPr id="34" name="TextBox 33">
            <a:extLst>
              <a:ext uri="{FF2B5EF4-FFF2-40B4-BE49-F238E27FC236}">
                <a16:creationId xmlns:a16="http://schemas.microsoft.com/office/drawing/2014/main" id="{A2FACCA6-2E9B-9C5A-3F84-5DD76BFF191D}"/>
              </a:ext>
            </a:extLst>
          </p:cNvPr>
          <p:cNvSpPr txBox="1"/>
          <p:nvPr/>
        </p:nvSpPr>
        <p:spPr>
          <a:xfrm>
            <a:off x="2713078" y="5424582"/>
            <a:ext cx="1362227" cy="861132"/>
          </a:xfrm>
          <a:prstGeom prst="rect">
            <a:avLst/>
          </a:prstGeom>
          <a:solidFill>
            <a:srgbClr val="06874E"/>
          </a:solidFill>
        </p:spPr>
        <p:txBody>
          <a:bodyPr wrap="none" lIns="91440" tIns="91440" rIns="91440" bIns="91440" rtlCol="0">
            <a:noAutofit/>
          </a:bodyPr>
          <a:lstStyle/>
          <a:p>
            <a:pPr algn="l">
              <a:spcBef>
                <a:spcPts val="600"/>
              </a:spcBef>
            </a:pPr>
            <a:r>
              <a:rPr lang="en-US" sz="3200" dirty="0">
                <a:solidFill>
                  <a:schemeClr val="bg1"/>
                </a:solidFill>
                <a:latin typeface="Manulife JH Sans Demibold" panose="020B0703040401060103" pitchFamily="34" charset="0"/>
              </a:rPr>
              <a:t>2.4% </a:t>
            </a:r>
          </a:p>
          <a:p>
            <a:pPr algn="l">
              <a:spcBef>
                <a:spcPts val="600"/>
              </a:spcBef>
            </a:pPr>
            <a:r>
              <a:rPr lang="en-US" sz="1100" dirty="0">
                <a:solidFill>
                  <a:schemeClr val="bg1"/>
                </a:solidFill>
                <a:latin typeface="Manulife JH Sans Demibold" panose="020B0703040401060103" pitchFamily="34" charset="0"/>
              </a:rPr>
              <a:t>Dec. Y/Y CPI</a:t>
            </a:r>
          </a:p>
        </p:txBody>
      </p:sp>
      <p:sp>
        <p:nvSpPr>
          <p:cNvPr id="35" name="TextBox 34">
            <a:extLst>
              <a:ext uri="{FF2B5EF4-FFF2-40B4-BE49-F238E27FC236}">
                <a16:creationId xmlns:a16="http://schemas.microsoft.com/office/drawing/2014/main" id="{C6808C77-4477-3D43-6277-24145D3857E8}"/>
              </a:ext>
            </a:extLst>
          </p:cNvPr>
          <p:cNvSpPr txBox="1"/>
          <p:nvPr/>
        </p:nvSpPr>
        <p:spPr>
          <a:xfrm>
            <a:off x="4137650" y="5424582"/>
            <a:ext cx="1362227" cy="861132"/>
          </a:xfrm>
          <a:prstGeom prst="rect">
            <a:avLst/>
          </a:prstGeom>
          <a:solidFill>
            <a:srgbClr val="046138"/>
          </a:solidFill>
        </p:spPr>
        <p:txBody>
          <a:bodyPr wrap="none" lIns="91440" tIns="91440" rIns="91440" bIns="91440" rtlCol="0">
            <a:noAutofit/>
          </a:bodyPr>
          <a:lstStyle/>
          <a:p>
            <a:pPr algn="l">
              <a:spcBef>
                <a:spcPts val="600"/>
              </a:spcBef>
            </a:pPr>
            <a:r>
              <a:rPr lang="en-US" sz="3200" dirty="0">
                <a:solidFill>
                  <a:schemeClr val="bg1"/>
                </a:solidFill>
                <a:latin typeface="Manulife JH Sans Demibold" panose="020B0703040401060103" pitchFamily="34" charset="0"/>
              </a:rPr>
              <a:t>1.4% </a:t>
            </a:r>
          </a:p>
          <a:p>
            <a:pPr algn="l">
              <a:spcBef>
                <a:spcPts val="600"/>
              </a:spcBef>
            </a:pPr>
            <a:r>
              <a:rPr lang="en-US" sz="1100" dirty="0">
                <a:solidFill>
                  <a:schemeClr val="bg1"/>
                </a:solidFill>
                <a:latin typeface="Manulife JH Sans Demibold" panose="020B0703040401060103" pitchFamily="34" charset="0"/>
              </a:rPr>
              <a:t>‘25 Y/Y Job Growth</a:t>
            </a:r>
          </a:p>
        </p:txBody>
      </p:sp>
      <p:sp>
        <p:nvSpPr>
          <p:cNvPr id="36" name="TextBox 35">
            <a:extLst>
              <a:ext uri="{FF2B5EF4-FFF2-40B4-BE49-F238E27FC236}">
                <a16:creationId xmlns:a16="http://schemas.microsoft.com/office/drawing/2014/main" id="{C65EB0A4-CDB0-9D62-1F91-EEF07C26B4C9}"/>
              </a:ext>
            </a:extLst>
          </p:cNvPr>
          <p:cNvSpPr txBox="1"/>
          <p:nvPr/>
        </p:nvSpPr>
        <p:spPr>
          <a:xfrm>
            <a:off x="5572496" y="5424582"/>
            <a:ext cx="1362227" cy="861132"/>
          </a:xfrm>
          <a:prstGeom prst="rect">
            <a:avLst/>
          </a:prstGeom>
          <a:solidFill>
            <a:srgbClr val="004420"/>
          </a:solidFill>
        </p:spPr>
        <p:txBody>
          <a:bodyPr wrap="none" lIns="91440" tIns="91440" rIns="91440" bIns="91440" rtlCol="0">
            <a:noAutofit/>
          </a:bodyPr>
          <a:lstStyle/>
          <a:p>
            <a:pPr algn="l">
              <a:spcBef>
                <a:spcPts val="600"/>
              </a:spcBef>
            </a:pPr>
            <a:r>
              <a:rPr lang="en-US" sz="3200">
                <a:solidFill>
                  <a:schemeClr val="bg1"/>
                </a:solidFill>
                <a:latin typeface="Manulife JH Sans Demibold" panose="020B0703040401060103" pitchFamily="34" charset="0"/>
              </a:rPr>
              <a:t>2.25% </a:t>
            </a:r>
          </a:p>
          <a:p>
            <a:pPr algn="l">
              <a:spcBef>
                <a:spcPts val="600"/>
              </a:spcBef>
            </a:pPr>
            <a:r>
              <a:rPr lang="en-US" sz="1100">
                <a:solidFill>
                  <a:schemeClr val="bg1"/>
                </a:solidFill>
                <a:latin typeface="Manulife JH Sans Demibold" panose="020B0703040401060103" pitchFamily="34" charset="0"/>
              </a:rPr>
              <a:t>Overnight Rate</a:t>
            </a:r>
            <a:r>
              <a:rPr lang="en-US" sz="1100" baseline="30000">
                <a:solidFill>
                  <a:schemeClr val="bg1"/>
                </a:solidFill>
                <a:latin typeface="Manulife JH Sans Demibold" panose="020B0703040401060103" pitchFamily="34" charset="0"/>
              </a:rPr>
              <a:t>6</a:t>
            </a:r>
          </a:p>
        </p:txBody>
      </p:sp>
      <p:sp>
        <p:nvSpPr>
          <p:cNvPr id="2" name="object 2">
            <a:extLst>
              <a:ext uri="{FF2B5EF4-FFF2-40B4-BE49-F238E27FC236}">
                <a16:creationId xmlns:a16="http://schemas.microsoft.com/office/drawing/2014/main" id="{108760D8-4AC8-DA26-E598-6DF49FFC8931}"/>
              </a:ext>
            </a:extLst>
          </p:cNvPr>
          <p:cNvSpPr txBox="1"/>
          <p:nvPr/>
        </p:nvSpPr>
        <p:spPr>
          <a:xfrm>
            <a:off x="1296138" y="1290828"/>
            <a:ext cx="5917462" cy="4016595"/>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Canada enters 2026 in a far more stable position than initially anticipated; </a:t>
            </a:r>
            <a:r>
              <a:rPr lang="en-US" sz="1200" spc="-18">
                <a:latin typeface="Manulife JH Sans" panose="020B0503040401060103" pitchFamily="34" charset="0"/>
                <a:cs typeface="Calibri"/>
              </a:rPr>
              <a:t>even as trade war, immigration policy shifts, geopolitical tensions, and elections collectively posed the potential to derail the economy. </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Third quarter GDP returned to positive territory, helping to quell fears of a recession following a 0.5% contraction in second quarter.</a:t>
            </a:r>
            <a:r>
              <a:rPr lang="en-US" sz="1200" b="1" spc="-18" baseline="30000">
                <a:latin typeface="Manulife JH Sans" panose="020B0503040401060103" pitchFamily="34" charset="0"/>
                <a:cs typeface="Calibri"/>
              </a:rPr>
              <a:t> </a:t>
            </a:r>
            <a:r>
              <a:rPr lang="en-US" sz="1200" spc="-18" baseline="30000">
                <a:latin typeface="Manulife JH Sans" panose="020B0503040401060103" pitchFamily="34" charset="0"/>
                <a:cs typeface="Calibri"/>
              </a:rPr>
              <a:t>1</a:t>
            </a:r>
            <a:r>
              <a:rPr lang="en-US" sz="1200" b="1"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Per-capita GDP is set to increase in 2025 for the first time in three years. A reliable indicator of how households and consumers experience the economy, the trajectory reflects a smaller </a:t>
            </a:r>
            <a:r>
              <a:rPr lang="en-US" sz="1200" spc="-18" err="1">
                <a:latin typeface="Manulife JH Sans" panose="020B0503040401060103" pitchFamily="34" charset="0"/>
                <a:cs typeface="Calibri"/>
              </a:rPr>
              <a:t>labour</a:t>
            </a:r>
            <a:r>
              <a:rPr lang="en-US" sz="1200" spc="-18">
                <a:latin typeface="Manulife JH Sans" panose="020B0503040401060103" pitchFamily="34" charset="0"/>
                <a:cs typeface="Calibri"/>
              </a:rPr>
              <a:t> force and consumer base related to immigration policy, while GDP turns positive.</a:t>
            </a:r>
            <a:r>
              <a:rPr lang="en-US" sz="1200" spc="-18" baseline="30000">
                <a:latin typeface="Manulife JH Sans" panose="020B0503040401060103" pitchFamily="34" charset="0"/>
                <a:cs typeface="Calibri"/>
              </a:rPr>
              <a:t>2</a:t>
            </a: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Spending volatility poses enhanced risk; consumption fell 0.1% in 3Q.</a:t>
            </a:r>
            <a:r>
              <a:rPr lang="en-US" sz="1200" spc="-18" baseline="30000">
                <a:latin typeface="Manulife JH Sans" panose="020B0503040401060103" pitchFamily="34" charset="0"/>
                <a:cs typeface="Calibri"/>
              </a:rPr>
              <a:t>1</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The advance retail sales indicator points to rebounding retail sales; and an increase in core retail sales per RBC cardholder spending reports.</a:t>
            </a:r>
            <a:r>
              <a:rPr lang="en-US" sz="1200" spc="-18" baseline="30000">
                <a:latin typeface="Manulife JH Sans" panose="020B0503040401060103" pitchFamily="34" charset="0"/>
                <a:cs typeface="Calibri"/>
              </a:rPr>
              <a:t> 3</a:t>
            </a:r>
          </a:p>
          <a:p>
            <a:pPr marL="227013" marR="426084"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The translation of immigration caps to population growth and the economy will reverberate in consumer demand and </a:t>
            </a:r>
            <a:r>
              <a:rPr lang="en-US" sz="1200" b="1" spc="-18" err="1">
                <a:latin typeface="Manulife JH Sans" panose="020B0503040401060103" pitchFamily="34" charset="0"/>
                <a:cs typeface="Calibri"/>
              </a:rPr>
              <a:t>labour</a:t>
            </a:r>
            <a:r>
              <a:rPr lang="en-US" sz="1200" b="1" spc="-18">
                <a:latin typeface="Manulife JH Sans" panose="020B0503040401060103" pitchFamily="34" charset="0"/>
                <a:cs typeface="Calibri"/>
              </a:rPr>
              <a:t> supply.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Annualized population growth slowed to 0.3% through 3Q from a peak of 3.5% in 2023. Net non-permanent residents fell by 300,000+, but may buoy per capita GDP, allowing the unemployment rate to stabilize further.</a:t>
            </a:r>
            <a:r>
              <a:rPr lang="en-US" sz="1200" spc="-18" baseline="30000">
                <a:latin typeface="Manulife JH Sans" panose="020B0503040401060103" pitchFamily="34" charset="0"/>
                <a:cs typeface="Calibri"/>
              </a:rPr>
              <a:t>4</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The 2025 federal budget sets the stage for infrastructure, with capital inflows into housing, R&amp;D, and industrial modernization; and supply chain stability.</a:t>
            </a:r>
            <a:r>
              <a:rPr lang="en-US" sz="1200" spc="-18" baseline="30000">
                <a:latin typeface="Manulife JH Sans" panose="020B0503040401060103" pitchFamily="34" charset="0"/>
                <a:cs typeface="Calibri"/>
              </a:rPr>
              <a:t>5</a:t>
            </a:r>
            <a:r>
              <a:rPr lang="en-US" sz="1200" spc="-18">
                <a:latin typeface="Manulife JH Sans" panose="020B0503040401060103" pitchFamily="34" charset="0"/>
                <a:cs typeface="Calibri"/>
              </a:rPr>
              <a:t> </a:t>
            </a:r>
            <a:endParaRPr lang="en-US" sz="1200" spc="-18" baseline="30000">
              <a:latin typeface="Manulife JH Sans" panose="020B0503040401060103" pitchFamily="34" charset="0"/>
              <a:cs typeface="Calibri"/>
            </a:endParaRPr>
          </a:p>
        </p:txBody>
      </p:sp>
      <p:graphicFrame>
        <p:nvGraphicFramePr>
          <p:cNvPr id="8" name="Chart 7">
            <a:extLst>
              <a:ext uri="{FF2B5EF4-FFF2-40B4-BE49-F238E27FC236}">
                <a16:creationId xmlns:a16="http://schemas.microsoft.com/office/drawing/2014/main" id="{CFDE5E25-5797-49DA-8E6A-A0F6D8C975E4}"/>
              </a:ext>
            </a:extLst>
          </p:cNvPr>
          <p:cNvGraphicFramePr>
            <a:graphicFrameLocks/>
          </p:cNvGraphicFramePr>
          <p:nvPr>
            <p:extLst>
              <p:ext uri="{D42A27DB-BD31-4B8C-83A1-F6EECF244321}">
                <p14:modId xmlns:p14="http://schemas.microsoft.com/office/powerpoint/2010/main" val="1433121945"/>
              </p:ext>
            </p:extLst>
          </p:nvPr>
        </p:nvGraphicFramePr>
        <p:xfrm>
          <a:off x="7155920" y="3989751"/>
          <a:ext cx="4389120" cy="2016162"/>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5E2B11B4-6424-5FAB-48CA-CFC7DC424807}"/>
              </a:ext>
            </a:extLst>
          </p:cNvPr>
          <p:cNvSpPr/>
          <p:nvPr/>
        </p:nvSpPr>
        <p:spPr>
          <a:xfrm>
            <a:off x="8691613" y="4350233"/>
            <a:ext cx="2348564" cy="42389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a:solidFill>
                  <a:schemeClr val="accent1"/>
                </a:solidFill>
                <a:latin typeface="Manulife JH Sans Demibold" panose="020B0703040401060103" pitchFamily="34" charset="0"/>
              </a:rPr>
              <a:t>Unemployment rate remains near </a:t>
            </a:r>
            <a:br>
              <a:rPr lang="en-US" sz="1000">
                <a:solidFill>
                  <a:schemeClr val="accent1"/>
                </a:solidFill>
                <a:latin typeface="Manulife JH Sans Demibold" panose="020B0703040401060103" pitchFamily="34" charset="0"/>
              </a:rPr>
            </a:br>
            <a:r>
              <a:rPr lang="en-US" sz="1000">
                <a:solidFill>
                  <a:schemeClr val="accent1"/>
                </a:solidFill>
                <a:latin typeface="Manulife JH Sans Demibold" panose="020B0703040401060103" pitchFamily="34" charset="0"/>
              </a:rPr>
              <a:t>5-year average, as labor markets cool</a:t>
            </a:r>
            <a:endParaRPr lang="en-US" sz="1000" kern="1200">
              <a:solidFill>
                <a:schemeClr val="accent1"/>
              </a:solidFill>
              <a:latin typeface="Manulife JH Sans Demibold" panose="020B0703040401060103" pitchFamily="34" charset="0"/>
            </a:endParaRPr>
          </a:p>
        </p:txBody>
      </p:sp>
    </p:spTree>
    <p:extLst>
      <p:ext uri="{BB962C8B-B14F-4D97-AF65-F5344CB8AC3E}">
        <p14:creationId xmlns:p14="http://schemas.microsoft.com/office/powerpoint/2010/main" val="898528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F693-6C7A-5AFF-1F21-0C7439E52D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88C029E-04F2-FDDF-52F4-096A0C1C303E}"/>
              </a:ext>
            </a:extLst>
          </p:cNvPr>
          <p:cNvSpPr txBox="1"/>
          <p:nvPr/>
        </p:nvSpPr>
        <p:spPr>
          <a:xfrm>
            <a:off x="1288506" y="6368833"/>
            <a:ext cx="8241267" cy="378272"/>
          </a:xfrm>
          <a:prstGeom prst="rect">
            <a:avLst/>
          </a:prstGeom>
          <a:noFill/>
        </p:spPr>
        <p:txBody>
          <a:bodyPr wrap="square" lIns="0" tIns="0" rIns="0" bIns="0" numCol="1" spcCol="0" rtlCol="0" anchor="t">
            <a:noAutofit/>
          </a:bodyPr>
          <a:lstStyle/>
          <a:p>
            <a:r>
              <a:rPr lang="en-US" sz="800">
                <a:solidFill>
                  <a:schemeClr val="bg1">
                    <a:lumMod val="65000"/>
                  </a:schemeClr>
                </a:solidFill>
              </a:rPr>
              <a:t>1 </a:t>
            </a:r>
            <a:r>
              <a:rPr lang="en-US" sz="800" err="1">
                <a:solidFill>
                  <a:schemeClr val="bg1">
                    <a:lumMod val="65000"/>
                  </a:schemeClr>
                </a:solidFill>
              </a:rPr>
              <a:t>Preqin</a:t>
            </a:r>
            <a:r>
              <a:rPr lang="en-US" sz="800">
                <a:solidFill>
                  <a:schemeClr val="bg1">
                    <a:lumMod val="65000"/>
                  </a:schemeClr>
                </a:solidFill>
              </a:rPr>
              <a:t>. Data as of December 2025. Note: Dry Powder includes North America for Real Estate value added, core, opportunistic, core-plus. 2 “Canadian Commercial Real Estate Market Update.” Altus Group. Q3 2025. 3 “3Q25 Canada Investment Overview.” CBRE. December 2025.</a:t>
            </a:r>
          </a:p>
        </p:txBody>
      </p:sp>
      <p:sp>
        <p:nvSpPr>
          <p:cNvPr id="7" name="Title 6">
            <a:extLst>
              <a:ext uri="{FF2B5EF4-FFF2-40B4-BE49-F238E27FC236}">
                <a16:creationId xmlns:a16="http://schemas.microsoft.com/office/drawing/2014/main" id="{3E5FA53F-0100-BB82-92CB-095CA2462693}"/>
              </a:ext>
            </a:extLst>
          </p:cNvPr>
          <p:cNvSpPr>
            <a:spLocks noGrp="1"/>
          </p:cNvSpPr>
          <p:nvPr>
            <p:ph type="title"/>
          </p:nvPr>
        </p:nvSpPr>
        <p:spPr>
          <a:xfrm>
            <a:off x="1296140" y="504446"/>
            <a:ext cx="10270386" cy="373055"/>
          </a:xfrm>
        </p:spPr>
        <p:txBody>
          <a:bodyPr/>
          <a:lstStyle/>
          <a:p>
            <a:r>
              <a:rPr lang="en-US" spc="-150"/>
              <a:t>Canada Capital Markets</a:t>
            </a:r>
          </a:p>
        </p:txBody>
      </p:sp>
      <p:sp>
        <p:nvSpPr>
          <p:cNvPr id="23" name="Text Placeholder 22">
            <a:extLst>
              <a:ext uri="{FF2B5EF4-FFF2-40B4-BE49-F238E27FC236}">
                <a16:creationId xmlns:a16="http://schemas.microsoft.com/office/drawing/2014/main" id="{9AEEF0BF-8923-25A8-82CD-E2B10A9F51A8}"/>
              </a:ext>
            </a:extLst>
          </p:cNvPr>
          <p:cNvSpPr>
            <a:spLocks noGrp="1"/>
          </p:cNvSpPr>
          <p:nvPr>
            <p:ph type="body" sz="quarter" idx="13"/>
          </p:nvPr>
        </p:nvSpPr>
        <p:spPr/>
        <p:txBody>
          <a:bodyPr/>
          <a:lstStyle/>
          <a:p>
            <a:r>
              <a:rPr lang="en-US"/>
              <a:t>Capital Markets</a:t>
            </a:r>
          </a:p>
        </p:txBody>
      </p:sp>
      <p:sp>
        <p:nvSpPr>
          <p:cNvPr id="18" name="Text Placeholder 17">
            <a:extLst>
              <a:ext uri="{FF2B5EF4-FFF2-40B4-BE49-F238E27FC236}">
                <a16:creationId xmlns:a16="http://schemas.microsoft.com/office/drawing/2014/main" id="{CC335448-3504-A4A1-9D80-C49CE4237A68}"/>
              </a:ext>
            </a:extLst>
          </p:cNvPr>
          <p:cNvSpPr>
            <a:spLocks noGrp="1"/>
          </p:cNvSpPr>
          <p:nvPr>
            <p:ph type="body" sz="quarter" idx="14"/>
          </p:nvPr>
        </p:nvSpPr>
        <p:spPr/>
        <p:txBody>
          <a:bodyPr/>
          <a:lstStyle/>
          <a:p>
            <a:r>
              <a:rPr lang="en-US"/>
              <a:t>Rate cuts did little to reignite the capital markets in 2025, as the BoC monitors inflation alongside economic growth. </a:t>
            </a:r>
          </a:p>
        </p:txBody>
      </p:sp>
      <p:sp>
        <p:nvSpPr>
          <p:cNvPr id="32" name="TextBox 31">
            <a:extLst>
              <a:ext uri="{FF2B5EF4-FFF2-40B4-BE49-F238E27FC236}">
                <a16:creationId xmlns:a16="http://schemas.microsoft.com/office/drawing/2014/main" id="{649C2BA1-6FA1-F4D2-28D3-646600F64E8C}"/>
              </a:ext>
            </a:extLst>
          </p:cNvPr>
          <p:cNvSpPr txBox="1"/>
          <p:nvPr/>
        </p:nvSpPr>
        <p:spPr>
          <a:xfrm>
            <a:off x="1288506" y="5424582"/>
            <a:ext cx="1362227" cy="861132"/>
          </a:xfrm>
          <a:prstGeom prst="rect">
            <a:avLst/>
          </a:prstGeom>
          <a:solidFill>
            <a:srgbClr val="00A758"/>
          </a:solidFill>
        </p:spPr>
        <p:txBody>
          <a:bodyPr wrap="none" lIns="91440" tIns="91440" rIns="91440" bIns="91440" rtlCol="0" anchor="t">
            <a:noAutofit/>
          </a:bodyPr>
          <a:lstStyle/>
          <a:p>
            <a:pPr>
              <a:spcBef>
                <a:spcPts val="600"/>
              </a:spcBef>
            </a:pPr>
            <a:r>
              <a:rPr lang="en-US" sz="3200">
                <a:solidFill>
                  <a:schemeClr val="bg1"/>
                </a:solidFill>
                <a:latin typeface="Manulife JH Sans Demibold"/>
              </a:rPr>
              <a:t>$241B</a:t>
            </a:r>
            <a:endParaRPr lang="en-US" sz="3200">
              <a:solidFill>
                <a:schemeClr val="bg1"/>
              </a:solidFill>
              <a:latin typeface="Manulife JH Sans Demibold" panose="020B0703040401060103" pitchFamily="34" charset="0"/>
            </a:endParaRPr>
          </a:p>
          <a:p>
            <a:pPr>
              <a:spcBef>
                <a:spcPts val="600"/>
              </a:spcBef>
            </a:pPr>
            <a:r>
              <a:rPr lang="en-US" sz="1100">
                <a:solidFill>
                  <a:schemeClr val="bg1"/>
                </a:solidFill>
                <a:latin typeface="Manulife JH Sans Demibold"/>
              </a:rPr>
              <a:t>Dry Powder</a:t>
            </a:r>
            <a:r>
              <a:rPr lang="en-US" sz="1100" baseline="30000">
                <a:solidFill>
                  <a:schemeClr val="bg1"/>
                </a:solidFill>
                <a:latin typeface="Manulife JH Sans Demibold" panose="020B0703040401060103" pitchFamily="34" charset="0"/>
              </a:rPr>
              <a:t> 1</a:t>
            </a:r>
            <a:endParaRPr lang="en-US" sz="1100">
              <a:solidFill>
                <a:schemeClr val="bg1"/>
              </a:solidFill>
              <a:latin typeface="Manulife JH Sans Demibold"/>
            </a:endParaRPr>
          </a:p>
        </p:txBody>
      </p:sp>
      <p:sp>
        <p:nvSpPr>
          <p:cNvPr id="34" name="TextBox 33">
            <a:extLst>
              <a:ext uri="{FF2B5EF4-FFF2-40B4-BE49-F238E27FC236}">
                <a16:creationId xmlns:a16="http://schemas.microsoft.com/office/drawing/2014/main" id="{8A010BB9-367B-A9A0-1E48-BBCF340D4B92}"/>
              </a:ext>
            </a:extLst>
          </p:cNvPr>
          <p:cNvSpPr txBox="1"/>
          <p:nvPr/>
        </p:nvSpPr>
        <p:spPr>
          <a:xfrm>
            <a:off x="2713078" y="5424582"/>
            <a:ext cx="1362227" cy="861132"/>
          </a:xfrm>
          <a:prstGeom prst="rect">
            <a:avLst/>
          </a:prstGeom>
          <a:solidFill>
            <a:srgbClr val="06874E"/>
          </a:solidFill>
        </p:spPr>
        <p:txBody>
          <a:bodyPr wrap="none" lIns="91440" tIns="91440" rIns="91440" bIns="91440" rtlCol="0">
            <a:noAutofit/>
          </a:bodyPr>
          <a:lstStyle/>
          <a:p>
            <a:pPr>
              <a:spcBef>
                <a:spcPts val="600"/>
              </a:spcBef>
            </a:pPr>
            <a:r>
              <a:rPr lang="en-US" sz="3200">
                <a:solidFill>
                  <a:schemeClr val="bg1"/>
                </a:solidFill>
                <a:latin typeface="Manulife JH Sans Demibold" panose="020B0703040401060103" pitchFamily="34" charset="0"/>
              </a:rPr>
              <a:t>$36B</a:t>
            </a:r>
          </a:p>
          <a:p>
            <a:pPr>
              <a:spcBef>
                <a:spcPts val="600"/>
              </a:spcBef>
            </a:pPr>
            <a:r>
              <a:rPr lang="en-US" sz="1100">
                <a:solidFill>
                  <a:schemeClr val="bg1"/>
                </a:solidFill>
                <a:latin typeface="Manulife JH Sans Demibold" panose="020B0703040401060103" pitchFamily="34" charset="0"/>
              </a:rPr>
              <a:t>Trans. Volume </a:t>
            </a:r>
            <a:r>
              <a:rPr lang="en-US" sz="1100" baseline="30000">
                <a:solidFill>
                  <a:schemeClr val="bg1"/>
                </a:solidFill>
                <a:latin typeface="Manulife JH Sans Demibold" panose="020B0703040401060103" pitchFamily="34" charset="0"/>
              </a:rPr>
              <a:t>1</a:t>
            </a:r>
          </a:p>
        </p:txBody>
      </p:sp>
      <p:sp>
        <p:nvSpPr>
          <p:cNvPr id="35" name="TextBox 34">
            <a:extLst>
              <a:ext uri="{FF2B5EF4-FFF2-40B4-BE49-F238E27FC236}">
                <a16:creationId xmlns:a16="http://schemas.microsoft.com/office/drawing/2014/main" id="{2E62E996-81CD-6AEC-42B3-6CB648B6BA2F}"/>
              </a:ext>
            </a:extLst>
          </p:cNvPr>
          <p:cNvSpPr txBox="1"/>
          <p:nvPr/>
        </p:nvSpPr>
        <p:spPr>
          <a:xfrm>
            <a:off x="4137650" y="5424582"/>
            <a:ext cx="1362227" cy="861132"/>
          </a:xfrm>
          <a:prstGeom prst="rect">
            <a:avLst/>
          </a:prstGeom>
          <a:solidFill>
            <a:srgbClr val="046138"/>
          </a:solidFill>
        </p:spPr>
        <p:txBody>
          <a:bodyPr wrap="none" lIns="91440" tIns="91440" rIns="91440" bIns="91440" rtlCol="0">
            <a:noAutofit/>
          </a:bodyPr>
          <a:lstStyle/>
          <a:p>
            <a:pPr>
              <a:spcBef>
                <a:spcPts val="600"/>
              </a:spcBef>
            </a:pPr>
            <a:r>
              <a:rPr lang="en-US" sz="3200" dirty="0">
                <a:solidFill>
                  <a:schemeClr val="bg1"/>
                </a:solidFill>
                <a:latin typeface="Manulife JH Sans Demibold" panose="020B0703040401060103" pitchFamily="34" charset="0"/>
              </a:rPr>
              <a:t>2.5% </a:t>
            </a:r>
          </a:p>
          <a:p>
            <a:pPr>
              <a:spcBef>
                <a:spcPts val="600"/>
              </a:spcBef>
            </a:pPr>
            <a:r>
              <a:rPr lang="en-US" sz="1100" dirty="0">
                <a:solidFill>
                  <a:schemeClr val="bg1"/>
                </a:solidFill>
                <a:latin typeface="Manulife JH Sans Demibold" panose="020B0703040401060103" pitchFamily="34" charset="0"/>
              </a:rPr>
              <a:t>Y/Y Total Return</a:t>
            </a:r>
          </a:p>
        </p:txBody>
      </p:sp>
      <p:sp>
        <p:nvSpPr>
          <p:cNvPr id="36" name="TextBox 35">
            <a:extLst>
              <a:ext uri="{FF2B5EF4-FFF2-40B4-BE49-F238E27FC236}">
                <a16:creationId xmlns:a16="http://schemas.microsoft.com/office/drawing/2014/main" id="{CCCC96C0-B5F4-F39D-AD9B-92F38D7BECE5}"/>
              </a:ext>
            </a:extLst>
          </p:cNvPr>
          <p:cNvSpPr txBox="1"/>
          <p:nvPr/>
        </p:nvSpPr>
        <p:spPr>
          <a:xfrm>
            <a:off x="5572496" y="5424582"/>
            <a:ext cx="1362227" cy="861132"/>
          </a:xfrm>
          <a:prstGeom prst="rect">
            <a:avLst/>
          </a:prstGeom>
          <a:solidFill>
            <a:srgbClr val="004420"/>
          </a:solidFill>
        </p:spPr>
        <p:txBody>
          <a:bodyPr wrap="none" lIns="91440" tIns="91440" rIns="91440" bIns="91440" rtlCol="0">
            <a:noAutofit/>
          </a:bodyPr>
          <a:lstStyle/>
          <a:p>
            <a:pPr>
              <a:spcBef>
                <a:spcPts val="600"/>
              </a:spcBef>
            </a:pPr>
            <a:r>
              <a:rPr lang="en-US" sz="3200">
                <a:solidFill>
                  <a:schemeClr val="bg1"/>
                </a:solidFill>
                <a:latin typeface="Manulife JH Sans Demibold" panose="020B0703040401060103" pitchFamily="34" charset="0"/>
              </a:rPr>
              <a:t>5.5% </a:t>
            </a:r>
          </a:p>
          <a:p>
            <a:pPr>
              <a:spcBef>
                <a:spcPts val="600"/>
              </a:spcBef>
            </a:pPr>
            <a:r>
              <a:rPr lang="en-US" sz="1100">
                <a:solidFill>
                  <a:schemeClr val="bg1"/>
                </a:solidFill>
                <a:latin typeface="Manulife JH Sans Demibold" panose="020B0703040401060103" pitchFamily="34" charset="0"/>
              </a:rPr>
              <a:t>Cap Rate</a:t>
            </a:r>
          </a:p>
        </p:txBody>
      </p:sp>
      <p:sp>
        <p:nvSpPr>
          <p:cNvPr id="25" name="TextBox 24">
            <a:extLst>
              <a:ext uri="{FF2B5EF4-FFF2-40B4-BE49-F238E27FC236}">
                <a16:creationId xmlns:a16="http://schemas.microsoft.com/office/drawing/2014/main" id="{6B067DC0-9EAD-17C5-0F6D-798E95B0ACAC}"/>
              </a:ext>
            </a:extLst>
          </p:cNvPr>
          <p:cNvSpPr txBox="1"/>
          <p:nvPr/>
        </p:nvSpPr>
        <p:spPr>
          <a:xfrm>
            <a:off x="7182837" y="1294636"/>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Transaction Volume by Property Type</a:t>
            </a:r>
          </a:p>
        </p:txBody>
      </p:sp>
      <p:sp>
        <p:nvSpPr>
          <p:cNvPr id="26" name="TextBox 25">
            <a:extLst>
              <a:ext uri="{FF2B5EF4-FFF2-40B4-BE49-F238E27FC236}">
                <a16:creationId xmlns:a16="http://schemas.microsoft.com/office/drawing/2014/main" id="{8FDD3580-37D3-F191-296D-67F429AB042D}"/>
              </a:ext>
            </a:extLst>
          </p:cNvPr>
          <p:cNvSpPr txBox="1"/>
          <p:nvPr/>
        </p:nvSpPr>
        <p:spPr>
          <a:xfrm>
            <a:off x="7182837" y="3453539"/>
            <a:ext cx="3531052"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a:t>
            </a:r>
            <a:r>
              <a:rPr lang="en-US" sz="800">
                <a:solidFill>
                  <a:schemeClr val="bg1">
                    <a:lumMod val="65000"/>
                  </a:schemeClr>
                </a:solidFill>
                <a:ea typeface="Calibri" panose="020F0502020204030204" pitchFamily="34" charset="0"/>
                <a:cs typeface="Calibri" panose="020F0502020204030204" pitchFamily="34" charset="0"/>
              </a:rPr>
              <a:t>December 2025.</a:t>
            </a:r>
            <a:endParaRPr lang="en-US" sz="800">
              <a:solidFill>
                <a:schemeClr val="bg1">
                  <a:lumMod val="65000"/>
                </a:schemeClr>
              </a:solidFill>
              <a:latin typeface="+mj-lt"/>
              <a:ea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5B9E6A8-A3BB-614B-C3E7-EF093E3FDE15}"/>
              </a:ext>
            </a:extLst>
          </p:cNvPr>
          <p:cNvSpPr txBox="1"/>
          <p:nvPr/>
        </p:nvSpPr>
        <p:spPr>
          <a:xfrm>
            <a:off x="7182837" y="3790133"/>
            <a:ext cx="4018732"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Cap Rate by Property Type</a:t>
            </a:r>
          </a:p>
        </p:txBody>
      </p:sp>
      <p:sp>
        <p:nvSpPr>
          <p:cNvPr id="28" name="TextBox 27">
            <a:extLst>
              <a:ext uri="{FF2B5EF4-FFF2-40B4-BE49-F238E27FC236}">
                <a16:creationId xmlns:a16="http://schemas.microsoft.com/office/drawing/2014/main" id="{7138783A-10D6-81D6-494B-87B0B528E6D2}"/>
              </a:ext>
            </a:extLst>
          </p:cNvPr>
          <p:cNvSpPr txBox="1"/>
          <p:nvPr/>
        </p:nvSpPr>
        <p:spPr>
          <a:xfrm>
            <a:off x="7182837" y="6070270"/>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MSCI. Data as of December 2025.</a:t>
            </a:r>
          </a:p>
        </p:txBody>
      </p:sp>
      <p:sp>
        <p:nvSpPr>
          <p:cNvPr id="29" name="Rectangle 28">
            <a:extLst>
              <a:ext uri="{FF2B5EF4-FFF2-40B4-BE49-F238E27FC236}">
                <a16:creationId xmlns:a16="http://schemas.microsoft.com/office/drawing/2014/main" id="{EFA92CDC-0403-9D41-EE60-75920777DE9F}"/>
              </a:ext>
            </a:extLst>
          </p:cNvPr>
          <p:cNvSpPr/>
          <p:nvPr/>
        </p:nvSpPr>
        <p:spPr>
          <a:xfrm>
            <a:off x="9095963" y="1692785"/>
            <a:ext cx="2341228" cy="3782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Volume is down 50% from peak with office/industrial hit hardest</a:t>
            </a:r>
            <a:endParaRPr lang="en-US" sz="1000" b="1" kern="1200">
              <a:solidFill>
                <a:schemeClr val="accent1"/>
              </a:solidFill>
              <a:latin typeface="Manulife JH Sans Demibold" panose="020B0703040401060103" pitchFamily="34" charset="0"/>
            </a:endParaRPr>
          </a:p>
        </p:txBody>
      </p:sp>
      <p:sp>
        <p:nvSpPr>
          <p:cNvPr id="3" name="object 2">
            <a:extLst>
              <a:ext uri="{FF2B5EF4-FFF2-40B4-BE49-F238E27FC236}">
                <a16:creationId xmlns:a16="http://schemas.microsoft.com/office/drawing/2014/main" id="{FAA10DAB-5AEE-24E8-E826-9DD5E1C8C78E}"/>
              </a:ext>
            </a:extLst>
          </p:cNvPr>
          <p:cNvSpPr txBox="1"/>
          <p:nvPr/>
        </p:nvSpPr>
        <p:spPr>
          <a:xfrm>
            <a:off x="1296138" y="1290828"/>
            <a:ext cx="5638585" cy="4133754"/>
          </a:xfrm>
          <a:prstGeom prst="rect">
            <a:avLst/>
          </a:prstGeom>
        </p:spPr>
        <p:txBody>
          <a:bodyPr vert="horz" wrap="square" lIns="0" tIns="12700" rIns="0" bIns="0" rtlCol="0" anchor="t">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a:cs typeface="Calibri"/>
              </a:rPr>
              <a:t>While inflation appears to be moving into the rearview mirror, investors are keen to see demand upside. </a:t>
            </a:r>
            <a:r>
              <a:rPr lang="en-US" sz="1200" spc="-18">
                <a:latin typeface="Manulife JH Sans"/>
                <a:cs typeface="Calibri"/>
              </a:rPr>
              <a:t>The </a:t>
            </a:r>
            <a:r>
              <a:rPr lang="en-US" sz="1200" spc="-18" err="1">
                <a:latin typeface="Manulife JH Sans"/>
                <a:cs typeface="Calibri"/>
              </a:rPr>
              <a:t>labour</a:t>
            </a:r>
            <a:r>
              <a:rPr lang="en-US" sz="1200" spc="-18">
                <a:latin typeface="Manulife JH Sans"/>
                <a:cs typeface="Calibri"/>
              </a:rPr>
              <a:t> market and spending were subdued and previously strong demographic trends untethered; but economic resilience has the potential to position CRE investment more favorably in 2026. </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a:cs typeface="Calibri"/>
              </a:rPr>
              <a:t>At the close of third quarter 2025, transaction volume under-paced the same period in 2024. </a:t>
            </a:r>
            <a:r>
              <a:rPr lang="en-US" sz="1200" spc="-18">
                <a:latin typeface="Manulife JH Sans"/>
                <a:cs typeface="Calibri"/>
              </a:rPr>
              <a:t>Year-to-date activity was down ~12.0% to $36.0B.</a:t>
            </a:r>
            <a:r>
              <a:rPr lang="en-US" sz="1200" spc="-18" baseline="30000">
                <a:latin typeface="Manulife JH Sans"/>
                <a:cs typeface="Calibri"/>
              </a:rPr>
              <a:t>2</a:t>
            </a:r>
            <a:r>
              <a:rPr lang="en-US" sz="1200" spc="-18">
                <a:latin typeface="Manulife JH Sans"/>
                <a:cs typeface="Calibri"/>
              </a:rPr>
              <a:t> </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Per CBRE, multifamily led quarterly activity, potentially reflecting slowing development and extension of the 2025 immigration target into 2026.</a:t>
            </a:r>
            <a:r>
              <a:rPr lang="en-US" sz="1200" spc="-18" baseline="30000">
                <a:latin typeface="Manulife JH Sans"/>
                <a:cs typeface="Calibri"/>
              </a:rPr>
              <a:t>3</a:t>
            </a:r>
          </a:p>
          <a:p>
            <a:pPr marL="228600" marR="425450" indent="-19177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Buying activity continues to be dominated by private investors, accounting for more than 40% of transactions in the third quarter.</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Pension funds were inactive in the third quarter; and though just a small slice at 10%, foreign buyers remained as active as they were in 2024.</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All cross-border activity was U.S.-based, concentrated in industrial.</a:t>
            </a:r>
          </a:p>
          <a:p>
            <a:pPr marL="226695" marR="425450" lvl="1"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Measured economic improvement paired with higher confidence in a more stable rate environment should translate into more activity. </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Unanticipated demand-side shocks could create vulnerability as investors will likely continue to seek out cash flow and prioritize stability. </a:t>
            </a:r>
          </a:p>
          <a:p>
            <a:pPr marL="414655" marR="425450" lvl="1" indent="-188595">
              <a:spcBef>
                <a:spcPts val="300"/>
              </a:spcBef>
              <a:spcAft>
                <a:spcPts val="300"/>
              </a:spcAft>
              <a:buFont typeface="Arial Black"/>
              <a:buChar char="·"/>
              <a:tabLst>
                <a:tab pos="414655" algn="l"/>
              </a:tabLst>
            </a:pPr>
            <a:r>
              <a:rPr lang="en-US" sz="1200" spc="-18">
                <a:latin typeface="Manulife JH Sans"/>
                <a:cs typeface="Calibri"/>
              </a:rPr>
              <a:t>Future investment and development are anticipated to be intentional and aligned with broader economic recovery.</a:t>
            </a:r>
          </a:p>
        </p:txBody>
      </p:sp>
      <p:graphicFrame>
        <p:nvGraphicFramePr>
          <p:cNvPr id="5" name="Chart 4">
            <a:extLst>
              <a:ext uri="{FF2B5EF4-FFF2-40B4-BE49-F238E27FC236}">
                <a16:creationId xmlns:a16="http://schemas.microsoft.com/office/drawing/2014/main" id="{D6ED9F3A-635E-4F64-8DCE-40B04117F634}"/>
              </a:ext>
            </a:extLst>
          </p:cNvPr>
          <p:cNvGraphicFramePr>
            <a:graphicFrameLocks/>
          </p:cNvGraphicFramePr>
          <p:nvPr/>
        </p:nvGraphicFramePr>
        <p:xfrm>
          <a:off x="7182837" y="4057203"/>
          <a:ext cx="4255272" cy="1879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E86FBC46-34CC-4125-9D17-6C239579E505}"/>
              </a:ext>
            </a:extLst>
          </p:cNvPr>
          <p:cNvGraphicFramePr>
            <a:graphicFrameLocks/>
          </p:cNvGraphicFramePr>
          <p:nvPr/>
        </p:nvGraphicFramePr>
        <p:xfrm>
          <a:off x="7182837" y="1554379"/>
          <a:ext cx="4338167" cy="19116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2174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1E799-3064-1DA7-F0FE-ADBC3E49CB34}"/>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C8A5F3E-0B50-41E6-8DA4-0EDB48A9BA1D}"/>
              </a:ext>
            </a:extLst>
          </p:cNvPr>
          <p:cNvGraphicFramePr>
            <a:graphicFrameLocks/>
          </p:cNvGraphicFramePr>
          <p:nvPr>
            <p:extLst>
              <p:ext uri="{D42A27DB-BD31-4B8C-83A1-F6EECF244321}">
                <p14:modId xmlns:p14="http://schemas.microsoft.com/office/powerpoint/2010/main" val="1945437949"/>
              </p:ext>
            </p:extLst>
          </p:nvPr>
        </p:nvGraphicFramePr>
        <p:xfrm>
          <a:off x="1295400" y="1484909"/>
          <a:ext cx="4336146" cy="1999036"/>
        </p:xfrm>
        <a:graphic>
          <a:graphicData uri="http://schemas.openxmlformats.org/drawingml/2006/chart">
            <c:chart xmlns:c="http://schemas.openxmlformats.org/drawingml/2006/chart" xmlns:r="http://schemas.openxmlformats.org/officeDocument/2006/relationships" r:id="rId3"/>
          </a:graphicData>
        </a:graphic>
      </p:graphicFrame>
      <p:sp>
        <p:nvSpPr>
          <p:cNvPr id="18" name="Title 17">
            <a:extLst>
              <a:ext uri="{FF2B5EF4-FFF2-40B4-BE49-F238E27FC236}">
                <a16:creationId xmlns:a16="http://schemas.microsoft.com/office/drawing/2014/main" id="{7CEC8094-536B-18FF-CD5A-AD37C3F27EEE}"/>
              </a:ext>
            </a:extLst>
          </p:cNvPr>
          <p:cNvSpPr>
            <a:spLocks noGrp="1"/>
          </p:cNvSpPr>
          <p:nvPr>
            <p:ph type="title"/>
          </p:nvPr>
        </p:nvSpPr>
        <p:spPr>
          <a:xfrm>
            <a:off x="1296140" y="496951"/>
            <a:ext cx="10270386" cy="373055"/>
          </a:xfrm>
        </p:spPr>
        <p:txBody>
          <a:bodyPr/>
          <a:lstStyle/>
          <a:p>
            <a:r>
              <a:rPr lang="en-US" spc="-150"/>
              <a:t>Canada Commercial Real Estate Returns</a:t>
            </a:r>
            <a:endParaRPr lang="en-US" spc="-150">
              <a:highlight>
                <a:srgbClr val="FFFF00"/>
              </a:highlight>
            </a:endParaRPr>
          </a:p>
        </p:txBody>
      </p:sp>
      <p:sp>
        <p:nvSpPr>
          <p:cNvPr id="22" name="Text Placeholder 21">
            <a:extLst>
              <a:ext uri="{FF2B5EF4-FFF2-40B4-BE49-F238E27FC236}">
                <a16:creationId xmlns:a16="http://schemas.microsoft.com/office/drawing/2014/main" id="{436471E9-626D-CEFD-CB7E-03EA46F01D5B}"/>
              </a:ext>
            </a:extLst>
          </p:cNvPr>
          <p:cNvSpPr>
            <a:spLocks noGrp="1"/>
          </p:cNvSpPr>
          <p:nvPr>
            <p:ph type="body" sz="quarter" idx="13"/>
          </p:nvPr>
        </p:nvSpPr>
        <p:spPr/>
        <p:txBody>
          <a:bodyPr/>
          <a:lstStyle/>
          <a:p>
            <a:r>
              <a:rPr lang="en-US"/>
              <a:t>Capital Markets</a:t>
            </a:r>
          </a:p>
        </p:txBody>
      </p:sp>
      <p:sp>
        <p:nvSpPr>
          <p:cNvPr id="36" name="Text Placeholder 35">
            <a:extLst>
              <a:ext uri="{FF2B5EF4-FFF2-40B4-BE49-F238E27FC236}">
                <a16:creationId xmlns:a16="http://schemas.microsoft.com/office/drawing/2014/main" id="{77A34187-4DBA-09E3-0B43-09FFE84FAC48}"/>
              </a:ext>
            </a:extLst>
          </p:cNvPr>
          <p:cNvSpPr>
            <a:spLocks noGrp="1"/>
          </p:cNvSpPr>
          <p:nvPr>
            <p:ph type="body" sz="quarter" idx="14"/>
          </p:nvPr>
        </p:nvSpPr>
        <p:spPr/>
        <p:txBody>
          <a:bodyPr/>
          <a:lstStyle/>
          <a:p>
            <a:r>
              <a:rPr lang="en-US"/>
              <a:t>Real estate performance already showing positive gains from emerging economic recovery, but not without volatility. </a:t>
            </a:r>
          </a:p>
        </p:txBody>
      </p:sp>
      <p:sp>
        <p:nvSpPr>
          <p:cNvPr id="41" name="TextBox 40">
            <a:extLst>
              <a:ext uri="{FF2B5EF4-FFF2-40B4-BE49-F238E27FC236}">
                <a16:creationId xmlns:a16="http://schemas.microsoft.com/office/drawing/2014/main" id="{11CCD643-3632-DD82-A074-1B36B48059DF}"/>
              </a:ext>
            </a:extLst>
          </p:cNvPr>
          <p:cNvSpPr txBox="1"/>
          <p:nvPr/>
        </p:nvSpPr>
        <p:spPr>
          <a:xfrm>
            <a:off x="1295399" y="1242859"/>
            <a:ext cx="3952875"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MSCI REALPAC Historical Annualized Total Return</a:t>
            </a:r>
          </a:p>
        </p:txBody>
      </p:sp>
      <p:sp>
        <p:nvSpPr>
          <p:cNvPr id="42" name="TextBox 41">
            <a:extLst>
              <a:ext uri="{FF2B5EF4-FFF2-40B4-BE49-F238E27FC236}">
                <a16:creationId xmlns:a16="http://schemas.microsoft.com/office/drawing/2014/main" id="{E2EDC173-75BF-34A1-C8C9-80F78F74897C}"/>
              </a:ext>
            </a:extLst>
          </p:cNvPr>
          <p:cNvSpPr txBox="1"/>
          <p:nvPr/>
        </p:nvSpPr>
        <p:spPr>
          <a:xfrm>
            <a:off x="1295400" y="3353637"/>
            <a:ext cx="4389120"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MSCI. Data as of February 2026. </a:t>
            </a:r>
          </a:p>
        </p:txBody>
      </p:sp>
      <p:sp>
        <p:nvSpPr>
          <p:cNvPr id="43" name="TextBox 42">
            <a:extLst>
              <a:ext uri="{FF2B5EF4-FFF2-40B4-BE49-F238E27FC236}">
                <a16:creationId xmlns:a16="http://schemas.microsoft.com/office/drawing/2014/main" id="{15C75F39-53D7-0479-53F4-B209CDA72576}"/>
              </a:ext>
            </a:extLst>
          </p:cNvPr>
          <p:cNvSpPr txBox="1"/>
          <p:nvPr/>
        </p:nvSpPr>
        <p:spPr>
          <a:xfrm>
            <a:off x="1295400" y="3738356"/>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Income vs. Capital Returns</a:t>
            </a:r>
          </a:p>
        </p:txBody>
      </p:sp>
      <p:sp>
        <p:nvSpPr>
          <p:cNvPr id="44" name="TextBox 43">
            <a:extLst>
              <a:ext uri="{FF2B5EF4-FFF2-40B4-BE49-F238E27FC236}">
                <a16:creationId xmlns:a16="http://schemas.microsoft.com/office/drawing/2014/main" id="{1F02B52A-143E-7991-950E-4ACF256BE771}"/>
              </a:ext>
            </a:extLst>
          </p:cNvPr>
          <p:cNvSpPr txBox="1"/>
          <p:nvPr/>
        </p:nvSpPr>
        <p:spPr>
          <a:xfrm>
            <a:off x="1295400" y="5871926"/>
            <a:ext cx="4389374"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MSCI. Data as of </a:t>
            </a:r>
            <a:r>
              <a:rPr lang="en-US" sz="800">
                <a:solidFill>
                  <a:schemeClr val="bg1">
                    <a:lumMod val="65000"/>
                  </a:schemeClr>
                </a:solidFill>
                <a:ea typeface="Calibri" panose="020F0502020204030204" pitchFamily="34" charset="0"/>
                <a:cs typeface="Calibri" panose="020F0502020204030204" pitchFamily="34" charset="0"/>
              </a:rPr>
              <a:t>February 2026</a:t>
            </a:r>
            <a:r>
              <a:rPr lang="en-US" sz="800">
                <a:solidFill>
                  <a:schemeClr val="bg1">
                    <a:lumMod val="65000"/>
                  </a:schemeClr>
                </a:solidFill>
                <a:latin typeface="+mj-lt"/>
                <a:ea typeface="Calibri" panose="020F0502020204030204" pitchFamily="34" charset="0"/>
                <a:cs typeface="Calibri" panose="020F0502020204030204" pitchFamily="34" charset="0"/>
              </a:rPr>
              <a:t>.</a:t>
            </a:r>
          </a:p>
        </p:txBody>
      </p:sp>
      <p:sp>
        <p:nvSpPr>
          <p:cNvPr id="45" name="Rectangle 44">
            <a:extLst>
              <a:ext uri="{FF2B5EF4-FFF2-40B4-BE49-F238E27FC236}">
                <a16:creationId xmlns:a16="http://schemas.microsoft.com/office/drawing/2014/main" id="{6BA1E1FB-755E-42F8-6F0C-B09FE903CEB2}"/>
              </a:ext>
            </a:extLst>
          </p:cNvPr>
          <p:cNvSpPr/>
          <p:nvPr/>
        </p:nvSpPr>
        <p:spPr>
          <a:xfrm>
            <a:off x="3749644" y="1681783"/>
            <a:ext cx="1631982" cy="30777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00" b="1" kern="1200">
                <a:solidFill>
                  <a:schemeClr val="accent1"/>
                </a:solidFill>
                <a:latin typeface="Manulife JH Sans Demibold" panose="020B0703040401060103" pitchFamily="34" charset="0"/>
              </a:rPr>
              <a:t>Industrial outperforms across all time horizons</a:t>
            </a:r>
          </a:p>
        </p:txBody>
      </p:sp>
      <p:sp>
        <p:nvSpPr>
          <p:cNvPr id="46" name="Rectangle 45">
            <a:extLst>
              <a:ext uri="{FF2B5EF4-FFF2-40B4-BE49-F238E27FC236}">
                <a16:creationId xmlns:a16="http://schemas.microsoft.com/office/drawing/2014/main" id="{AA7B9786-7676-430E-AFFB-815F7D2D077C}"/>
              </a:ext>
            </a:extLst>
          </p:cNvPr>
          <p:cNvSpPr/>
          <p:nvPr/>
        </p:nvSpPr>
        <p:spPr>
          <a:xfrm>
            <a:off x="2531533" y="5120948"/>
            <a:ext cx="2941312" cy="3782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000" b="1" kern="1200">
                <a:solidFill>
                  <a:schemeClr val="accent1"/>
                </a:solidFill>
                <a:latin typeface="Manulife JH Sans Demibold" panose="020B0703040401060103" pitchFamily="34" charset="0"/>
              </a:rPr>
              <a:t>Total returns creeping up on an annualized basis, indicating stabilization in capital growth.</a:t>
            </a:r>
          </a:p>
        </p:txBody>
      </p:sp>
      <p:sp>
        <p:nvSpPr>
          <p:cNvPr id="47" name="TextBox 46">
            <a:extLst>
              <a:ext uri="{FF2B5EF4-FFF2-40B4-BE49-F238E27FC236}">
                <a16:creationId xmlns:a16="http://schemas.microsoft.com/office/drawing/2014/main" id="{57F1C4B1-CEC0-4E18-C7E6-901258443BE9}"/>
              </a:ext>
            </a:extLst>
          </p:cNvPr>
          <p:cNvSpPr txBox="1"/>
          <p:nvPr/>
        </p:nvSpPr>
        <p:spPr>
          <a:xfrm>
            <a:off x="1295400" y="6249273"/>
            <a:ext cx="7630612" cy="378272"/>
          </a:xfrm>
          <a:prstGeom prst="rect">
            <a:avLst/>
          </a:prstGeom>
          <a:noFill/>
        </p:spPr>
        <p:txBody>
          <a:bodyPr wrap="square" lIns="0" tIns="0" rIns="0" bIns="0" numCol="2" spcCol="0" rtlCol="0">
            <a:noAutofit/>
          </a:bodyPr>
          <a:lstStyle/>
          <a:p>
            <a:pPr algn="l"/>
            <a:r>
              <a:rPr lang="en-US" sz="800">
                <a:solidFill>
                  <a:schemeClr val="bg1">
                    <a:lumMod val="65000"/>
                  </a:schemeClr>
                </a:solidFill>
                <a:latin typeface="+mj-lt"/>
              </a:rPr>
              <a:t>1 MSCI. Data as of 4Q25.</a:t>
            </a:r>
          </a:p>
        </p:txBody>
      </p:sp>
      <p:sp>
        <p:nvSpPr>
          <p:cNvPr id="8" name="object 2">
            <a:extLst>
              <a:ext uri="{FF2B5EF4-FFF2-40B4-BE49-F238E27FC236}">
                <a16:creationId xmlns:a16="http://schemas.microsoft.com/office/drawing/2014/main" id="{74FCC394-8E65-E22E-11F5-EF09B6508087}"/>
              </a:ext>
            </a:extLst>
          </p:cNvPr>
          <p:cNvSpPr txBox="1"/>
          <p:nvPr/>
        </p:nvSpPr>
        <p:spPr>
          <a:xfrm>
            <a:off x="5926823" y="1242859"/>
            <a:ext cx="5638585" cy="5006414"/>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Income returns are anchoring performance in a low‑growth environment. </a:t>
            </a:r>
            <a:r>
              <a:rPr lang="en-US" sz="1200" spc="-18">
                <a:latin typeface="Manulife JH Sans" panose="020B0503040401060103" pitchFamily="34" charset="0"/>
                <a:cs typeface="Calibri"/>
              </a:rPr>
              <a:t>With valuations under pressure and cap rates largely unchanged, investors are favoring downturn‑resilient sectors, higher‑quality assets, and more affordable markets.</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Annualized total returns for all property types at the close of fourth quarter were 2.4%, </a:t>
            </a:r>
            <a:r>
              <a:rPr lang="en-US" sz="1200" spc="-18">
                <a:latin typeface="Manulife JH Sans" panose="020B0503040401060103" pitchFamily="34" charset="0"/>
                <a:cs typeface="Calibri"/>
              </a:rPr>
              <a:t>a 100-bps improvement compared with last year at this time, but down 10 bps from 3Q.</a:t>
            </a:r>
            <a:r>
              <a:rPr lang="en-US" sz="1200" spc="-18" baseline="30000">
                <a:latin typeface="Manulife JH Sans" panose="020B0503040401060103" pitchFamily="34" charset="0"/>
                <a:cs typeface="Calibri"/>
              </a:rPr>
              <a:t> </a:t>
            </a:r>
            <a:r>
              <a:rPr lang="en-US" sz="1200" spc="-18">
                <a:latin typeface="Manulife JH Sans" panose="020B0503040401060103" pitchFamily="34" charset="0"/>
                <a:cs typeface="Calibri"/>
              </a:rPr>
              <a:t>On a quarterly basis, 4Q declined to 0.31% compared with 0.68% in 3Q.</a:t>
            </a:r>
            <a:r>
              <a:rPr lang="en-US" sz="1200" spc="-18" baseline="30000">
                <a:latin typeface="Manulife JH Sans" panose="020B0503040401060103" pitchFamily="34" charset="0"/>
                <a:cs typeface="Calibri"/>
              </a:rPr>
              <a:t> 1</a:t>
            </a: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Another positive was the turnaround in office, </a:t>
            </a:r>
            <a:r>
              <a:rPr lang="en-US" sz="1200" spc="-18">
                <a:latin typeface="Manulife JH Sans" panose="020B0503040401060103" pitchFamily="34" charset="0"/>
                <a:cs typeface="Calibri"/>
              </a:rPr>
              <a:t>edging into positive territory on an annualized basis for the first time since 2020.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However, despite strong income returns for office, given the sector still struggles with considerable demand-side weakness, comparable income returns for retail offer more stability, especially given limited supply. </a:t>
            </a:r>
          </a:p>
          <a:p>
            <a:pPr marL="227013" marR="426084"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Valuations continue to struggle, recording another quarter of depreciation. </a:t>
            </a:r>
            <a:r>
              <a:rPr lang="en-US" sz="1200" spc="-18">
                <a:latin typeface="Manulife JH Sans" panose="020B0503040401060103" pitchFamily="34" charset="0"/>
                <a:cs typeface="Calibri"/>
              </a:rPr>
              <a:t>The capital return was -0.76% for the trailing 12 months through fourth quarter, improved from the previous quarter.</a:t>
            </a:r>
            <a:r>
              <a:rPr lang="en-US" sz="1200" spc="-18" baseline="30000">
                <a:latin typeface="Manulife JH Sans" panose="020B0503040401060103" pitchFamily="34" charset="0"/>
                <a:cs typeface="Calibri"/>
              </a:rPr>
              <a:t> 1</a:t>
            </a:r>
            <a:endParaRPr lang="en-US" sz="1200" spc="-18">
              <a:latin typeface="Manulife JH Sans" panose="020B0503040401060103" pitchFamily="34" charset="0"/>
              <a:cs typeface="Calibri"/>
            </a:endParaRPr>
          </a:p>
          <a:p>
            <a:pPr marL="227013" marR="426084" indent="-171450">
              <a:spcBef>
                <a:spcPts val="300"/>
              </a:spcBef>
              <a:spcAft>
                <a:spcPts val="300"/>
              </a:spcAft>
              <a:buFont typeface="Arial" panose="020B0604020202020204" pitchFamily="34" charset="0"/>
              <a:buChar char="•"/>
              <a:tabLst>
                <a:tab pos="414655" algn="l"/>
              </a:tabLst>
            </a:pPr>
            <a:r>
              <a:rPr lang="en-US" sz="1200" spc="-18">
                <a:latin typeface="Manulife JH Sans" panose="020B0503040401060103" pitchFamily="34" charset="0"/>
                <a:cs typeface="Calibri"/>
              </a:rPr>
              <a:t>With valuations under pressure and cap rates largely unchanged, </a:t>
            </a:r>
            <a:r>
              <a:rPr lang="en-US" sz="1200" b="1" spc="-18">
                <a:latin typeface="Manulife JH Sans" panose="020B0503040401060103" pitchFamily="34" charset="0"/>
                <a:cs typeface="Calibri"/>
              </a:rPr>
              <a:t>income returns led total performance, </a:t>
            </a:r>
            <a:r>
              <a:rPr lang="en-US" sz="1200" spc="-18">
                <a:latin typeface="Manulife JH Sans" panose="020B0503040401060103" pitchFamily="34" charset="0"/>
                <a:cs typeface="Calibri"/>
              </a:rPr>
              <a:t>favoring downturn‑resilient sectors, higher‑quality assets, and more affordable markets.</a:t>
            </a:r>
          </a:p>
          <a:p>
            <a:pPr marL="227013" marR="426084"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Anticipated rate stability may help to boost activity over the coming months. </a:t>
            </a:r>
            <a:r>
              <a:rPr lang="en-US" sz="1200" spc="-18">
                <a:latin typeface="Manulife JH Sans" panose="020B0503040401060103" pitchFamily="34" charset="0"/>
                <a:cs typeface="Calibri"/>
              </a:rPr>
              <a:t>Near term, broader transaction activity could drive cap rate and valuation volatility as lower‑quality assets reprice, underscoring the need for disciplined disposition strategy aligned with bidder depth and risk appetite.</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Longer-term, as healthier bidding activity gradually improve valuations alongside steady income returns, cap rates could start moving down. </a:t>
            </a:r>
          </a:p>
        </p:txBody>
      </p:sp>
      <p:graphicFrame>
        <p:nvGraphicFramePr>
          <p:cNvPr id="6" name="Chart 5">
            <a:extLst>
              <a:ext uri="{FF2B5EF4-FFF2-40B4-BE49-F238E27FC236}">
                <a16:creationId xmlns:a16="http://schemas.microsoft.com/office/drawing/2014/main" id="{22B965E6-00B3-48EA-BDEF-ED225353215F}"/>
              </a:ext>
            </a:extLst>
          </p:cNvPr>
          <p:cNvGraphicFramePr>
            <a:graphicFrameLocks/>
          </p:cNvGraphicFramePr>
          <p:nvPr>
            <p:extLst>
              <p:ext uri="{D42A27DB-BD31-4B8C-83A1-F6EECF244321}">
                <p14:modId xmlns:p14="http://schemas.microsoft.com/office/powerpoint/2010/main" val="728123242"/>
              </p:ext>
            </p:extLst>
          </p:nvPr>
        </p:nvGraphicFramePr>
        <p:xfrm>
          <a:off x="1295400" y="3986277"/>
          <a:ext cx="4388102" cy="19519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4877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652"/>
            <a:ext cx="12187009" cy="6856214"/>
          </a:xfrm>
          <a:prstGeom prst="rect">
            <a:avLst/>
          </a:prstGeom>
        </p:spPr>
      </p:pic>
      <p:sp>
        <p:nvSpPr>
          <p:cNvPr id="3" name="object 3"/>
          <p:cNvSpPr txBox="1"/>
          <p:nvPr/>
        </p:nvSpPr>
        <p:spPr>
          <a:xfrm>
            <a:off x="1555493" y="1556487"/>
            <a:ext cx="5750563" cy="1225379"/>
          </a:xfrm>
          <a:prstGeom prst="rect">
            <a:avLst/>
          </a:prstGeom>
        </p:spPr>
        <p:txBody>
          <a:bodyPr vert="horz" wrap="square" lIns="0" tIns="46969" rIns="0" bIns="0" rtlCol="0">
            <a:spAutoFit/>
          </a:bodyPr>
          <a:lstStyle/>
          <a:p>
            <a:pPr marL="7700">
              <a:spcBef>
                <a:spcPts val="370"/>
              </a:spcBef>
            </a:pPr>
            <a:r>
              <a:rPr sz="5002" spc="-154">
                <a:solidFill>
                  <a:srgbClr val="FFFFFF"/>
                </a:solidFill>
                <a:latin typeface="Manulife JH Sans Light" panose="020B0303040401060103" pitchFamily="34" charset="0"/>
                <a:cs typeface="Calibri"/>
              </a:rPr>
              <a:t>Executive</a:t>
            </a:r>
            <a:r>
              <a:rPr sz="5002" spc="-15">
                <a:solidFill>
                  <a:srgbClr val="FFFFFF"/>
                </a:solidFill>
                <a:latin typeface="Manulife JH Sans Light" panose="020B0303040401060103" pitchFamily="34" charset="0"/>
                <a:cs typeface="Calibri"/>
              </a:rPr>
              <a:t> </a:t>
            </a:r>
            <a:r>
              <a:rPr lang="en-US" sz="5002" spc="-212">
                <a:solidFill>
                  <a:srgbClr val="FFFFFF"/>
                </a:solidFill>
                <a:latin typeface="Manulife JH Sans Light" panose="020B0303040401060103" pitchFamily="34" charset="0"/>
                <a:cs typeface="Calibri"/>
              </a:rPr>
              <a:t>S</a:t>
            </a:r>
            <a:r>
              <a:rPr sz="5002" spc="-270">
                <a:solidFill>
                  <a:srgbClr val="FFFFFF"/>
                </a:solidFill>
                <a:latin typeface="Manulife JH Sans Light" panose="020B0303040401060103" pitchFamily="34" charset="0"/>
                <a:cs typeface="Calibri"/>
              </a:rPr>
              <a:t>u</a:t>
            </a:r>
            <a:r>
              <a:rPr sz="5002" spc="-258">
                <a:solidFill>
                  <a:srgbClr val="FFFFFF"/>
                </a:solidFill>
                <a:latin typeface="Manulife JH Sans Light" panose="020B0303040401060103" pitchFamily="34" charset="0"/>
                <a:cs typeface="Calibri"/>
              </a:rPr>
              <a:t>m</a:t>
            </a:r>
            <a:r>
              <a:rPr sz="5002" spc="-278">
                <a:solidFill>
                  <a:srgbClr val="FFFFFF"/>
                </a:solidFill>
                <a:latin typeface="Manulife JH Sans Light" panose="020B0303040401060103" pitchFamily="34" charset="0"/>
                <a:cs typeface="Calibri"/>
              </a:rPr>
              <a:t>m</a:t>
            </a:r>
            <a:r>
              <a:rPr sz="5002" spc="-252">
                <a:solidFill>
                  <a:srgbClr val="FFFFFF"/>
                </a:solidFill>
                <a:latin typeface="Manulife JH Sans Light" panose="020B0303040401060103" pitchFamily="34" charset="0"/>
                <a:cs typeface="Calibri"/>
              </a:rPr>
              <a:t>a</a:t>
            </a:r>
            <a:r>
              <a:rPr sz="5002" spc="42">
                <a:solidFill>
                  <a:srgbClr val="FFFFFF"/>
                </a:solidFill>
                <a:latin typeface="Manulife JH Sans Light" panose="020B0303040401060103" pitchFamily="34" charset="0"/>
                <a:cs typeface="Calibri"/>
              </a:rPr>
              <a:t>r</a:t>
            </a:r>
            <a:r>
              <a:rPr sz="5002" spc="-73">
                <a:solidFill>
                  <a:srgbClr val="FFFFFF"/>
                </a:solidFill>
                <a:latin typeface="Manulife JH Sans Light" panose="020B0303040401060103" pitchFamily="34" charset="0"/>
                <a:cs typeface="Calibri"/>
              </a:rPr>
              <a:t>y</a:t>
            </a:r>
            <a:endParaRPr sz="5002">
              <a:latin typeface="Manulife JH Sans Light" panose="020B0303040401060103" pitchFamily="34" charset="0"/>
              <a:cs typeface="Calibri"/>
            </a:endParaRPr>
          </a:p>
          <a:p>
            <a:pPr marL="7700">
              <a:spcBef>
                <a:spcPts val="170"/>
              </a:spcBef>
            </a:pPr>
            <a:r>
              <a:rPr sz="2486">
                <a:solidFill>
                  <a:srgbClr val="FFFFFF"/>
                </a:solidFill>
                <a:latin typeface="Manulife JH Sans" panose="020B0503040401060103" pitchFamily="34" charset="0"/>
                <a:cs typeface="Calibri"/>
              </a:rPr>
              <a:t>Key</a:t>
            </a:r>
            <a:r>
              <a:rPr sz="2486" spc="-130">
                <a:solidFill>
                  <a:srgbClr val="FFFFFF"/>
                </a:solidFill>
                <a:latin typeface="Manulife JH Sans" panose="020B0503040401060103" pitchFamily="34" charset="0"/>
                <a:cs typeface="Calibri"/>
              </a:rPr>
              <a:t> </a:t>
            </a:r>
            <a:r>
              <a:rPr sz="2486" spc="-30">
                <a:solidFill>
                  <a:srgbClr val="FFFFFF"/>
                </a:solidFill>
                <a:latin typeface="Manulife JH Sans" panose="020B0503040401060103" pitchFamily="34" charset="0"/>
                <a:cs typeface="Calibri"/>
              </a:rPr>
              <a:t>themes/takeaways</a:t>
            </a:r>
            <a:endParaRPr sz="2486">
              <a:latin typeface="Manulife JH Sans" panose="020B0503040401060103" pitchFamily="34" charset="0"/>
              <a:cs typeface="Calibri"/>
            </a:endParaRPr>
          </a:p>
        </p:txBody>
      </p:sp>
      <p:sp>
        <p:nvSpPr>
          <p:cNvPr id="4" name="Slide Number Placeholder 3">
            <a:extLst>
              <a:ext uri="{FF2B5EF4-FFF2-40B4-BE49-F238E27FC236}">
                <a16:creationId xmlns:a16="http://schemas.microsoft.com/office/drawing/2014/main" id="{B768D220-4720-6FFB-0573-451FD14640C4}"/>
              </a:ext>
            </a:extLst>
          </p:cNvPr>
          <p:cNvSpPr>
            <a:spLocks noGrp="1"/>
          </p:cNvSpPr>
          <p:nvPr>
            <p:ph type="sldNum" sz="quarter" idx="12"/>
          </p:nvPr>
        </p:nvSpPr>
        <p:spPr/>
        <p:txBody>
          <a:bodyPr/>
          <a:lstStyle/>
          <a:p>
            <a:fld id="{BB333B34-C87C-402E-ABB0-13B7C9DEBBC4}" type="slidenum">
              <a:rPr lang="en-US" smtClean="0"/>
              <a:t>3</a:t>
            </a:fld>
            <a:endParaRPr lang="en-US"/>
          </a:p>
        </p:txBody>
      </p:sp>
    </p:spTree>
    <p:extLst>
      <p:ext uri="{BB962C8B-B14F-4D97-AF65-F5344CB8AC3E}">
        <p14:creationId xmlns:p14="http://schemas.microsoft.com/office/powerpoint/2010/main" val="379151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2F175-BE14-EFBA-E43A-90A93214D9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05EDB5A-8DF3-F221-9336-44B2482D5491}"/>
              </a:ext>
            </a:extLst>
          </p:cNvPr>
          <p:cNvSpPr txBox="1"/>
          <p:nvPr/>
        </p:nvSpPr>
        <p:spPr>
          <a:xfrm>
            <a:off x="1296138" y="6393495"/>
            <a:ext cx="8241267" cy="320680"/>
          </a:xfrm>
          <a:prstGeom prst="rect">
            <a:avLst/>
          </a:prstGeom>
          <a:noFill/>
        </p:spPr>
        <p:txBody>
          <a:bodyPr wrap="square" lIns="0" tIns="0" rIns="0" bIns="0" numCol="2" spcCol="0" rtlCol="0">
            <a:noAutofit/>
          </a:bodyPr>
          <a:lstStyle/>
          <a:p>
            <a:endParaRPr lang="en-US" sz="800">
              <a:solidFill>
                <a:schemeClr val="bg1">
                  <a:lumMod val="65000"/>
                </a:schemeClr>
              </a:solidFill>
              <a:ea typeface="Calibri" panose="020F0502020204030204" pitchFamily="34" charset="0"/>
              <a:cs typeface="Calibri" panose="020F0502020204030204" pitchFamily="34" charset="0"/>
            </a:endParaRPr>
          </a:p>
        </p:txBody>
      </p:sp>
      <p:sp>
        <p:nvSpPr>
          <p:cNvPr id="7" name="Title 6">
            <a:extLst>
              <a:ext uri="{FF2B5EF4-FFF2-40B4-BE49-F238E27FC236}">
                <a16:creationId xmlns:a16="http://schemas.microsoft.com/office/drawing/2014/main" id="{D50FD12B-04E7-A2DC-7745-754267F7A442}"/>
              </a:ext>
            </a:extLst>
          </p:cNvPr>
          <p:cNvSpPr>
            <a:spLocks noGrp="1"/>
          </p:cNvSpPr>
          <p:nvPr>
            <p:ph type="title"/>
          </p:nvPr>
        </p:nvSpPr>
        <p:spPr/>
        <p:txBody>
          <a:bodyPr/>
          <a:lstStyle/>
          <a:p>
            <a:r>
              <a:rPr lang="en-US" spc="-203"/>
              <a:t>Canada Real Estate Performance Outlook</a:t>
            </a:r>
            <a:endParaRPr lang="en-US"/>
          </a:p>
        </p:txBody>
      </p:sp>
      <p:sp>
        <p:nvSpPr>
          <p:cNvPr id="23" name="Text Placeholder 22">
            <a:extLst>
              <a:ext uri="{FF2B5EF4-FFF2-40B4-BE49-F238E27FC236}">
                <a16:creationId xmlns:a16="http://schemas.microsoft.com/office/drawing/2014/main" id="{BB3DA39A-3A49-5F8D-71D6-69AEFF547AB2}"/>
              </a:ext>
            </a:extLst>
          </p:cNvPr>
          <p:cNvSpPr>
            <a:spLocks noGrp="1"/>
          </p:cNvSpPr>
          <p:nvPr>
            <p:ph type="body" sz="quarter" idx="13"/>
          </p:nvPr>
        </p:nvSpPr>
        <p:spPr/>
        <p:txBody>
          <a:bodyPr/>
          <a:lstStyle/>
          <a:p>
            <a:r>
              <a:rPr lang="en-US"/>
              <a:t>Outlook</a:t>
            </a:r>
          </a:p>
        </p:txBody>
      </p:sp>
      <p:sp>
        <p:nvSpPr>
          <p:cNvPr id="25" name="Text Placeholder 24">
            <a:extLst>
              <a:ext uri="{FF2B5EF4-FFF2-40B4-BE49-F238E27FC236}">
                <a16:creationId xmlns:a16="http://schemas.microsoft.com/office/drawing/2014/main" id="{0AA4E770-40BE-785D-BC33-C2249FD49846}"/>
              </a:ext>
            </a:extLst>
          </p:cNvPr>
          <p:cNvSpPr>
            <a:spLocks noGrp="1"/>
          </p:cNvSpPr>
          <p:nvPr>
            <p:ph type="body" sz="quarter" idx="14"/>
          </p:nvPr>
        </p:nvSpPr>
        <p:spPr/>
        <p:txBody>
          <a:bodyPr/>
          <a:lstStyle/>
          <a:p>
            <a:r>
              <a:rPr lang="en-US"/>
              <a:t>Rent growth potential will anchor the outlook for returns, necessary to keep income growth stable.</a:t>
            </a:r>
          </a:p>
        </p:txBody>
      </p:sp>
      <p:sp>
        <p:nvSpPr>
          <p:cNvPr id="27" name="TextBox 26">
            <a:extLst>
              <a:ext uri="{FF2B5EF4-FFF2-40B4-BE49-F238E27FC236}">
                <a16:creationId xmlns:a16="http://schemas.microsoft.com/office/drawing/2014/main" id="{17006134-B857-9FA0-F9E0-3FB87AD50CDA}"/>
              </a:ext>
            </a:extLst>
          </p:cNvPr>
          <p:cNvSpPr txBox="1"/>
          <p:nvPr/>
        </p:nvSpPr>
        <p:spPr>
          <a:xfrm>
            <a:off x="7042268" y="3613973"/>
            <a:ext cx="4523139" cy="461665"/>
          </a:xfrm>
          <a:prstGeom prst="rect">
            <a:avLst/>
          </a:prstGeom>
          <a:noFill/>
        </p:spPr>
        <p:txBody>
          <a:bodyPr wrap="square">
            <a:spAutoFit/>
          </a:bodyPr>
          <a:lstStyle/>
          <a:p>
            <a:r>
              <a:rPr lang="en-US" sz="800">
                <a:solidFill>
                  <a:schemeClr val="bg1">
                    <a:lumMod val="65000"/>
                  </a:schemeClr>
                </a:solidFill>
                <a:ea typeface="Calibri" panose="020F0502020204030204" pitchFamily="34" charset="0"/>
                <a:cs typeface="Calibri" panose="020F0502020204030204" pitchFamily="34" charset="0"/>
              </a:rPr>
              <a:t>Source: CoStar from 2017 to 2025 for Retail and Residential, CBRE from 2017 to 2025 for Office and Industrial, and Manulife IM Real Estate Research &amp; Strategy Forecasts. Data as of December 2025. </a:t>
            </a:r>
          </a:p>
        </p:txBody>
      </p:sp>
      <p:sp>
        <p:nvSpPr>
          <p:cNvPr id="3" name="object 2">
            <a:extLst>
              <a:ext uri="{FF2B5EF4-FFF2-40B4-BE49-F238E27FC236}">
                <a16:creationId xmlns:a16="http://schemas.microsoft.com/office/drawing/2014/main" id="{88FA0F2B-CD34-3616-6F6D-1F4D7F330395}"/>
              </a:ext>
            </a:extLst>
          </p:cNvPr>
          <p:cNvSpPr txBox="1"/>
          <p:nvPr/>
        </p:nvSpPr>
        <p:spPr>
          <a:xfrm>
            <a:off x="1296138" y="1290828"/>
            <a:ext cx="5638585" cy="5047736"/>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Rent growth bifurcation was a governing theme during 2025, </a:t>
            </a:r>
            <a:r>
              <a:rPr lang="en-US" sz="1200" spc="-18">
                <a:latin typeface="Manulife JH Sans" panose="020B0503040401060103" pitchFamily="34" charset="0"/>
                <a:cs typeface="Calibri"/>
              </a:rPr>
              <a:t>and will persist in 2026, with divergence in rents depending on market and asset quality.</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Higher rents are concentrated in top-tier assets while effective rents are still pressured by concessions in office and multifamily product.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Concessions remain a meaningful component of deal structuring and limiting pricing power outside of top-tier assets.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In the absence of robust demand, location, strategic asset management though tenant curation and capex that position an asset most competitively will drive rent growth potential.</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Industrial and retail come out of 2025 with contractions in asking rents. </a:t>
            </a:r>
            <a:r>
              <a:rPr lang="en-US" sz="1200" spc="-18">
                <a:latin typeface="Manulife JH Sans" panose="020B0503040401060103" pitchFamily="34" charset="0"/>
                <a:cs typeface="Calibri"/>
              </a:rPr>
              <a:t>2026 sets the stage for a slow recovery in both sectors, with </a:t>
            </a:r>
            <a:r>
              <a:rPr lang="en-US" sz="1200" b="1" spc="-18">
                <a:latin typeface="Manulife JH Sans" panose="020B0503040401060103" pitchFamily="34" charset="0"/>
                <a:cs typeface="Calibri"/>
              </a:rPr>
              <a:t>industrial emerging as the anticipated outperformer </a:t>
            </a:r>
            <a:r>
              <a:rPr lang="en-US" sz="1200" spc="-18">
                <a:latin typeface="Manulife JH Sans" panose="020B0503040401060103" pitchFamily="34" charset="0"/>
                <a:cs typeface="Calibri"/>
              </a:rPr>
              <a:t>over the next five years.</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Steady income returns created stability </a:t>
            </a:r>
            <a:r>
              <a:rPr lang="en-US" sz="1200" spc="-18">
                <a:latin typeface="Manulife JH Sans" panose="020B0503040401060103" pitchFamily="34" charset="0"/>
                <a:cs typeface="Calibri"/>
              </a:rPr>
              <a:t>in overall returns during the last two years thanks to contractual rents, even as asking rent growth deteriorated.</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Multifamily income returns are most vulnerable to declines in rent growth with shorter lease turnover; however, these same short lease terms make multifamily an effective inflation hedge, offsetting rent declines.</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On balance, multifamily income returns generally trend the lowest among all sectors and face some risk as rents correct.</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Following deceleration in most sector returns during 2025, </a:t>
            </a:r>
            <a:r>
              <a:rPr lang="en-US" sz="1200" spc="-18">
                <a:latin typeface="Manulife JH Sans" panose="020B0503040401060103" pitchFamily="34" charset="0"/>
                <a:cs typeface="Calibri"/>
              </a:rPr>
              <a:t>with the exception of office, </a:t>
            </a:r>
            <a:r>
              <a:rPr lang="en-US" sz="1200" b="1" spc="-18">
                <a:latin typeface="Manulife JH Sans" panose="020B0503040401060103" pitchFamily="34" charset="0"/>
                <a:cs typeface="Calibri"/>
              </a:rPr>
              <a:t>we anticipate 2026 to show a positive trajectory.</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Maintaining cash flow will be critical in supporting more robust returns in the short term; and asset consistency in income production alongside cap rates should be monitored to evaluate hold/sells and allocation strategy. </a:t>
            </a:r>
          </a:p>
        </p:txBody>
      </p:sp>
      <p:sp>
        <p:nvSpPr>
          <p:cNvPr id="8" name="TextBox 7">
            <a:extLst>
              <a:ext uri="{FF2B5EF4-FFF2-40B4-BE49-F238E27FC236}">
                <a16:creationId xmlns:a16="http://schemas.microsoft.com/office/drawing/2014/main" id="{15DEB742-5FAE-886B-F7CC-FD1BFAB8779A}"/>
              </a:ext>
            </a:extLst>
          </p:cNvPr>
          <p:cNvSpPr txBox="1"/>
          <p:nvPr/>
        </p:nvSpPr>
        <p:spPr>
          <a:xfrm>
            <a:off x="7042269" y="4030360"/>
            <a:ext cx="4523139"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Historical Return &amp; Forecasts</a:t>
            </a:r>
          </a:p>
        </p:txBody>
      </p:sp>
      <p:sp>
        <p:nvSpPr>
          <p:cNvPr id="13" name="TextBox 12">
            <a:extLst>
              <a:ext uri="{FF2B5EF4-FFF2-40B4-BE49-F238E27FC236}">
                <a16:creationId xmlns:a16="http://schemas.microsoft.com/office/drawing/2014/main" id="{5E561196-EB82-3E42-1F5B-8FC69A2A719C}"/>
              </a:ext>
            </a:extLst>
          </p:cNvPr>
          <p:cNvSpPr txBox="1"/>
          <p:nvPr/>
        </p:nvSpPr>
        <p:spPr>
          <a:xfrm>
            <a:off x="7042269" y="6154985"/>
            <a:ext cx="4389374"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a:t>
            </a:r>
            <a:r>
              <a:rPr lang="en-US" sz="800">
                <a:solidFill>
                  <a:schemeClr val="bg1">
                    <a:lumMod val="65000"/>
                  </a:schemeClr>
                </a:solidFill>
                <a:ea typeface="Calibri" panose="020F0502020204030204" pitchFamily="34" charset="0"/>
                <a:cs typeface="Calibri" panose="020F0502020204030204" pitchFamily="34" charset="0"/>
              </a:rPr>
              <a:t>Manulife IM Real Estate Research &amp; Strategy Forecasts. Data as of February 2026. </a:t>
            </a:r>
          </a:p>
        </p:txBody>
      </p:sp>
      <p:graphicFrame>
        <p:nvGraphicFramePr>
          <p:cNvPr id="14" name="Chart 13">
            <a:extLst>
              <a:ext uri="{FF2B5EF4-FFF2-40B4-BE49-F238E27FC236}">
                <a16:creationId xmlns:a16="http://schemas.microsoft.com/office/drawing/2014/main" id="{9264C059-2F7D-4514-A436-F8A63D005F19}"/>
              </a:ext>
            </a:extLst>
          </p:cNvPr>
          <p:cNvGraphicFramePr>
            <a:graphicFrameLocks/>
          </p:cNvGraphicFramePr>
          <p:nvPr>
            <p:extLst>
              <p:ext uri="{D42A27DB-BD31-4B8C-83A1-F6EECF244321}">
                <p14:modId xmlns:p14="http://schemas.microsoft.com/office/powerpoint/2010/main" val="3724611259"/>
              </p:ext>
            </p:extLst>
          </p:nvPr>
        </p:nvGraphicFramePr>
        <p:xfrm>
          <a:off x="7077290" y="1570276"/>
          <a:ext cx="4458955" cy="2113586"/>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14">
            <a:extLst>
              <a:ext uri="{FF2B5EF4-FFF2-40B4-BE49-F238E27FC236}">
                <a16:creationId xmlns:a16="http://schemas.microsoft.com/office/drawing/2014/main" id="{F363C538-1D87-77EE-60FE-37BA68755A52}"/>
              </a:ext>
            </a:extLst>
          </p:cNvPr>
          <p:cNvSpPr/>
          <p:nvPr/>
        </p:nvSpPr>
        <p:spPr>
          <a:xfrm>
            <a:off x="9989648" y="1825139"/>
            <a:ext cx="1546597" cy="1741564"/>
          </a:xfrm>
          <a:prstGeom prst="rect">
            <a:avLst/>
          </a:prstGeom>
          <a:solidFill>
            <a:schemeClr val="bg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900" kern="1200">
                <a:solidFill>
                  <a:schemeClr val="tx2"/>
                </a:solidFill>
              </a:rPr>
              <a:t>Forecast</a:t>
            </a:r>
          </a:p>
        </p:txBody>
      </p:sp>
      <p:sp>
        <p:nvSpPr>
          <p:cNvPr id="17" name="TextBox 16">
            <a:extLst>
              <a:ext uri="{FF2B5EF4-FFF2-40B4-BE49-F238E27FC236}">
                <a16:creationId xmlns:a16="http://schemas.microsoft.com/office/drawing/2014/main" id="{9CE92439-530A-D7FB-24B8-1E5739EE7768}"/>
              </a:ext>
            </a:extLst>
          </p:cNvPr>
          <p:cNvSpPr txBox="1"/>
          <p:nvPr/>
        </p:nvSpPr>
        <p:spPr>
          <a:xfrm>
            <a:off x="6978869" y="1290828"/>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Historical Rental Growth &amp; Forecast </a:t>
            </a:r>
          </a:p>
        </p:txBody>
      </p:sp>
      <p:graphicFrame>
        <p:nvGraphicFramePr>
          <p:cNvPr id="2" name="Chart 1">
            <a:extLst>
              <a:ext uri="{FF2B5EF4-FFF2-40B4-BE49-F238E27FC236}">
                <a16:creationId xmlns:a16="http://schemas.microsoft.com/office/drawing/2014/main" id="{018CEFAB-8F2C-4E71-BD20-28604C4F6D86}"/>
              </a:ext>
            </a:extLst>
          </p:cNvPr>
          <p:cNvGraphicFramePr>
            <a:graphicFrameLocks/>
          </p:cNvGraphicFramePr>
          <p:nvPr>
            <p:extLst>
              <p:ext uri="{D42A27DB-BD31-4B8C-83A1-F6EECF244321}">
                <p14:modId xmlns:p14="http://schemas.microsoft.com/office/powerpoint/2010/main" val="1380146156"/>
              </p:ext>
            </p:extLst>
          </p:nvPr>
        </p:nvGraphicFramePr>
        <p:xfrm>
          <a:off x="7042269" y="4277370"/>
          <a:ext cx="4412921" cy="18621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40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1C54-B4CE-1412-228C-C7C9BFC7BEFC}"/>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3E3865AC-32EB-4D55-FDA9-AA9CD0F425B4}"/>
              </a:ext>
            </a:extLst>
          </p:cNvPr>
          <p:cNvPicPr>
            <a:picLocks noChangeAspect="1"/>
          </p:cNvPicPr>
          <p:nvPr/>
        </p:nvPicPr>
        <p:blipFill>
          <a:blip r:embed="rId4"/>
          <a:srcRect l="15212" r="13400"/>
          <a:stretch>
            <a:fillRect/>
          </a:stretch>
        </p:blipFill>
        <p:spPr>
          <a:xfrm>
            <a:off x="4885381" y="1763441"/>
            <a:ext cx="1780444" cy="1660744"/>
          </a:xfrm>
          <a:prstGeom prst="rect">
            <a:avLst/>
          </a:prstGeom>
        </p:spPr>
      </p:pic>
      <p:pic>
        <p:nvPicPr>
          <p:cNvPr id="21" name="Picture 20">
            <a:extLst>
              <a:ext uri="{FF2B5EF4-FFF2-40B4-BE49-F238E27FC236}">
                <a16:creationId xmlns:a16="http://schemas.microsoft.com/office/drawing/2014/main" id="{2E951311-AD72-8A9F-AA33-9728B0A2027F}"/>
              </a:ext>
            </a:extLst>
          </p:cNvPr>
          <p:cNvPicPr>
            <a:picLocks noChangeAspect="1"/>
          </p:cNvPicPr>
          <p:nvPr/>
        </p:nvPicPr>
        <p:blipFill>
          <a:blip r:embed="rId5"/>
          <a:srcRect l="17423" r="14250"/>
          <a:stretch>
            <a:fillRect/>
          </a:stretch>
        </p:blipFill>
        <p:spPr>
          <a:xfrm>
            <a:off x="8226247" y="1774473"/>
            <a:ext cx="1787513" cy="1664208"/>
          </a:xfrm>
          <a:prstGeom prst="rect">
            <a:avLst/>
          </a:prstGeom>
        </p:spPr>
      </p:pic>
      <p:pic>
        <p:nvPicPr>
          <p:cNvPr id="9" name="Picture 8">
            <a:extLst>
              <a:ext uri="{FF2B5EF4-FFF2-40B4-BE49-F238E27FC236}">
                <a16:creationId xmlns:a16="http://schemas.microsoft.com/office/drawing/2014/main" id="{D6F1DB5A-682D-DBF4-055A-903BDAE96532}"/>
              </a:ext>
            </a:extLst>
          </p:cNvPr>
          <p:cNvPicPr>
            <a:picLocks noChangeAspect="1"/>
          </p:cNvPicPr>
          <p:nvPr/>
        </p:nvPicPr>
        <p:blipFill>
          <a:blip r:embed="rId6"/>
          <a:srcRect l="12369" r="14515"/>
          <a:stretch>
            <a:fillRect/>
          </a:stretch>
        </p:blipFill>
        <p:spPr>
          <a:xfrm>
            <a:off x="1412883" y="1763440"/>
            <a:ext cx="1787516" cy="1660744"/>
          </a:xfrm>
          <a:prstGeom prst="rect">
            <a:avLst/>
          </a:prstGeom>
        </p:spPr>
      </p:pic>
      <p:sp>
        <p:nvSpPr>
          <p:cNvPr id="6" name="Title 5">
            <a:extLst>
              <a:ext uri="{FF2B5EF4-FFF2-40B4-BE49-F238E27FC236}">
                <a16:creationId xmlns:a16="http://schemas.microsoft.com/office/drawing/2014/main" id="{A270FBAA-AA5E-CAE2-3EEB-3D61CE66DCC8}"/>
              </a:ext>
            </a:extLst>
          </p:cNvPr>
          <p:cNvSpPr>
            <a:spLocks noGrp="1"/>
          </p:cNvSpPr>
          <p:nvPr>
            <p:ph type="title"/>
          </p:nvPr>
        </p:nvSpPr>
        <p:spPr/>
        <p:txBody>
          <a:bodyPr/>
          <a:lstStyle/>
          <a:p>
            <a:r>
              <a:rPr lang="en-US" spc="-203"/>
              <a:t>What’s ahead in 2026 for the Canada Commercial Real Estate market?</a:t>
            </a:r>
            <a:br>
              <a:rPr lang="en-US" spc="-227"/>
            </a:br>
            <a:endParaRPr lang="en-US"/>
          </a:p>
        </p:txBody>
      </p:sp>
      <p:sp>
        <p:nvSpPr>
          <p:cNvPr id="8" name="Text Placeholder 7">
            <a:extLst>
              <a:ext uri="{FF2B5EF4-FFF2-40B4-BE49-F238E27FC236}">
                <a16:creationId xmlns:a16="http://schemas.microsoft.com/office/drawing/2014/main" id="{5C1307FF-9899-5D15-34BF-E4B1CE205CC6}"/>
              </a:ext>
            </a:extLst>
          </p:cNvPr>
          <p:cNvSpPr>
            <a:spLocks noGrp="1"/>
          </p:cNvSpPr>
          <p:nvPr>
            <p:ph type="body" sz="quarter" idx="13"/>
          </p:nvPr>
        </p:nvSpPr>
        <p:spPr/>
        <p:txBody>
          <a:bodyPr/>
          <a:lstStyle/>
          <a:p>
            <a:r>
              <a:rPr lang="en-US"/>
              <a:t>Outlook</a:t>
            </a:r>
          </a:p>
        </p:txBody>
      </p:sp>
      <p:sp>
        <p:nvSpPr>
          <p:cNvPr id="12" name="Text Placeholder 11">
            <a:extLst>
              <a:ext uri="{FF2B5EF4-FFF2-40B4-BE49-F238E27FC236}">
                <a16:creationId xmlns:a16="http://schemas.microsoft.com/office/drawing/2014/main" id="{E86D6966-86C4-CA44-0B3E-F2D9339F0561}"/>
              </a:ext>
            </a:extLst>
          </p:cNvPr>
          <p:cNvSpPr>
            <a:spLocks noGrp="1"/>
          </p:cNvSpPr>
          <p:nvPr>
            <p:ph type="body" sz="quarter" idx="14"/>
          </p:nvPr>
        </p:nvSpPr>
        <p:spPr>
          <a:xfrm>
            <a:off x="1295400" y="914718"/>
            <a:ext cx="10477500" cy="266382"/>
          </a:xfrm>
        </p:spPr>
        <p:txBody>
          <a:bodyPr/>
          <a:lstStyle/>
          <a:p>
            <a:r>
              <a:rPr lang="en-US"/>
              <a:t>Measured economic improvement bolstered by a more stable rate environment should begin to translate into more activity. </a:t>
            </a:r>
          </a:p>
        </p:txBody>
      </p:sp>
      <p:sp>
        <p:nvSpPr>
          <p:cNvPr id="5" name="Straight Connector 4">
            <a:extLst>
              <a:ext uri="{FF2B5EF4-FFF2-40B4-BE49-F238E27FC236}">
                <a16:creationId xmlns:a16="http://schemas.microsoft.com/office/drawing/2014/main" id="{8A932351-5F02-E1A8-0E5F-4E9967043B81}"/>
              </a:ext>
            </a:extLst>
          </p:cNvPr>
          <p:cNvSpPr/>
          <p:nvPr/>
        </p:nvSpPr>
        <p:spPr>
          <a:xfrm>
            <a:off x="1295400" y="1717709"/>
            <a:ext cx="0" cy="4229417"/>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8D5F0992-5F5B-2BC3-5BEC-0451703564CD}"/>
              </a:ext>
            </a:extLst>
          </p:cNvPr>
          <p:cNvSpPr/>
          <p:nvPr/>
        </p:nvSpPr>
        <p:spPr>
          <a:xfrm>
            <a:off x="1295400" y="1247774"/>
            <a:ext cx="2349676" cy="469935"/>
          </a:xfrm>
          <a:custGeom>
            <a:avLst/>
            <a:gdLst>
              <a:gd name="csX0" fmla="*/ 0 w 2349676"/>
              <a:gd name="csY0" fmla="*/ 0 h 469935"/>
              <a:gd name="csX1" fmla="*/ 2349676 w 2349676"/>
              <a:gd name="csY1" fmla="*/ 0 h 469935"/>
              <a:gd name="csX2" fmla="*/ 2349676 w 2349676"/>
              <a:gd name="csY2" fmla="*/ 469935 h 469935"/>
              <a:gd name="csX3" fmla="*/ 0 w 2349676"/>
              <a:gd name="csY3" fmla="*/ 469935 h 469935"/>
              <a:gd name="csX4" fmla="*/ 0 w 2349676"/>
              <a:gd name="csY4" fmla="*/ 0 h 469935"/>
            </a:gdLst>
            <a:ahLst/>
            <a:cxnLst>
              <a:cxn ang="0">
                <a:pos x="csX0" y="csY0"/>
              </a:cxn>
              <a:cxn ang="0">
                <a:pos x="csX1" y="csY1"/>
              </a:cxn>
              <a:cxn ang="0">
                <a:pos x="csX2" y="csY2"/>
              </a:cxn>
              <a:cxn ang="0">
                <a:pos x="csX3" y="csY3"/>
              </a:cxn>
              <a:cxn ang="0">
                <a:pos x="csX4" y="csY4"/>
              </a:cxn>
            </a:cxnLst>
            <a:rect l="l" t="t" r="r" b="b"/>
            <a:pathLst>
              <a:path w="2349676" h="469935">
                <a:moveTo>
                  <a:pt x="0" y="0"/>
                </a:moveTo>
                <a:lnTo>
                  <a:pt x="2349676" y="0"/>
                </a:lnTo>
                <a:lnTo>
                  <a:pt x="2349676" y="469935"/>
                </a:lnTo>
                <a:lnTo>
                  <a:pt x="0" y="4699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Resilience &amp; Diversification</a:t>
            </a:r>
          </a:p>
        </p:txBody>
      </p:sp>
      <p:sp>
        <p:nvSpPr>
          <p:cNvPr id="11" name="Straight Connector 10">
            <a:extLst>
              <a:ext uri="{FF2B5EF4-FFF2-40B4-BE49-F238E27FC236}">
                <a16:creationId xmlns:a16="http://schemas.microsoft.com/office/drawing/2014/main" id="{3FF3FC5E-6964-186B-A0D6-00E6167CAD63}"/>
              </a:ext>
            </a:extLst>
          </p:cNvPr>
          <p:cNvSpPr/>
          <p:nvPr/>
        </p:nvSpPr>
        <p:spPr>
          <a:xfrm>
            <a:off x="4760824" y="1717709"/>
            <a:ext cx="0" cy="4229417"/>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9DD82D55-41C1-C569-6483-2FDEEDF3E485}"/>
              </a:ext>
            </a:extLst>
          </p:cNvPr>
          <p:cNvSpPr/>
          <p:nvPr/>
        </p:nvSpPr>
        <p:spPr>
          <a:xfrm>
            <a:off x="4760824" y="1247774"/>
            <a:ext cx="2349676" cy="469935"/>
          </a:xfrm>
          <a:custGeom>
            <a:avLst/>
            <a:gdLst>
              <a:gd name="csX0" fmla="*/ 0 w 2349676"/>
              <a:gd name="csY0" fmla="*/ 0 h 469935"/>
              <a:gd name="csX1" fmla="*/ 2349676 w 2349676"/>
              <a:gd name="csY1" fmla="*/ 0 h 469935"/>
              <a:gd name="csX2" fmla="*/ 2349676 w 2349676"/>
              <a:gd name="csY2" fmla="*/ 469935 h 469935"/>
              <a:gd name="csX3" fmla="*/ 0 w 2349676"/>
              <a:gd name="csY3" fmla="*/ 469935 h 469935"/>
              <a:gd name="csX4" fmla="*/ 0 w 2349676"/>
              <a:gd name="csY4" fmla="*/ 0 h 469935"/>
            </a:gdLst>
            <a:ahLst/>
            <a:cxnLst>
              <a:cxn ang="0">
                <a:pos x="csX0" y="csY0"/>
              </a:cxn>
              <a:cxn ang="0">
                <a:pos x="csX1" y="csY1"/>
              </a:cxn>
              <a:cxn ang="0">
                <a:pos x="csX2" y="csY2"/>
              </a:cxn>
              <a:cxn ang="0">
                <a:pos x="csX3" y="csY3"/>
              </a:cxn>
              <a:cxn ang="0">
                <a:pos x="csX4" y="csY4"/>
              </a:cxn>
            </a:cxnLst>
            <a:rect l="l" t="t" r="r" b="b"/>
            <a:pathLst>
              <a:path w="2349676" h="469935">
                <a:moveTo>
                  <a:pt x="0" y="0"/>
                </a:moveTo>
                <a:lnTo>
                  <a:pt x="2349676" y="0"/>
                </a:lnTo>
                <a:lnTo>
                  <a:pt x="2349676" y="469935"/>
                </a:lnTo>
                <a:lnTo>
                  <a:pt x="0" y="4699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Capitalizing on Bifurcation</a:t>
            </a:r>
          </a:p>
        </p:txBody>
      </p:sp>
      <p:sp>
        <p:nvSpPr>
          <p:cNvPr id="17" name="Straight Connector 16">
            <a:extLst>
              <a:ext uri="{FF2B5EF4-FFF2-40B4-BE49-F238E27FC236}">
                <a16:creationId xmlns:a16="http://schemas.microsoft.com/office/drawing/2014/main" id="{88C10E5C-7C66-2DF0-0E98-11BEBE71E04E}"/>
              </a:ext>
            </a:extLst>
          </p:cNvPr>
          <p:cNvSpPr/>
          <p:nvPr/>
        </p:nvSpPr>
        <p:spPr>
          <a:xfrm>
            <a:off x="8119357" y="1717709"/>
            <a:ext cx="0" cy="4229417"/>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52AC1B7C-84BE-EB1A-DD9F-36BEF2F2BB4D}"/>
              </a:ext>
            </a:extLst>
          </p:cNvPr>
          <p:cNvSpPr/>
          <p:nvPr/>
        </p:nvSpPr>
        <p:spPr>
          <a:xfrm>
            <a:off x="8119357" y="1247774"/>
            <a:ext cx="2349676" cy="469935"/>
          </a:xfrm>
          <a:custGeom>
            <a:avLst/>
            <a:gdLst>
              <a:gd name="csX0" fmla="*/ 0 w 2349676"/>
              <a:gd name="csY0" fmla="*/ 0 h 469935"/>
              <a:gd name="csX1" fmla="*/ 2349676 w 2349676"/>
              <a:gd name="csY1" fmla="*/ 0 h 469935"/>
              <a:gd name="csX2" fmla="*/ 2349676 w 2349676"/>
              <a:gd name="csY2" fmla="*/ 469935 h 469935"/>
              <a:gd name="csX3" fmla="*/ 0 w 2349676"/>
              <a:gd name="csY3" fmla="*/ 469935 h 469935"/>
              <a:gd name="csX4" fmla="*/ 0 w 2349676"/>
              <a:gd name="csY4" fmla="*/ 0 h 469935"/>
            </a:gdLst>
            <a:ahLst/>
            <a:cxnLst>
              <a:cxn ang="0">
                <a:pos x="csX0" y="csY0"/>
              </a:cxn>
              <a:cxn ang="0">
                <a:pos x="csX1" y="csY1"/>
              </a:cxn>
              <a:cxn ang="0">
                <a:pos x="csX2" y="csY2"/>
              </a:cxn>
              <a:cxn ang="0">
                <a:pos x="csX3" y="csY3"/>
              </a:cxn>
              <a:cxn ang="0">
                <a:pos x="csX4" y="csY4"/>
              </a:cxn>
            </a:cxnLst>
            <a:rect l="l" t="t" r="r" b="b"/>
            <a:pathLst>
              <a:path w="2349676" h="469935">
                <a:moveTo>
                  <a:pt x="0" y="0"/>
                </a:moveTo>
                <a:lnTo>
                  <a:pt x="2349676" y="0"/>
                </a:lnTo>
                <a:lnTo>
                  <a:pt x="2349676" y="469935"/>
                </a:lnTo>
                <a:lnTo>
                  <a:pt x="0" y="469935"/>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Infrastructure Investment</a:t>
            </a:r>
          </a:p>
        </p:txBody>
      </p:sp>
      <p:sp>
        <p:nvSpPr>
          <p:cNvPr id="25" name="TextBox 24">
            <a:extLst>
              <a:ext uri="{FF2B5EF4-FFF2-40B4-BE49-F238E27FC236}">
                <a16:creationId xmlns:a16="http://schemas.microsoft.com/office/drawing/2014/main" id="{E7D1E982-E2D9-7CA2-9010-E80C2930870A}"/>
              </a:ext>
            </a:extLst>
          </p:cNvPr>
          <p:cNvSpPr txBox="1"/>
          <p:nvPr/>
        </p:nvSpPr>
        <p:spPr>
          <a:xfrm>
            <a:off x="1308982" y="3485674"/>
            <a:ext cx="3060743" cy="3131627"/>
          </a:xfrm>
          <a:prstGeom prst="rect">
            <a:avLst/>
          </a:prstGeom>
          <a:noFill/>
        </p:spPr>
        <p:txBody>
          <a:bodyPr wrap="square">
            <a:spAutoFit/>
          </a:bodyPr>
          <a:lstStyle/>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panose="020B0503040401060103" pitchFamily="34" charset="0"/>
              </a:rPr>
              <a:t>Stability and cash flow take priority:</a:t>
            </a:r>
            <a:r>
              <a:rPr lang="en-US" sz="1200" b="0" i="0">
                <a:effectLst/>
                <a:latin typeface="Manulife JH Sans" panose="020B0503040401060103" pitchFamily="34" charset="0"/>
              </a:rPr>
              <a:t> Investors are favoring downturn‑resilient sectors, high‑quality assets, </a:t>
            </a:r>
            <a:r>
              <a:rPr lang="en-US" sz="1200">
                <a:latin typeface="Manulife JH Sans" panose="020B0503040401060103" pitchFamily="34" charset="0"/>
              </a:rPr>
              <a:t>lower-cost markets</a:t>
            </a:r>
            <a:r>
              <a:rPr lang="en-US" sz="1200" b="0" i="0">
                <a:effectLst/>
                <a:latin typeface="Manulife JH Sans" panose="020B0503040401060103" pitchFamily="34" charset="0"/>
              </a:rPr>
              <a:t>.</a:t>
            </a:r>
            <a:r>
              <a:rPr lang="en-US" sz="1200">
                <a:latin typeface="Manulife JH Sans" panose="020B0503040401060103" pitchFamily="34" charset="0"/>
              </a:rPr>
              <a:t> Financial impacts of climate-related events are driving robust risk assessment and mitigation measures.</a:t>
            </a:r>
            <a:endParaRPr lang="en-US" sz="1200" b="0" i="0">
              <a:effectLst/>
              <a:latin typeface="Manulife JH Sans" panose="020B0503040401060103" pitchFamily="34" charset="0"/>
            </a:endParaRPr>
          </a:p>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panose="020B0503040401060103" pitchFamily="34" charset="0"/>
              </a:rPr>
              <a:t>Easing policy supports transaction activity:</a:t>
            </a:r>
            <a:r>
              <a:rPr lang="en-US" sz="1200" b="0" i="0">
                <a:effectLst/>
                <a:latin typeface="Manulife JH Sans" panose="020B0503040401060103" pitchFamily="34" charset="0"/>
              </a:rPr>
              <a:t> Rate cuts are narrowing bid‑ask spreads, underpinning a broader range of deal activity.</a:t>
            </a:r>
          </a:p>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panose="020B0503040401060103" pitchFamily="34" charset="0"/>
              </a:rPr>
              <a:t>Demographic shifts reinforce selectivity:</a:t>
            </a:r>
            <a:r>
              <a:rPr lang="en-US" sz="1200" b="0" i="0">
                <a:effectLst/>
                <a:latin typeface="Manulife JH Sans" panose="020B0503040401060103" pitchFamily="34" charset="0"/>
              </a:rPr>
              <a:t> Aging populations and immigration caps heighten the appeal of sectors and markets with resilient</a:t>
            </a:r>
            <a:r>
              <a:rPr lang="en-US" sz="1200">
                <a:latin typeface="Manulife JH Sans" panose="020B0503040401060103" pitchFamily="34" charset="0"/>
              </a:rPr>
              <a:t> </a:t>
            </a:r>
            <a:r>
              <a:rPr lang="en-US" sz="1200" b="0" i="0">
                <a:effectLst/>
                <a:latin typeface="Manulife JH Sans" panose="020B0503040401060103" pitchFamily="34" charset="0"/>
              </a:rPr>
              <a:t>demand and persistent undersupply.</a:t>
            </a:r>
            <a:endParaRPr lang="en-US" sz="1200"/>
          </a:p>
        </p:txBody>
      </p:sp>
      <p:sp>
        <p:nvSpPr>
          <p:cNvPr id="38" name="TextBox 37">
            <a:extLst>
              <a:ext uri="{FF2B5EF4-FFF2-40B4-BE49-F238E27FC236}">
                <a16:creationId xmlns:a16="http://schemas.microsoft.com/office/drawing/2014/main" id="{56A7E247-1876-DDA4-5292-E8D417C9C6EE}"/>
              </a:ext>
            </a:extLst>
          </p:cNvPr>
          <p:cNvSpPr txBox="1"/>
          <p:nvPr/>
        </p:nvSpPr>
        <p:spPr>
          <a:xfrm>
            <a:off x="4823704" y="3456378"/>
            <a:ext cx="3060741" cy="2939266"/>
          </a:xfrm>
          <a:prstGeom prst="rect">
            <a:avLst/>
          </a:prstGeom>
          <a:noFill/>
        </p:spPr>
        <p:txBody>
          <a:bodyPr wrap="square">
            <a:spAutoFit/>
          </a:bodyPr>
          <a:lstStyle/>
          <a:p>
            <a:pPr marL="114300" indent="-114300" fontAlgn="t">
              <a:lnSpc>
                <a:spcPts val="1500"/>
              </a:lnSpc>
              <a:spcBef>
                <a:spcPts val="300"/>
              </a:spcBef>
              <a:spcAft>
                <a:spcPts val="300"/>
              </a:spcAft>
              <a:buFont typeface="Arial" panose="020B0604020202020204" pitchFamily="34" charset="0"/>
              <a:buChar char="•"/>
            </a:pPr>
            <a:r>
              <a:rPr lang="en-US" sz="1200" b="1" i="0" dirty="0">
                <a:effectLst/>
                <a:latin typeface="Manulife JH Sans" panose="020B0503040401060103" pitchFamily="34" charset="0"/>
              </a:rPr>
              <a:t>Bifurcation a defining theme: </a:t>
            </a:r>
            <a:r>
              <a:rPr lang="en-US" sz="1200" i="0" dirty="0">
                <a:effectLst/>
                <a:latin typeface="Manulife JH Sans" panose="020B0503040401060103" pitchFamily="34" charset="0"/>
              </a:rPr>
              <a:t>Differences across markets, locations, and quality continue to shape both occupier and investor behavior.</a:t>
            </a:r>
          </a:p>
          <a:p>
            <a:pPr marL="114300" indent="-114300" fontAlgn="t">
              <a:lnSpc>
                <a:spcPts val="1500"/>
              </a:lnSpc>
              <a:spcBef>
                <a:spcPts val="300"/>
              </a:spcBef>
              <a:spcAft>
                <a:spcPts val="300"/>
              </a:spcAft>
              <a:buFont typeface="Arial" panose="020B0604020202020204" pitchFamily="34" charset="0"/>
              <a:buChar char="•"/>
            </a:pPr>
            <a:r>
              <a:rPr lang="en-US" sz="1200" b="1" i="0" dirty="0">
                <a:effectLst/>
                <a:latin typeface="Manulife JH Sans" panose="020B0503040401060103" pitchFamily="34" charset="0"/>
              </a:rPr>
              <a:t>Investor comfort with dispersion: </a:t>
            </a:r>
            <a:r>
              <a:rPr lang="en-US" sz="1200" i="0" dirty="0">
                <a:effectLst/>
                <a:latin typeface="Manulife JH Sans" panose="020B0503040401060103" pitchFamily="34" charset="0"/>
              </a:rPr>
              <a:t>Performance divergence across sectors and geographies is becoming more widely accepted and underwritten.</a:t>
            </a:r>
          </a:p>
          <a:p>
            <a:pPr marL="114300" indent="-114300" fontAlgn="t">
              <a:lnSpc>
                <a:spcPts val="1500"/>
              </a:lnSpc>
              <a:spcBef>
                <a:spcPts val="300"/>
              </a:spcBef>
              <a:spcAft>
                <a:spcPts val="300"/>
              </a:spcAft>
              <a:buFont typeface="Arial" panose="020B0604020202020204" pitchFamily="34" charset="0"/>
              <a:buChar char="•"/>
            </a:pPr>
            <a:r>
              <a:rPr lang="en-US" sz="1200" b="1" i="0" dirty="0">
                <a:effectLst/>
                <a:latin typeface="Manulife JH Sans" panose="020B0503040401060103" pitchFamily="34" charset="0"/>
              </a:rPr>
              <a:t>Quality‑capped performance unlocking opportunity: </a:t>
            </a:r>
            <a:r>
              <a:rPr lang="en-US" sz="1200" i="0" dirty="0">
                <a:effectLst/>
                <a:latin typeface="Manulife JH Sans" panose="020B0503040401060103" pitchFamily="34" charset="0"/>
              </a:rPr>
              <a:t>Limited upside in lower‑quality assets is creating selective selling windows, while easing inflation supports renewed value‑add and opportunistic strategies.</a:t>
            </a:r>
            <a:endParaRPr lang="en-US" sz="1200" dirty="0"/>
          </a:p>
        </p:txBody>
      </p:sp>
      <p:sp>
        <p:nvSpPr>
          <p:cNvPr id="39" name="TextBox 38">
            <a:extLst>
              <a:ext uri="{FF2B5EF4-FFF2-40B4-BE49-F238E27FC236}">
                <a16:creationId xmlns:a16="http://schemas.microsoft.com/office/drawing/2014/main" id="{DFE7FA28-13A6-8385-9983-F85DE3521AF6}"/>
              </a:ext>
            </a:extLst>
          </p:cNvPr>
          <p:cNvSpPr txBox="1"/>
          <p:nvPr/>
        </p:nvSpPr>
        <p:spPr>
          <a:xfrm>
            <a:off x="8178033" y="3456378"/>
            <a:ext cx="3060740" cy="3131627"/>
          </a:xfrm>
          <a:prstGeom prst="rect">
            <a:avLst/>
          </a:prstGeom>
          <a:noFill/>
        </p:spPr>
        <p:txBody>
          <a:bodyPr wrap="square">
            <a:spAutoFit/>
          </a:bodyPr>
          <a:lstStyle/>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panose="020B0503040401060103" pitchFamily="34" charset="0"/>
              </a:rPr>
              <a:t>Federal budget strengthening the investment backdrop: </a:t>
            </a:r>
            <a:r>
              <a:rPr lang="en-US" sz="1200" i="0">
                <a:effectLst/>
                <a:latin typeface="Manulife JH Sans" panose="020B0503040401060103" pitchFamily="34" charset="0"/>
              </a:rPr>
              <a:t>Infrastructure funding should support job creation and development, particularly in Canada’s manufacturing and distribution base.</a:t>
            </a:r>
          </a:p>
          <a:p>
            <a:pPr marL="114300" indent="-114300" fontAlgn="t">
              <a:lnSpc>
                <a:spcPts val="1500"/>
              </a:lnSpc>
              <a:spcBef>
                <a:spcPts val="300"/>
              </a:spcBef>
              <a:spcAft>
                <a:spcPts val="300"/>
              </a:spcAft>
              <a:buFont typeface="Arial" panose="020B0604020202020204" pitchFamily="34" charset="0"/>
              <a:buChar char="•"/>
            </a:pPr>
            <a:r>
              <a:rPr lang="en-US" sz="1200" b="1" i="0">
                <a:effectLst/>
                <a:latin typeface="Manulife JH Sans" panose="020B0503040401060103" pitchFamily="34" charset="0"/>
              </a:rPr>
              <a:t>Capital investment pipeline benefiting multiple CRE sectors: </a:t>
            </a:r>
            <a:r>
              <a:rPr lang="en-US" sz="1200" i="0">
                <a:effectLst/>
                <a:latin typeface="Manulife JH Sans" panose="020B0503040401060103" pitchFamily="34" charset="0"/>
              </a:rPr>
              <a:t>Planned investment spanning housing, R&amp;D, and industrial modernization, will deliver direct and indirect support across key property types.</a:t>
            </a:r>
          </a:p>
          <a:p>
            <a:pPr marL="114300" indent="-114300" fontAlgn="t">
              <a:lnSpc>
                <a:spcPts val="1500"/>
              </a:lnSpc>
              <a:spcBef>
                <a:spcPts val="300"/>
              </a:spcBef>
              <a:spcAft>
                <a:spcPts val="300"/>
              </a:spcAft>
              <a:buFont typeface="Arial" panose="020B0604020202020204" pitchFamily="34" charset="0"/>
              <a:buChar char="•"/>
            </a:pPr>
            <a:r>
              <a:rPr lang="en-US" sz="1200" b="1">
                <a:latin typeface="Manulife JH Sans" panose="020B0503040401060103" pitchFamily="34" charset="0"/>
              </a:rPr>
              <a:t>Tailwinds for AI-adjacent demand: </a:t>
            </a:r>
            <a:r>
              <a:rPr lang="en-US" sz="1200">
                <a:latin typeface="Manulife JH Sans" panose="020B0503040401060103" pitchFamily="34" charset="0"/>
              </a:rPr>
              <a:t>Capital should target CRE that benefits from AI-driven economic and demographic growth.</a:t>
            </a:r>
            <a:endParaRPr lang="en-US" sz="1200"/>
          </a:p>
        </p:txBody>
      </p:sp>
    </p:spTree>
    <p:extLst>
      <p:ext uri="{BB962C8B-B14F-4D97-AF65-F5344CB8AC3E}">
        <p14:creationId xmlns:p14="http://schemas.microsoft.com/office/powerpoint/2010/main" val="3080371890"/>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63010-718A-5452-DAB3-47E063987FE5}"/>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AD68D43-15E6-49D6-8EDB-E6B9F35A95CA}"/>
              </a:ext>
            </a:extLst>
          </p:cNvPr>
          <p:cNvGraphicFramePr>
            <a:graphicFrameLocks/>
          </p:cNvGraphicFramePr>
          <p:nvPr>
            <p:extLst>
              <p:ext uri="{D42A27DB-BD31-4B8C-83A1-F6EECF244321}">
                <p14:modId xmlns:p14="http://schemas.microsoft.com/office/powerpoint/2010/main" val="535930127"/>
              </p:ext>
            </p:extLst>
          </p:nvPr>
        </p:nvGraphicFramePr>
        <p:xfrm>
          <a:off x="7176288" y="1483634"/>
          <a:ext cx="4389120" cy="194536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A5F2AE39-9A1F-DA9E-7A3F-7F7A176C45EA}"/>
              </a:ext>
            </a:extLst>
          </p:cNvPr>
          <p:cNvSpPr>
            <a:spLocks noGrp="1"/>
          </p:cNvSpPr>
          <p:nvPr>
            <p:ph type="title"/>
          </p:nvPr>
        </p:nvSpPr>
        <p:spPr/>
        <p:txBody>
          <a:bodyPr/>
          <a:lstStyle/>
          <a:p>
            <a:r>
              <a:rPr lang="en-US" spc="-150"/>
              <a:t>Canada Multifamily Fundamentals</a:t>
            </a:r>
            <a:br>
              <a:rPr lang="en-US" spc="-150"/>
            </a:br>
            <a:endParaRPr lang="en-US" spc="-150"/>
          </a:p>
        </p:txBody>
      </p:sp>
      <p:sp>
        <p:nvSpPr>
          <p:cNvPr id="4" name="Slide Number Placeholder 3">
            <a:extLst>
              <a:ext uri="{FF2B5EF4-FFF2-40B4-BE49-F238E27FC236}">
                <a16:creationId xmlns:a16="http://schemas.microsoft.com/office/drawing/2014/main" id="{1377D1F1-CB84-F711-E6C8-384CAF0CBD10}"/>
              </a:ext>
            </a:extLst>
          </p:cNvPr>
          <p:cNvSpPr>
            <a:spLocks noGrp="1"/>
          </p:cNvSpPr>
          <p:nvPr>
            <p:ph type="sldNum" sz="quarter" idx="12"/>
          </p:nvPr>
        </p:nvSpPr>
        <p:spPr/>
        <p:txBody>
          <a:bodyPr/>
          <a:lstStyle/>
          <a:p>
            <a:fld id="{BB333B34-C87C-402E-ABB0-13B7C9DEBBC4}" type="slidenum">
              <a:rPr lang="en-PH" smtClean="0"/>
              <a:pPr/>
              <a:t>32</a:t>
            </a:fld>
            <a:endParaRPr lang="en-PH"/>
          </a:p>
        </p:txBody>
      </p:sp>
      <p:sp>
        <p:nvSpPr>
          <p:cNvPr id="5" name="Text Placeholder 4">
            <a:extLst>
              <a:ext uri="{FF2B5EF4-FFF2-40B4-BE49-F238E27FC236}">
                <a16:creationId xmlns:a16="http://schemas.microsoft.com/office/drawing/2014/main" id="{D7FBDF12-AF8B-771F-0FB1-AFBC582755BA}"/>
              </a:ext>
            </a:extLst>
          </p:cNvPr>
          <p:cNvSpPr>
            <a:spLocks noGrp="1"/>
          </p:cNvSpPr>
          <p:nvPr>
            <p:ph type="body" sz="quarter" idx="13"/>
          </p:nvPr>
        </p:nvSpPr>
        <p:spPr/>
        <p:txBody>
          <a:bodyPr/>
          <a:lstStyle/>
          <a:p>
            <a:r>
              <a:rPr lang="en-US"/>
              <a:t>Live</a:t>
            </a:r>
          </a:p>
        </p:txBody>
      </p:sp>
      <p:sp>
        <p:nvSpPr>
          <p:cNvPr id="6" name="Text Placeholder 5">
            <a:extLst>
              <a:ext uri="{FF2B5EF4-FFF2-40B4-BE49-F238E27FC236}">
                <a16:creationId xmlns:a16="http://schemas.microsoft.com/office/drawing/2014/main" id="{A0106AD0-6E42-1FD3-9BAF-E81A36ED4766}"/>
              </a:ext>
            </a:extLst>
          </p:cNvPr>
          <p:cNvSpPr>
            <a:spLocks noGrp="1"/>
          </p:cNvSpPr>
          <p:nvPr>
            <p:ph type="body" sz="quarter" idx="14"/>
          </p:nvPr>
        </p:nvSpPr>
        <p:spPr/>
        <p:txBody>
          <a:bodyPr/>
          <a:lstStyle/>
          <a:p>
            <a:r>
              <a:rPr lang="en-US"/>
              <a:t>Navigating the tension between chronic structural undersupply and cooling demand.</a:t>
            </a:r>
          </a:p>
        </p:txBody>
      </p:sp>
      <p:sp>
        <p:nvSpPr>
          <p:cNvPr id="7" name="object 2">
            <a:extLst>
              <a:ext uri="{FF2B5EF4-FFF2-40B4-BE49-F238E27FC236}">
                <a16:creationId xmlns:a16="http://schemas.microsoft.com/office/drawing/2014/main" id="{8070DD01-878E-F14E-A9EF-FF0D7DD12C81}"/>
              </a:ext>
            </a:extLst>
          </p:cNvPr>
          <p:cNvSpPr txBox="1"/>
          <p:nvPr/>
        </p:nvSpPr>
        <p:spPr>
          <a:xfrm>
            <a:off x="1296138" y="1294636"/>
            <a:ext cx="5638585" cy="3870970"/>
          </a:xfrm>
          <a:prstGeom prst="rect">
            <a:avLst/>
          </a:prstGeom>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While the long-term narrative of supply deficit remains intact - requiring starts to roughly double over the next decade to restore affordability to 2019 levels -  </a:t>
            </a:r>
            <a:r>
              <a:rPr lang="en-US" sz="1200" b="1" spc="-18">
                <a:latin typeface="Manulife JH Sans" panose="020B0503040401060103" pitchFamily="34" charset="0"/>
                <a:cs typeface="Calibri"/>
              </a:rPr>
              <a:t>the near-term environment is defined by a temporary reset, driven by a supply-demand mismatch.</a:t>
            </a:r>
            <a:r>
              <a:rPr lang="en-US" sz="1200" spc="-18" baseline="30000">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Federal cuts to immigration targets have softened incremental housing demand with more than 40% of the 2026 permanent-resident intake expected to be sourced from the existing non-permanent resident pool.</a:t>
            </a:r>
            <a:r>
              <a:rPr lang="en-US" sz="1200" spc="-18" baseline="30000">
                <a:latin typeface="Manulife JH Sans" panose="020B0503040401060103" pitchFamily="34" charset="0"/>
                <a:cs typeface="Calibri"/>
              </a:rPr>
              <a:t>2</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National multifamily vacancy reached a cyclical high of 4.6% in 4Q25, a 60-bps increase from the third quarter, 150 bps above year-end 2024, and 240 bps higher than the long-term average of 2.2%.</a:t>
            </a:r>
            <a:r>
              <a:rPr lang="en-US" sz="1200" spc="-18" baseline="30000">
                <a:latin typeface="Manulife JH Sans" panose="020B0503040401060103" pitchFamily="34" charset="0"/>
                <a:cs typeface="Calibri"/>
              </a:rPr>
              <a:t>3</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Asking rents declined 1.3% year-over-year as of 4Q25, marking the first decline in decades and a sharp reversal from growth exceeding 7% earlier in the cycle.</a:t>
            </a:r>
            <a:r>
              <a:rPr lang="en-US" sz="1200" spc="-18" baseline="30000">
                <a:latin typeface="Manulife JH Sans" panose="020B0503040401060103" pitchFamily="34" charset="0"/>
                <a:cs typeface="Calibri"/>
              </a:rPr>
              <a:t>3</a:t>
            </a:r>
          </a:p>
          <a:p>
            <a:pPr marL="226060" marR="189230" indent="-188595">
              <a:spcBef>
                <a:spcPts val="300"/>
              </a:spcBef>
              <a:spcAft>
                <a:spcPts val="300"/>
              </a:spcAft>
              <a:buFontTx/>
              <a:buChar char="•"/>
              <a:tabLst>
                <a:tab pos="226060" algn="l"/>
              </a:tabLst>
            </a:pPr>
            <a:r>
              <a:rPr lang="en-US" sz="1200" spc="-18">
                <a:latin typeface="Manulife JH Sans" panose="020B0503040401060103" pitchFamily="34" charset="0"/>
                <a:cs typeface="Calibri"/>
              </a:rPr>
              <a:t>Near-term headwinds are expected to weigh on asset performance, prompting </a:t>
            </a:r>
            <a:r>
              <a:rPr lang="en-US" sz="1200" b="1" spc="-18">
                <a:latin typeface="Manulife JH Sans" panose="020B0503040401060103" pitchFamily="34" charset="0"/>
                <a:cs typeface="Calibri"/>
              </a:rPr>
              <a:t>investors to pivot from aggressive capital appreciation toward more defensive, cash-flow focused strategies.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A significant wave of pandemic-era mortgages is approaching maturity with borrowers resetting from 2020-2021 rate lows into materially higher rates, resulting in estimated payment shocks of 15% - 20%. This dynamic could push some households towards renting, delaying the transition to ownership and extending rental tenures.</a:t>
            </a:r>
            <a:r>
              <a:rPr lang="en-US" sz="1200" spc="-18" baseline="30000">
                <a:latin typeface="Manulife JH Sans" panose="020B0503040401060103" pitchFamily="34" charset="0"/>
                <a:cs typeface="Calibri"/>
              </a:rPr>
              <a:t>4</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The launch of Build Canada Homes (BCH) represents the most significant federal intervention in a generation, targeting 500,000 new units over the next 5 years. However, the immediate impact on supply is expected to be modest given execution timelines and capacity constraints.</a:t>
            </a:r>
            <a:r>
              <a:rPr lang="en-US" sz="1200" spc="-18" baseline="30000">
                <a:latin typeface="Manulife JH Sans" panose="020B0503040401060103" pitchFamily="34" charset="0"/>
                <a:cs typeface="Calibri"/>
              </a:rPr>
              <a:t>5</a:t>
            </a:r>
          </a:p>
        </p:txBody>
      </p:sp>
      <p:sp>
        <p:nvSpPr>
          <p:cNvPr id="18" name="TextBox 17">
            <a:extLst>
              <a:ext uri="{FF2B5EF4-FFF2-40B4-BE49-F238E27FC236}">
                <a16:creationId xmlns:a16="http://schemas.microsoft.com/office/drawing/2014/main" id="{915A2B72-7730-5F7F-5785-66698BA8B7BD}"/>
              </a:ext>
            </a:extLst>
          </p:cNvPr>
          <p:cNvSpPr txBox="1"/>
          <p:nvPr/>
        </p:nvSpPr>
        <p:spPr>
          <a:xfrm>
            <a:off x="7176288" y="1237280"/>
            <a:ext cx="3852896"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Supply and Demand</a:t>
            </a:r>
          </a:p>
        </p:txBody>
      </p:sp>
      <p:sp>
        <p:nvSpPr>
          <p:cNvPr id="19" name="TextBox 18">
            <a:extLst>
              <a:ext uri="{FF2B5EF4-FFF2-40B4-BE49-F238E27FC236}">
                <a16:creationId xmlns:a16="http://schemas.microsoft.com/office/drawing/2014/main" id="{B3DD4906-982A-31FC-1311-1D5E80FBBD87}"/>
              </a:ext>
            </a:extLst>
          </p:cNvPr>
          <p:cNvSpPr txBox="1"/>
          <p:nvPr/>
        </p:nvSpPr>
        <p:spPr>
          <a:xfrm>
            <a:off x="7176288" y="3376633"/>
            <a:ext cx="4389120"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a:t>
            </a:r>
            <a:r>
              <a:rPr lang="en-US" sz="800">
                <a:solidFill>
                  <a:schemeClr val="bg1">
                    <a:lumMod val="65000"/>
                  </a:schemeClr>
                </a:solidFill>
                <a:ea typeface="Calibri" panose="020F0502020204030204" pitchFamily="34" charset="0"/>
                <a:cs typeface="Calibri" panose="020F0502020204030204" pitchFamily="34" charset="0"/>
              </a:rPr>
              <a:t>December 2025.</a:t>
            </a:r>
            <a:endParaRPr lang="en-US" sz="800">
              <a:solidFill>
                <a:schemeClr val="bg1">
                  <a:lumMod val="65000"/>
                </a:schemeClr>
              </a:solidFill>
              <a:latin typeface="+mj-lt"/>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6D64605-C15A-78E2-5496-8767EFAEE84C}"/>
              </a:ext>
            </a:extLst>
          </p:cNvPr>
          <p:cNvSpPr txBox="1"/>
          <p:nvPr/>
        </p:nvSpPr>
        <p:spPr>
          <a:xfrm>
            <a:off x="7176288" y="3732777"/>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Housing Starts by Province (Historical &amp; Forecast) </a:t>
            </a:r>
          </a:p>
        </p:txBody>
      </p:sp>
      <p:sp>
        <p:nvSpPr>
          <p:cNvPr id="21" name="TextBox 20">
            <a:extLst>
              <a:ext uri="{FF2B5EF4-FFF2-40B4-BE49-F238E27FC236}">
                <a16:creationId xmlns:a16="http://schemas.microsoft.com/office/drawing/2014/main" id="{7B37A937-07DB-5AE7-2ACC-DC9E618148E3}"/>
              </a:ext>
            </a:extLst>
          </p:cNvPr>
          <p:cNvSpPr txBox="1"/>
          <p:nvPr/>
        </p:nvSpPr>
        <p:spPr>
          <a:xfrm>
            <a:off x="7176288" y="6027803"/>
            <a:ext cx="3852896"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Oxford Economics. Data as of January 2026.</a:t>
            </a:r>
          </a:p>
        </p:txBody>
      </p:sp>
      <p:sp>
        <p:nvSpPr>
          <p:cNvPr id="22" name="Rectangle 21">
            <a:extLst>
              <a:ext uri="{FF2B5EF4-FFF2-40B4-BE49-F238E27FC236}">
                <a16:creationId xmlns:a16="http://schemas.microsoft.com/office/drawing/2014/main" id="{65336ACF-3EEA-ECB5-FD15-4D954DE3E24C}"/>
              </a:ext>
            </a:extLst>
          </p:cNvPr>
          <p:cNvSpPr/>
          <p:nvPr/>
        </p:nvSpPr>
        <p:spPr>
          <a:xfrm>
            <a:off x="9872133" y="1656607"/>
            <a:ext cx="1138426" cy="1515345"/>
          </a:xfrm>
          <a:prstGeom prst="rect">
            <a:avLst/>
          </a:prstGeom>
          <a:solidFill>
            <a:schemeClr val="tx2">
              <a:lumMod val="40000"/>
              <a:lumOff val="6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t" anchorCtr="0" forceAA="0" compatLnSpc="1">
            <a:prstTxWarp prst="textNoShape">
              <a:avLst/>
            </a:prstTxWarp>
            <a:noAutofit/>
          </a:bodyPr>
          <a:lstStyle/>
          <a:p>
            <a:pPr algn="l"/>
            <a:r>
              <a:rPr lang="en-US" sz="1000">
                <a:solidFill>
                  <a:schemeClr val="tx2"/>
                </a:solidFill>
              </a:rPr>
              <a:t>Forecast</a:t>
            </a:r>
          </a:p>
        </p:txBody>
      </p:sp>
      <p:graphicFrame>
        <p:nvGraphicFramePr>
          <p:cNvPr id="10" name="Chart 9">
            <a:extLst>
              <a:ext uri="{FF2B5EF4-FFF2-40B4-BE49-F238E27FC236}">
                <a16:creationId xmlns:a16="http://schemas.microsoft.com/office/drawing/2014/main" id="{A7F6F2B1-BC47-1EF8-B010-3589FA2BE97C}"/>
              </a:ext>
            </a:extLst>
          </p:cNvPr>
          <p:cNvGraphicFramePr>
            <a:graphicFrameLocks/>
          </p:cNvGraphicFramePr>
          <p:nvPr>
            <p:extLst>
              <p:ext uri="{D42A27DB-BD31-4B8C-83A1-F6EECF244321}">
                <p14:modId xmlns:p14="http://schemas.microsoft.com/office/powerpoint/2010/main" val="3236866110"/>
              </p:ext>
            </p:extLst>
          </p:nvPr>
        </p:nvGraphicFramePr>
        <p:xfrm>
          <a:off x="7176288" y="3963073"/>
          <a:ext cx="3960141" cy="206472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1677900-1940-4F88-11D4-DD024A23EC93}"/>
              </a:ext>
            </a:extLst>
          </p:cNvPr>
          <p:cNvSpPr txBox="1"/>
          <p:nvPr/>
        </p:nvSpPr>
        <p:spPr>
          <a:xfrm>
            <a:off x="1296138" y="6406324"/>
            <a:ext cx="8819412" cy="260024"/>
          </a:xfrm>
          <a:prstGeom prst="rect">
            <a:avLst/>
          </a:prstGeom>
          <a:noFill/>
        </p:spPr>
        <p:txBody>
          <a:bodyPr wrap="square" lIns="0" tIns="0" rIns="0" bIns="0" numCol="1" spcCol="0" rtlCol="0">
            <a:noAutofit/>
          </a:bodyPr>
          <a:lstStyle/>
          <a:p>
            <a:r>
              <a:rPr lang="en-US" sz="800">
                <a:solidFill>
                  <a:schemeClr val="bg1">
                    <a:lumMod val="65000"/>
                  </a:schemeClr>
                </a:solidFill>
                <a:ea typeface="Calibri" panose="020F0502020204030204" pitchFamily="34" charset="0"/>
                <a:cs typeface="Calibri" panose="020F0502020204030204" pitchFamily="34" charset="0"/>
              </a:rPr>
              <a:t>1 “Doubling pace of construction over next decade would restore housing affordability to 2019 levels.” CMHC. June 2025. 2 “Canada Multifamily Market Dynamics.” JLL. Data as of 3Q25.</a:t>
            </a:r>
          </a:p>
          <a:p>
            <a:r>
              <a:rPr lang="en-US" sz="800">
                <a:solidFill>
                  <a:schemeClr val="bg1">
                    <a:lumMod val="65000"/>
                  </a:schemeClr>
                </a:solidFill>
                <a:ea typeface="Calibri" panose="020F0502020204030204" pitchFamily="34" charset="0"/>
                <a:cs typeface="Calibri" panose="020F0502020204030204" pitchFamily="34" charset="0"/>
              </a:rPr>
              <a:t>3 CoStar. Data as of 4Q25. 4 “How Will Mortgage Payments Change at Renewal? An Updated Analysis.” Bank of Canada. July 2025. 5 “Build Canada Homes forecast to build 26,000 units: PBO.” Office of the Parliamentary Budget Officer. December 2025.</a:t>
            </a:r>
          </a:p>
          <a:p>
            <a:endParaRPr lang="en-US" sz="800">
              <a:solidFill>
                <a:schemeClr val="bg1">
                  <a:lumMod val="65000"/>
                </a:schemeClr>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9200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45FC3-39C6-2EA9-8C7F-23CC273840C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C014541-15C7-065D-AB72-05CEC45232F2}"/>
              </a:ext>
            </a:extLst>
          </p:cNvPr>
          <p:cNvSpPr>
            <a:spLocks noGrp="1"/>
          </p:cNvSpPr>
          <p:nvPr>
            <p:ph type="title"/>
          </p:nvPr>
        </p:nvSpPr>
        <p:spPr>
          <a:xfrm>
            <a:off x="1280160" y="519436"/>
            <a:ext cx="4983480" cy="373055"/>
          </a:xfrm>
        </p:spPr>
        <p:txBody>
          <a:bodyPr/>
          <a:lstStyle/>
          <a:p>
            <a:r>
              <a:rPr lang="en-US" spc="-150"/>
              <a:t>Student Housing</a:t>
            </a:r>
          </a:p>
        </p:txBody>
      </p:sp>
      <p:sp>
        <p:nvSpPr>
          <p:cNvPr id="4" name="Slide Number Placeholder 3">
            <a:extLst>
              <a:ext uri="{FF2B5EF4-FFF2-40B4-BE49-F238E27FC236}">
                <a16:creationId xmlns:a16="http://schemas.microsoft.com/office/drawing/2014/main" id="{40ABE76C-C736-D871-D864-BEF34D5EC5B9}"/>
              </a:ext>
            </a:extLst>
          </p:cNvPr>
          <p:cNvSpPr>
            <a:spLocks noGrp="1"/>
          </p:cNvSpPr>
          <p:nvPr>
            <p:ph type="sldNum" sz="quarter" idx="12"/>
          </p:nvPr>
        </p:nvSpPr>
        <p:spPr/>
        <p:txBody>
          <a:bodyPr/>
          <a:lstStyle/>
          <a:p>
            <a:fld id="{BB333B34-C87C-402E-ABB0-13B7C9DEBBC4}" type="slidenum">
              <a:rPr lang="en-PH" smtClean="0"/>
              <a:pPr/>
              <a:t>33</a:t>
            </a:fld>
            <a:endParaRPr lang="en-PH"/>
          </a:p>
        </p:txBody>
      </p:sp>
      <p:sp>
        <p:nvSpPr>
          <p:cNvPr id="9" name="Text Placeholder 8">
            <a:extLst>
              <a:ext uri="{FF2B5EF4-FFF2-40B4-BE49-F238E27FC236}">
                <a16:creationId xmlns:a16="http://schemas.microsoft.com/office/drawing/2014/main" id="{C7C13D11-B47A-5D2C-0EC9-82BCA258904E}"/>
              </a:ext>
            </a:extLst>
          </p:cNvPr>
          <p:cNvSpPr>
            <a:spLocks noGrp="1"/>
          </p:cNvSpPr>
          <p:nvPr>
            <p:ph type="body" sz="quarter" idx="13"/>
          </p:nvPr>
        </p:nvSpPr>
        <p:spPr/>
        <p:txBody>
          <a:bodyPr/>
          <a:lstStyle/>
          <a:p>
            <a:r>
              <a:rPr lang="en-US"/>
              <a:t>Live</a:t>
            </a:r>
          </a:p>
        </p:txBody>
      </p:sp>
      <p:sp>
        <p:nvSpPr>
          <p:cNvPr id="10" name="Text Placeholder 9">
            <a:extLst>
              <a:ext uri="{FF2B5EF4-FFF2-40B4-BE49-F238E27FC236}">
                <a16:creationId xmlns:a16="http://schemas.microsoft.com/office/drawing/2014/main" id="{8BBBEE2F-4F17-F765-ACAE-645FA36C9228}"/>
              </a:ext>
            </a:extLst>
          </p:cNvPr>
          <p:cNvSpPr>
            <a:spLocks noGrp="1"/>
          </p:cNvSpPr>
          <p:nvPr>
            <p:ph type="body" sz="quarter" idx="14"/>
          </p:nvPr>
        </p:nvSpPr>
        <p:spPr>
          <a:xfrm>
            <a:off x="1280160" y="914718"/>
            <a:ext cx="4983480" cy="266382"/>
          </a:xfrm>
        </p:spPr>
        <p:txBody>
          <a:bodyPr/>
          <a:lstStyle/>
          <a:p>
            <a:r>
              <a:rPr lang="en-US"/>
              <a:t>Responding to the graduate &amp; domestic demographic pivot.</a:t>
            </a:r>
          </a:p>
        </p:txBody>
      </p:sp>
      <p:sp>
        <p:nvSpPr>
          <p:cNvPr id="11" name="Text Placeholder 10">
            <a:extLst>
              <a:ext uri="{FF2B5EF4-FFF2-40B4-BE49-F238E27FC236}">
                <a16:creationId xmlns:a16="http://schemas.microsoft.com/office/drawing/2014/main" id="{6E846AEA-EBC6-F5F9-FA34-49AB09C96B53}"/>
              </a:ext>
            </a:extLst>
          </p:cNvPr>
          <p:cNvSpPr>
            <a:spLocks noGrp="1"/>
          </p:cNvSpPr>
          <p:nvPr>
            <p:ph type="body" sz="quarter" idx="15"/>
          </p:nvPr>
        </p:nvSpPr>
        <p:spPr>
          <a:xfrm>
            <a:off x="1295400" y="6241415"/>
            <a:ext cx="8776750" cy="304800"/>
          </a:xfrm>
        </p:spPr>
        <p:txBody>
          <a:bodyPr/>
          <a:lstStyle/>
          <a:p>
            <a:pPr>
              <a:spcBef>
                <a:spcPts val="0"/>
              </a:spcBef>
            </a:pPr>
            <a:r>
              <a:rPr lang="en-US" dirty="0"/>
              <a:t>1 “2025 Canadian Student Housing Overview.” Cushman &amp; Wakefield. Data as of 3Q25. 2 “IRCC Exempts Graduate Students From Study Permit Cap.” CIC News. Nov 2025. “Graduate Students Exempt from Study Permit Cap As IRCC drops Provincial Attestation Letter Requirement.” Visa HQ. Q1 2026. 3 “Student Housing Demand Still High in BC despite International Caps, Say Experts.” Bonard. 3Q25. 4 “A Big Year For Senior Housing Investment: 2026 to be even better.” </a:t>
            </a:r>
            <a:r>
              <a:rPr lang="en-US" dirty="0" err="1"/>
              <a:t>Renx</a:t>
            </a:r>
            <a:r>
              <a:rPr lang="en-US" dirty="0"/>
              <a:t>. Jan 2026.    5 “Senior Housing Market Overview Canada.” Cushman &amp; Wakefield. &amp; “2026 Emerging Trends In Real Estate.” PWC. September 2025. (include 40K replacement and 160K net new).</a:t>
            </a:r>
          </a:p>
          <a:p>
            <a:pPr>
              <a:spcBef>
                <a:spcPts val="0"/>
              </a:spcBef>
            </a:pPr>
            <a:endParaRPr lang="en-US" dirty="0"/>
          </a:p>
        </p:txBody>
      </p:sp>
      <p:sp>
        <p:nvSpPr>
          <p:cNvPr id="12" name="Text Placeholder 11">
            <a:extLst>
              <a:ext uri="{FF2B5EF4-FFF2-40B4-BE49-F238E27FC236}">
                <a16:creationId xmlns:a16="http://schemas.microsoft.com/office/drawing/2014/main" id="{D959DE97-169D-3857-6DF7-F5D73ECFC42C}"/>
              </a:ext>
            </a:extLst>
          </p:cNvPr>
          <p:cNvSpPr>
            <a:spLocks noGrp="1"/>
          </p:cNvSpPr>
          <p:nvPr>
            <p:ph type="body" sz="quarter" idx="16"/>
          </p:nvPr>
        </p:nvSpPr>
        <p:spPr>
          <a:xfrm>
            <a:off x="6580625" y="914718"/>
            <a:ext cx="5178559" cy="288609"/>
          </a:xfrm>
        </p:spPr>
        <p:txBody>
          <a:bodyPr/>
          <a:lstStyle/>
          <a:p>
            <a:r>
              <a:rPr lang="en-US"/>
              <a:t>Strategic longevity Amid Growing Institutional Participation.</a:t>
            </a:r>
          </a:p>
        </p:txBody>
      </p:sp>
      <p:sp>
        <p:nvSpPr>
          <p:cNvPr id="14" name="Text Placeholder 13">
            <a:extLst>
              <a:ext uri="{FF2B5EF4-FFF2-40B4-BE49-F238E27FC236}">
                <a16:creationId xmlns:a16="http://schemas.microsoft.com/office/drawing/2014/main" id="{58F75ED5-3C8D-9BCA-6C84-3D243EDE6E52}"/>
              </a:ext>
            </a:extLst>
          </p:cNvPr>
          <p:cNvSpPr>
            <a:spLocks noGrp="1"/>
          </p:cNvSpPr>
          <p:nvPr>
            <p:ph type="body" sz="quarter" idx="18"/>
          </p:nvPr>
        </p:nvSpPr>
        <p:spPr/>
        <p:txBody>
          <a:bodyPr/>
          <a:lstStyle/>
          <a:p>
            <a:r>
              <a:rPr lang="en-US" spc="-150"/>
              <a:t>Senior Living/Active Adult</a:t>
            </a:r>
          </a:p>
        </p:txBody>
      </p:sp>
      <p:sp>
        <p:nvSpPr>
          <p:cNvPr id="3" name="TextBox 2">
            <a:extLst>
              <a:ext uri="{FF2B5EF4-FFF2-40B4-BE49-F238E27FC236}">
                <a16:creationId xmlns:a16="http://schemas.microsoft.com/office/drawing/2014/main" id="{6A328DDD-0B76-0EF5-E59D-97E8D14EE1B3}"/>
              </a:ext>
            </a:extLst>
          </p:cNvPr>
          <p:cNvSpPr txBox="1"/>
          <p:nvPr/>
        </p:nvSpPr>
        <p:spPr>
          <a:xfrm>
            <a:off x="1280160" y="3960584"/>
            <a:ext cx="4582995"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Student Visa Grants  (2019 to 2025)</a:t>
            </a:r>
          </a:p>
        </p:txBody>
      </p:sp>
      <p:sp>
        <p:nvSpPr>
          <p:cNvPr id="5" name="TextBox 4">
            <a:extLst>
              <a:ext uri="{FF2B5EF4-FFF2-40B4-BE49-F238E27FC236}">
                <a16:creationId xmlns:a16="http://schemas.microsoft.com/office/drawing/2014/main" id="{F5EA546A-A824-246D-9755-DD58734C7524}"/>
              </a:ext>
            </a:extLst>
          </p:cNvPr>
          <p:cNvSpPr txBox="1"/>
          <p:nvPr/>
        </p:nvSpPr>
        <p:spPr>
          <a:xfrm>
            <a:off x="1286015" y="5970819"/>
            <a:ext cx="480304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Bonard. Data as of January 2026.</a:t>
            </a:r>
          </a:p>
        </p:txBody>
      </p:sp>
      <p:sp>
        <p:nvSpPr>
          <p:cNvPr id="7" name="TextBox 6">
            <a:extLst>
              <a:ext uri="{FF2B5EF4-FFF2-40B4-BE49-F238E27FC236}">
                <a16:creationId xmlns:a16="http://schemas.microsoft.com/office/drawing/2014/main" id="{823EB10B-A07B-5545-B849-AF8586C0518D}"/>
              </a:ext>
            </a:extLst>
          </p:cNvPr>
          <p:cNvSpPr txBox="1"/>
          <p:nvPr/>
        </p:nvSpPr>
        <p:spPr>
          <a:xfrm>
            <a:off x="6513436" y="3960584"/>
            <a:ext cx="4389120" cy="276999"/>
          </a:xfrm>
          <a:prstGeom prst="rect">
            <a:avLst/>
          </a:prstGeom>
          <a:noFill/>
        </p:spPr>
        <p:txBody>
          <a:bodyPr wrap="square">
            <a:spAutoFit/>
          </a:bodyPr>
          <a:lstStyle/>
          <a:p>
            <a:pPr algn="l"/>
            <a:r>
              <a:rPr lang="en-US" sz="1200" b="1" dirty="0">
                <a:latin typeface="Manulife JH Sans Demibold" panose="020B0703040401060103" pitchFamily="34" charset="0"/>
                <a:ea typeface="Calibri" panose="020F0502020204030204" pitchFamily="34" charset="0"/>
                <a:cs typeface="Calibri" panose="020F0502020204030204" pitchFamily="34" charset="0"/>
              </a:rPr>
              <a:t>Senior Housing NOI Growth (2020 – 2028F)</a:t>
            </a:r>
          </a:p>
        </p:txBody>
      </p:sp>
      <p:sp>
        <p:nvSpPr>
          <p:cNvPr id="26" name="TextBox 25">
            <a:extLst>
              <a:ext uri="{FF2B5EF4-FFF2-40B4-BE49-F238E27FC236}">
                <a16:creationId xmlns:a16="http://schemas.microsoft.com/office/drawing/2014/main" id="{CC4B71B6-619B-E1D3-FDEE-8A2295CF1493}"/>
              </a:ext>
            </a:extLst>
          </p:cNvPr>
          <p:cNvSpPr txBox="1"/>
          <p:nvPr/>
        </p:nvSpPr>
        <p:spPr>
          <a:xfrm>
            <a:off x="6513436" y="5970819"/>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Cushman &amp; Wakefield. Data as of September 2025. </a:t>
            </a:r>
          </a:p>
        </p:txBody>
      </p:sp>
      <p:sp>
        <p:nvSpPr>
          <p:cNvPr id="19" name="object 2">
            <a:extLst>
              <a:ext uri="{FF2B5EF4-FFF2-40B4-BE49-F238E27FC236}">
                <a16:creationId xmlns:a16="http://schemas.microsoft.com/office/drawing/2014/main" id="{CF87CD5D-8BAA-5712-C885-AFF6A89F6117}"/>
              </a:ext>
            </a:extLst>
          </p:cNvPr>
          <p:cNvSpPr txBox="1"/>
          <p:nvPr/>
        </p:nvSpPr>
        <p:spPr>
          <a:xfrm>
            <a:off x="1280160" y="1283285"/>
            <a:ext cx="4944975" cy="2686380"/>
          </a:xfrm>
          <a:prstGeom prst="rect">
            <a:avLst/>
          </a:prstGeom>
          <a:solidFill>
            <a:schemeClr val="bg1"/>
          </a:solidFill>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a:solidFill>
                  <a:srgbClr val="282B3E"/>
                </a:solidFill>
                <a:latin typeface="Manulife JH Sans" panose="020B0503040401060103" pitchFamily="34" charset="0"/>
                <a:cs typeface="Calibri"/>
              </a:rPr>
              <a:t>The international student cap represents a structural re-baselining rather than a cyclical shock, </a:t>
            </a:r>
            <a:r>
              <a:rPr lang="en-US" sz="1200" spc="-18">
                <a:solidFill>
                  <a:srgbClr val="282B3E"/>
                </a:solidFill>
                <a:latin typeface="Manulife JH Sans" panose="020B0503040401060103" pitchFamily="34" charset="0"/>
                <a:cs typeface="Calibri"/>
              </a:rPr>
              <a:t>shifting the sector’s focus from international enrollment growth to occupancy resilience as demand increasingly favors purpose-built student housing (PBSA) over secondary condo rentals.</a:t>
            </a:r>
            <a:r>
              <a:rPr lang="en-US" sz="1200" spc="-18" baseline="30000">
                <a:solidFill>
                  <a:srgbClr val="282B3E"/>
                </a:solidFill>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solidFill>
                  <a:srgbClr val="282B3E"/>
                </a:solidFill>
                <a:latin typeface="Manulife JH Sans" panose="020B0503040401060103" pitchFamily="34" charset="0"/>
                <a:cs typeface="Calibri"/>
              </a:rPr>
              <a:t>Exemptions for graduate students triggering a “flight to </a:t>
            </a:r>
            <a:r>
              <a:rPr lang="en-US" sz="1200" spc="-18">
                <a:latin typeface="Manulife JH Sans" panose="020B0503040401060103" pitchFamily="34" charset="0"/>
                <a:cs typeface="Calibri"/>
              </a:rPr>
              <a:t>quality” towards research-intensive universities while domestic students have partially offset the pullback in international undergrad demand.</a:t>
            </a:r>
            <a:r>
              <a:rPr lang="en-US" sz="1200" spc="-18" baseline="30000">
                <a:latin typeface="Manulife JH Sans" panose="020B0503040401060103" pitchFamily="34" charset="0"/>
                <a:cs typeface="Calibri"/>
              </a:rPr>
              <a:t>2</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Despite policy caps, sector fundamentals remain attractive due to Canada’s critically low student-housing provision rate of ~15%, well below European benchmarks (25% to 35%). Only 27,000 beds are in the pipeline over the next five years, addressing just 3.5% of the estimated national bed shortfall.</a:t>
            </a:r>
            <a:r>
              <a:rPr lang="en-US" sz="1200" spc="-18" baseline="30000">
                <a:latin typeface="Manulife JH Sans" panose="020B0503040401060103" pitchFamily="34" charset="0"/>
                <a:cs typeface="Calibri"/>
              </a:rPr>
              <a:t>3</a:t>
            </a:r>
          </a:p>
        </p:txBody>
      </p:sp>
      <p:sp>
        <p:nvSpPr>
          <p:cNvPr id="22" name="object 2">
            <a:extLst>
              <a:ext uri="{FF2B5EF4-FFF2-40B4-BE49-F238E27FC236}">
                <a16:creationId xmlns:a16="http://schemas.microsoft.com/office/drawing/2014/main" id="{AE2FDE2E-B2B0-A08C-C4C4-74AE38BD8FC6}"/>
              </a:ext>
            </a:extLst>
          </p:cNvPr>
          <p:cNvSpPr txBox="1"/>
          <p:nvPr/>
        </p:nvSpPr>
        <p:spPr>
          <a:xfrm>
            <a:off x="6566699" y="1283284"/>
            <a:ext cx="4998709" cy="2677299"/>
          </a:xfrm>
          <a:prstGeom prst="rect">
            <a:avLst/>
          </a:prstGeom>
          <a:solidFill>
            <a:schemeClr val="bg1"/>
          </a:solidFill>
        </p:spPr>
        <p:txBody>
          <a:bodyPr vert="horz" wrap="square" lIns="0" tIns="12700" rIns="0" bIns="0" rtlCol="0">
            <a:noAutofit/>
          </a:bodyPr>
          <a:lstStyle/>
          <a:p>
            <a:pPr marL="226060" marR="189230" indent="-188595">
              <a:spcBef>
                <a:spcPts val="300"/>
              </a:spcBef>
              <a:spcAft>
                <a:spcPts val="300"/>
              </a:spcAft>
              <a:buFontTx/>
              <a:buChar char="•"/>
              <a:tabLst>
                <a:tab pos="226060" algn="l"/>
              </a:tabLst>
            </a:pPr>
            <a:r>
              <a:rPr lang="en-US" sz="1200" b="1" spc="-18">
                <a:solidFill>
                  <a:srgbClr val="282B3E"/>
                </a:solidFill>
                <a:latin typeface="Manulife JH Sans" panose="020B0503040401060103" pitchFamily="34" charset="0"/>
                <a:cs typeface="Calibri"/>
              </a:rPr>
              <a:t>The narrative is shifting to a high-growth asset class </a:t>
            </a:r>
            <a:r>
              <a:rPr lang="en-US" sz="1200" spc="-18">
                <a:solidFill>
                  <a:srgbClr val="282B3E"/>
                </a:solidFill>
                <a:latin typeface="Manulife JH Sans" panose="020B0503040401060103" pitchFamily="34" charset="0"/>
                <a:cs typeface="Calibri"/>
              </a:rPr>
              <a:t>slowly becoming more institutional as capital pursues scale, supported by an aging demographic, yet performance potential is still being evaluated.</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Consolidation expected to accelerate operational efficiencies, supporting growth while protecting margins against inflation.</a:t>
            </a:r>
            <a:r>
              <a:rPr lang="en-US" sz="1200" spc="-18" baseline="30000">
                <a:solidFill>
                  <a:srgbClr val="282B3E"/>
                </a:solidFill>
                <a:latin typeface="Manulife JH Sans" panose="020B0503040401060103" pitchFamily="34" charset="0"/>
                <a:cs typeface="Calibri"/>
              </a:rPr>
              <a:t>4</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The 55+ segment is slated to grow at a 1.3% CAGR – exceeding overall population growth – and 80+ at a 6.1% CAGR over the next 20 years, underpinning long-term demand for senior living as essential social infrastructure; and also driving demand for a continuum of care from independent to assisted care.</a:t>
            </a:r>
            <a:r>
              <a:rPr lang="en-US" sz="1200" spc="-18" baseline="30000">
                <a:latin typeface="Manulife JH Sans" panose="020B0503040401060103" pitchFamily="34" charset="0"/>
                <a:cs typeface="Calibri"/>
              </a:rPr>
              <a:t>5</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Including the replacement of aging stock, ~200K new units are required over the next 20 years (vs. ~73,000 units built over the past 10 years).</a:t>
            </a:r>
            <a:r>
              <a:rPr lang="en-US" sz="1200" spc="-18" baseline="30000">
                <a:latin typeface="Manulife JH Sans" panose="020B0503040401060103" pitchFamily="34" charset="0"/>
                <a:cs typeface="Calibri"/>
              </a:rPr>
              <a:t>5</a:t>
            </a:r>
          </a:p>
        </p:txBody>
      </p:sp>
      <p:graphicFrame>
        <p:nvGraphicFramePr>
          <p:cNvPr id="15" name="Chart 14">
            <a:extLst>
              <a:ext uri="{FF2B5EF4-FFF2-40B4-BE49-F238E27FC236}">
                <a16:creationId xmlns:a16="http://schemas.microsoft.com/office/drawing/2014/main" id="{CC3F9CB3-CDE1-CBAF-67EC-692EC9E43804}"/>
              </a:ext>
            </a:extLst>
          </p:cNvPr>
          <p:cNvGraphicFramePr>
            <a:graphicFrameLocks/>
          </p:cNvGraphicFramePr>
          <p:nvPr>
            <p:extLst>
              <p:ext uri="{D42A27DB-BD31-4B8C-83A1-F6EECF244321}">
                <p14:modId xmlns:p14="http://schemas.microsoft.com/office/powerpoint/2010/main" val="1601650483"/>
              </p:ext>
            </p:extLst>
          </p:nvPr>
        </p:nvGraphicFramePr>
        <p:xfrm>
          <a:off x="6566699" y="4218603"/>
          <a:ext cx="4912652" cy="1809673"/>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a:extLst>
              <a:ext uri="{FF2B5EF4-FFF2-40B4-BE49-F238E27FC236}">
                <a16:creationId xmlns:a16="http://schemas.microsoft.com/office/drawing/2014/main" id="{C661D152-8279-005B-577A-D020657E346A}"/>
              </a:ext>
            </a:extLst>
          </p:cNvPr>
          <p:cNvSpPr/>
          <p:nvPr/>
        </p:nvSpPr>
        <p:spPr>
          <a:xfrm>
            <a:off x="9925050" y="4465948"/>
            <a:ext cx="1408428" cy="1346884"/>
          </a:xfrm>
          <a:prstGeom prst="rect">
            <a:avLst/>
          </a:prstGeom>
          <a:solidFill>
            <a:schemeClr val="tx2">
              <a:lumMod val="40000"/>
              <a:lumOff val="6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45720" rIns="182880" bIns="45720" numCol="1" spcCol="0" rtlCol="0" fromWordArt="0" anchor="t" anchorCtr="0" forceAA="0" compatLnSpc="1">
            <a:prstTxWarp prst="textNoShape">
              <a:avLst/>
            </a:prstTxWarp>
            <a:noAutofit/>
          </a:bodyPr>
          <a:lstStyle>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a:pPr algn="l"/>
            <a:r>
              <a:rPr lang="en-US" sz="800">
                <a:solidFill>
                  <a:schemeClr val="tx2"/>
                </a:solidFill>
                <a:latin typeface="Arial" panose="020B0604020202020204" pitchFamily="34" charset="0"/>
                <a:cs typeface="Arial" panose="020B0604020202020204" pitchFamily="34" charset="0"/>
              </a:rPr>
              <a:t>Forecast</a:t>
            </a:r>
          </a:p>
        </p:txBody>
      </p:sp>
      <p:graphicFrame>
        <p:nvGraphicFramePr>
          <p:cNvPr id="17" name="Chart 16">
            <a:extLst>
              <a:ext uri="{FF2B5EF4-FFF2-40B4-BE49-F238E27FC236}">
                <a16:creationId xmlns:a16="http://schemas.microsoft.com/office/drawing/2014/main" id="{10F8C582-82F9-4A5A-9314-2B2B49EC064E}"/>
              </a:ext>
            </a:extLst>
          </p:cNvPr>
          <p:cNvGraphicFramePr>
            <a:graphicFrameLocks/>
          </p:cNvGraphicFramePr>
          <p:nvPr>
            <p:extLst>
              <p:ext uri="{D42A27DB-BD31-4B8C-83A1-F6EECF244321}">
                <p14:modId xmlns:p14="http://schemas.microsoft.com/office/powerpoint/2010/main" val="117077849"/>
              </p:ext>
            </p:extLst>
          </p:nvPr>
        </p:nvGraphicFramePr>
        <p:xfrm>
          <a:off x="1280160" y="4258274"/>
          <a:ext cx="4944975" cy="1782303"/>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FDF8A75B-4734-3EC5-149B-9D6FE06BD5E2}"/>
              </a:ext>
            </a:extLst>
          </p:cNvPr>
          <p:cNvSpPr/>
          <p:nvPr/>
        </p:nvSpPr>
        <p:spPr>
          <a:xfrm>
            <a:off x="5067134" y="4431193"/>
            <a:ext cx="1021925" cy="40375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60% decrease year over year</a:t>
            </a:r>
            <a:endParaRPr lang="en-US" sz="1000" b="1" kern="1200">
              <a:solidFill>
                <a:schemeClr val="accent1"/>
              </a:solidFill>
              <a:latin typeface="Manulife JH Sans Demibold" panose="020B0703040401060103" pitchFamily="34" charset="0"/>
            </a:endParaRPr>
          </a:p>
        </p:txBody>
      </p:sp>
    </p:spTree>
    <p:extLst>
      <p:ext uri="{BB962C8B-B14F-4D97-AF65-F5344CB8AC3E}">
        <p14:creationId xmlns:p14="http://schemas.microsoft.com/office/powerpoint/2010/main" val="120486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CCFC-D07D-02AB-2941-48BBE404A11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3FC0774-3AFB-0CE8-0CC0-AACB1EE5B2DC}"/>
              </a:ext>
            </a:extLst>
          </p:cNvPr>
          <p:cNvSpPr>
            <a:spLocks noGrp="1"/>
          </p:cNvSpPr>
          <p:nvPr>
            <p:ph type="title"/>
          </p:nvPr>
        </p:nvSpPr>
        <p:spPr/>
        <p:txBody>
          <a:bodyPr/>
          <a:lstStyle/>
          <a:p>
            <a:r>
              <a:rPr lang="en-US" spc="-150"/>
              <a:t>Affordable &amp; Attainable Housing</a:t>
            </a:r>
          </a:p>
        </p:txBody>
      </p:sp>
      <p:sp>
        <p:nvSpPr>
          <p:cNvPr id="4" name="Slide Number Placeholder 3">
            <a:extLst>
              <a:ext uri="{FF2B5EF4-FFF2-40B4-BE49-F238E27FC236}">
                <a16:creationId xmlns:a16="http://schemas.microsoft.com/office/drawing/2014/main" id="{94585310-443A-7F96-BDB3-15EBFD4B8E4C}"/>
              </a:ext>
            </a:extLst>
          </p:cNvPr>
          <p:cNvSpPr>
            <a:spLocks noGrp="1"/>
          </p:cNvSpPr>
          <p:nvPr>
            <p:ph type="sldNum" sz="quarter" idx="12"/>
          </p:nvPr>
        </p:nvSpPr>
        <p:spPr/>
        <p:txBody>
          <a:bodyPr/>
          <a:lstStyle/>
          <a:p>
            <a:fld id="{BB333B34-C87C-402E-ABB0-13B7C9DEBBC4}" type="slidenum">
              <a:rPr lang="en-PH" smtClean="0"/>
              <a:pPr/>
              <a:t>34</a:t>
            </a:fld>
            <a:endParaRPr lang="en-PH"/>
          </a:p>
        </p:txBody>
      </p:sp>
      <p:sp>
        <p:nvSpPr>
          <p:cNvPr id="9" name="Text Placeholder 8">
            <a:extLst>
              <a:ext uri="{FF2B5EF4-FFF2-40B4-BE49-F238E27FC236}">
                <a16:creationId xmlns:a16="http://schemas.microsoft.com/office/drawing/2014/main" id="{570F519C-0134-E30E-12A8-EA0E31F00622}"/>
              </a:ext>
            </a:extLst>
          </p:cNvPr>
          <p:cNvSpPr>
            <a:spLocks noGrp="1"/>
          </p:cNvSpPr>
          <p:nvPr>
            <p:ph type="body" sz="quarter" idx="13"/>
          </p:nvPr>
        </p:nvSpPr>
        <p:spPr/>
        <p:txBody>
          <a:bodyPr/>
          <a:lstStyle/>
          <a:p>
            <a:r>
              <a:rPr lang="en-US"/>
              <a:t>Live</a:t>
            </a:r>
          </a:p>
        </p:txBody>
      </p:sp>
      <p:sp>
        <p:nvSpPr>
          <p:cNvPr id="10" name="Text Placeholder 9">
            <a:extLst>
              <a:ext uri="{FF2B5EF4-FFF2-40B4-BE49-F238E27FC236}">
                <a16:creationId xmlns:a16="http://schemas.microsoft.com/office/drawing/2014/main" id="{95B81BC7-983E-A4AF-AB44-EB154B652133}"/>
              </a:ext>
            </a:extLst>
          </p:cNvPr>
          <p:cNvSpPr>
            <a:spLocks noGrp="1"/>
          </p:cNvSpPr>
          <p:nvPr>
            <p:ph type="body" sz="quarter" idx="14"/>
          </p:nvPr>
        </p:nvSpPr>
        <p:spPr/>
        <p:txBody>
          <a:bodyPr/>
          <a:lstStyle/>
          <a:p>
            <a:r>
              <a:rPr lang="en-US"/>
              <a:t>Convergency of policy incentives and institutional scale.</a:t>
            </a:r>
          </a:p>
        </p:txBody>
      </p:sp>
      <p:sp>
        <p:nvSpPr>
          <p:cNvPr id="11" name="Text Placeholder 10">
            <a:extLst>
              <a:ext uri="{FF2B5EF4-FFF2-40B4-BE49-F238E27FC236}">
                <a16:creationId xmlns:a16="http://schemas.microsoft.com/office/drawing/2014/main" id="{E856FD66-94D2-CECC-D9F1-5A8F9E4B3C36}"/>
              </a:ext>
            </a:extLst>
          </p:cNvPr>
          <p:cNvSpPr>
            <a:spLocks noGrp="1"/>
          </p:cNvSpPr>
          <p:nvPr>
            <p:ph type="body" sz="quarter" idx="15"/>
          </p:nvPr>
        </p:nvSpPr>
        <p:spPr>
          <a:xfrm>
            <a:off x="1295400" y="6365875"/>
            <a:ext cx="4983479" cy="304800"/>
          </a:xfrm>
        </p:spPr>
        <p:txBody>
          <a:bodyPr/>
          <a:lstStyle/>
          <a:p>
            <a:pPr>
              <a:spcBef>
                <a:spcPts val="0"/>
              </a:spcBef>
            </a:pPr>
            <a:r>
              <a:rPr lang="en-US"/>
              <a:t>1 “Canada Housing Affordability and Market Trends.” Ratehub.ca. December 2025. 2 “Investment Policy Framework.” Build Canada Homes. November 2025. </a:t>
            </a:r>
          </a:p>
        </p:txBody>
      </p:sp>
      <p:sp>
        <p:nvSpPr>
          <p:cNvPr id="21" name="TextBox 20">
            <a:extLst>
              <a:ext uri="{FF2B5EF4-FFF2-40B4-BE49-F238E27FC236}">
                <a16:creationId xmlns:a16="http://schemas.microsoft.com/office/drawing/2014/main" id="{E6ED075B-381F-F4BA-B8C5-DA8B15C9427D}"/>
              </a:ext>
            </a:extLst>
          </p:cNvPr>
          <p:cNvSpPr txBox="1"/>
          <p:nvPr/>
        </p:nvSpPr>
        <p:spPr>
          <a:xfrm>
            <a:off x="1336604" y="4000499"/>
            <a:ext cx="4983478" cy="276999"/>
          </a:xfrm>
          <a:prstGeom prst="rect">
            <a:avLst/>
          </a:prstGeom>
          <a:noFill/>
        </p:spPr>
        <p:txBody>
          <a:bodyPr wrap="square">
            <a:spAutoFit/>
          </a:bodyPr>
          <a:lstStyle/>
          <a:p>
            <a:pPr algn="l"/>
            <a:r>
              <a:rPr lang="en-US" sz="1200" b="1">
                <a:solidFill>
                  <a:schemeClr val="tx1"/>
                </a:solidFill>
                <a:latin typeface="Manulife JH Sans Demibold" panose="020B0703040401060103" pitchFamily="34" charset="0"/>
                <a:ea typeface="Calibri" panose="020F0502020204030204" pitchFamily="34" charset="0"/>
                <a:cs typeface="Calibri" panose="020F0502020204030204" pitchFamily="34" charset="0"/>
              </a:rPr>
              <a:t>Canada Housing Affordability Index (2000 to 2030F)</a:t>
            </a:r>
          </a:p>
        </p:txBody>
      </p:sp>
      <p:sp>
        <p:nvSpPr>
          <p:cNvPr id="23" name="TextBox 22">
            <a:extLst>
              <a:ext uri="{FF2B5EF4-FFF2-40B4-BE49-F238E27FC236}">
                <a16:creationId xmlns:a16="http://schemas.microsoft.com/office/drawing/2014/main" id="{CEAA69AB-2D4E-A08E-C55B-A7C016A85486}"/>
              </a:ext>
            </a:extLst>
          </p:cNvPr>
          <p:cNvSpPr txBox="1"/>
          <p:nvPr/>
        </p:nvSpPr>
        <p:spPr>
          <a:xfrm>
            <a:off x="1336604" y="6134069"/>
            <a:ext cx="4983766"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Oxford Economics. Data as of December 2025. </a:t>
            </a:r>
          </a:p>
        </p:txBody>
      </p:sp>
      <p:sp>
        <p:nvSpPr>
          <p:cNvPr id="19" name="object 2">
            <a:extLst>
              <a:ext uri="{FF2B5EF4-FFF2-40B4-BE49-F238E27FC236}">
                <a16:creationId xmlns:a16="http://schemas.microsoft.com/office/drawing/2014/main" id="{B6F5670B-C510-E3CE-C63A-76B2B9A0A992}"/>
              </a:ext>
            </a:extLst>
          </p:cNvPr>
          <p:cNvSpPr txBox="1"/>
          <p:nvPr/>
        </p:nvSpPr>
        <p:spPr>
          <a:xfrm>
            <a:off x="1280160" y="1283285"/>
            <a:ext cx="5043879" cy="2768015"/>
          </a:xfrm>
          <a:prstGeom prst="rect">
            <a:avLst/>
          </a:prstGeom>
          <a:solidFill>
            <a:schemeClr val="bg1"/>
          </a:solidFill>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a:solidFill>
                  <a:srgbClr val="282B3E"/>
                </a:solidFill>
                <a:latin typeface="Manulife JH Sans" panose="020B0503040401060103" pitchFamily="34" charset="0"/>
                <a:cs typeface="Calibri"/>
              </a:rPr>
              <a:t>Housing affordability improved modestly through 2025, </a:t>
            </a:r>
            <a:r>
              <a:rPr lang="en-US" sz="1200" spc="-18">
                <a:solidFill>
                  <a:srgbClr val="282B3E"/>
                </a:solidFill>
                <a:latin typeface="Manulife JH Sans" panose="020B0503040401060103" pitchFamily="34" charset="0"/>
                <a:cs typeface="Calibri"/>
              </a:rPr>
              <a:t>driven primarily by easing home prices and monetary easing, providing temporary relief; however, affordability remains stretched relative to historical norms, with improvements uneven across regions.</a:t>
            </a:r>
            <a:r>
              <a:rPr lang="en-US" sz="1200" spc="-18" baseline="30000">
                <a:solidFill>
                  <a:srgbClr val="282B3E"/>
                </a:solidFill>
                <a:latin typeface="Manulife JH Sans" panose="020B0503040401060103" pitchFamily="34" charset="0"/>
                <a:cs typeface="Calibri"/>
              </a:rPr>
              <a:t>1</a:t>
            </a:r>
            <a:r>
              <a:rPr lang="en-US" sz="1200" spc="-18">
                <a:solidFill>
                  <a:srgbClr val="282B3E"/>
                </a:solidFill>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solidFill>
                  <a:srgbClr val="282B3E"/>
                </a:solidFill>
                <a:latin typeface="Manulife JH Sans" panose="020B0503040401060103" pitchFamily="34" charset="0"/>
                <a:cs typeface="Calibri"/>
              </a:rPr>
              <a:t>The Build Canada Homes (BCH) Investment Policy Framework signals a structural evolution in delivery models, shifting from fragmented, subsidy-driven delivery towards platform-scale execution, favoring institutional operators with scalable pipelines and operating capacity.</a:t>
            </a:r>
            <a:r>
              <a:rPr lang="en-US" sz="1200" spc="-18" baseline="30000">
                <a:solidFill>
                  <a:srgbClr val="282B3E"/>
                </a:solidFill>
                <a:latin typeface="Manulife JH Sans" panose="020B0503040401060103" pitchFamily="34" charset="0"/>
                <a:cs typeface="Calibri"/>
              </a:rPr>
              <a:t>2</a:t>
            </a:r>
          </a:p>
          <a:p>
            <a:pPr marL="414655" marR="426084" lvl="1" indent="-188595">
              <a:spcBef>
                <a:spcPts val="300"/>
              </a:spcBef>
              <a:spcAft>
                <a:spcPts val="300"/>
              </a:spcAft>
              <a:buFont typeface="Arial Black"/>
              <a:buChar char="·"/>
              <a:tabLst>
                <a:tab pos="414655" algn="l"/>
              </a:tabLst>
            </a:pPr>
            <a:r>
              <a:rPr lang="en-US" sz="1200" spc="-18">
                <a:solidFill>
                  <a:srgbClr val="282B3E"/>
                </a:solidFill>
                <a:latin typeface="Manulife JH Sans" panose="020B0503040401060103" pitchFamily="34" charset="0"/>
                <a:cs typeface="Calibri"/>
              </a:rPr>
              <a:t>The prioritization of modular, mass-timber and perfricated construction to accelerate supply will likely transform delivery from an onsite-built process into a capital and supply-chain intensive manufacturing exercise, reinforcing scale advantage.</a:t>
            </a:r>
            <a:r>
              <a:rPr lang="en-US" sz="1200" spc="-18" baseline="30000">
                <a:solidFill>
                  <a:srgbClr val="282B3E"/>
                </a:solidFill>
                <a:latin typeface="Manulife JH Sans" panose="020B0503040401060103" pitchFamily="34" charset="0"/>
                <a:cs typeface="Calibri"/>
              </a:rPr>
              <a:t>2</a:t>
            </a:r>
            <a:r>
              <a:rPr lang="en-US" sz="1200" spc="-18">
                <a:solidFill>
                  <a:srgbClr val="282B3E"/>
                </a:solidFill>
                <a:latin typeface="Manulife JH Sans" panose="020B0503040401060103" pitchFamily="34" charset="0"/>
                <a:cs typeface="Calibri"/>
              </a:rPr>
              <a:t> </a:t>
            </a:r>
          </a:p>
        </p:txBody>
      </p:sp>
      <p:graphicFrame>
        <p:nvGraphicFramePr>
          <p:cNvPr id="5" name="Chart 4">
            <a:extLst>
              <a:ext uri="{FF2B5EF4-FFF2-40B4-BE49-F238E27FC236}">
                <a16:creationId xmlns:a16="http://schemas.microsoft.com/office/drawing/2014/main" id="{983A2F88-810E-43F7-B9D6-51679DC4451E}"/>
              </a:ext>
            </a:extLst>
          </p:cNvPr>
          <p:cNvGraphicFramePr>
            <a:graphicFrameLocks/>
          </p:cNvGraphicFramePr>
          <p:nvPr>
            <p:extLst>
              <p:ext uri="{D42A27DB-BD31-4B8C-83A1-F6EECF244321}">
                <p14:modId xmlns:p14="http://schemas.microsoft.com/office/powerpoint/2010/main" val="3737471026"/>
              </p:ext>
            </p:extLst>
          </p:nvPr>
        </p:nvGraphicFramePr>
        <p:xfrm>
          <a:off x="1336604" y="4268458"/>
          <a:ext cx="4814252" cy="191641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F6115F2D-8B8B-06C2-CE2F-1F98C201BB3B}"/>
              </a:ext>
            </a:extLst>
          </p:cNvPr>
          <p:cNvSpPr/>
          <p:nvPr/>
        </p:nvSpPr>
        <p:spPr>
          <a:xfrm>
            <a:off x="5289047" y="4354583"/>
            <a:ext cx="779965" cy="1553288"/>
          </a:xfrm>
          <a:prstGeom prst="rect">
            <a:avLst/>
          </a:prstGeom>
          <a:solidFill>
            <a:schemeClr val="tx2">
              <a:lumMod val="40000"/>
              <a:lumOff val="6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45720" rIns="182880" bIns="45720" numCol="1" spcCol="0" rtlCol="0" fromWordArt="0" anchor="t" anchorCtr="0" forceAA="0" compatLnSpc="1">
            <a:prstTxWarp prst="textNoShape">
              <a:avLst/>
            </a:prstTxWarp>
            <a:noAutofit/>
          </a:bodyPr>
          <a:lstStyle>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a:pPr algn="l"/>
            <a:r>
              <a:rPr lang="en-US" sz="800">
                <a:solidFill>
                  <a:schemeClr val="tx2"/>
                </a:solidFill>
                <a:latin typeface="Arial" panose="020B0604020202020204" pitchFamily="34" charset="0"/>
                <a:cs typeface="Arial" panose="020B0604020202020204" pitchFamily="34" charset="0"/>
              </a:rPr>
              <a:t>Forecast</a:t>
            </a:r>
          </a:p>
        </p:txBody>
      </p:sp>
      <p:pic>
        <p:nvPicPr>
          <p:cNvPr id="12" name="Picture 11">
            <a:extLst>
              <a:ext uri="{FF2B5EF4-FFF2-40B4-BE49-F238E27FC236}">
                <a16:creationId xmlns:a16="http://schemas.microsoft.com/office/drawing/2014/main" id="{81F85EAF-20A6-9955-5AB6-318D2043152C}"/>
              </a:ext>
            </a:extLst>
          </p:cNvPr>
          <p:cNvPicPr>
            <a:picLocks noChangeAspect="1"/>
          </p:cNvPicPr>
          <p:nvPr/>
        </p:nvPicPr>
        <p:blipFill>
          <a:blip r:embed="rId3">
            <a:alphaModFix amt="5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33453" y="0"/>
            <a:ext cx="4655372" cy="6858000"/>
          </a:xfrm>
          <a:prstGeom prst="rect">
            <a:avLst/>
          </a:prstGeom>
        </p:spPr>
      </p:pic>
    </p:spTree>
    <p:extLst>
      <p:ext uri="{BB962C8B-B14F-4D97-AF65-F5344CB8AC3E}">
        <p14:creationId xmlns:p14="http://schemas.microsoft.com/office/powerpoint/2010/main" val="2228722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E31E-09C4-3340-1246-AD8E0E7F35AD}"/>
              </a:ext>
            </a:extLst>
          </p:cNvPr>
          <p:cNvSpPr>
            <a:spLocks noGrp="1"/>
          </p:cNvSpPr>
          <p:nvPr>
            <p:ph type="title"/>
          </p:nvPr>
        </p:nvSpPr>
        <p:spPr/>
        <p:txBody>
          <a:bodyPr/>
          <a:lstStyle/>
          <a:p>
            <a:r>
              <a:rPr lang="en-US" spc="-150"/>
              <a:t>Canada Industrial Fundamentals</a:t>
            </a:r>
            <a:br>
              <a:rPr lang="en-US" spc="-150"/>
            </a:br>
            <a:endParaRPr lang="en-US" spc="-150"/>
          </a:p>
        </p:txBody>
      </p:sp>
      <p:sp>
        <p:nvSpPr>
          <p:cNvPr id="4" name="Slide Number Placeholder 3">
            <a:extLst>
              <a:ext uri="{FF2B5EF4-FFF2-40B4-BE49-F238E27FC236}">
                <a16:creationId xmlns:a16="http://schemas.microsoft.com/office/drawing/2014/main" id="{50FF60E1-081F-5F82-BF40-E0EC4C41E348}"/>
              </a:ext>
            </a:extLst>
          </p:cNvPr>
          <p:cNvSpPr>
            <a:spLocks noGrp="1"/>
          </p:cNvSpPr>
          <p:nvPr>
            <p:ph type="sldNum" sz="quarter" idx="12"/>
          </p:nvPr>
        </p:nvSpPr>
        <p:spPr/>
        <p:txBody>
          <a:bodyPr/>
          <a:lstStyle/>
          <a:p>
            <a:fld id="{BB333B34-C87C-402E-ABB0-13B7C9DEBBC4}" type="slidenum">
              <a:rPr lang="en-PH" smtClean="0"/>
              <a:pPr/>
              <a:t>35</a:t>
            </a:fld>
            <a:endParaRPr lang="en-PH"/>
          </a:p>
        </p:txBody>
      </p:sp>
      <p:sp>
        <p:nvSpPr>
          <p:cNvPr id="5" name="Text Placeholder 4">
            <a:extLst>
              <a:ext uri="{FF2B5EF4-FFF2-40B4-BE49-F238E27FC236}">
                <a16:creationId xmlns:a16="http://schemas.microsoft.com/office/drawing/2014/main" id="{DE32D28D-9897-1BB1-678E-A76EF9B60F12}"/>
              </a:ext>
            </a:extLst>
          </p:cNvPr>
          <p:cNvSpPr>
            <a:spLocks noGrp="1"/>
          </p:cNvSpPr>
          <p:nvPr>
            <p:ph type="body" sz="quarter" idx="13"/>
          </p:nvPr>
        </p:nvSpPr>
        <p:spPr/>
        <p:txBody>
          <a:bodyPr/>
          <a:lstStyle/>
          <a:p>
            <a:r>
              <a:rPr lang="en-US"/>
              <a:t>Procure &amp; Secure</a:t>
            </a:r>
          </a:p>
          <a:p>
            <a:endParaRPr lang="en-US"/>
          </a:p>
        </p:txBody>
      </p:sp>
      <p:sp>
        <p:nvSpPr>
          <p:cNvPr id="6" name="Text Placeholder 5">
            <a:extLst>
              <a:ext uri="{FF2B5EF4-FFF2-40B4-BE49-F238E27FC236}">
                <a16:creationId xmlns:a16="http://schemas.microsoft.com/office/drawing/2014/main" id="{7A1E80BF-39CD-478D-F1CB-9F77B88D6339}"/>
              </a:ext>
            </a:extLst>
          </p:cNvPr>
          <p:cNvSpPr>
            <a:spLocks noGrp="1"/>
          </p:cNvSpPr>
          <p:nvPr>
            <p:ph type="body" sz="quarter" idx="14"/>
          </p:nvPr>
        </p:nvSpPr>
        <p:spPr/>
        <p:txBody>
          <a:bodyPr/>
          <a:lstStyle/>
          <a:p>
            <a:r>
              <a:rPr lang="en-US"/>
              <a:t>Less uncertainty and a moderating pipeline is expected to support sector stabilization through 2026.</a:t>
            </a:r>
          </a:p>
        </p:txBody>
      </p:sp>
      <p:sp>
        <p:nvSpPr>
          <p:cNvPr id="8" name="TextBox 7">
            <a:extLst>
              <a:ext uri="{FF2B5EF4-FFF2-40B4-BE49-F238E27FC236}">
                <a16:creationId xmlns:a16="http://schemas.microsoft.com/office/drawing/2014/main" id="{C0E27167-C4E0-AEC3-02AE-F92C4B8A996F}"/>
              </a:ext>
            </a:extLst>
          </p:cNvPr>
          <p:cNvSpPr txBox="1"/>
          <p:nvPr/>
        </p:nvSpPr>
        <p:spPr>
          <a:xfrm>
            <a:off x="7205028" y="1326168"/>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Supply and Demand</a:t>
            </a:r>
          </a:p>
        </p:txBody>
      </p:sp>
      <p:sp>
        <p:nvSpPr>
          <p:cNvPr id="9" name="TextBox 8">
            <a:extLst>
              <a:ext uri="{FF2B5EF4-FFF2-40B4-BE49-F238E27FC236}">
                <a16:creationId xmlns:a16="http://schemas.microsoft.com/office/drawing/2014/main" id="{DC41C0B8-9B44-FC93-C1D7-08A29E8D2C66}"/>
              </a:ext>
            </a:extLst>
          </p:cNvPr>
          <p:cNvSpPr txBox="1"/>
          <p:nvPr/>
        </p:nvSpPr>
        <p:spPr>
          <a:xfrm>
            <a:off x="7205028" y="3473890"/>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CBRE. Data as of December 2025.</a:t>
            </a:r>
          </a:p>
        </p:txBody>
      </p:sp>
      <p:sp>
        <p:nvSpPr>
          <p:cNvPr id="10" name="TextBox 9">
            <a:extLst>
              <a:ext uri="{FF2B5EF4-FFF2-40B4-BE49-F238E27FC236}">
                <a16:creationId xmlns:a16="http://schemas.microsoft.com/office/drawing/2014/main" id="{4AC405DC-FDF4-2474-4B6E-9ACCBB8F6BC5}"/>
              </a:ext>
            </a:extLst>
          </p:cNvPr>
          <p:cNvSpPr txBox="1"/>
          <p:nvPr/>
        </p:nvSpPr>
        <p:spPr>
          <a:xfrm>
            <a:off x="7205028" y="3821665"/>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Manufacturing Contribution to GDP Growth</a:t>
            </a:r>
          </a:p>
        </p:txBody>
      </p:sp>
      <p:sp>
        <p:nvSpPr>
          <p:cNvPr id="11" name="TextBox 10">
            <a:extLst>
              <a:ext uri="{FF2B5EF4-FFF2-40B4-BE49-F238E27FC236}">
                <a16:creationId xmlns:a16="http://schemas.microsoft.com/office/drawing/2014/main" id="{43AD8072-79A6-5375-D8D3-C7186FC21442}"/>
              </a:ext>
            </a:extLst>
          </p:cNvPr>
          <p:cNvSpPr txBox="1"/>
          <p:nvPr/>
        </p:nvSpPr>
        <p:spPr>
          <a:xfrm>
            <a:off x="7205028" y="5955235"/>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Statistics Canada. Data as of December 2025. </a:t>
            </a:r>
          </a:p>
        </p:txBody>
      </p:sp>
      <p:sp>
        <p:nvSpPr>
          <p:cNvPr id="17" name="object 2">
            <a:extLst>
              <a:ext uri="{FF2B5EF4-FFF2-40B4-BE49-F238E27FC236}">
                <a16:creationId xmlns:a16="http://schemas.microsoft.com/office/drawing/2014/main" id="{7E6D55B3-A80C-AC64-7577-7B4F0F194845}"/>
              </a:ext>
            </a:extLst>
          </p:cNvPr>
          <p:cNvSpPr txBox="1"/>
          <p:nvPr/>
        </p:nvSpPr>
        <p:spPr>
          <a:xfrm>
            <a:off x="1296138" y="1290828"/>
            <a:ext cx="5638585" cy="5100447"/>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Industrial-related economic and real estate indicators are now showing signs of stability - even upside with near-shoring potential, </a:t>
            </a:r>
            <a:r>
              <a:rPr lang="en-US" sz="1200" spc="-18">
                <a:latin typeface="Manulife JH Sans" panose="020B0503040401060103" pitchFamily="34" charset="0"/>
                <a:cs typeface="Calibri"/>
              </a:rPr>
              <a:t>following tariff-related ramifications on supply chain management, producer and distributor strategy, manufacturing, and space consumption throughout 2025.</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Manufacturers’ inventories remain elevated versus the nearly three-year low in April 2025, while capacity utilization escalated to a 12-month high.</a:t>
            </a:r>
            <a:r>
              <a:rPr lang="en-US" sz="1200" spc="-18" baseline="30000">
                <a:latin typeface="Manulife JH Sans" panose="020B0503040401060103" pitchFamily="34" charset="0"/>
                <a:cs typeface="Calibri"/>
              </a:rPr>
              <a:t>1</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Total returns are on the rise after considerable weakness in 2024, with an annualized rate of return of 3.71% through the third quarter.</a:t>
            </a:r>
            <a:r>
              <a:rPr lang="en-US" sz="1200" spc="-18" baseline="30000">
                <a:latin typeface="Manulife JH Sans" panose="020B0503040401060103" pitchFamily="34" charset="0"/>
                <a:cs typeface="Calibri"/>
              </a:rPr>
              <a:t>2</a:t>
            </a:r>
            <a:endParaRPr lang="en-US" sz="1200" spc="-18">
              <a:latin typeface="Manulife JH Sans" panose="020B0503040401060103" pitchFamily="34" charset="0"/>
              <a:cs typeface="Calibri"/>
            </a:endParaRP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Industrial leasing indicators still reflect a period of adjustment following several years of exceptional performance, and tariffs are re-shaping demand.</a:t>
            </a:r>
            <a:r>
              <a:rPr lang="en-US" sz="1200"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Vacancy averaged 4.1% in 2025, trending up with deliveries; though the rate is consistent with normalization following historically tight conditions.</a:t>
            </a:r>
            <a:r>
              <a:rPr lang="en-US" sz="1200" spc="-18" baseline="30000">
                <a:latin typeface="Manulife JH Sans" panose="020B0503040401060103" pitchFamily="34" charset="0"/>
                <a:cs typeface="Calibri"/>
              </a:rPr>
              <a:t> </a:t>
            </a:r>
            <a:r>
              <a:rPr lang="en-US" sz="1200"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Inventory has grown 11% in the last five years, though new development declined from the 3Q23 peak by more than 50.0% in 4Q25.</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227013" marR="426084" lvl="1"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Industrial investor sentiment regressed during 2025</a:t>
            </a:r>
            <a:r>
              <a:rPr lang="en-US" sz="1200" spc="-18">
                <a:latin typeface="Manulife JH Sans" panose="020B0503040401060103" pitchFamily="34" charset="0"/>
                <a:cs typeface="Calibri"/>
              </a:rPr>
              <a:t>, with year-to-date investment volume though 3Q declining a third from the same timeframe in 2024; </a:t>
            </a:r>
            <a:r>
              <a:rPr lang="en-US" sz="1200" b="1" spc="-18">
                <a:latin typeface="Manulife JH Sans" panose="020B0503040401060103" pitchFamily="34" charset="0"/>
                <a:cs typeface="Calibri"/>
              </a:rPr>
              <a:t>yet confidence in mature hubs is growing</a:t>
            </a:r>
            <a:r>
              <a:rPr lang="en-US" sz="1200" spc="-18">
                <a:latin typeface="Manulife JH Sans" panose="020B0503040401060103" pitchFamily="34" charset="0"/>
                <a:cs typeface="Calibri"/>
              </a:rPr>
              <a:t>.</a:t>
            </a:r>
            <a:r>
              <a:rPr lang="en-US" sz="1200" spc="-18" baseline="30000">
                <a:latin typeface="Manulife JH Sans" panose="020B0503040401060103" pitchFamily="34" charset="0"/>
                <a:cs typeface="Calibri"/>
              </a:rPr>
              <a:t>4</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USMCA negotiations are upcoming, but the Canadian government aims to implement measures to reignite investment in industrial-related development, overlapping with the criticality of AI-adjacent strategies.</a:t>
            </a:r>
            <a:r>
              <a:rPr lang="en-US" sz="1200" spc="-18" baseline="30000">
                <a:latin typeface="Manulife JH Sans" panose="020B0503040401060103" pitchFamily="34" charset="0"/>
                <a:cs typeface="Calibri"/>
              </a:rPr>
              <a:t> </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Diversifying demand from new segments (e.g., advanced manufacturing and different geographies) will benefit the sector as Canada looks to secure new trade partners and expand net exports beyond the U.S.</a:t>
            </a:r>
          </a:p>
        </p:txBody>
      </p:sp>
      <p:sp>
        <p:nvSpPr>
          <p:cNvPr id="20" name="TextBox 19">
            <a:extLst>
              <a:ext uri="{FF2B5EF4-FFF2-40B4-BE49-F238E27FC236}">
                <a16:creationId xmlns:a16="http://schemas.microsoft.com/office/drawing/2014/main" id="{36A368D5-DB44-92CF-AA6E-E9A16B7DCF2E}"/>
              </a:ext>
            </a:extLst>
          </p:cNvPr>
          <p:cNvSpPr txBox="1"/>
          <p:nvPr/>
        </p:nvSpPr>
        <p:spPr>
          <a:xfrm>
            <a:off x="1296137" y="6391275"/>
            <a:ext cx="9601035" cy="405345"/>
          </a:xfrm>
          <a:prstGeom prst="rect">
            <a:avLst/>
          </a:prstGeom>
          <a:noFill/>
        </p:spPr>
        <p:txBody>
          <a:bodyPr wrap="square" lIns="0" tIns="0" rIns="0" bIns="0" numCol="1" spcCol="0" rtlCol="0">
            <a:noAutofit/>
          </a:bodyPr>
          <a:lstStyle/>
          <a:p>
            <a:r>
              <a:rPr lang="en-US" sz="800">
                <a:solidFill>
                  <a:schemeClr val="bg1">
                    <a:lumMod val="65000"/>
                  </a:schemeClr>
                </a:solidFill>
                <a:ea typeface="Calibri" panose="020F0502020204030204" pitchFamily="34" charset="0"/>
                <a:cs typeface="Calibri" panose="020F0502020204030204" pitchFamily="34" charset="0"/>
              </a:rPr>
              <a:t>1 “Monthly Survey of Manufacturing.” Statistics Canada. 12.15.25. </a:t>
            </a:r>
            <a:r>
              <a:rPr lang="en-US" sz="800">
                <a:solidFill>
                  <a:schemeClr val="bg1">
                    <a:lumMod val="65000"/>
                  </a:schemeClr>
                </a:solidFill>
              </a:rPr>
              <a:t>2 MSCI. Data as of 4Q25. 3 </a:t>
            </a:r>
            <a:r>
              <a:rPr lang="en-US" sz="800">
                <a:solidFill>
                  <a:schemeClr val="bg1">
                    <a:lumMod val="65000"/>
                  </a:schemeClr>
                </a:solidFill>
                <a:ea typeface="Calibri" panose="020F0502020204030204" pitchFamily="34" charset="0"/>
                <a:cs typeface="Calibri" panose="020F0502020204030204" pitchFamily="34" charset="0"/>
              </a:rPr>
              <a:t>CoStar. Data as of 4Q25.</a:t>
            </a:r>
            <a:r>
              <a:rPr lang="en-US" sz="800">
                <a:solidFill>
                  <a:schemeClr val="bg1">
                    <a:lumMod val="65000"/>
                  </a:schemeClr>
                </a:solidFill>
              </a:rPr>
              <a:t>4 “Canada Outlook 2026.” Avison Young. December 2025.</a:t>
            </a:r>
          </a:p>
        </p:txBody>
      </p:sp>
      <p:graphicFrame>
        <p:nvGraphicFramePr>
          <p:cNvPr id="3" name="Chart 2">
            <a:extLst>
              <a:ext uri="{FF2B5EF4-FFF2-40B4-BE49-F238E27FC236}">
                <a16:creationId xmlns:a16="http://schemas.microsoft.com/office/drawing/2014/main" id="{FFAA503E-A5F9-4F84-A6CC-1DD6113440EB}"/>
              </a:ext>
            </a:extLst>
          </p:cNvPr>
          <p:cNvGraphicFramePr>
            <a:graphicFrameLocks/>
          </p:cNvGraphicFramePr>
          <p:nvPr>
            <p:extLst>
              <p:ext uri="{D42A27DB-BD31-4B8C-83A1-F6EECF244321}">
                <p14:modId xmlns:p14="http://schemas.microsoft.com/office/powerpoint/2010/main" val="970884533"/>
              </p:ext>
            </p:extLst>
          </p:nvPr>
        </p:nvGraphicFramePr>
        <p:xfrm>
          <a:off x="7205028" y="1545891"/>
          <a:ext cx="4392105" cy="19778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0000000-0008-0000-0500-000005000000}"/>
              </a:ext>
            </a:extLst>
          </p:cNvPr>
          <p:cNvGraphicFramePr>
            <a:graphicFrameLocks/>
          </p:cNvGraphicFramePr>
          <p:nvPr>
            <p:extLst>
              <p:ext uri="{D42A27DB-BD31-4B8C-83A1-F6EECF244321}">
                <p14:modId xmlns:p14="http://schemas.microsoft.com/office/powerpoint/2010/main" val="2141564623"/>
              </p:ext>
            </p:extLst>
          </p:nvPr>
        </p:nvGraphicFramePr>
        <p:xfrm>
          <a:off x="7205028" y="4034685"/>
          <a:ext cx="4504372" cy="19085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9280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904E-4EB5-FBD8-F5B9-D710B3B3B710}"/>
            </a:ext>
          </a:extLst>
        </p:cNvPr>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A7C809C1-2F75-7037-8530-50B9F8C9BDBC}"/>
              </a:ext>
            </a:extLst>
          </p:cNvPr>
          <p:cNvGraphicFramePr>
            <a:graphicFrameLocks/>
          </p:cNvGraphicFramePr>
          <p:nvPr>
            <p:extLst>
              <p:ext uri="{D42A27DB-BD31-4B8C-83A1-F6EECF244321}">
                <p14:modId xmlns:p14="http://schemas.microsoft.com/office/powerpoint/2010/main" val="4039203032"/>
              </p:ext>
            </p:extLst>
          </p:nvPr>
        </p:nvGraphicFramePr>
        <p:xfrm>
          <a:off x="6513436" y="4149921"/>
          <a:ext cx="4692282" cy="1870822"/>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2B79E19C-7AF8-779D-5230-A932D66733A0}"/>
              </a:ext>
            </a:extLst>
          </p:cNvPr>
          <p:cNvSpPr>
            <a:spLocks noGrp="1"/>
          </p:cNvSpPr>
          <p:nvPr>
            <p:ph type="title"/>
          </p:nvPr>
        </p:nvSpPr>
        <p:spPr/>
        <p:txBody>
          <a:bodyPr/>
          <a:lstStyle/>
          <a:p>
            <a:r>
              <a:rPr lang="en-US" spc="-150"/>
              <a:t>Cold Storage</a:t>
            </a:r>
          </a:p>
        </p:txBody>
      </p:sp>
      <p:sp>
        <p:nvSpPr>
          <p:cNvPr id="4" name="Slide Number Placeholder 3">
            <a:extLst>
              <a:ext uri="{FF2B5EF4-FFF2-40B4-BE49-F238E27FC236}">
                <a16:creationId xmlns:a16="http://schemas.microsoft.com/office/drawing/2014/main" id="{DE08AA89-7ED6-8DBF-B182-20D31AE20D7F}"/>
              </a:ext>
            </a:extLst>
          </p:cNvPr>
          <p:cNvSpPr>
            <a:spLocks noGrp="1"/>
          </p:cNvSpPr>
          <p:nvPr>
            <p:ph type="sldNum" sz="quarter" idx="12"/>
          </p:nvPr>
        </p:nvSpPr>
        <p:spPr/>
        <p:txBody>
          <a:bodyPr/>
          <a:lstStyle/>
          <a:p>
            <a:fld id="{BB333B34-C87C-402E-ABB0-13B7C9DEBBC4}" type="slidenum">
              <a:rPr lang="en-PH" smtClean="0"/>
              <a:pPr/>
              <a:t>36</a:t>
            </a:fld>
            <a:endParaRPr lang="en-PH"/>
          </a:p>
        </p:txBody>
      </p:sp>
      <p:sp>
        <p:nvSpPr>
          <p:cNvPr id="9" name="Text Placeholder 8">
            <a:extLst>
              <a:ext uri="{FF2B5EF4-FFF2-40B4-BE49-F238E27FC236}">
                <a16:creationId xmlns:a16="http://schemas.microsoft.com/office/drawing/2014/main" id="{52BC9FD2-8295-767B-DECC-AD7EC7DC2B9F}"/>
              </a:ext>
            </a:extLst>
          </p:cNvPr>
          <p:cNvSpPr>
            <a:spLocks noGrp="1"/>
          </p:cNvSpPr>
          <p:nvPr>
            <p:ph type="body" sz="quarter" idx="13"/>
          </p:nvPr>
        </p:nvSpPr>
        <p:spPr/>
        <p:txBody>
          <a:bodyPr/>
          <a:lstStyle/>
          <a:p>
            <a:r>
              <a:rPr lang="en-US"/>
              <a:t>Manage &amp; Optimize</a:t>
            </a:r>
          </a:p>
        </p:txBody>
      </p:sp>
      <p:sp>
        <p:nvSpPr>
          <p:cNvPr id="10" name="Text Placeholder 9">
            <a:extLst>
              <a:ext uri="{FF2B5EF4-FFF2-40B4-BE49-F238E27FC236}">
                <a16:creationId xmlns:a16="http://schemas.microsoft.com/office/drawing/2014/main" id="{A435D1DE-FEC0-4BF7-97BA-D82EF9D69112}"/>
              </a:ext>
            </a:extLst>
          </p:cNvPr>
          <p:cNvSpPr>
            <a:spLocks noGrp="1"/>
          </p:cNvSpPr>
          <p:nvPr>
            <p:ph type="body" sz="quarter" idx="14"/>
          </p:nvPr>
        </p:nvSpPr>
        <p:spPr/>
        <p:txBody>
          <a:bodyPr/>
          <a:lstStyle/>
          <a:p>
            <a:r>
              <a:rPr lang="en-US"/>
              <a:t>Capacity shortfall to strategic supply-chain infrastructure.</a:t>
            </a:r>
          </a:p>
        </p:txBody>
      </p:sp>
      <p:sp>
        <p:nvSpPr>
          <p:cNvPr id="11" name="Text Placeholder 10">
            <a:extLst>
              <a:ext uri="{FF2B5EF4-FFF2-40B4-BE49-F238E27FC236}">
                <a16:creationId xmlns:a16="http://schemas.microsoft.com/office/drawing/2014/main" id="{10991027-67DA-B83B-E077-DE35C7F3BC58}"/>
              </a:ext>
            </a:extLst>
          </p:cNvPr>
          <p:cNvSpPr>
            <a:spLocks noGrp="1"/>
          </p:cNvSpPr>
          <p:nvPr>
            <p:ph type="body" sz="quarter" idx="15"/>
          </p:nvPr>
        </p:nvSpPr>
        <p:spPr>
          <a:xfrm>
            <a:off x="1295400" y="6324347"/>
            <a:ext cx="8838671" cy="429337"/>
          </a:xfrm>
        </p:spPr>
        <p:txBody>
          <a:bodyPr/>
          <a:lstStyle/>
          <a:p>
            <a:pPr>
              <a:spcBef>
                <a:spcPts val="0"/>
              </a:spcBef>
            </a:pPr>
            <a:r>
              <a:rPr lang="en-US"/>
              <a:t>1 “Adapting to Emerging Challenges and Grasping New Market Opportunity.” Global Gold Chain Alliance. November 2025. 2 “Cold Storage Industry Outlook, Transformative Trends shaping 2026.” Cold Summit. September 2025. 3 “How big is the Canadian Self Storage Market.” </a:t>
            </a:r>
            <a:r>
              <a:rPr lang="en-US" err="1"/>
              <a:t>StorTrack</a:t>
            </a:r>
            <a:r>
              <a:rPr lang="en-US"/>
              <a:t>. &amp; “Emerging Trends in Real Estate 2026.” PWC. November 2025. 4 “2026 Canadian Self-Storage Outlook: Eight Industry Leaders Sound Off.” MSM. December 2025.</a:t>
            </a:r>
          </a:p>
          <a:p>
            <a:endParaRPr lang="en-US"/>
          </a:p>
          <a:p>
            <a:pPr>
              <a:spcBef>
                <a:spcPts val="0"/>
              </a:spcBef>
            </a:pPr>
            <a:endParaRPr lang="en-US"/>
          </a:p>
        </p:txBody>
      </p:sp>
      <p:sp>
        <p:nvSpPr>
          <p:cNvPr id="12" name="Text Placeholder 11">
            <a:extLst>
              <a:ext uri="{FF2B5EF4-FFF2-40B4-BE49-F238E27FC236}">
                <a16:creationId xmlns:a16="http://schemas.microsoft.com/office/drawing/2014/main" id="{BB6F93D7-B144-2E8F-6E91-BB2ACE2983B6}"/>
              </a:ext>
            </a:extLst>
          </p:cNvPr>
          <p:cNvSpPr>
            <a:spLocks noGrp="1"/>
          </p:cNvSpPr>
          <p:nvPr>
            <p:ph type="body" sz="quarter" idx="16"/>
          </p:nvPr>
        </p:nvSpPr>
        <p:spPr/>
        <p:txBody>
          <a:bodyPr/>
          <a:lstStyle/>
          <a:p>
            <a:r>
              <a:rPr lang="en-US"/>
              <a:t>Tactical performance in a densifying housing market.</a:t>
            </a:r>
          </a:p>
        </p:txBody>
      </p:sp>
      <p:sp>
        <p:nvSpPr>
          <p:cNvPr id="14" name="Text Placeholder 13">
            <a:extLst>
              <a:ext uri="{FF2B5EF4-FFF2-40B4-BE49-F238E27FC236}">
                <a16:creationId xmlns:a16="http://schemas.microsoft.com/office/drawing/2014/main" id="{A613B54A-B3F5-BDB6-7BCF-C51ECDA4AD2E}"/>
              </a:ext>
            </a:extLst>
          </p:cNvPr>
          <p:cNvSpPr>
            <a:spLocks noGrp="1"/>
          </p:cNvSpPr>
          <p:nvPr>
            <p:ph type="body" sz="quarter" idx="18"/>
          </p:nvPr>
        </p:nvSpPr>
        <p:spPr/>
        <p:txBody>
          <a:bodyPr/>
          <a:lstStyle/>
          <a:p>
            <a:r>
              <a:rPr lang="en-US" spc="-150"/>
              <a:t>Self Storage</a:t>
            </a:r>
          </a:p>
        </p:txBody>
      </p:sp>
      <p:sp>
        <p:nvSpPr>
          <p:cNvPr id="3" name="TextBox 2">
            <a:extLst>
              <a:ext uri="{FF2B5EF4-FFF2-40B4-BE49-F238E27FC236}">
                <a16:creationId xmlns:a16="http://schemas.microsoft.com/office/drawing/2014/main" id="{68F354BC-188B-5524-5E30-D3D15E2DF914}"/>
              </a:ext>
            </a:extLst>
          </p:cNvPr>
          <p:cNvSpPr txBox="1"/>
          <p:nvPr/>
        </p:nvSpPr>
        <p:spPr>
          <a:xfrm>
            <a:off x="1324115" y="3913449"/>
            <a:ext cx="4582995" cy="276999"/>
          </a:xfrm>
          <a:prstGeom prst="rect">
            <a:avLst/>
          </a:prstGeom>
          <a:noFill/>
        </p:spPr>
        <p:txBody>
          <a:bodyPr wrap="square">
            <a:spAutoFit/>
          </a:bodyPr>
          <a:lstStyle/>
          <a:p>
            <a:r>
              <a:rPr lang="en-US" sz="1200" b="1">
                <a:latin typeface="Manulife JH Sans Demibold" panose="020B0703040401060103" pitchFamily="34" charset="0"/>
                <a:ea typeface="Calibri" panose="020F0502020204030204" pitchFamily="34" charset="0"/>
                <a:cs typeface="Calibri" panose="020F0502020204030204" pitchFamily="34" charset="0"/>
              </a:rPr>
              <a:t>Cold Storage Inventory &amp; Vacancy Rate (2013 – YTD 2026)</a:t>
            </a:r>
          </a:p>
        </p:txBody>
      </p:sp>
      <p:sp>
        <p:nvSpPr>
          <p:cNvPr id="5" name="TextBox 4">
            <a:extLst>
              <a:ext uri="{FF2B5EF4-FFF2-40B4-BE49-F238E27FC236}">
                <a16:creationId xmlns:a16="http://schemas.microsoft.com/office/drawing/2014/main" id="{ED861BED-2020-D1C4-2BB4-93CEAC65C1B3}"/>
              </a:ext>
            </a:extLst>
          </p:cNvPr>
          <p:cNvSpPr txBox="1"/>
          <p:nvPr/>
        </p:nvSpPr>
        <p:spPr>
          <a:xfrm>
            <a:off x="1286015" y="6061268"/>
            <a:ext cx="4803044" cy="215444"/>
          </a:xfrm>
          <a:prstGeom prst="rect">
            <a:avLst/>
          </a:prstGeom>
          <a:noFill/>
        </p:spPr>
        <p:txBody>
          <a:bodyPr wrap="square">
            <a:spAutoFit/>
          </a:bodyPr>
          <a:lstStyle/>
          <a:p>
            <a:r>
              <a:rPr lang="en-US" sz="800">
                <a:solidFill>
                  <a:schemeClr val="bg1">
                    <a:lumMod val="65000"/>
                  </a:schemeClr>
                </a:solidFill>
                <a:ea typeface="Calibri" panose="020F0502020204030204" pitchFamily="34" charset="0"/>
                <a:cs typeface="Calibri" panose="020F0502020204030204" pitchFamily="34" charset="0"/>
              </a:rPr>
              <a:t>Source: CoStar. Data as of January 2026.</a:t>
            </a:r>
          </a:p>
        </p:txBody>
      </p:sp>
      <p:sp>
        <p:nvSpPr>
          <p:cNvPr id="7" name="TextBox 6">
            <a:extLst>
              <a:ext uri="{FF2B5EF4-FFF2-40B4-BE49-F238E27FC236}">
                <a16:creationId xmlns:a16="http://schemas.microsoft.com/office/drawing/2014/main" id="{0962CC40-E510-D6C1-E87F-5C819DD6853F}"/>
              </a:ext>
            </a:extLst>
          </p:cNvPr>
          <p:cNvSpPr txBox="1"/>
          <p:nvPr/>
        </p:nvSpPr>
        <p:spPr>
          <a:xfrm>
            <a:off x="6513436" y="3913449"/>
            <a:ext cx="4389120" cy="276999"/>
          </a:xfrm>
          <a:prstGeom prst="rect">
            <a:avLst/>
          </a:prstGeom>
          <a:noFill/>
        </p:spPr>
        <p:txBody>
          <a:bodyPr wrap="square">
            <a:spAutoFit/>
          </a:bodyPr>
          <a:lstStyle/>
          <a:p>
            <a:r>
              <a:rPr lang="en-US" sz="1200" b="1">
                <a:latin typeface="Manulife JH Sans Demibold" panose="020B0703040401060103" pitchFamily="34" charset="0"/>
                <a:ea typeface="Calibri" panose="020F0502020204030204" pitchFamily="34" charset="0"/>
                <a:cs typeface="Calibri" panose="020F0502020204030204" pitchFamily="34" charset="0"/>
              </a:rPr>
              <a:t>New Supply vs. Population Growth </a:t>
            </a:r>
          </a:p>
        </p:txBody>
      </p:sp>
      <p:sp>
        <p:nvSpPr>
          <p:cNvPr id="26" name="TextBox 25">
            <a:extLst>
              <a:ext uri="{FF2B5EF4-FFF2-40B4-BE49-F238E27FC236}">
                <a16:creationId xmlns:a16="http://schemas.microsoft.com/office/drawing/2014/main" id="{31739AD8-D8B0-98C9-5027-D12AE38B043F}"/>
              </a:ext>
            </a:extLst>
          </p:cNvPr>
          <p:cNvSpPr txBox="1"/>
          <p:nvPr/>
        </p:nvSpPr>
        <p:spPr>
          <a:xfrm>
            <a:off x="6513436" y="5970819"/>
            <a:ext cx="4389374" cy="338554"/>
          </a:xfrm>
          <a:prstGeom prst="rect">
            <a:avLst/>
          </a:prstGeom>
          <a:noFill/>
        </p:spPr>
        <p:txBody>
          <a:bodyPr wrap="square">
            <a:spAutoFit/>
          </a:bodyPr>
          <a:lstStyle/>
          <a:p>
            <a:r>
              <a:rPr lang="en-US" sz="800">
                <a:solidFill>
                  <a:schemeClr val="bg1">
                    <a:lumMod val="65000"/>
                  </a:schemeClr>
                </a:solidFill>
                <a:ea typeface="Calibri" panose="020F0502020204030204" pitchFamily="34" charset="0"/>
                <a:cs typeface="Calibri" panose="020F0502020204030204" pitchFamily="34" charset="0"/>
              </a:rPr>
              <a:t>Source: Costar, Manulife IM Real Estate Research &amp; Strategy and Oxford Economics. Data as of January 2026.</a:t>
            </a:r>
          </a:p>
        </p:txBody>
      </p:sp>
      <p:sp>
        <p:nvSpPr>
          <p:cNvPr id="19" name="object 2">
            <a:extLst>
              <a:ext uri="{FF2B5EF4-FFF2-40B4-BE49-F238E27FC236}">
                <a16:creationId xmlns:a16="http://schemas.microsoft.com/office/drawing/2014/main" id="{972C39AF-F853-4CB4-8D64-0B53E30E3584}"/>
              </a:ext>
            </a:extLst>
          </p:cNvPr>
          <p:cNvSpPr txBox="1"/>
          <p:nvPr/>
        </p:nvSpPr>
        <p:spPr>
          <a:xfrm>
            <a:off x="1280160" y="1283284"/>
            <a:ext cx="5043879" cy="2630164"/>
          </a:xfrm>
          <a:prstGeom prst="rect">
            <a:avLst/>
          </a:prstGeom>
          <a:solidFill>
            <a:schemeClr val="bg1"/>
          </a:solidFill>
        </p:spPr>
        <p:txBody>
          <a:bodyPr vert="horz" wrap="square" lIns="0" tIns="12700" rIns="0" bIns="0" rtlCol="0">
            <a:noAutofit/>
          </a:bodyPr>
          <a:lstStyle/>
          <a:p>
            <a:pPr marL="226060" marR="189230" indent="-188595">
              <a:spcBef>
                <a:spcPts val="300"/>
              </a:spcBef>
              <a:spcAft>
                <a:spcPts val="300"/>
              </a:spcAft>
              <a:buChar char="•"/>
              <a:tabLst>
                <a:tab pos="226060" algn="l"/>
              </a:tabLst>
            </a:pPr>
            <a:r>
              <a:rPr lang="en-US" sz="1200" b="1" spc="-18">
                <a:latin typeface="Manulife JH Sans" panose="020B0503040401060103" pitchFamily="34" charset="0"/>
                <a:cs typeface="Calibri"/>
              </a:rPr>
              <a:t>Cold storage has evolved into mission‑critical infrastructure, </a:t>
            </a:r>
            <a:r>
              <a:rPr lang="en-US" sz="1200" spc="-18">
                <a:latin typeface="Manulife JH Sans" panose="020B0503040401060103" pitchFamily="34" charset="0"/>
                <a:cs typeface="Calibri"/>
              </a:rPr>
              <a:t>underpinned by rising demand for perishable goods and pharmaceutical products, logistics-network reconfiguration, energy-driven site economics, and structurally constrained modern capacity.</a:t>
            </a:r>
            <a:r>
              <a:rPr lang="en-US" sz="1200" spc="-18" baseline="30000">
                <a:latin typeface="Manulife JH Sans" panose="020B0503040401060103" pitchFamily="34" charset="0"/>
                <a:cs typeface="Calibri"/>
              </a:rPr>
              <a:t>1</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Trade disruption and policy uncertainty have accelerated a “U.S.‑plus‑one” sourcing strategy, positioning Canada as a strategic northern buffer for the North American food supply. This reduces reliance on just‑in‑time cross‑border logistics and increases domestic cold storage needs to support inventory buffering and resilience.</a:t>
            </a:r>
            <a:r>
              <a:rPr lang="en-US" sz="1200" spc="-18" baseline="30000">
                <a:latin typeface="Manulife JH Sans" panose="020B0503040401060103" pitchFamily="34" charset="0"/>
                <a:cs typeface="Calibri"/>
              </a:rPr>
              <a:t>1</a:t>
            </a:r>
          </a:p>
          <a:p>
            <a:pPr marL="226060" marR="189230" indent="-188595">
              <a:spcBef>
                <a:spcPts val="300"/>
              </a:spcBef>
              <a:spcAft>
                <a:spcPts val="300"/>
              </a:spcAft>
              <a:buChar char="•"/>
              <a:tabLst>
                <a:tab pos="226060" algn="l"/>
              </a:tabLst>
            </a:pPr>
            <a:r>
              <a:rPr lang="en-US" sz="1200" spc="-18">
                <a:latin typeface="Manulife JH Sans" panose="020B0503040401060103" pitchFamily="34" charset="0"/>
                <a:cs typeface="Calibri"/>
              </a:rPr>
              <a:t>Investment is tilting toward urban, automated micro‑fulfillment nodes for e‑grocery, as operators pursue shorter delivery windows and higher throughput; newer facilities integrate goods‑to‑person and advanced temperature controls.</a:t>
            </a:r>
            <a:r>
              <a:rPr lang="en-US" sz="1200" spc="-18" baseline="30000">
                <a:latin typeface="Manulife JH Sans" panose="020B0503040401060103" pitchFamily="34" charset="0"/>
                <a:cs typeface="Calibri"/>
              </a:rPr>
              <a:t>2</a:t>
            </a:r>
          </a:p>
        </p:txBody>
      </p:sp>
      <p:sp>
        <p:nvSpPr>
          <p:cNvPr id="22" name="object 2">
            <a:extLst>
              <a:ext uri="{FF2B5EF4-FFF2-40B4-BE49-F238E27FC236}">
                <a16:creationId xmlns:a16="http://schemas.microsoft.com/office/drawing/2014/main" id="{6D6EE9F4-DA3C-5109-B412-CC8E38C0C817}"/>
              </a:ext>
            </a:extLst>
          </p:cNvPr>
          <p:cNvSpPr txBox="1"/>
          <p:nvPr/>
        </p:nvSpPr>
        <p:spPr>
          <a:xfrm>
            <a:off x="6580624" y="1283284"/>
            <a:ext cx="4984726" cy="2630164"/>
          </a:xfrm>
          <a:prstGeom prst="rect">
            <a:avLst/>
          </a:prstGeom>
          <a:solidFill>
            <a:schemeClr val="bg1"/>
          </a:solidFill>
        </p:spPr>
        <p:txBody>
          <a:bodyPr vert="horz" wrap="square" lIns="0" tIns="12700" rIns="0" bIns="0" rtlCol="0">
            <a:noAutofit/>
          </a:bodyPr>
          <a:lstStyle/>
          <a:p>
            <a:pPr marL="226060" marR="189230" indent="-188595">
              <a:spcBef>
                <a:spcPts val="300"/>
              </a:spcBef>
              <a:spcAft>
                <a:spcPts val="300"/>
              </a:spcAft>
              <a:buFontTx/>
              <a:buChar char="•"/>
              <a:tabLst>
                <a:tab pos="226060" algn="l"/>
              </a:tabLst>
            </a:pPr>
            <a:r>
              <a:rPr lang="en-US" sz="1200" b="1" spc="-18">
                <a:latin typeface="Manulife JH Sans" panose="020B0503040401060103" pitchFamily="34" charset="0"/>
                <a:cs typeface="Calibri"/>
              </a:rPr>
              <a:t>A measured growth outlook is driven by an emphasis on operational efficiency</a:t>
            </a:r>
            <a:r>
              <a:rPr lang="en-US" sz="1200" spc="-18">
                <a:latin typeface="Manulife JH Sans" panose="020B0503040401060103" pitchFamily="34" charset="0"/>
                <a:cs typeface="Calibri"/>
              </a:rPr>
              <a:t>, technology adoption and strategic consolidations rather than aggressive rent hikes.</a:t>
            </a:r>
            <a:r>
              <a:rPr lang="en-US" sz="1200" spc="-18" baseline="30000">
                <a:latin typeface="Manulife JH Sans" panose="020B0503040401060103" pitchFamily="34" charset="0"/>
                <a:cs typeface="Calibri"/>
              </a:rPr>
              <a:t>3</a:t>
            </a:r>
            <a:r>
              <a:rPr lang="en-US" sz="1200" spc="-18">
                <a:latin typeface="Manulife JH Sans" panose="020B0503040401060103" pitchFamily="34" charset="0"/>
                <a:cs typeface="Calibri"/>
              </a:rPr>
              <a:t> </a:t>
            </a:r>
          </a:p>
          <a:p>
            <a:pPr marL="226060" marR="189230" indent="-188595">
              <a:spcBef>
                <a:spcPts val="300"/>
              </a:spcBef>
              <a:spcAft>
                <a:spcPts val="300"/>
              </a:spcAft>
              <a:buFont typeface="Arial Black"/>
              <a:buChar char="•"/>
              <a:tabLst>
                <a:tab pos="226060" algn="l"/>
              </a:tabLst>
            </a:pPr>
            <a:r>
              <a:rPr lang="en-US" sz="1200" spc="-18">
                <a:latin typeface="Manulife JH Sans" panose="020B0503040401060103" pitchFamily="34" charset="0"/>
                <a:cs typeface="Calibri"/>
              </a:rPr>
              <a:t>Housing affordability pressures, elevated mortgage rates, and shrinking urban living spaces have fundamentally embedded self-storage into the urban “Housing Stack”. With national penetration still underserved at 3.2 SF per capita (vs. 7.8 SF per capita in the U.S.), the growth runway remains favorable.</a:t>
            </a:r>
            <a:r>
              <a:rPr lang="en-US" sz="1200" spc="-18" baseline="30000">
                <a:latin typeface="Manulife JH Sans" panose="020B0503040401060103" pitchFamily="34" charset="0"/>
                <a:cs typeface="Calibri"/>
              </a:rPr>
              <a:t>4</a:t>
            </a:r>
          </a:p>
          <a:p>
            <a:pPr marL="226060" marR="189230" indent="-188595">
              <a:spcBef>
                <a:spcPts val="300"/>
              </a:spcBef>
              <a:spcAft>
                <a:spcPts val="300"/>
              </a:spcAft>
              <a:buFont typeface="Arial Black"/>
              <a:buChar char="•"/>
              <a:tabLst>
                <a:tab pos="226060" algn="l"/>
              </a:tabLst>
            </a:pPr>
            <a:r>
              <a:rPr lang="en-US" sz="1200" spc="-18">
                <a:latin typeface="Manulife JH Sans" panose="020B0503040401060103" pitchFamily="34" charset="0"/>
                <a:cs typeface="Calibri"/>
              </a:rPr>
              <a:t>Accelerated M&amp;A activity and continued institutionalization have elevated technology-first operating models to a baseline requirement. In the current environment with a cooling housing market, slower household formation and population growth, operational sophistication will be the primary driver of sustainable growth.</a:t>
            </a:r>
            <a:r>
              <a:rPr lang="en-US" sz="1200" spc="-18" baseline="30000">
                <a:latin typeface="Manulife JH Sans" panose="020B0503040401060103" pitchFamily="34" charset="0"/>
                <a:cs typeface="Calibri"/>
              </a:rPr>
              <a:t>2</a:t>
            </a:r>
          </a:p>
        </p:txBody>
      </p:sp>
      <p:graphicFrame>
        <p:nvGraphicFramePr>
          <p:cNvPr id="16" name="Chart 15">
            <a:extLst>
              <a:ext uri="{FF2B5EF4-FFF2-40B4-BE49-F238E27FC236}">
                <a16:creationId xmlns:a16="http://schemas.microsoft.com/office/drawing/2014/main" id="{5E0749EF-DAD0-4EE5-87DA-CDD622279E4B}"/>
              </a:ext>
            </a:extLst>
          </p:cNvPr>
          <p:cNvGraphicFramePr>
            <a:graphicFrameLocks/>
          </p:cNvGraphicFramePr>
          <p:nvPr>
            <p:extLst>
              <p:ext uri="{D42A27DB-BD31-4B8C-83A1-F6EECF244321}">
                <p14:modId xmlns:p14="http://schemas.microsoft.com/office/powerpoint/2010/main" val="2973847491"/>
              </p:ext>
            </p:extLst>
          </p:nvPr>
        </p:nvGraphicFramePr>
        <p:xfrm>
          <a:off x="1324115" y="4190447"/>
          <a:ext cx="4582995" cy="1995816"/>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D707B1D1-5B57-F6A6-4C0D-F32245BDD33B}"/>
              </a:ext>
            </a:extLst>
          </p:cNvPr>
          <p:cNvSpPr/>
          <p:nvPr/>
        </p:nvSpPr>
        <p:spPr>
          <a:xfrm>
            <a:off x="10134071" y="4165339"/>
            <a:ext cx="405983" cy="1609575"/>
          </a:xfrm>
          <a:prstGeom prst="rect">
            <a:avLst/>
          </a:prstGeom>
          <a:solidFill>
            <a:schemeClr val="tx2">
              <a:lumMod val="40000"/>
              <a:lumOff val="6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80" tIns="45720" rIns="182880" bIns="45720" numCol="1" spcCol="0" rtlCol="0" fromWordArt="0" anchor="t" anchorCtr="0" forceAA="0" compatLnSpc="1">
            <a:prstTxWarp prst="textNoShape">
              <a:avLst/>
            </a:prstTxWarp>
            <a:noAutofit/>
          </a:bodyPr>
          <a:lstStyle>
            <a:defPPr>
              <a:defRPr lang="en-US"/>
            </a:defPPr>
            <a:lvl1pPr marL="0" indent="0" algn="l" defTabSz="457200" rtl="0" eaLnBrk="1" latinLnBrk="0" hangingPunct="1">
              <a:defRPr sz="1800" kern="1200">
                <a:solidFill>
                  <a:schemeClr val="lt1"/>
                </a:solidFill>
                <a:latin typeface="+mn-lt"/>
                <a:ea typeface="+mn-ea"/>
                <a:cs typeface="+mn-cs"/>
              </a:defRPr>
            </a:lvl1pPr>
            <a:lvl2pPr marL="457200" indent="0" algn="l" defTabSz="457200" rtl="0" eaLnBrk="1" latinLnBrk="0" hangingPunct="1">
              <a:defRPr sz="1800" kern="1200">
                <a:solidFill>
                  <a:schemeClr val="lt1"/>
                </a:solidFill>
                <a:latin typeface="+mn-lt"/>
                <a:ea typeface="+mn-ea"/>
                <a:cs typeface="+mn-cs"/>
              </a:defRPr>
            </a:lvl2pPr>
            <a:lvl3pPr marL="914400" indent="0" algn="l" defTabSz="457200" rtl="0" eaLnBrk="1" latinLnBrk="0" hangingPunct="1">
              <a:defRPr sz="1800" kern="1200">
                <a:solidFill>
                  <a:schemeClr val="lt1"/>
                </a:solidFill>
                <a:latin typeface="+mn-lt"/>
                <a:ea typeface="+mn-ea"/>
                <a:cs typeface="+mn-cs"/>
              </a:defRPr>
            </a:lvl3pPr>
            <a:lvl4pPr marL="1371600" indent="0" algn="l" defTabSz="457200" rtl="0" eaLnBrk="1" latinLnBrk="0" hangingPunct="1">
              <a:defRPr sz="1800" kern="1200">
                <a:solidFill>
                  <a:schemeClr val="lt1"/>
                </a:solidFill>
                <a:latin typeface="+mn-lt"/>
                <a:ea typeface="+mn-ea"/>
                <a:cs typeface="+mn-cs"/>
              </a:defRPr>
            </a:lvl4pPr>
            <a:lvl5pPr marL="1828800" indent="0" algn="l" defTabSz="457200" rtl="0" eaLnBrk="1" latinLnBrk="0" hangingPunct="1">
              <a:defRPr sz="1800" kern="1200">
                <a:solidFill>
                  <a:schemeClr val="lt1"/>
                </a:solidFill>
                <a:latin typeface="+mn-lt"/>
                <a:ea typeface="+mn-ea"/>
                <a:cs typeface="+mn-cs"/>
              </a:defRPr>
            </a:lvl5pPr>
            <a:lvl6pPr marL="2286000" indent="0" algn="l" defTabSz="457200" rtl="0" eaLnBrk="1" latinLnBrk="0" hangingPunct="1">
              <a:defRPr sz="1800" kern="1200">
                <a:solidFill>
                  <a:schemeClr val="lt1"/>
                </a:solidFill>
                <a:latin typeface="+mn-lt"/>
                <a:ea typeface="+mn-ea"/>
                <a:cs typeface="+mn-cs"/>
              </a:defRPr>
            </a:lvl6pPr>
            <a:lvl7pPr marL="2743200" indent="0" algn="l" defTabSz="457200" rtl="0" eaLnBrk="1" latinLnBrk="0" hangingPunct="1">
              <a:defRPr sz="1800" kern="1200">
                <a:solidFill>
                  <a:schemeClr val="lt1"/>
                </a:solidFill>
                <a:latin typeface="+mn-lt"/>
                <a:ea typeface="+mn-ea"/>
                <a:cs typeface="+mn-cs"/>
              </a:defRPr>
            </a:lvl7pPr>
            <a:lvl8pPr marL="3200400" indent="0" algn="l" defTabSz="457200" rtl="0" eaLnBrk="1" latinLnBrk="0" hangingPunct="1">
              <a:defRPr sz="1800" kern="1200">
                <a:solidFill>
                  <a:schemeClr val="lt1"/>
                </a:solidFill>
                <a:latin typeface="+mn-lt"/>
                <a:ea typeface="+mn-ea"/>
                <a:cs typeface="+mn-cs"/>
              </a:defRPr>
            </a:lvl8pPr>
            <a:lvl9pPr marL="3657600" indent="0" algn="l" defTabSz="457200" rtl="0" eaLnBrk="1" latinLnBrk="0" hangingPunct="1">
              <a:defRPr sz="1800" kern="1200">
                <a:solidFill>
                  <a:schemeClr val="lt1"/>
                </a:solidFill>
                <a:latin typeface="+mn-lt"/>
                <a:ea typeface="+mn-ea"/>
                <a:cs typeface="+mn-cs"/>
              </a:defRPr>
            </a:lvl9pPr>
          </a:lstStyle>
          <a:p>
            <a:pPr algn="l"/>
            <a:endParaRPr lang="en-US" sz="1000">
              <a:solidFill>
                <a:schemeClr val="tx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EC4790A-D607-D378-8F73-4B849478ADF3}"/>
              </a:ext>
            </a:extLst>
          </p:cNvPr>
          <p:cNvSpPr txBox="1"/>
          <p:nvPr/>
        </p:nvSpPr>
        <p:spPr>
          <a:xfrm>
            <a:off x="10138043" y="4190447"/>
            <a:ext cx="400751" cy="123111"/>
          </a:xfrm>
          <a:prstGeom prst="rect">
            <a:avLst/>
          </a:prstGeom>
          <a:noFill/>
        </p:spPr>
        <p:txBody>
          <a:bodyPr wrap="none" lIns="0" tIns="0" rIns="0" bIns="0" rtlCol="0">
            <a:spAutoFit/>
          </a:bodyPr>
          <a:lstStyle/>
          <a:p>
            <a:pPr algn="l">
              <a:spcBef>
                <a:spcPts val="600"/>
              </a:spcBef>
            </a:pPr>
            <a:r>
              <a:rPr lang="en-US" sz="800"/>
              <a:t>Forecast</a:t>
            </a:r>
          </a:p>
        </p:txBody>
      </p:sp>
    </p:spTree>
    <p:extLst>
      <p:ext uri="{BB962C8B-B14F-4D97-AF65-F5344CB8AC3E}">
        <p14:creationId xmlns:p14="http://schemas.microsoft.com/office/powerpoint/2010/main" val="65174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D796091-7BC2-4683-9BE6-57D37B44B801}"/>
              </a:ext>
            </a:extLst>
          </p:cNvPr>
          <p:cNvGraphicFramePr>
            <a:graphicFrameLocks/>
          </p:cNvGraphicFramePr>
          <p:nvPr>
            <p:extLst>
              <p:ext uri="{D42A27DB-BD31-4B8C-83A1-F6EECF244321}">
                <p14:modId xmlns:p14="http://schemas.microsoft.com/office/powerpoint/2010/main" val="551933443"/>
              </p:ext>
            </p:extLst>
          </p:nvPr>
        </p:nvGraphicFramePr>
        <p:xfrm>
          <a:off x="7176034" y="4004727"/>
          <a:ext cx="4373049" cy="21074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E9D393D-FBF0-0543-3AE7-A21D77727C42}"/>
              </a:ext>
            </a:extLst>
          </p:cNvPr>
          <p:cNvSpPr>
            <a:spLocks noGrp="1"/>
          </p:cNvSpPr>
          <p:nvPr>
            <p:ph type="title"/>
          </p:nvPr>
        </p:nvSpPr>
        <p:spPr/>
        <p:txBody>
          <a:bodyPr/>
          <a:lstStyle/>
          <a:p>
            <a:r>
              <a:rPr lang="en-US" spc="-203"/>
              <a:t>Canada Retail Fundamentals</a:t>
            </a:r>
            <a:endParaRPr lang="en-US"/>
          </a:p>
        </p:txBody>
      </p:sp>
      <p:sp>
        <p:nvSpPr>
          <p:cNvPr id="4" name="Slide Number Placeholder 3">
            <a:extLst>
              <a:ext uri="{FF2B5EF4-FFF2-40B4-BE49-F238E27FC236}">
                <a16:creationId xmlns:a16="http://schemas.microsoft.com/office/drawing/2014/main" id="{8D9C24FA-684B-F2D5-4B5B-614887DA540D}"/>
              </a:ext>
            </a:extLst>
          </p:cNvPr>
          <p:cNvSpPr>
            <a:spLocks noGrp="1"/>
          </p:cNvSpPr>
          <p:nvPr>
            <p:ph type="sldNum" sz="quarter" idx="12"/>
          </p:nvPr>
        </p:nvSpPr>
        <p:spPr/>
        <p:txBody>
          <a:bodyPr/>
          <a:lstStyle/>
          <a:p>
            <a:fld id="{BB333B34-C87C-402E-ABB0-13B7C9DEBBC4}" type="slidenum">
              <a:rPr lang="en-PH" smtClean="0"/>
              <a:pPr/>
              <a:t>37</a:t>
            </a:fld>
            <a:endParaRPr lang="en-PH"/>
          </a:p>
        </p:txBody>
      </p:sp>
      <p:sp>
        <p:nvSpPr>
          <p:cNvPr id="5" name="Text Placeholder 4">
            <a:extLst>
              <a:ext uri="{FF2B5EF4-FFF2-40B4-BE49-F238E27FC236}">
                <a16:creationId xmlns:a16="http://schemas.microsoft.com/office/drawing/2014/main" id="{CCDF31FD-B26C-0BCC-B262-B30724E7CC2E}"/>
              </a:ext>
            </a:extLst>
          </p:cNvPr>
          <p:cNvSpPr>
            <a:spLocks noGrp="1"/>
          </p:cNvSpPr>
          <p:nvPr>
            <p:ph type="body" sz="quarter" idx="13"/>
          </p:nvPr>
        </p:nvSpPr>
        <p:spPr/>
        <p:txBody>
          <a:bodyPr/>
          <a:lstStyle/>
          <a:p>
            <a:r>
              <a:rPr lang="en-US"/>
              <a:t>Procure &amp; Secure</a:t>
            </a:r>
          </a:p>
          <a:p>
            <a:endParaRPr lang="en-US"/>
          </a:p>
        </p:txBody>
      </p:sp>
      <p:sp>
        <p:nvSpPr>
          <p:cNvPr id="6" name="Text Placeholder 5">
            <a:extLst>
              <a:ext uri="{FF2B5EF4-FFF2-40B4-BE49-F238E27FC236}">
                <a16:creationId xmlns:a16="http://schemas.microsoft.com/office/drawing/2014/main" id="{4CACD307-12C9-814E-7637-F716A3658D5D}"/>
              </a:ext>
            </a:extLst>
          </p:cNvPr>
          <p:cNvSpPr>
            <a:spLocks noGrp="1"/>
          </p:cNvSpPr>
          <p:nvPr>
            <p:ph type="body" sz="quarter" idx="14"/>
          </p:nvPr>
        </p:nvSpPr>
        <p:spPr>
          <a:xfrm>
            <a:off x="1295400" y="914718"/>
            <a:ext cx="10269753" cy="266382"/>
          </a:xfrm>
        </p:spPr>
        <p:txBody>
          <a:bodyPr/>
          <a:lstStyle/>
          <a:p>
            <a:r>
              <a:rPr lang="en-US"/>
              <a:t>2025 performance was resilient; select formats benefitted from a cautious consumer and stable household balance sheets.</a:t>
            </a:r>
          </a:p>
        </p:txBody>
      </p:sp>
      <p:sp>
        <p:nvSpPr>
          <p:cNvPr id="8" name="TextBox 7">
            <a:extLst>
              <a:ext uri="{FF2B5EF4-FFF2-40B4-BE49-F238E27FC236}">
                <a16:creationId xmlns:a16="http://schemas.microsoft.com/office/drawing/2014/main" id="{2059B9A8-FECF-DCCE-4CC6-BAC5D865D7BA}"/>
              </a:ext>
            </a:extLst>
          </p:cNvPr>
          <p:cNvSpPr txBox="1"/>
          <p:nvPr/>
        </p:nvSpPr>
        <p:spPr>
          <a:xfrm>
            <a:off x="7176033" y="1288405"/>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Supply and Demand</a:t>
            </a:r>
          </a:p>
        </p:txBody>
      </p:sp>
      <p:sp>
        <p:nvSpPr>
          <p:cNvPr id="9" name="TextBox 8">
            <a:extLst>
              <a:ext uri="{FF2B5EF4-FFF2-40B4-BE49-F238E27FC236}">
                <a16:creationId xmlns:a16="http://schemas.microsoft.com/office/drawing/2014/main" id="{7FB5158A-2EFD-3EF4-EB29-5E6500E3E93D}"/>
              </a:ext>
            </a:extLst>
          </p:cNvPr>
          <p:cNvSpPr txBox="1"/>
          <p:nvPr/>
        </p:nvSpPr>
        <p:spPr>
          <a:xfrm>
            <a:off x="7167567" y="3399183"/>
            <a:ext cx="4389120"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Costar. Data as of December 2025.</a:t>
            </a:r>
          </a:p>
        </p:txBody>
      </p:sp>
      <p:sp>
        <p:nvSpPr>
          <p:cNvPr id="10" name="TextBox 9">
            <a:extLst>
              <a:ext uri="{FF2B5EF4-FFF2-40B4-BE49-F238E27FC236}">
                <a16:creationId xmlns:a16="http://schemas.microsoft.com/office/drawing/2014/main" id="{EA952AC3-62EA-ED51-3DA3-986C58AC0847}"/>
              </a:ext>
            </a:extLst>
          </p:cNvPr>
          <p:cNvSpPr txBox="1"/>
          <p:nvPr/>
        </p:nvSpPr>
        <p:spPr>
          <a:xfrm>
            <a:off x="7190298" y="3788173"/>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Retail Sales Growth (% Year-over-Year)</a:t>
            </a:r>
          </a:p>
        </p:txBody>
      </p:sp>
      <p:sp>
        <p:nvSpPr>
          <p:cNvPr id="11" name="TextBox 10">
            <a:extLst>
              <a:ext uri="{FF2B5EF4-FFF2-40B4-BE49-F238E27FC236}">
                <a16:creationId xmlns:a16="http://schemas.microsoft.com/office/drawing/2014/main" id="{C4010A69-5653-F526-4151-7D96BE86EE29}"/>
              </a:ext>
            </a:extLst>
          </p:cNvPr>
          <p:cNvSpPr txBox="1"/>
          <p:nvPr/>
        </p:nvSpPr>
        <p:spPr>
          <a:xfrm>
            <a:off x="7176034" y="6100305"/>
            <a:ext cx="4389374" cy="215444"/>
          </a:xfrm>
          <a:prstGeom prst="rect">
            <a:avLst/>
          </a:prstGeom>
          <a:noFill/>
        </p:spPr>
        <p:txBody>
          <a:bodyPr wrap="square">
            <a:spAutoFit/>
          </a:bodyPr>
          <a:lstStyle/>
          <a:p>
            <a:pPr algn="l"/>
            <a:r>
              <a:rPr lang="en-US" sz="800">
                <a:solidFill>
                  <a:schemeClr val="bg1">
                    <a:lumMod val="65000"/>
                  </a:schemeClr>
                </a:solidFill>
                <a:latin typeface="+mj-lt"/>
                <a:ea typeface="Calibri" panose="020F0502020204030204" pitchFamily="34" charset="0"/>
                <a:cs typeface="Calibri" panose="020F0502020204030204" pitchFamily="34" charset="0"/>
              </a:rPr>
              <a:t>Source: Statistics Canada. Data as of December 2025. </a:t>
            </a:r>
          </a:p>
        </p:txBody>
      </p:sp>
      <p:sp>
        <p:nvSpPr>
          <p:cNvPr id="15" name="Rectangle 14">
            <a:extLst>
              <a:ext uri="{FF2B5EF4-FFF2-40B4-BE49-F238E27FC236}">
                <a16:creationId xmlns:a16="http://schemas.microsoft.com/office/drawing/2014/main" id="{477AAAB1-69C4-1311-F938-5E68D2CB8561}"/>
              </a:ext>
            </a:extLst>
          </p:cNvPr>
          <p:cNvSpPr/>
          <p:nvPr/>
        </p:nvSpPr>
        <p:spPr>
          <a:xfrm>
            <a:off x="10139076" y="5132083"/>
            <a:ext cx="1285840" cy="75253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00" b="1">
                <a:solidFill>
                  <a:schemeClr val="accent1"/>
                </a:solidFill>
                <a:latin typeface="Manulife JH Sans Demibold" panose="020B0703040401060103" pitchFamily="34" charset="0"/>
              </a:rPr>
              <a:t>Retail sales reflect resilient consumer demand despite macro pressures</a:t>
            </a:r>
            <a:endParaRPr lang="en-US" sz="1000" b="1" kern="1200">
              <a:solidFill>
                <a:schemeClr val="accent1"/>
              </a:solidFill>
              <a:latin typeface="Manulife JH Sans Demibold" panose="020B0703040401060103" pitchFamily="34" charset="0"/>
            </a:endParaRPr>
          </a:p>
        </p:txBody>
      </p:sp>
      <p:sp>
        <p:nvSpPr>
          <p:cNvPr id="17" name="object 2">
            <a:extLst>
              <a:ext uri="{FF2B5EF4-FFF2-40B4-BE49-F238E27FC236}">
                <a16:creationId xmlns:a16="http://schemas.microsoft.com/office/drawing/2014/main" id="{0039B309-D844-6B92-F624-9F6AA99D3EFC}"/>
              </a:ext>
            </a:extLst>
          </p:cNvPr>
          <p:cNvSpPr txBox="1"/>
          <p:nvPr/>
        </p:nvSpPr>
        <p:spPr>
          <a:xfrm>
            <a:off x="1296138" y="1290829"/>
            <a:ext cx="5669273" cy="5024920"/>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Grocery-anchored, value-oriented, and essential formats benefited from cautious consumer behavior amidst economic uncertainty.</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Retailers likewise experienced increased pressure on margins, grappling with pass-through to the consumer, and forcing consolidation strategies. </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Leasing market indicators echo strong underlying fundamentals, </a:t>
            </a:r>
            <a:r>
              <a:rPr lang="en-US" sz="1200" spc="-18">
                <a:latin typeface="Manulife JH Sans" panose="020B0503040401060103" pitchFamily="34" charset="0"/>
                <a:cs typeface="Calibri"/>
              </a:rPr>
              <a:t>but the second half of the year displayed vulnerability tied to the uncertainty that plagued occupiers and consumers throughout 2025 and retail closures.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By third quarter vacancy remained tight at 2.5% – the lowest among CRE sectors – but slightly elevated relative to the 10-year 2.3% average.</a:t>
            </a:r>
            <a:r>
              <a:rPr lang="en-US" sz="1200" spc="-18" baseline="30000">
                <a:latin typeface="Manulife JH Sans" panose="020B0503040401060103" pitchFamily="34" charset="0"/>
                <a:cs typeface="Calibri"/>
              </a:rPr>
              <a:t>1</a:t>
            </a:r>
            <a:r>
              <a:rPr lang="en-US" sz="1200"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Factoring into this slight rise in vacancy was cumulative rolling 12-month negative net absorption totaling 2.8 MSF – a reversal from consistently positive rates of absorption over the last 10 years.</a:t>
            </a:r>
            <a:r>
              <a:rPr lang="en-US" sz="1200" spc="-18" baseline="30000">
                <a:latin typeface="Manulife JH Sans" panose="020B0503040401060103" pitchFamily="34" charset="0"/>
                <a:cs typeface="Calibri"/>
              </a:rPr>
              <a:t>1</a:t>
            </a:r>
            <a:endParaRPr lang="en-US" sz="1200" spc="-18">
              <a:latin typeface="Manulife JH Sans" panose="020B0503040401060103" pitchFamily="34" charset="0"/>
              <a:cs typeface="Calibri"/>
            </a:endParaRPr>
          </a:p>
          <a:p>
            <a:pPr marL="227013" marR="426084" lvl="1"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Retail was a leader in CRE income returns</a:t>
            </a:r>
            <a:r>
              <a:rPr lang="en-US" sz="1200" spc="-18">
                <a:latin typeface="Manulife JH Sans" panose="020B0503040401060103" pitchFamily="34" charset="0"/>
                <a:cs typeface="Calibri"/>
              </a:rPr>
              <a:t>, underscoring investor sentiment, with office overtaking by a small margin; even so, comparable retail income returns offer more stability, especially given limited supply.</a:t>
            </a:r>
            <a:r>
              <a:rPr lang="en-US" sz="1200" spc="-18" baseline="30000">
                <a:latin typeface="Manulife JH Sans" panose="020B0503040401060103" pitchFamily="34" charset="0"/>
                <a:cs typeface="Calibri"/>
              </a:rPr>
              <a:t>2</a:t>
            </a:r>
            <a:r>
              <a:rPr lang="en-US" sz="1200"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Year-to-date transaction volume totaled nearly $6.0B, showing improvement year-over-year. CBRE data also revealed a pick-up in quarterly volume from the second to third quarter by almost 24.0%.</a:t>
            </a:r>
            <a:r>
              <a:rPr lang="en-US" sz="1200" spc="-18" baseline="30000">
                <a:latin typeface="Manulife JH Sans" panose="020B0503040401060103" pitchFamily="34" charset="0"/>
                <a:cs typeface="Calibri"/>
              </a:rPr>
              <a:t>2,3</a:t>
            </a:r>
            <a:r>
              <a:rPr lang="en-US" sz="1200"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Investors continue to prioritize grocery-anchored </a:t>
            </a:r>
            <a:r>
              <a:rPr lang="en-US" sz="1200" spc="-18" err="1">
                <a:latin typeface="Manulife JH Sans" panose="020B0503040401060103" pitchFamily="34" charset="0"/>
                <a:cs typeface="Calibri"/>
              </a:rPr>
              <a:t>centres</a:t>
            </a:r>
            <a:r>
              <a:rPr lang="en-US" sz="1200" spc="-18">
                <a:latin typeface="Manulife JH Sans" panose="020B0503040401060103" pitchFamily="34" charset="0"/>
                <a:cs typeface="Calibri"/>
              </a:rPr>
              <a:t>; </a:t>
            </a:r>
            <a:r>
              <a:rPr lang="en-US" sz="1200" spc="-18" err="1">
                <a:latin typeface="Manulife JH Sans" panose="020B0503040401060103" pitchFamily="34" charset="0"/>
                <a:cs typeface="Calibri"/>
              </a:rPr>
              <a:t>centres</a:t>
            </a:r>
            <a:r>
              <a:rPr lang="en-US" sz="1200" spc="-18">
                <a:latin typeface="Manulife JH Sans" panose="020B0503040401060103" pitchFamily="34" charset="0"/>
                <a:cs typeface="Calibri"/>
              </a:rPr>
              <a:t> with necessity essential in-line tenants; and mass value-oriented chains, reflected in food and beverage contributing to a jump in core retail sales.</a:t>
            </a:r>
            <a:r>
              <a:rPr lang="en-US" sz="1200" spc="-18" baseline="30000">
                <a:latin typeface="Manulife JH Sans" panose="020B0503040401060103" pitchFamily="34" charset="0"/>
                <a:cs typeface="Calibri"/>
              </a:rPr>
              <a:t>4</a:t>
            </a:r>
            <a:r>
              <a:rPr lang="en-US" sz="1200" spc="-18">
                <a:latin typeface="Manulife JH Sans" panose="020B0503040401060103" pitchFamily="34" charset="0"/>
                <a:cs typeface="Calibri"/>
              </a:rPr>
              <a:t> </a:t>
            </a:r>
          </a:p>
          <a:p>
            <a:pPr marL="227013" marR="426084" lvl="1" indent="-171450">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As inflation risk recedes and the </a:t>
            </a:r>
            <a:r>
              <a:rPr lang="en-US" sz="1200" b="1" spc="-18" err="1">
                <a:latin typeface="Manulife JH Sans" panose="020B0503040401060103" pitchFamily="34" charset="0"/>
                <a:cs typeface="Calibri"/>
              </a:rPr>
              <a:t>labour</a:t>
            </a:r>
            <a:r>
              <a:rPr lang="en-US" sz="1200" b="1" spc="-18">
                <a:latin typeface="Manulife JH Sans" panose="020B0503040401060103" pitchFamily="34" charset="0"/>
                <a:cs typeface="Calibri"/>
              </a:rPr>
              <a:t> market appears to be steadying, retail should be a beneficiary and able to maintain its trajectory, assuming its role as a source of selective stability. </a:t>
            </a:r>
          </a:p>
        </p:txBody>
      </p:sp>
      <p:sp>
        <p:nvSpPr>
          <p:cNvPr id="21" name="TextBox 20">
            <a:extLst>
              <a:ext uri="{FF2B5EF4-FFF2-40B4-BE49-F238E27FC236}">
                <a16:creationId xmlns:a16="http://schemas.microsoft.com/office/drawing/2014/main" id="{392F7D20-C005-29A7-44F9-0254DF543054}"/>
              </a:ext>
            </a:extLst>
          </p:cNvPr>
          <p:cNvSpPr txBox="1"/>
          <p:nvPr/>
        </p:nvSpPr>
        <p:spPr>
          <a:xfrm>
            <a:off x="1296137" y="6425478"/>
            <a:ext cx="9601035" cy="371142"/>
          </a:xfrm>
          <a:prstGeom prst="rect">
            <a:avLst/>
          </a:prstGeom>
          <a:noFill/>
        </p:spPr>
        <p:txBody>
          <a:bodyPr wrap="square" lIns="0" tIns="0" rIns="0" bIns="0" numCol="1" spcCol="0" rtlCol="0">
            <a:noAutofit/>
          </a:bodyPr>
          <a:lstStyle/>
          <a:p>
            <a:r>
              <a:rPr lang="en-US" sz="800">
                <a:solidFill>
                  <a:schemeClr val="bg1">
                    <a:lumMod val="65000"/>
                  </a:schemeClr>
                </a:solidFill>
                <a:ea typeface="Calibri" panose="020F0502020204030204" pitchFamily="34" charset="0"/>
                <a:cs typeface="Calibri" panose="020F0502020204030204" pitchFamily="34" charset="0"/>
              </a:rPr>
              <a:t>1 CoStar. Data as of 4Q25. </a:t>
            </a:r>
            <a:r>
              <a:rPr lang="en-US" sz="800">
                <a:solidFill>
                  <a:schemeClr val="bg1">
                    <a:lumMod val="65000"/>
                  </a:schemeClr>
                </a:solidFill>
              </a:rPr>
              <a:t>2 </a:t>
            </a:r>
            <a:r>
              <a:rPr lang="en-US" sz="800">
                <a:solidFill>
                  <a:schemeClr val="bg1">
                    <a:lumMod val="65000"/>
                  </a:schemeClr>
                </a:solidFill>
                <a:ea typeface="Calibri" panose="020F0502020204030204" pitchFamily="34" charset="0"/>
                <a:cs typeface="Calibri" panose="020F0502020204030204" pitchFamily="34" charset="0"/>
              </a:rPr>
              <a:t>MSCI. Data as of 4Q25.3 </a:t>
            </a:r>
            <a:r>
              <a:rPr lang="en-US" sz="800">
                <a:solidFill>
                  <a:schemeClr val="bg1">
                    <a:lumMod val="65000"/>
                  </a:schemeClr>
                </a:solidFill>
              </a:rPr>
              <a:t>“3Q25 Canada Investment Overview.” CBRE. December 2025. 4 “Retail trade, September 2025.” Statistics Canada. 11.21.25.</a:t>
            </a:r>
          </a:p>
        </p:txBody>
      </p:sp>
      <p:graphicFrame>
        <p:nvGraphicFramePr>
          <p:cNvPr id="3" name="Chart 2">
            <a:extLst>
              <a:ext uri="{FF2B5EF4-FFF2-40B4-BE49-F238E27FC236}">
                <a16:creationId xmlns:a16="http://schemas.microsoft.com/office/drawing/2014/main" id="{CB0267E3-7E4A-4ED2-8DC3-3DDAF7C24C21}"/>
              </a:ext>
            </a:extLst>
          </p:cNvPr>
          <p:cNvGraphicFramePr>
            <a:graphicFrameLocks/>
          </p:cNvGraphicFramePr>
          <p:nvPr>
            <p:extLst>
              <p:ext uri="{D42A27DB-BD31-4B8C-83A1-F6EECF244321}">
                <p14:modId xmlns:p14="http://schemas.microsoft.com/office/powerpoint/2010/main" val="1582016356"/>
              </p:ext>
            </p:extLst>
          </p:nvPr>
        </p:nvGraphicFramePr>
        <p:xfrm>
          <a:off x="7176033" y="1562015"/>
          <a:ext cx="4403385" cy="18923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7535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506A-FAB8-49F8-606B-1616F15F1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8FF71-3E38-FFB0-9D80-43CADC4FE4FC}"/>
              </a:ext>
            </a:extLst>
          </p:cNvPr>
          <p:cNvSpPr>
            <a:spLocks noGrp="1"/>
          </p:cNvSpPr>
          <p:nvPr>
            <p:ph type="title"/>
          </p:nvPr>
        </p:nvSpPr>
        <p:spPr/>
        <p:txBody>
          <a:bodyPr/>
          <a:lstStyle/>
          <a:p>
            <a:r>
              <a:rPr lang="en-US" spc="-203"/>
              <a:t>Canada Office Fundamentals</a:t>
            </a:r>
            <a:br>
              <a:rPr lang="en-US" spc="-227"/>
            </a:br>
            <a:endParaRPr lang="en-US"/>
          </a:p>
        </p:txBody>
      </p:sp>
      <p:sp>
        <p:nvSpPr>
          <p:cNvPr id="4" name="Slide Number Placeholder 3">
            <a:extLst>
              <a:ext uri="{FF2B5EF4-FFF2-40B4-BE49-F238E27FC236}">
                <a16:creationId xmlns:a16="http://schemas.microsoft.com/office/drawing/2014/main" id="{2579A6B3-F904-ACC1-A24B-D96C32C3D8DD}"/>
              </a:ext>
            </a:extLst>
          </p:cNvPr>
          <p:cNvSpPr>
            <a:spLocks noGrp="1"/>
          </p:cNvSpPr>
          <p:nvPr>
            <p:ph type="sldNum" sz="quarter" idx="12"/>
          </p:nvPr>
        </p:nvSpPr>
        <p:spPr/>
        <p:txBody>
          <a:bodyPr/>
          <a:lstStyle/>
          <a:p>
            <a:fld id="{BB333B34-C87C-402E-ABB0-13B7C9DEBBC4}" type="slidenum">
              <a:rPr lang="en-PH" smtClean="0"/>
              <a:pPr/>
              <a:t>38</a:t>
            </a:fld>
            <a:endParaRPr lang="en-PH"/>
          </a:p>
        </p:txBody>
      </p:sp>
      <p:sp>
        <p:nvSpPr>
          <p:cNvPr id="5" name="Text Placeholder 4">
            <a:extLst>
              <a:ext uri="{FF2B5EF4-FFF2-40B4-BE49-F238E27FC236}">
                <a16:creationId xmlns:a16="http://schemas.microsoft.com/office/drawing/2014/main" id="{BF2EAF66-3E79-3A50-1B06-67229400EDA3}"/>
              </a:ext>
            </a:extLst>
          </p:cNvPr>
          <p:cNvSpPr>
            <a:spLocks noGrp="1"/>
          </p:cNvSpPr>
          <p:nvPr>
            <p:ph type="body" sz="quarter" idx="13"/>
          </p:nvPr>
        </p:nvSpPr>
        <p:spPr/>
        <p:txBody>
          <a:bodyPr/>
          <a:lstStyle/>
          <a:p>
            <a:r>
              <a:rPr lang="en-US"/>
              <a:t>Produce &amp; Create</a:t>
            </a:r>
          </a:p>
          <a:p>
            <a:endParaRPr lang="en-US"/>
          </a:p>
        </p:txBody>
      </p:sp>
      <p:sp>
        <p:nvSpPr>
          <p:cNvPr id="6" name="Text Placeholder 5">
            <a:extLst>
              <a:ext uri="{FF2B5EF4-FFF2-40B4-BE49-F238E27FC236}">
                <a16:creationId xmlns:a16="http://schemas.microsoft.com/office/drawing/2014/main" id="{863CC8F3-D48F-1551-ACCF-C2C15AF7B1EB}"/>
              </a:ext>
            </a:extLst>
          </p:cNvPr>
          <p:cNvSpPr>
            <a:spLocks noGrp="1"/>
          </p:cNvSpPr>
          <p:nvPr>
            <p:ph type="body" sz="quarter" idx="14"/>
          </p:nvPr>
        </p:nvSpPr>
        <p:spPr/>
        <p:txBody>
          <a:bodyPr/>
          <a:lstStyle/>
          <a:p>
            <a:r>
              <a:rPr lang="en-US"/>
              <a:t>Elevated in office mandates and economic improvement underpin cautious occupier and capital market engagement.</a:t>
            </a:r>
          </a:p>
        </p:txBody>
      </p:sp>
      <p:sp>
        <p:nvSpPr>
          <p:cNvPr id="10" name="TextBox 9">
            <a:extLst>
              <a:ext uri="{FF2B5EF4-FFF2-40B4-BE49-F238E27FC236}">
                <a16:creationId xmlns:a16="http://schemas.microsoft.com/office/drawing/2014/main" id="{06F36FD6-8DEA-19A9-DA42-868183F59F5D}"/>
              </a:ext>
            </a:extLst>
          </p:cNvPr>
          <p:cNvSpPr txBox="1"/>
          <p:nvPr/>
        </p:nvSpPr>
        <p:spPr>
          <a:xfrm>
            <a:off x="7176289" y="1212435"/>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Supply and Demand</a:t>
            </a:r>
          </a:p>
        </p:txBody>
      </p:sp>
      <p:sp>
        <p:nvSpPr>
          <p:cNvPr id="11" name="TextBox 10">
            <a:extLst>
              <a:ext uri="{FF2B5EF4-FFF2-40B4-BE49-F238E27FC236}">
                <a16:creationId xmlns:a16="http://schemas.microsoft.com/office/drawing/2014/main" id="{86D467B3-DDCA-05DD-9609-A329B74E8B9E}"/>
              </a:ext>
            </a:extLst>
          </p:cNvPr>
          <p:cNvSpPr txBox="1"/>
          <p:nvPr/>
        </p:nvSpPr>
        <p:spPr>
          <a:xfrm>
            <a:off x="7176288" y="3400213"/>
            <a:ext cx="4389120"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CBRE. </a:t>
            </a:r>
            <a:r>
              <a:rPr lang="en-US" sz="800">
                <a:solidFill>
                  <a:schemeClr val="bg1">
                    <a:lumMod val="65000"/>
                  </a:schemeClr>
                </a:solidFill>
                <a:ea typeface="Calibri" panose="020F0502020204030204" pitchFamily="34" charset="0"/>
                <a:cs typeface="Calibri" panose="020F0502020204030204" pitchFamily="34" charset="0"/>
              </a:rPr>
              <a:t>Data </a:t>
            </a:r>
            <a:r>
              <a:rPr lang="en-US" sz="800">
                <a:solidFill>
                  <a:schemeClr val="bg1">
                    <a:lumMod val="65000"/>
                  </a:schemeClr>
                </a:solidFill>
                <a:latin typeface="+mj-lt"/>
                <a:ea typeface="Calibri" panose="020F0502020204030204" pitchFamily="34" charset="0"/>
                <a:cs typeface="Calibri" panose="020F0502020204030204" pitchFamily="34" charset="0"/>
              </a:rPr>
              <a:t>as of December 2025.</a:t>
            </a:r>
          </a:p>
        </p:txBody>
      </p:sp>
      <p:sp>
        <p:nvSpPr>
          <p:cNvPr id="12" name="TextBox 11">
            <a:extLst>
              <a:ext uri="{FF2B5EF4-FFF2-40B4-BE49-F238E27FC236}">
                <a16:creationId xmlns:a16="http://schemas.microsoft.com/office/drawing/2014/main" id="{D0315AA6-A8C9-D3E9-CD08-91A079D4AA19}"/>
              </a:ext>
            </a:extLst>
          </p:cNvPr>
          <p:cNvSpPr txBox="1"/>
          <p:nvPr/>
        </p:nvSpPr>
        <p:spPr>
          <a:xfrm>
            <a:off x="7176289" y="3707932"/>
            <a:ext cx="4389120" cy="276999"/>
          </a:xfrm>
          <a:prstGeom prst="rect">
            <a:avLst/>
          </a:prstGeom>
          <a:noFill/>
        </p:spPr>
        <p:txBody>
          <a:bodyPr wrap="square">
            <a:spAutoFit/>
          </a:bodyPr>
          <a:lstStyle/>
          <a:p>
            <a:pPr algn="l"/>
            <a:r>
              <a:rPr lang="en-US" sz="1200" b="1">
                <a:latin typeface="Manulife JH Sans Demibold" panose="020B0703040401060103" pitchFamily="34" charset="0"/>
                <a:ea typeface="Calibri" panose="020F0502020204030204" pitchFamily="34" charset="0"/>
                <a:cs typeface="Calibri" panose="020F0502020204030204" pitchFamily="34" charset="0"/>
              </a:rPr>
              <a:t>Business Growth: Fixed Capital Formation</a:t>
            </a:r>
          </a:p>
        </p:txBody>
      </p:sp>
      <p:sp>
        <p:nvSpPr>
          <p:cNvPr id="13" name="TextBox 12">
            <a:extLst>
              <a:ext uri="{FF2B5EF4-FFF2-40B4-BE49-F238E27FC236}">
                <a16:creationId xmlns:a16="http://schemas.microsoft.com/office/drawing/2014/main" id="{9D9124E5-14FA-7704-06E5-C94BF326094E}"/>
              </a:ext>
            </a:extLst>
          </p:cNvPr>
          <p:cNvSpPr txBox="1"/>
          <p:nvPr/>
        </p:nvSpPr>
        <p:spPr>
          <a:xfrm>
            <a:off x="7176288" y="5841502"/>
            <a:ext cx="4389374" cy="215444"/>
          </a:xfrm>
          <a:prstGeom prst="rect">
            <a:avLst/>
          </a:prstGeom>
          <a:noFill/>
        </p:spPr>
        <p:txBody>
          <a:bodyPr wrap="square">
            <a:spAutoFit/>
          </a:bodyPr>
          <a:lstStyle/>
          <a:p>
            <a:r>
              <a:rPr lang="en-US" sz="800">
                <a:solidFill>
                  <a:schemeClr val="bg1">
                    <a:lumMod val="65000"/>
                  </a:schemeClr>
                </a:solidFill>
                <a:latin typeface="+mj-lt"/>
                <a:ea typeface="Calibri" panose="020F0502020204030204" pitchFamily="34" charset="0"/>
                <a:cs typeface="Calibri" panose="020F0502020204030204" pitchFamily="34" charset="0"/>
              </a:rPr>
              <a:t>Source: Statistics Canada. </a:t>
            </a:r>
            <a:r>
              <a:rPr lang="en-US" sz="800">
                <a:solidFill>
                  <a:schemeClr val="bg1">
                    <a:lumMod val="65000"/>
                  </a:schemeClr>
                </a:solidFill>
                <a:ea typeface="Calibri" panose="020F0502020204030204" pitchFamily="34" charset="0"/>
                <a:cs typeface="Calibri" panose="020F0502020204030204" pitchFamily="34" charset="0"/>
              </a:rPr>
              <a:t>Data</a:t>
            </a:r>
            <a:r>
              <a:rPr lang="en-US" sz="800">
                <a:solidFill>
                  <a:schemeClr val="bg1">
                    <a:lumMod val="65000"/>
                  </a:schemeClr>
                </a:solidFill>
                <a:latin typeface="+mj-lt"/>
                <a:ea typeface="Calibri" panose="020F0502020204030204" pitchFamily="34" charset="0"/>
                <a:cs typeface="Calibri" panose="020F0502020204030204" pitchFamily="34" charset="0"/>
              </a:rPr>
              <a:t> as of December 2025. </a:t>
            </a:r>
          </a:p>
        </p:txBody>
      </p:sp>
      <p:sp>
        <p:nvSpPr>
          <p:cNvPr id="16" name="object 2">
            <a:extLst>
              <a:ext uri="{FF2B5EF4-FFF2-40B4-BE49-F238E27FC236}">
                <a16:creationId xmlns:a16="http://schemas.microsoft.com/office/drawing/2014/main" id="{3AE5D7A6-9EC6-D910-2FB2-597F9F5EE5AF}"/>
              </a:ext>
            </a:extLst>
          </p:cNvPr>
          <p:cNvSpPr txBox="1"/>
          <p:nvPr/>
        </p:nvSpPr>
        <p:spPr>
          <a:xfrm>
            <a:off x="1296138" y="1290828"/>
            <a:ext cx="5668080" cy="4957572"/>
          </a:xfrm>
          <a:prstGeom prst="rect">
            <a:avLst/>
          </a:prstGeom>
        </p:spPr>
        <p:txBody>
          <a:bodyPr vert="horz" wrap="square" lIns="0" tIns="12700" rIns="0" bIns="0" rtlCol="0">
            <a:noAutofit/>
          </a:bodyPr>
          <a:lstStyle/>
          <a:p>
            <a:pPr marL="208915" marR="189230" indent="-171450">
              <a:spcBef>
                <a:spcPts val="300"/>
              </a:spcBef>
              <a:spcAft>
                <a:spcPts val="300"/>
              </a:spcAft>
              <a:buFont typeface="Arial" panose="020B0604020202020204" pitchFamily="34" charset="0"/>
              <a:buChar char="•"/>
              <a:tabLst>
                <a:tab pos="226060" algn="l"/>
              </a:tabLst>
            </a:pPr>
            <a:r>
              <a:rPr lang="en-US" sz="1200" spc="-18">
                <a:latin typeface="Manulife JH Sans" panose="020B0503040401060103" pitchFamily="34" charset="0"/>
                <a:cs typeface="Calibri"/>
              </a:rPr>
              <a:t>Though return-to-office is selectively picking up, with support by the Federal and regional governments,</a:t>
            </a:r>
            <a:r>
              <a:rPr lang="en-US" sz="1200" b="1" spc="-18">
                <a:latin typeface="Manulife JH Sans" panose="020B0503040401060103" pitchFamily="34" charset="0"/>
                <a:cs typeface="Calibri"/>
              </a:rPr>
              <a:t> organizations are carefully balancing spending against over-leasing risk should the economy take an unexpected turn.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Sublease availability is diminishing, either due to leases coming to term and going direct or occupiers re-occupying with reinforced return-to-office (“RTO”) mandates.</a:t>
            </a:r>
          </a:p>
          <a:p>
            <a:pPr marL="208915" marR="189230" indent="-171450">
              <a:spcBef>
                <a:spcPts val="300"/>
              </a:spcBef>
              <a:spcAft>
                <a:spcPts val="300"/>
              </a:spcAft>
              <a:buFont typeface="Arial" panose="020B0604020202020204" pitchFamily="34" charset="0"/>
              <a:buChar char="•"/>
              <a:tabLst>
                <a:tab pos="226060" algn="l"/>
              </a:tabLst>
            </a:pPr>
            <a:r>
              <a:rPr lang="en-US" sz="1200" b="1" spc="-18">
                <a:latin typeface="Manulife JH Sans" panose="020B0503040401060103" pitchFamily="34" charset="0"/>
                <a:cs typeface="Calibri"/>
              </a:rPr>
              <a:t>Businesses are increasingly optimistic but at a measured pace, </a:t>
            </a:r>
            <a:r>
              <a:rPr lang="en-US" sz="1200" spc="-18">
                <a:latin typeface="Manulife JH Sans" panose="020B0503040401060103" pitchFamily="34" charset="0"/>
                <a:cs typeface="Calibri"/>
              </a:rPr>
              <a:t>and  despite a more constrained </a:t>
            </a:r>
            <a:r>
              <a:rPr lang="en-US" sz="1200" spc="-18" err="1">
                <a:latin typeface="Manulife JH Sans" panose="020B0503040401060103" pitchFamily="34" charset="0"/>
                <a:cs typeface="Calibri"/>
              </a:rPr>
              <a:t>labour</a:t>
            </a:r>
            <a:r>
              <a:rPr lang="en-US" sz="1200" spc="-18">
                <a:latin typeface="Manulife JH Sans" panose="020B0503040401060103" pitchFamily="34" charset="0"/>
                <a:cs typeface="Calibri"/>
              </a:rPr>
              <a:t> force, businesses are reporting relatively few capacity constraints and shortages</a:t>
            </a:r>
            <a:r>
              <a:rPr lang="en-US" sz="1200" b="1" spc="-18">
                <a:latin typeface="Manulife JH Sans" panose="020B0503040401060103" pitchFamily="34" charset="0"/>
                <a:cs typeface="Calibri"/>
              </a:rPr>
              <a:t>.</a:t>
            </a:r>
            <a:r>
              <a:rPr lang="en-US" sz="1200" spc="-18" baseline="30000">
                <a:latin typeface="Manulife JH Sans" panose="020B0503040401060103" pitchFamily="34" charset="0"/>
                <a:cs typeface="Calibri"/>
              </a:rPr>
              <a:t>1</a:t>
            </a:r>
            <a:r>
              <a:rPr lang="en-US" sz="1200" spc="-18">
                <a:latin typeface="Manulife JH Sans" panose="020B0503040401060103" pitchFamily="34" charset="0"/>
                <a:cs typeface="Calibri"/>
              </a:rPr>
              <a:t>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Net absorption has improved from early-cycle lows and turned positive in select quarters, although momentum remains uneven and insufficient to materially reduce vacancy.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Direct vacancy is down, but the 18.5% overall rate is materially above the 10-year average of 14.0%, despite limited new supply.</a:t>
            </a:r>
            <a:r>
              <a:rPr lang="en-US" sz="1200" spc="-18" baseline="30000">
                <a:latin typeface="Manulife JH Sans" panose="020B0503040401060103" pitchFamily="34" charset="0"/>
                <a:cs typeface="Calibri"/>
              </a:rPr>
              <a:t>2</a:t>
            </a:r>
            <a:endParaRPr lang="en-US" sz="1200" spc="-18">
              <a:latin typeface="Manulife JH Sans" panose="020B0503040401060103" pitchFamily="34" charset="0"/>
              <a:cs typeface="Calibri"/>
            </a:endParaRPr>
          </a:p>
          <a:p>
            <a:pPr marL="228600" marR="426084" indent="-192024">
              <a:spcBef>
                <a:spcPts val="300"/>
              </a:spcBef>
              <a:spcAft>
                <a:spcPts val="300"/>
              </a:spcAft>
              <a:buFont typeface="Arial" panose="020B0604020202020204" pitchFamily="34" charset="0"/>
              <a:buChar char="•"/>
              <a:tabLst>
                <a:tab pos="414655" algn="l"/>
              </a:tabLst>
            </a:pPr>
            <a:r>
              <a:rPr lang="en-US" sz="1200" b="1" spc="-18">
                <a:latin typeface="Manulife JH Sans" panose="020B0503040401060103" pitchFamily="34" charset="0"/>
                <a:cs typeface="Calibri"/>
              </a:rPr>
              <a:t>The decline in new construction and falling sublet share suggest slow stabilization;</a:t>
            </a:r>
            <a:r>
              <a:rPr lang="en-US" sz="1200" spc="-18">
                <a:latin typeface="Manulife JH Sans" panose="020B0503040401060103" pitchFamily="34" charset="0"/>
                <a:cs typeface="Calibri"/>
              </a:rPr>
              <a:t> leasing and sales activity is focused on the major markets, reflecting a concentration of higher-quality buildings. </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Transaction activity fell by 5.0% year-to-date, potentially reflecting dwindling supply of investable stock; lack of new high-quality supply, and investors holding on to performing assets limit buying opportunities.</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Conversions also removed 1.0 MSF from inventory in 4Q alone, and in total, conversions reduced inventory overall by 2.2% in 2025.</a:t>
            </a:r>
            <a:r>
              <a:rPr lang="en-US" sz="1200" spc="-18" baseline="30000">
                <a:latin typeface="Manulife JH Sans" panose="020B0503040401060103" pitchFamily="34" charset="0"/>
                <a:cs typeface="Calibri"/>
              </a:rPr>
              <a:t>4</a:t>
            </a:r>
          </a:p>
          <a:p>
            <a:pPr marL="414655" marR="426084" lvl="1" indent="-188595">
              <a:spcBef>
                <a:spcPts val="300"/>
              </a:spcBef>
              <a:spcAft>
                <a:spcPts val="300"/>
              </a:spcAft>
              <a:buFont typeface="Arial Black"/>
              <a:buChar char="·"/>
              <a:tabLst>
                <a:tab pos="414655" algn="l"/>
              </a:tabLst>
            </a:pPr>
            <a:r>
              <a:rPr lang="en-US" sz="1200" spc="-18">
                <a:latin typeface="Manulife JH Sans" panose="020B0503040401060103" pitchFamily="34" charset="0"/>
                <a:cs typeface="Calibri"/>
              </a:rPr>
              <a:t>Following three consecutive quarters of positive quarterly returns, annualized office returns through 3Q finally edged into the positive.</a:t>
            </a:r>
            <a:r>
              <a:rPr lang="en-US" sz="1200" spc="-18" baseline="30000">
                <a:latin typeface="Manulife JH Sans" panose="020B0503040401060103" pitchFamily="34" charset="0"/>
                <a:cs typeface="Calibri"/>
              </a:rPr>
              <a:t>3</a:t>
            </a:r>
            <a:endParaRPr lang="en-US" sz="1200" spc="-18">
              <a:latin typeface="Manulife JH Sans" panose="020B0503040401060103" pitchFamily="34" charset="0"/>
              <a:cs typeface="Calibri"/>
            </a:endParaRPr>
          </a:p>
        </p:txBody>
      </p:sp>
      <p:sp>
        <p:nvSpPr>
          <p:cNvPr id="19" name="TextBox 18">
            <a:extLst>
              <a:ext uri="{FF2B5EF4-FFF2-40B4-BE49-F238E27FC236}">
                <a16:creationId xmlns:a16="http://schemas.microsoft.com/office/drawing/2014/main" id="{B427C2DF-02FA-0444-B4A5-38EE49FF70EE}"/>
              </a:ext>
            </a:extLst>
          </p:cNvPr>
          <p:cNvSpPr txBox="1"/>
          <p:nvPr/>
        </p:nvSpPr>
        <p:spPr>
          <a:xfrm>
            <a:off x="1296137" y="6338564"/>
            <a:ext cx="9601035" cy="458056"/>
          </a:xfrm>
          <a:prstGeom prst="rect">
            <a:avLst/>
          </a:prstGeom>
          <a:noFill/>
        </p:spPr>
        <p:txBody>
          <a:bodyPr wrap="square" lIns="0" tIns="0" rIns="0" bIns="0" numCol="1" spcCol="0" rtlCol="0">
            <a:noAutofit/>
          </a:bodyPr>
          <a:lstStyle/>
          <a:p>
            <a:r>
              <a:rPr lang="en-US" sz="800">
                <a:solidFill>
                  <a:schemeClr val="bg1">
                    <a:lumMod val="65000"/>
                  </a:schemeClr>
                </a:solidFill>
                <a:ea typeface="Calibri" panose="020F0502020204030204" pitchFamily="34" charset="0"/>
                <a:cs typeface="Calibri" panose="020F0502020204030204" pitchFamily="34" charset="0"/>
              </a:rPr>
              <a:t>1 “Business Outlook Survey -3Q 2025.” Bank of Canada. 10.20.25. </a:t>
            </a:r>
            <a:r>
              <a:rPr lang="en-US" sz="800">
                <a:solidFill>
                  <a:schemeClr val="bg1">
                    <a:lumMod val="65000"/>
                  </a:schemeClr>
                </a:solidFill>
              </a:rPr>
              <a:t>2 CoStar. </a:t>
            </a:r>
            <a:r>
              <a:rPr lang="en-US" sz="800">
                <a:solidFill>
                  <a:schemeClr val="bg1">
                    <a:lumMod val="65000"/>
                  </a:schemeClr>
                </a:solidFill>
                <a:ea typeface="Calibri" panose="020F0502020204030204" pitchFamily="34" charset="0"/>
                <a:cs typeface="Calibri" panose="020F0502020204030204" pitchFamily="34" charset="0"/>
              </a:rPr>
              <a:t>Data as </a:t>
            </a:r>
            <a:r>
              <a:rPr lang="en-US" sz="800">
                <a:solidFill>
                  <a:schemeClr val="bg1">
                    <a:lumMod val="65000"/>
                  </a:schemeClr>
                </a:solidFill>
              </a:rPr>
              <a:t>of 4Q25. 3 </a:t>
            </a:r>
            <a:r>
              <a:rPr lang="en-US" sz="800">
                <a:solidFill>
                  <a:schemeClr val="bg1">
                    <a:lumMod val="65000"/>
                  </a:schemeClr>
                </a:solidFill>
                <a:ea typeface="Calibri" panose="020F0502020204030204" pitchFamily="34" charset="0"/>
                <a:cs typeface="Calibri" panose="020F0502020204030204" pitchFamily="34" charset="0"/>
              </a:rPr>
              <a:t>MSCI. Data as of 4Q25. </a:t>
            </a:r>
            <a:r>
              <a:rPr lang="en-US" sz="800">
                <a:solidFill>
                  <a:schemeClr val="bg1">
                    <a:lumMod val="65000"/>
                  </a:schemeClr>
                </a:solidFill>
              </a:rPr>
              <a:t>4 “Office Insights Report - Canada Office Figures.” CBRE. Q4 2025.</a:t>
            </a:r>
          </a:p>
        </p:txBody>
      </p:sp>
      <p:graphicFrame>
        <p:nvGraphicFramePr>
          <p:cNvPr id="3" name="Chart 2">
            <a:extLst>
              <a:ext uri="{FF2B5EF4-FFF2-40B4-BE49-F238E27FC236}">
                <a16:creationId xmlns:a16="http://schemas.microsoft.com/office/drawing/2014/main" id="{72404BFC-7FF0-4F0F-9722-DB007D1516A8}"/>
              </a:ext>
            </a:extLst>
          </p:cNvPr>
          <p:cNvGraphicFramePr>
            <a:graphicFrameLocks/>
          </p:cNvGraphicFramePr>
          <p:nvPr>
            <p:extLst>
              <p:ext uri="{D42A27DB-BD31-4B8C-83A1-F6EECF244321}">
                <p14:modId xmlns:p14="http://schemas.microsoft.com/office/powerpoint/2010/main" val="463486209"/>
              </p:ext>
            </p:extLst>
          </p:nvPr>
        </p:nvGraphicFramePr>
        <p:xfrm>
          <a:off x="7176289" y="1461960"/>
          <a:ext cx="4395248" cy="19627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BA7BC2EE-2329-4176-BE69-86A1FDE11BBB}"/>
              </a:ext>
            </a:extLst>
          </p:cNvPr>
          <p:cNvGraphicFramePr>
            <a:graphicFrameLocks/>
          </p:cNvGraphicFramePr>
          <p:nvPr>
            <p:extLst>
              <p:ext uri="{D42A27DB-BD31-4B8C-83A1-F6EECF244321}">
                <p14:modId xmlns:p14="http://schemas.microsoft.com/office/powerpoint/2010/main" val="3364171148"/>
              </p:ext>
            </p:extLst>
          </p:nvPr>
        </p:nvGraphicFramePr>
        <p:xfrm>
          <a:off x="7176289" y="3994136"/>
          <a:ext cx="4389120" cy="18815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8267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FA43-68F3-26E6-273D-4E7598080D5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FDD4DC-79CB-838F-2F9B-6F93019AEEFB}"/>
              </a:ext>
            </a:extLst>
          </p:cNvPr>
          <p:cNvSpPr>
            <a:spLocks noGrp="1"/>
          </p:cNvSpPr>
          <p:nvPr>
            <p:ph type="body" sz="quarter" idx="13"/>
          </p:nvPr>
        </p:nvSpPr>
        <p:spPr/>
        <p:txBody>
          <a:bodyPr/>
          <a:lstStyle/>
          <a:p>
            <a:r>
              <a:rPr lang="en-US"/>
              <a:t>Appendix</a:t>
            </a:r>
          </a:p>
        </p:txBody>
      </p:sp>
      <p:grpSp>
        <p:nvGrpSpPr>
          <p:cNvPr id="6" name="object 2">
            <a:extLst>
              <a:ext uri="{FF2B5EF4-FFF2-40B4-BE49-F238E27FC236}">
                <a16:creationId xmlns:a16="http://schemas.microsoft.com/office/drawing/2014/main" id="{C4D0BFA1-A64D-183C-4373-388BB27344EF}"/>
              </a:ext>
            </a:extLst>
          </p:cNvPr>
          <p:cNvGrpSpPr/>
          <p:nvPr/>
        </p:nvGrpSpPr>
        <p:grpSpPr>
          <a:xfrm>
            <a:off x="1071155" y="1690"/>
            <a:ext cx="11118056" cy="6856310"/>
            <a:chOff x="3081434" y="0"/>
            <a:chExt cx="17023080" cy="11308715"/>
          </a:xfrm>
        </p:grpSpPr>
        <p:pic>
          <p:nvPicPr>
            <p:cNvPr id="7" name="object 3">
              <a:extLst>
                <a:ext uri="{FF2B5EF4-FFF2-40B4-BE49-F238E27FC236}">
                  <a16:creationId xmlns:a16="http://schemas.microsoft.com/office/drawing/2014/main" id="{6C6A2D2C-1390-99A3-F2F5-94F0F2BC6EFE}"/>
                </a:ext>
              </a:extLst>
            </p:cNvPr>
            <p:cNvPicPr/>
            <p:nvPr/>
          </p:nvPicPr>
          <p:blipFill>
            <a:blip r:embed="rId2" cstate="print"/>
            <a:stretch>
              <a:fillRect/>
            </a:stretch>
          </p:blipFill>
          <p:spPr>
            <a:xfrm>
              <a:off x="9950335" y="0"/>
              <a:ext cx="10153764" cy="11308556"/>
            </a:xfrm>
            <a:prstGeom prst="rect">
              <a:avLst/>
            </a:prstGeom>
          </p:spPr>
        </p:pic>
        <p:sp>
          <p:nvSpPr>
            <p:cNvPr id="9" name="object 4">
              <a:extLst>
                <a:ext uri="{FF2B5EF4-FFF2-40B4-BE49-F238E27FC236}">
                  <a16:creationId xmlns:a16="http://schemas.microsoft.com/office/drawing/2014/main" id="{BB563E94-0811-CF05-DA9A-D42B7E3FC009}"/>
                </a:ext>
              </a:extLst>
            </p:cNvPr>
            <p:cNvSpPr/>
            <p:nvPr/>
          </p:nvSpPr>
          <p:spPr>
            <a:xfrm>
              <a:off x="3081434" y="0"/>
              <a:ext cx="6869430" cy="11308715"/>
            </a:xfrm>
            <a:custGeom>
              <a:avLst/>
              <a:gdLst/>
              <a:ahLst/>
              <a:cxnLst/>
              <a:rect l="l" t="t" r="r" b="b"/>
              <a:pathLst>
                <a:path w="6869430" h="11308715">
                  <a:moveTo>
                    <a:pt x="6868900" y="0"/>
                  </a:moveTo>
                  <a:lnTo>
                    <a:pt x="0" y="0"/>
                  </a:lnTo>
                  <a:lnTo>
                    <a:pt x="0" y="11308556"/>
                  </a:lnTo>
                  <a:lnTo>
                    <a:pt x="6868900" y="11308556"/>
                  </a:lnTo>
                  <a:lnTo>
                    <a:pt x="6868900" y="0"/>
                  </a:lnTo>
                  <a:close/>
                </a:path>
              </a:pathLst>
            </a:custGeom>
            <a:solidFill>
              <a:srgbClr val="EEEEEE"/>
            </a:solidFill>
          </p:spPr>
          <p:txBody>
            <a:bodyPr wrap="square" lIns="0" tIns="0" rIns="0" bIns="0" rtlCol="0"/>
            <a:lstStyle/>
            <a:p>
              <a:endParaRPr sz="1091"/>
            </a:p>
          </p:txBody>
        </p:sp>
      </p:grpSp>
      <p:sp>
        <p:nvSpPr>
          <p:cNvPr id="10" name="object 5">
            <a:extLst>
              <a:ext uri="{FF2B5EF4-FFF2-40B4-BE49-F238E27FC236}">
                <a16:creationId xmlns:a16="http://schemas.microsoft.com/office/drawing/2014/main" id="{18861559-A9F0-1AEA-BD25-FA02947FDE74}"/>
              </a:ext>
            </a:extLst>
          </p:cNvPr>
          <p:cNvSpPr txBox="1"/>
          <p:nvPr/>
        </p:nvSpPr>
        <p:spPr>
          <a:xfrm>
            <a:off x="1248032" y="2568273"/>
            <a:ext cx="3992940" cy="1286698"/>
          </a:xfrm>
          <a:prstGeom prst="rect">
            <a:avLst/>
          </a:prstGeom>
        </p:spPr>
        <p:txBody>
          <a:bodyPr vert="horz" wrap="square" lIns="0" tIns="55054" rIns="0" bIns="0" rtlCol="0">
            <a:spAutoFit/>
          </a:bodyPr>
          <a:lstStyle/>
          <a:p>
            <a:pPr marL="7700" marR="3080">
              <a:spcBef>
                <a:spcPts val="434"/>
              </a:spcBef>
            </a:pPr>
            <a:r>
              <a:rPr sz="4000" spc="-379">
                <a:latin typeface="Manulife JH Sans Demibold" panose="020B0703040401060103" pitchFamily="34" charset="0"/>
                <a:cs typeface="Arial Black"/>
              </a:rPr>
              <a:t>Sustainability</a:t>
            </a:r>
            <a:r>
              <a:rPr lang="en-US" sz="4000" spc="-379">
                <a:latin typeface="Manulife JH Sans Demibold" panose="020B0703040401060103" pitchFamily="34" charset="0"/>
                <a:cs typeface="Arial Black"/>
              </a:rPr>
              <a:t> </a:t>
            </a:r>
            <a:r>
              <a:rPr sz="4000" spc="-388">
                <a:latin typeface="Manulife JH Sans Demibold" panose="020B0703040401060103" pitchFamily="34" charset="0"/>
                <a:cs typeface="Arial Black"/>
              </a:rPr>
              <a:t>Integration</a:t>
            </a:r>
            <a:endParaRPr sz="4000">
              <a:latin typeface="Manulife JH Sans Demibold" panose="020B0703040401060103" pitchFamily="34" charset="0"/>
              <a:cs typeface="Arial Black"/>
            </a:endParaRPr>
          </a:p>
        </p:txBody>
      </p:sp>
    </p:spTree>
    <p:extLst>
      <p:ext uri="{BB962C8B-B14F-4D97-AF65-F5344CB8AC3E}">
        <p14:creationId xmlns:p14="http://schemas.microsoft.com/office/powerpoint/2010/main" val="356790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3197" y="0"/>
            <a:ext cx="11085628" cy="6858000"/>
          </a:xfrm>
          <a:custGeom>
            <a:avLst/>
            <a:gdLst/>
            <a:ahLst/>
            <a:cxnLst/>
            <a:rect l="l" t="t" r="r" b="b"/>
            <a:pathLst>
              <a:path w="17023080" h="11308715">
                <a:moveTo>
                  <a:pt x="17022664" y="0"/>
                </a:moveTo>
                <a:lnTo>
                  <a:pt x="0" y="0"/>
                </a:lnTo>
                <a:lnTo>
                  <a:pt x="0" y="11308556"/>
                </a:lnTo>
                <a:lnTo>
                  <a:pt x="17022664" y="11308556"/>
                </a:lnTo>
                <a:lnTo>
                  <a:pt x="17022664" y="0"/>
                </a:lnTo>
                <a:close/>
              </a:path>
            </a:pathLst>
          </a:custGeom>
          <a:solidFill>
            <a:srgbClr val="00A758"/>
          </a:solidFill>
        </p:spPr>
        <p:txBody>
          <a:bodyPr wrap="square" lIns="0" tIns="0" rIns="0" bIns="0" rtlCol="0"/>
          <a:lstStyle/>
          <a:p>
            <a:endParaRPr sz="1091"/>
          </a:p>
        </p:txBody>
      </p:sp>
      <p:sp>
        <p:nvSpPr>
          <p:cNvPr id="3" name="object 3"/>
          <p:cNvSpPr txBox="1">
            <a:spLocks noGrp="1"/>
          </p:cNvSpPr>
          <p:nvPr>
            <p:ph type="title"/>
          </p:nvPr>
        </p:nvSpPr>
        <p:spPr>
          <a:xfrm>
            <a:off x="1366463" y="516868"/>
            <a:ext cx="10337857" cy="560968"/>
          </a:xfrm>
          <a:prstGeom prst="rect">
            <a:avLst/>
          </a:prstGeom>
        </p:spPr>
        <p:txBody>
          <a:bodyPr vert="horz" wrap="square" lIns="0" tIns="10395" rIns="0" bIns="0" rtlCol="0" anchor="t">
            <a:spAutoFit/>
          </a:bodyPr>
          <a:lstStyle/>
          <a:p>
            <a:pPr marL="7700">
              <a:lnSpc>
                <a:spcPct val="100000"/>
              </a:lnSpc>
              <a:spcBef>
                <a:spcPts val="82"/>
              </a:spcBef>
            </a:pPr>
            <a:r>
              <a:rPr lang="en-US" sz="3577" spc="-150" dirty="0">
                <a:solidFill>
                  <a:srgbClr val="FFFFFF"/>
                </a:solidFill>
                <a:latin typeface="Manulife JH Sans" panose="020B0503040401060103" pitchFamily="34" charset="0"/>
              </a:rPr>
              <a:t>2026 Investment Strategy Guideposts</a:t>
            </a:r>
            <a:endParaRPr sz="1400" b="1" i="1" dirty="0">
              <a:solidFill>
                <a:schemeClr val="bg1"/>
              </a:solidFill>
              <a:latin typeface="Manulife JH Serif Italic" panose="02020503040401060103" pitchFamily="18" charset="0"/>
              <a:ea typeface="+mn-ea"/>
              <a:cs typeface="+mn-cs"/>
            </a:endParaRPr>
          </a:p>
        </p:txBody>
      </p:sp>
      <p:sp>
        <p:nvSpPr>
          <p:cNvPr id="5" name="TextBox 4">
            <a:extLst>
              <a:ext uri="{FF2B5EF4-FFF2-40B4-BE49-F238E27FC236}">
                <a16:creationId xmlns:a16="http://schemas.microsoft.com/office/drawing/2014/main" id="{4436A52D-CD56-60BD-6C3D-E4F1C154D40F}"/>
              </a:ext>
            </a:extLst>
          </p:cNvPr>
          <p:cNvSpPr txBox="1"/>
          <p:nvPr/>
        </p:nvSpPr>
        <p:spPr>
          <a:xfrm>
            <a:off x="2131308" y="1241984"/>
            <a:ext cx="9434100" cy="5201424"/>
          </a:xfrm>
          <a:prstGeom prst="rect">
            <a:avLst/>
          </a:prstGeom>
          <a:noFill/>
        </p:spPr>
        <p:txBody>
          <a:bodyPr wrap="square" lIns="0" tIns="0" rIns="0" bIns="0" rtlCol="0">
            <a:spAutoFit/>
          </a:bodyPr>
          <a:lstStyle/>
          <a:p>
            <a:pPr marL="55563" marR="119350" lvl="1">
              <a:lnSpc>
                <a:spcPct val="100400"/>
              </a:lnSpc>
              <a:spcBef>
                <a:spcPts val="600"/>
              </a:spcBef>
              <a:spcAft>
                <a:spcPts val="600"/>
              </a:spcAft>
            </a:pPr>
            <a:r>
              <a:rPr lang="en-US" sz="1600" spc="-121" dirty="0">
                <a:solidFill>
                  <a:srgbClr val="FFFFFF"/>
                </a:solidFill>
                <a:latin typeface="Manulife JH Sans Demibold" panose="020B0703040401060103" pitchFamily="34" charset="0"/>
                <a:cs typeface="Arial Black"/>
              </a:rPr>
              <a:t>Why Real Estate </a:t>
            </a:r>
            <a:r>
              <a:rPr lang="en-US" sz="1600" spc="-121" dirty="0">
                <a:solidFill>
                  <a:srgbClr val="FFFFFF"/>
                </a:solidFill>
                <a:latin typeface="Manulife JH Sans" panose="020B0503040401060103" pitchFamily="34" charset="0"/>
                <a:cs typeface="Arial Black"/>
              </a:rPr>
              <a:t>will be back in the spotlight. Investors are searching for the best risk-adjusted returns and real estate performance over the last few years put real estate allocation into question. Real estate is nimble, select sectors downturn resilient, and positioned strongly to navigate and offer opportunity following a period of high uncertainty.</a:t>
            </a:r>
            <a:endParaRPr lang="en-US" sz="1600" i="1" spc="-85" dirty="0">
              <a:solidFill>
                <a:srgbClr val="FFFFFF"/>
              </a:solidFill>
              <a:latin typeface="Manulife JH Sans" panose="020B0503040401060103" pitchFamily="34" charset="0"/>
              <a:cs typeface="Trebuchet MS"/>
            </a:endParaRPr>
          </a:p>
          <a:p>
            <a:pPr marL="55563" marR="119350" lvl="1">
              <a:lnSpc>
                <a:spcPct val="100400"/>
              </a:lnSpc>
              <a:spcBef>
                <a:spcPts val="600"/>
              </a:spcBef>
              <a:spcAft>
                <a:spcPts val="600"/>
              </a:spcAft>
            </a:pPr>
            <a:r>
              <a:rPr lang="en-US" sz="1600" spc="-139" dirty="0">
                <a:solidFill>
                  <a:srgbClr val="FFFFFF"/>
                </a:solidFill>
                <a:latin typeface="Manulife JH Sans Demibold" panose="020B0703040401060103" pitchFamily="34" charset="0"/>
                <a:cs typeface="Arial Black"/>
              </a:rPr>
              <a:t>AI &amp; Digital Adjacency </a:t>
            </a:r>
            <a:r>
              <a:rPr lang="en-US" sz="1600" spc="-121" dirty="0">
                <a:solidFill>
                  <a:srgbClr val="FFFFFF"/>
                </a:solidFill>
                <a:latin typeface="Manulife JH Sans" panose="020B0503040401060103" pitchFamily="34" charset="0"/>
                <a:cs typeface="Arial Black"/>
              </a:rPr>
              <a:t>is critical in capitalizing on rapid technological innovation. As an alternative to direct investment into AI organizations or data centers, real estate can offer unique exposure to this growth through adjacency – markets and sectors that experience a positive multiplier effect through proximity or exposure to AI, digital and technological investment.</a:t>
            </a:r>
            <a:endParaRPr lang="en-US" sz="1600" spc="-139" dirty="0">
              <a:solidFill>
                <a:srgbClr val="FFFFFF"/>
              </a:solidFill>
              <a:latin typeface="Manulife JH Sans Demibold" panose="020B0703040401060103" pitchFamily="34" charset="0"/>
              <a:cs typeface="Arial Black"/>
            </a:endParaRPr>
          </a:p>
          <a:p>
            <a:pPr marL="55563" marR="119350" lvl="1">
              <a:lnSpc>
                <a:spcPct val="100400"/>
              </a:lnSpc>
              <a:spcBef>
                <a:spcPts val="600"/>
              </a:spcBef>
              <a:spcAft>
                <a:spcPts val="600"/>
              </a:spcAft>
            </a:pPr>
            <a:r>
              <a:rPr lang="en-US" sz="1600" spc="-139" dirty="0">
                <a:solidFill>
                  <a:srgbClr val="FFFFFF"/>
                </a:solidFill>
                <a:latin typeface="Manulife JH Sans Demibold" panose="020B0703040401060103" pitchFamily="34" charset="0"/>
                <a:cs typeface="Arial Black"/>
              </a:rPr>
              <a:t>Next-Gen Industrial </a:t>
            </a:r>
            <a:r>
              <a:rPr lang="en-US" sz="1600" spc="-121" dirty="0">
                <a:solidFill>
                  <a:srgbClr val="FFFFFF"/>
                </a:solidFill>
                <a:latin typeface="Manulife JH Sans" panose="020B0503040401060103" pitchFamily="34" charset="0"/>
                <a:cs typeface="Arial Black"/>
              </a:rPr>
              <a:t>will underpin the sector’s resurgence in 2026. State-of-the-art assets will fill an accelerating need for product to accommodate growing 3PLs responding to supply chain evolution and major distributors accessing high-technology and automation to create distribution efficiencies.</a:t>
            </a:r>
            <a:endParaRPr lang="en-US" sz="1600" spc="-139" dirty="0">
              <a:solidFill>
                <a:srgbClr val="FFFFFF"/>
              </a:solidFill>
              <a:latin typeface="Manulife JH Sans Demibold" panose="020B0703040401060103" pitchFamily="34" charset="0"/>
              <a:cs typeface="Arial Black"/>
            </a:endParaRPr>
          </a:p>
          <a:p>
            <a:pPr marL="55563" marR="119350" lvl="1">
              <a:lnSpc>
                <a:spcPct val="100400"/>
              </a:lnSpc>
              <a:spcBef>
                <a:spcPts val="600"/>
              </a:spcBef>
              <a:spcAft>
                <a:spcPts val="600"/>
              </a:spcAft>
            </a:pPr>
            <a:r>
              <a:rPr lang="en-US" sz="1600" spc="-139" dirty="0">
                <a:solidFill>
                  <a:srgbClr val="FFFFFF"/>
                </a:solidFill>
                <a:latin typeface="Manulife JH Sans Demibold" panose="020B0703040401060103" pitchFamily="34" charset="0"/>
                <a:cs typeface="Arial Black"/>
              </a:rPr>
              <a:t>Powered by Infrastructure, </a:t>
            </a:r>
            <a:r>
              <a:rPr lang="en-US" sz="1600" spc="-121" dirty="0">
                <a:solidFill>
                  <a:srgbClr val="FFFFFF"/>
                </a:solidFill>
                <a:latin typeface="Manulife JH Sans" panose="020B0503040401060103" pitchFamily="34" charset="0"/>
                <a:cs typeface="Arial Black"/>
              </a:rPr>
              <a:t>real estate will show most sustainability and longevity in markets where critical infrastructure investment is funneled, creating new opportunity in untapped markets now with the power grids, fiber, and transportation networks to support growth.</a:t>
            </a:r>
          </a:p>
          <a:p>
            <a:pPr marL="55563" marR="119350" lvl="1">
              <a:lnSpc>
                <a:spcPct val="100400"/>
              </a:lnSpc>
              <a:spcBef>
                <a:spcPts val="600"/>
              </a:spcBef>
              <a:spcAft>
                <a:spcPts val="600"/>
              </a:spcAft>
            </a:pPr>
            <a:r>
              <a:rPr lang="en-US" sz="1600" spc="-139" dirty="0">
                <a:solidFill>
                  <a:schemeClr val="bg1"/>
                </a:solidFill>
                <a:latin typeface="Manulife JH Sans Demibold" panose="020B0703040401060103" pitchFamily="34" charset="0"/>
                <a:cs typeface="Arial Black"/>
              </a:rPr>
              <a:t>Demographic Currents </a:t>
            </a:r>
            <a:r>
              <a:rPr lang="en-US" sz="1600" spc="-121" dirty="0">
                <a:solidFill>
                  <a:schemeClr val="bg1"/>
                </a:solidFill>
                <a:latin typeface="Manulife JH Sans" panose="020B0503040401060103" pitchFamily="34" charset="0"/>
                <a:cs typeface="Arial Black"/>
              </a:rPr>
              <a:t>shape how and where we use real estate, establishing new centers of gravity with population and migration shifts, increased opportunity in untapped asset classes as population ages, consumers change behavior and households form differently.</a:t>
            </a:r>
          </a:p>
          <a:p>
            <a:pPr marL="55563" marR="119350" lvl="1">
              <a:lnSpc>
                <a:spcPct val="100400"/>
              </a:lnSpc>
              <a:spcBef>
                <a:spcPts val="600"/>
              </a:spcBef>
              <a:spcAft>
                <a:spcPts val="600"/>
              </a:spcAft>
            </a:pPr>
            <a:r>
              <a:rPr lang="en-US" sz="1600" spc="-139" dirty="0">
                <a:solidFill>
                  <a:schemeClr val="bg1"/>
                </a:solidFill>
                <a:latin typeface="Manulife JH Sans Demibold" panose="020B0703040401060103" pitchFamily="34" charset="0"/>
              </a:rPr>
              <a:t>Decarbonization has emerged as a core pillar</a:t>
            </a:r>
            <a:r>
              <a:rPr lang="en-US" sz="1600" spc="-121" dirty="0">
                <a:solidFill>
                  <a:schemeClr val="bg1"/>
                </a:solidFill>
                <a:latin typeface="Manulife JH Sans" panose="020B0503040401060103" pitchFamily="34" charset="0"/>
              </a:rPr>
              <a:t>, informing underwriting and asset management, opening avenues for climate‑resilient strategies amid evolving regulation and sustainability imperatives; high-quality assets with strong operational execution will increasingly outperform by protecting income durability and better withstanding physical risks.</a:t>
            </a:r>
          </a:p>
        </p:txBody>
      </p:sp>
      <p:pic>
        <p:nvPicPr>
          <p:cNvPr id="16" name="Graphic 15" descr="Checkbox Checked with solid fill">
            <a:extLst>
              <a:ext uri="{FF2B5EF4-FFF2-40B4-BE49-F238E27FC236}">
                <a16:creationId xmlns:a16="http://schemas.microsoft.com/office/drawing/2014/main" id="{852C45B7-5889-2E16-AD77-A2D9A81430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2376" y="1233497"/>
            <a:ext cx="731520" cy="731520"/>
          </a:xfrm>
          <a:prstGeom prst="rect">
            <a:avLst/>
          </a:prstGeom>
        </p:spPr>
      </p:pic>
      <p:pic>
        <p:nvPicPr>
          <p:cNvPr id="29" name="Graphic 28" descr="Checkbox Checked with solid fill">
            <a:extLst>
              <a:ext uri="{FF2B5EF4-FFF2-40B4-BE49-F238E27FC236}">
                <a16:creationId xmlns:a16="http://schemas.microsoft.com/office/drawing/2014/main" id="{95534956-75E1-AEE9-7EDF-B1357EA4FF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9788" y="3858085"/>
            <a:ext cx="731520" cy="731520"/>
          </a:xfrm>
          <a:prstGeom prst="rect">
            <a:avLst/>
          </a:prstGeom>
        </p:spPr>
      </p:pic>
      <p:pic>
        <p:nvPicPr>
          <p:cNvPr id="30" name="Graphic 29" descr="Checkbox Checked with solid fill">
            <a:extLst>
              <a:ext uri="{FF2B5EF4-FFF2-40B4-BE49-F238E27FC236}">
                <a16:creationId xmlns:a16="http://schemas.microsoft.com/office/drawing/2014/main" id="{4161695C-7BF9-C706-E527-CB662B05C2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26" y="4745838"/>
            <a:ext cx="731520" cy="731520"/>
          </a:xfrm>
          <a:prstGeom prst="rect">
            <a:avLst/>
          </a:prstGeom>
        </p:spPr>
      </p:pic>
      <p:pic>
        <p:nvPicPr>
          <p:cNvPr id="31" name="Graphic 30" descr="Checkbox Checked with solid fill">
            <a:extLst>
              <a:ext uri="{FF2B5EF4-FFF2-40B4-BE49-F238E27FC236}">
                <a16:creationId xmlns:a16="http://schemas.microsoft.com/office/drawing/2014/main" id="{18D8BC88-92B2-355A-1828-5F2C9709B4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463" y="5609612"/>
            <a:ext cx="731520" cy="731520"/>
          </a:xfrm>
          <a:prstGeom prst="rect">
            <a:avLst/>
          </a:prstGeom>
        </p:spPr>
      </p:pic>
      <p:pic>
        <p:nvPicPr>
          <p:cNvPr id="6" name="Graphic 5" descr="Checkbox Checked with solid fill">
            <a:extLst>
              <a:ext uri="{FF2B5EF4-FFF2-40B4-BE49-F238E27FC236}">
                <a16:creationId xmlns:a16="http://schemas.microsoft.com/office/drawing/2014/main" id="{94365EC9-19D3-9A93-D68D-E3889D5206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2553" y="2097201"/>
            <a:ext cx="731520" cy="731520"/>
          </a:xfrm>
          <a:prstGeom prst="rect">
            <a:avLst/>
          </a:prstGeom>
        </p:spPr>
      </p:pic>
      <p:pic>
        <p:nvPicPr>
          <p:cNvPr id="4" name="Graphic 3" descr="Checkbox Checked with solid fill">
            <a:extLst>
              <a:ext uri="{FF2B5EF4-FFF2-40B4-BE49-F238E27FC236}">
                <a16:creationId xmlns:a16="http://schemas.microsoft.com/office/drawing/2014/main" id="{E23E9659-64F7-AE8A-57B9-C1D42AEDC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521" y="2969598"/>
            <a:ext cx="731520" cy="731520"/>
          </a:xfrm>
          <a:prstGeom prst="rect">
            <a:avLst/>
          </a:prstGeom>
        </p:spPr>
      </p:pic>
      <p:sp>
        <p:nvSpPr>
          <p:cNvPr id="7" name="Text Placeholder 20">
            <a:extLst>
              <a:ext uri="{FF2B5EF4-FFF2-40B4-BE49-F238E27FC236}">
                <a16:creationId xmlns:a16="http://schemas.microsoft.com/office/drawing/2014/main" id="{14A05C2F-C6D7-B0CF-85E5-F16F67DA0227}"/>
              </a:ext>
            </a:extLst>
          </p:cNvPr>
          <p:cNvSpPr txBox="1">
            <a:spLocks/>
          </p:cNvSpPr>
          <p:nvPr/>
        </p:nvSpPr>
        <p:spPr>
          <a:xfrm>
            <a:off x="336181" y="519436"/>
            <a:ext cx="505241" cy="4487569"/>
          </a:xfrm>
          <a:prstGeom prst="rect">
            <a:avLst/>
          </a:prstGeom>
        </p:spPr>
        <p:txBody>
          <a:bodyPr vert="vert270" lIns="0" tIns="0" rIns="0" bIns="0" rtlCol="0">
            <a:noAutofit/>
          </a:bodyPr>
          <a:lstStyle>
            <a:lvl1pPr marL="0" indent="0" algn="r" defTabSz="914400" rtl="0" eaLnBrk="1" latinLnBrk="0" hangingPunct="1">
              <a:lnSpc>
                <a:spcPct val="95000"/>
              </a:lnSpc>
              <a:spcBef>
                <a:spcPts val="1200"/>
              </a:spcBef>
              <a:buClr>
                <a:schemeClr val="tx1"/>
              </a:buClr>
              <a:buSzPct val="115000"/>
              <a:buFont typeface="Arial" panose="020B0604020202020204" pitchFamily="34" charset="0"/>
              <a:buNone/>
              <a:defRPr sz="2800" kern="1200">
                <a:solidFill>
                  <a:schemeClr val="bg1"/>
                </a:solidFill>
                <a:latin typeface="Manulife JH Sans" panose="020B0503040401060103" pitchFamily="34" charset="0"/>
                <a:ea typeface="+mn-ea"/>
                <a:cs typeface="+mn-cs"/>
              </a:defRPr>
            </a:lvl1pPr>
            <a:lvl2pPr marL="338328" indent="0" algn="l" defTabSz="914400" rtl="0" eaLnBrk="1" latinLnBrk="0" hangingPunct="1">
              <a:lnSpc>
                <a:spcPct val="95000"/>
              </a:lnSpc>
              <a:spcBef>
                <a:spcPts val="900"/>
              </a:spcBef>
              <a:buClr>
                <a:schemeClr val="tx1"/>
              </a:buClr>
              <a:buSzPct val="115000"/>
              <a:buFont typeface="Arial" panose="020B0604020202020204" pitchFamily="34" charset="0"/>
              <a:buNone/>
              <a:defRPr sz="1800" kern="1200">
                <a:solidFill>
                  <a:schemeClr val="bg1"/>
                </a:solidFill>
                <a:latin typeface="Manulife JH Sans" panose="020B0503040401060103" pitchFamily="34" charset="0"/>
                <a:ea typeface="+mn-ea"/>
                <a:cs typeface="+mn-cs"/>
              </a:defRPr>
            </a:lvl2pPr>
            <a:lvl3pPr marL="685800" indent="0" algn="l" defTabSz="914400" rtl="0" eaLnBrk="1" latinLnBrk="0" hangingPunct="1">
              <a:lnSpc>
                <a:spcPct val="95000"/>
              </a:lnSpc>
              <a:spcBef>
                <a:spcPts val="800"/>
              </a:spcBef>
              <a:buClr>
                <a:schemeClr val="tx1"/>
              </a:buClr>
              <a:buSzPct val="115000"/>
              <a:buFont typeface="Arial" panose="020B0604020202020204" pitchFamily="34" charset="0"/>
              <a:buNone/>
              <a:defRPr sz="1600" kern="1200">
                <a:solidFill>
                  <a:schemeClr val="bg1"/>
                </a:solidFill>
                <a:latin typeface="Manulife JH Sans" panose="020B0503040401060103" pitchFamily="34" charset="0"/>
                <a:ea typeface="+mn-ea"/>
                <a:cs typeface="+mn-cs"/>
              </a:defRPr>
            </a:lvl3pPr>
            <a:lvl4pPr marL="101498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bg1"/>
                </a:solidFill>
                <a:latin typeface="Manulife JH Sans" panose="020B0503040401060103" pitchFamily="34" charset="0"/>
                <a:ea typeface="+mn-ea"/>
                <a:cs typeface="+mn-cs"/>
              </a:defRPr>
            </a:lvl4pPr>
            <a:lvl5pPr marL="138074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bg1"/>
                </a:solidFill>
                <a:latin typeface="Manulife JH Sans" panose="020B0503040401060103" pitchFamily="34" charset="0"/>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9pPr>
          </a:lstStyle>
          <a:p>
            <a:r>
              <a:rPr lang="en-US"/>
              <a:t>Executive Summary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5737" y="410855"/>
            <a:ext cx="9071532" cy="378272"/>
          </a:xfrm>
          <a:prstGeom prst="rect">
            <a:avLst/>
          </a:prstGeom>
        </p:spPr>
        <p:txBody>
          <a:bodyPr vert="horz" wrap="square" lIns="0" tIns="8854" rIns="0" bIns="0" rtlCol="0" anchor="t">
            <a:spAutoFit/>
          </a:bodyPr>
          <a:lstStyle/>
          <a:p>
            <a:pPr marL="13860">
              <a:lnSpc>
                <a:spcPct val="100000"/>
              </a:lnSpc>
              <a:spcBef>
                <a:spcPts val="69"/>
              </a:spcBef>
            </a:pPr>
            <a:r>
              <a:rPr sz="2400" spc="-133">
                <a:latin typeface="Manulife JH Sans Demibold" panose="020B0703040401060103" pitchFamily="34" charset="0"/>
              </a:rPr>
              <a:t>Sustainability</a:t>
            </a:r>
            <a:r>
              <a:rPr sz="2400" spc="179">
                <a:latin typeface="Manulife JH Sans Demibold" panose="020B0703040401060103" pitchFamily="34" charset="0"/>
              </a:rPr>
              <a:t> </a:t>
            </a:r>
            <a:r>
              <a:rPr sz="2400" spc="-146">
                <a:latin typeface="Manulife JH Sans Demibold" panose="020B0703040401060103" pitchFamily="34" charset="0"/>
              </a:rPr>
              <a:t>Integration</a:t>
            </a:r>
            <a:r>
              <a:rPr sz="2400" spc="-200">
                <a:latin typeface="Manulife JH Sans Demibold" panose="020B0703040401060103" pitchFamily="34" charset="0"/>
              </a:rPr>
              <a:t> </a:t>
            </a:r>
            <a:r>
              <a:rPr sz="2400" spc="-94">
                <a:latin typeface="Manulife JH Sans Demibold" panose="020B0703040401060103" pitchFamily="34" charset="0"/>
              </a:rPr>
              <a:t>in</a:t>
            </a:r>
            <a:r>
              <a:rPr sz="2400" spc="-197">
                <a:latin typeface="Manulife JH Sans Demibold" panose="020B0703040401060103" pitchFamily="34" charset="0"/>
              </a:rPr>
              <a:t> </a:t>
            </a:r>
            <a:r>
              <a:rPr sz="2400" spc="-130">
                <a:latin typeface="Manulife JH Sans Demibold" panose="020B0703040401060103" pitchFamily="34" charset="0"/>
              </a:rPr>
              <a:t>our</a:t>
            </a:r>
            <a:r>
              <a:rPr sz="2400" spc="-197">
                <a:latin typeface="Manulife JH Sans Demibold" panose="020B0703040401060103" pitchFamily="34" charset="0"/>
              </a:rPr>
              <a:t> </a:t>
            </a:r>
            <a:r>
              <a:rPr sz="2400" spc="-212">
                <a:latin typeface="Manulife JH Sans Demibold" panose="020B0703040401060103" pitchFamily="34" charset="0"/>
              </a:rPr>
              <a:t>House</a:t>
            </a:r>
            <a:r>
              <a:rPr sz="2400" spc="-194">
                <a:latin typeface="Manulife JH Sans Demibold" panose="020B0703040401060103" pitchFamily="34" charset="0"/>
              </a:rPr>
              <a:t> </a:t>
            </a:r>
            <a:r>
              <a:rPr sz="2400" spc="-263">
                <a:latin typeface="Manulife JH Sans Demibold" panose="020B0703040401060103" pitchFamily="34" charset="0"/>
              </a:rPr>
              <a:t>View:</a:t>
            </a:r>
            <a:r>
              <a:rPr sz="2400" spc="-200">
                <a:latin typeface="Manulife JH Sans Demibold" panose="020B0703040401060103" pitchFamily="34" charset="0"/>
              </a:rPr>
              <a:t> </a:t>
            </a:r>
            <a:r>
              <a:rPr sz="2400" spc="-152">
                <a:latin typeface="Manulife JH Sans Demibold" panose="020B0703040401060103" pitchFamily="34" charset="0"/>
              </a:rPr>
              <a:t>Market,</a:t>
            </a:r>
            <a:r>
              <a:rPr sz="2400" spc="-197">
                <a:latin typeface="Manulife JH Sans Demibold" panose="020B0703040401060103" pitchFamily="34" charset="0"/>
              </a:rPr>
              <a:t> </a:t>
            </a:r>
            <a:r>
              <a:rPr sz="2400" spc="-236">
                <a:latin typeface="Manulife JH Sans Demibold" panose="020B0703040401060103" pitchFamily="34" charset="0"/>
              </a:rPr>
              <a:t>Asset</a:t>
            </a:r>
            <a:r>
              <a:rPr sz="2400" spc="-194">
                <a:latin typeface="Manulife JH Sans Demibold" panose="020B0703040401060103" pitchFamily="34" charset="0"/>
              </a:rPr>
              <a:t> </a:t>
            </a:r>
            <a:r>
              <a:rPr sz="2400" spc="-382">
                <a:latin typeface="Manulife JH Sans Demibold" panose="020B0703040401060103" pitchFamily="34" charset="0"/>
              </a:rPr>
              <a:t>&amp;</a:t>
            </a:r>
            <a:r>
              <a:rPr sz="2400" spc="-200">
                <a:latin typeface="Manulife JH Sans Demibold" panose="020B0703040401060103" pitchFamily="34" charset="0"/>
              </a:rPr>
              <a:t> </a:t>
            </a:r>
            <a:r>
              <a:rPr sz="2400" spc="-109">
                <a:latin typeface="Manulife JH Sans Demibold" panose="020B0703040401060103" pitchFamily="34" charset="0"/>
              </a:rPr>
              <a:t>Opportunity</a:t>
            </a:r>
          </a:p>
        </p:txBody>
      </p:sp>
      <p:sp>
        <p:nvSpPr>
          <p:cNvPr id="3" name="object 3"/>
          <p:cNvSpPr txBox="1"/>
          <p:nvPr/>
        </p:nvSpPr>
        <p:spPr>
          <a:xfrm>
            <a:off x="1425444" y="826889"/>
            <a:ext cx="10156956" cy="1101092"/>
          </a:xfrm>
          <a:prstGeom prst="rect">
            <a:avLst/>
          </a:prstGeom>
        </p:spPr>
        <p:txBody>
          <a:bodyPr vert="horz" wrap="square" lIns="0" tIns="26564" rIns="0" bIns="0" rtlCol="0">
            <a:spAutoFit/>
          </a:bodyPr>
          <a:lstStyle/>
          <a:p>
            <a:pPr marL="122045" indent="-114345">
              <a:lnSpc>
                <a:spcPct val="150000"/>
              </a:lnSpc>
              <a:spcBef>
                <a:spcPts val="209"/>
              </a:spcBef>
              <a:buChar char="•"/>
              <a:tabLst>
                <a:tab pos="122045" algn="l"/>
              </a:tabLst>
            </a:pPr>
            <a:r>
              <a:rPr sz="1200" spc="-24">
                <a:latin typeface="Manulife JH Sans" panose="020B0503040401060103" pitchFamily="34" charset="0"/>
                <a:cs typeface="Calibri"/>
              </a:rPr>
              <a:t>Our</a:t>
            </a:r>
            <a:r>
              <a:rPr sz="1200" spc="-27">
                <a:latin typeface="Manulife JH Sans" panose="020B0503040401060103" pitchFamily="34" charset="0"/>
                <a:cs typeface="Calibri"/>
              </a:rPr>
              <a:t> </a:t>
            </a:r>
            <a:r>
              <a:rPr sz="1200">
                <a:latin typeface="Manulife JH Sans" panose="020B0503040401060103" pitchFamily="34" charset="0"/>
                <a:cs typeface="Calibri"/>
              </a:rPr>
              <a:t>existing</a:t>
            </a:r>
            <a:r>
              <a:rPr sz="1200" spc="-21">
                <a:latin typeface="Manulife JH Sans" panose="020B0503040401060103" pitchFamily="34" charset="0"/>
                <a:cs typeface="Calibri"/>
              </a:rPr>
              <a:t> </a:t>
            </a:r>
            <a:r>
              <a:rPr sz="1200">
                <a:latin typeface="Manulife JH Sans" panose="020B0503040401060103" pitchFamily="34" charset="0"/>
                <a:cs typeface="Calibri"/>
              </a:rPr>
              <a:t>Real</a:t>
            </a:r>
            <a:r>
              <a:rPr sz="1200" spc="-24">
                <a:latin typeface="Manulife JH Sans" panose="020B0503040401060103" pitchFamily="34" charset="0"/>
                <a:cs typeface="Calibri"/>
              </a:rPr>
              <a:t> </a:t>
            </a:r>
            <a:r>
              <a:rPr sz="1200">
                <a:latin typeface="Manulife JH Sans" panose="020B0503040401060103" pitchFamily="34" charset="0"/>
                <a:cs typeface="Calibri"/>
              </a:rPr>
              <a:t>Estate</a:t>
            </a:r>
            <a:r>
              <a:rPr sz="1200" spc="-21">
                <a:latin typeface="Manulife JH Sans" panose="020B0503040401060103" pitchFamily="34" charset="0"/>
                <a:cs typeface="Calibri"/>
              </a:rPr>
              <a:t> </a:t>
            </a:r>
            <a:r>
              <a:rPr sz="1200" spc="-6">
                <a:latin typeface="Manulife JH Sans" panose="020B0503040401060103" pitchFamily="34" charset="0"/>
                <a:cs typeface="Calibri"/>
              </a:rPr>
              <a:t>Sustainability</a:t>
            </a:r>
            <a:r>
              <a:rPr sz="1200" spc="-21">
                <a:latin typeface="Manulife JH Sans" panose="020B0503040401060103" pitchFamily="34" charset="0"/>
                <a:cs typeface="Calibri"/>
              </a:rPr>
              <a:t> </a:t>
            </a:r>
            <a:r>
              <a:rPr sz="1200" spc="-33">
                <a:latin typeface="Manulife JH Sans" panose="020B0503040401060103" pitchFamily="34" charset="0"/>
                <a:cs typeface="Calibri"/>
              </a:rPr>
              <a:t>Framework</a:t>
            </a:r>
            <a:r>
              <a:rPr sz="1200" spc="-21">
                <a:latin typeface="Manulife JH Sans" panose="020B0503040401060103" pitchFamily="34" charset="0"/>
                <a:cs typeface="Calibri"/>
              </a:rPr>
              <a:t> </a:t>
            </a:r>
            <a:r>
              <a:rPr sz="1200" spc="-12">
                <a:latin typeface="Manulife JH Sans" panose="020B0503040401060103" pitchFamily="34" charset="0"/>
                <a:cs typeface="Calibri"/>
              </a:rPr>
              <a:t>integrates</a:t>
            </a:r>
            <a:r>
              <a:rPr sz="1200" spc="-21">
                <a:latin typeface="Manulife JH Sans" panose="020B0503040401060103" pitchFamily="34" charset="0"/>
                <a:cs typeface="Calibri"/>
              </a:rPr>
              <a:t> </a:t>
            </a:r>
            <a:r>
              <a:rPr sz="1200" spc="-39">
                <a:latin typeface="Manulife JH Sans" panose="020B0503040401060103" pitchFamily="34" charset="0"/>
                <a:cs typeface="Calibri"/>
              </a:rPr>
              <a:t>Manulife</a:t>
            </a:r>
            <a:r>
              <a:rPr sz="1200" spc="-18">
                <a:latin typeface="Manulife JH Sans" panose="020B0503040401060103" pitchFamily="34" charset="0"/>
                <a:cs typeface="Calibri"/>
              </a:rPr>
              <a:t> </a:t>
            </a:r>
            <a:r>
              <a:rPr sz="1200" spc="-24">
                <a:latin typeface="Manulife JH Sans" panose="020B0503040401060103" pitchFamily="34" charset="0"/>
                <a:cs typeface="Calibri"/>
              </a:rPr>
              <a:t>Investment</a:t>
            </a:r>
            <a:r>
              <a:rPr sz="1200" spc="-21">
                <a:latin typeface="Manulife JH Sans" panose="020B0503040401060103" pitchFamily="34" charset="0"/>
                <a:cs typeface="Calibri"/>
              </a:rPr>
              <a:t> </a:t>
            </a:r>
            <a:r>
              <a:rPr sz="1200" spc="-33">
                <a:latin typeface="Manulife JH Sans" panose="020B0503040401060103" pitchFamily="34" charset="0"/>
                <a:cs typeface="Calibri"/>
              </a:rPr>
              <a:t>Management’s</a:t>
            </a:r>
            <a:r>
              <a:rPr sz="1200" spc="-21">
                <a:latin typeface="Manulife JH Sans" panose="020B0503040401060103" pitchFamily="34" charset="0"/>
                <a:cs typeface="Calibri"/>
              </a:rPr>
              <a:t> </a:t>
            </a:r>
            <a:r>
              <a:rPr lang="en-US" sz="1200" spc="36">
                <a:latin typeface="Manulife JH Sans" panose="020B0503040401060103" pitchFamily="34" charset="0"/>
                <a:cs typeface="Calibri"/>
              </a:rPr>
              <a:t>Sustainability</a:t>
            </a:r>
            <a:r>
              <a:rPr sz="1200" spc="-24">
                <a:latin typeface="Manulife JH Sans" panose="020B0503040401060103" pitchFamily="34" charset="0"/>
                <a:cs typeface="Calibri"/>
              </a:rPr>
              <a:t> </a:t>
            </a:r>
            <a:r>
              <a:rPr sz="1200" spc="-12">
                <a:latin typeface="Manulife JH Sans" panose="020B0503040401060103" pitchFamily="34" charset="0"/>
                <a:cs typeface="Calibri"/>
              </a:rPr>
              <a:t>mandates</a:t>
            </a:r>
            <a:r>
              <a:rPr sz="1200" spc="-21">
                <a:latin typeface="Manulife JH Sans" panose="020B0503040401060103" pitchFamily="34" charset="0"/>
                <a:cs typeface="Calibri"/>
              </a:rPr>
              <a:t> </a:t>
            </a:r>
            <a:r>
              <a:rPr sz="1200">
                <a:latin typeface="Manulife JH Sans" panose="020B0503040401060103" pitchFamily="34" charset="0"/>
                <a:cs typeface="Calibri"/>
              </a:rPr>
              <a:t>and</a:t>
            </a:r>
            <a:r>
              <a:rPr sz="1200" spc="-21">
                <a:latin typeface="Manulife JH Sans" panose="020B0503040401060103" pitchFamily="34" charset="0"/>
                <a:cs typeface="Calibri"/>
              </a:rPr>
              <a:t> </a:t>
            </a:r>
            <a:r>
              <a:rPr sz="1200" spc="-6">
                <a:latin typeface="Manulife JH Sans" panose="020B0503040401060103" pitchFamily="34" charset="0"/>
                <a:cs typeface="Calibri"/>
              </a:rPr>
              <a:t>programs</a:t>
            </a:r>
            <a:r>
              <a:rPr sz="1200" spc="-21">
                <a:latin typeface="Manulife JH Sans" panose="020B0503040401060103" pitchFamily="34" charset="0"/>
                <a:cs typeface="Calibri"/>
              </a:rPr>
              <a:t> into our</a:t>
            </a:r>
            <a:r>
              <a:rPr sz="1200" spc="-24">
                <a:latin typeface="Manulife JH Sans" panose="020B0503040401060103" pitchFamily="34" charset="0"/>
                <a:cs typeface="Calibri"/>
              </a:rPr>
              <a:t> </a:t>
            </a:r>
            <a:r>
              <a:rPr sz="1200">
                <a:latin typeface="Manulife JH Sans" panose="020B0503040401060103" pitchFamily="34" charset="0"/>
                <a:cs typeface="Calibri"/>
              </a:rPr>
              <a:t>Real</a:t>
            </a:r>
            <a:r>
              <a:rPr sz="1200" spc="-21">
                <a:latin typeface="Manulife JH Sans" panose="020B0503040401060103" pitchFamily="34" charset="0"/>
                <a:cs typeface="Calibri"/>
              </a:rPr>
              <a:t> </a:t>
            </a:r>
            <a:r>
              <a:rPr sz="1200">
                <a:latin typeface="Manulife JH Sans" panose="020B0503040401060103" pitchFamily="34" charset="0"/>
                <a:cs typeface="Calibri"/>
              </a:rPr>
              <a:t>Estate</a:t>
            </a:r>
            <a:r>
              <a:rPr sz="1200" spc="-21">
                <a:latin typeface="Manulife JH Sans" panose="020B0503040401060103" pitchFamily="34" charset="0"/>
                <a:cs typeface="Calibri"/>
              </a:rPr>
              <a:t> </a:t>
            </a:r>
            <a:r>
              <a:rPr sz="1200" spc="-6">
                <a:latin typeface="Manulife JH Sans" panose="020B0503040401060103" pitchFamily="34" charset="0"/>
                <a:cs typeface="Calibri"/>
              </a:rPr>
              <a:t>Business</a:t>
            </a:r>
            <a:r>
              <a:rPr lang="en-US" sz="1200" spc="-6">
                <a:latin typeface="Manulife JH Sans" panose="020B0503040401060103" pitchFamily="34" charset="0"/>
                <a:cs typeface="Calibri"/>
              </a:rPr>
              <a:t>.</a:t>
            </a:r>
            <a:endParaRPr sz="1200">
              <a:latin typeface="Manulife JH Sans" panose="020B0503040401060103" pitchFamily="34" charset="0"/>
              <a:cs typeface="Calibri"/>
            </a:endParaRPr>
          </a:p>
          <a:p>
            <a:pPr marL="121660" marR="221760" indent="-114345">
              <a:lnSpc>
                <a:spcPct val="150000"/>
              </a:lnSpc>
              <a:buChar char="•"/>
              <a:tabLst>
                <a:tab pos="121660" algn="l"/>
              </a:tabLst>
            </a:pPr>
            <a:r>
              <a:rPr lang="en-US" sz="1200" spc="-18">
                <a:latin typeface="Manulife JH Sans" panose="020B0503040401060103" pitchFamily="34" charset="0"/>
                <a:cs typeface="Calibri"/>
              </a:rPr>
              <a:t>The</a:t>
            </a:r>
            <a:r>
              <a:rPr lang="en-US" sz="1200" spc="-36">
                <a:latin typeface="Manulife JH Sans" panose="020B0503040401060103" pitchFamily="34" charset="0"/>
                <a:cs typeface="Calibri"/>
              </a:rPr>
              <a:t> </a:t>
            </a:r>
            <a:r>
              <a:rPr lang="en-US" sz="1200" spc="-39">
                <a:latin typeface="Manulife JH Sans" panose="020B0503040401060103" pitchFamily="34" charset="0"/>
                <a:cs typeface="Calibri"/>
              </a:rPr>
              <a:t>Manulife</a:t>
            </a:r>
            <a:r>
              <a:rPr lang="en-US" sz="1200" spc="-18">
                <a:latin typeface="Manulife JH Sans" panose="020B0503040401060103" pitchFamily="34" charset="0"/>
                <a:cs typeface="Calibri"/>
              </a:rPr>
              <a:t> </a:t>
            </a:r>
            <a:r>
              <a:rPr lang="en-US" sz="1200" spc="-73">
                <a:latin typeface="Manulife JH Sans" panose="020B0503040401060103" pitchFamily="34" charset="0"/>
                <a:cs typeface="Calibri"/>
              </a:rPr>
              <a:t>IM</a:t>
            </a:r>
            <a:r>
              <a:rPr lang="en-US" sz="1200" spc="-6">
                <a:latin typeface="Manulife JH Sans" panose="020B0503040401060103" pitchFamily="34" charset="0"/>
                <a:cs typeface="Calibri"/>
              </a:rPr>
              <a:t> </a:t>
            </a:r>
            <a:r>
              <a:rPr lang="en-US" sz="1200">
                <a:latin typeface="Manulife JH Sans" panose="020B0503040401060103" pitchFamily="34" charset="0"/>
                <a:cs typeface="Calibri"/>
              </a:rPr>
              <a:t>RE</a:t>
            </a:r>
            <a:r>
              <a:rPr lang="en-US" sz="1200" spc="-15">
                <a:latin typeface="Manulife JH Sans" panose="020B0503040401060103" pitchFamily="34" charset="0"/>
                <a:cs typeface="Calibri"/>
              </a:rPr>
              <a:t> </a:t>
            </a:r>
            <a:r>
              <a:rPr lang="en-US" sz="1200">
                <a:latin typeface="Manulife JH Sans" panose="020B0503040401060103" pitchFamily="34" charset="0"/>
                <a:cs typeface="Calibri"/>
              </a:rPr>
              <a:t>House</a:t>
            </a:r>
            <a:r>
              <a:rPr lang="en-US" sz="1200" spc="-15">
                <a:latin typeface="Manulife JH Sans" panose="020B0503040401060103" pitchFamily="34" charset="0"/>
                <a:cs typeface="Calibri"/>
              </a:rPr>
              <a:t> </a:t>
            </a:r>
            <a:r>
              <a:rPr lang="en-US" sz="1200" spc="-45">
                <a:latin typeface="Manulife JH Sans" panose="020B0503040401060103" pitchFamily="34" charset="0"/>
                <a:cs typeface="Calibri"/>
              </a:rPr>
              <a:t>View</a:t>
            </a:r>
            <a:r>
              <a:rPr lang="en-US" sz="1200" spc="-12">
                <a:latin typeface="Manulife JH Sans" panose="020B0503040401060103" pitchFamily="34" charset="0"/>
                <a:cs typeface="Calibri"/>
              </a:rPr>
              <a:t> </a:t>
            </a:r>
            <a:r>
              <a:rPr lang="en-US" sz="1200">
                <a:latin typeface="Manulife JH Sans" panose="020B0503040401060103" pitchFamily="34" charset="0"/>
                <a:cs typeface="Calibri"/>
              </a:rPr>
              <a:t>considers</a:t>
            </a:r>
            <a:r>
              <a:rPr lang="en-US" sz="1200" spc="-15">
                <a:latin typeface="Manulife JH Sans" panose="020B0503040401060103" pitchFamily="34" charset="0"/>
                <a:cs typeface="Calibri"/>
              </a:rPr>
              <a:t> </a:t>
            </a:r>
            <a:r>
              <a:rPr lang="en-US" sz="1200">
                <a:latin typeface="Manulife JH Sans" panose="020B0503040401060103" pitchFamily="34" charset="0"/>
                <a:cs typeface="Calibri"/>
              </a:rPr>
              <a:t>this</a:t>
            </a:r>
            <a:r>
              <a:rPr lang="en-US" sz="1200" spc="-15">
                <a:latin typeface="Manulife JH Sans" panose="020B0503040401060103" pitchFamily="34" charset="0"/>
                <a:cs typeface="Calibri"/>
              </a:rPr>
              <a:t> </a:t>
            </a:r>
            <a:r>
              <a:rPr lang="en-US" sz="1200" spc="-33">
                <a:latin typeface="Manulife JH Sans" panose="020B0503040401060103" pitchFamily="34" charset="0"/>
                <a:cs typeface="Calibri"/>
              </a:rPr>
              <a:t>framework</a:t>
            </a:r>
            <a:r>
              <a:rPr lang="en-US" sz="1200" spc="-18">
                <a:latin typeface="Manulife JH Sans" panose="020B0503040401060103" pitchFamily="34" charset="0"/>
                <a:cs typeface="Calibri"/>
              </a:rPr>
              <a:t> </a:t>
            </a:r>
            <a:r>
              <a:rPr lang="en-US" sz="1200" spc="-21">
                <a:latin typeface="Manulife JH Sans" panose="020B0503040401060103" pitchFamily="34" charset="0"/>
                <a:cs typeface="Calibri"/>
              </a:rPr>
              <a:t>through</a:t>
            </a:r>
            <a:r>
              <a:rPr lang="en-US" sz="1200" spc="-15">
                <a:latin typeface="Manulife JH Sans" panose="020B0503040401060103" pitchFamily="34" charset="0"/>
                <a:cs typeface="Calibri"/>
              </a:rPr>
              <a:t> </a:t>
            </a:r>
            <a:r>
              <a:rPr lang="en-US" sz="1200" spc="-24">
                <a:latin typeface="Manulife JH Sans" panose="020B0503040401060103" pitchFamily="34" charset="0"/>
                <a:cs typeface="Calibri"/>
              </a:rPr>
              <a:t>the</a:t>
            </a:r>
            <a:r>
              <a:rPr lang="en-US" sz="1200" spc="-15">
                <a:latin typeface="Manulife JH Sans" panose="020B0503040401060103" pitchFamily="34" charset="0"/>
                <a:cs typeface="Calibri"/>
              </a:rPr>
              <a:t> </a:t>
            </a:r>
            <a:r>
              <a:rPr lang="en-US" sz="1200">
                <a:latin typeface="Manulife JH Sans" panose="020B0503040401060103" pitchFamily="34" charset="0"/>
                <a:cs typeface="Calibri"/>
              </a:rPr>
              <a:t>lens</a:t>
            </a:r>
            <a:r>
              <a:rPr lang="en-US" sz="1200" spc="-15">
                <a:latin typeface="Manulife JH Sans" panose="020B0503040401060103" pitchFamily="34" charset="0"/>
                <a:cs typeface="Calibri"/>
              </a:rPr>
              <a:t> </a:t>
            </a:r>
            <a:r>
              <a:rPr lang="en-US" sz="1200" spc="-18">
                <a:latin typeface="Manulife JH Sans" panose="020B0503040401060103" pitchFamily="34" charset="0"/>
                <a:cs typeface="Calibri"/>
              </a:rPr>
              <a:t>of</a:t>
            </a:r>
            <a:r>
              <a:rPr lang="en-US" sz="1200" spc="-15">
                <a:latin typeface="Manulife JH Sans" panose="020B0503040401060103" pitchFamily="34" charset="0"/>
                <a:cs typeface="Calibri"/>
              </a:rPr>
              <a:t> initial</a:t>
            </a:r>
            <a:r>
              <a:rPr lang="en-US" sz="1200" spc="-18">
                <a:latin typeface="Manulife JH Sans" panose="020B0503040401060103" pitchFamily="34" charset="0"/>
                <a:cs typeface="Calibri"/>
              </a:rPr>
              <a:t> </a:t>
            </a:r>
            <a:r>
              <a:rPr lang="en-US" sz="1200" spc="-27">
                <a:latin typeface="Manulife JH Sans" panose="020B0503040401060103" pitchFamily="34" charset="0"/>
                <a:cs typeface="Calibri"/>
              </a:rPr>
              <a:t>opportunity</a:t>
            </a:r>
            <a:r>
              <a:rPr lang="en-US" sz="1200" spc="-15">
                <a:latin typeface="Manulife JH Sans" panose="020B0503040401060103" pitchFamily="34" charset="0"/>
                <a:cs typeface="Calibri"/>
              </a:rPr>
              <a:t> filtering </a:t>
            </a:r>
            <a:r>
              <a:rPr lang="en-US" sz="1200">
                <a:latin typeface="Manulife JH Sans" panose="020B0503040401060103" pitchFamily="34" charset="0"/>
                <a:cs typeface="Calibri"/>
              </a:rPr>
              <a:t>and</a:t>
            </a:r>
            <a:r>
              <a:rPr lang="en-US" sz="1200" spc="-15">
                <a:latin typeface="Manulife JH Sans" panose="020B0503040401060103" pitchFamily="34" charset="0"/>
                <a:cs typeface="Calibri"/>
              </a:rPr>
              <a:t> </a:t>
            </a:r>
            <a:r>
              <a:rPr lang="en-US" sz="1200" spc="-6">
                <a:latin typeface="Manulife JH Sans" panose="020B0503040401060103" pitchFamily="34" charset="0"/>
                <a:cs typeface="Calibri"/>
              </a:rPr>
              <a:t>selection</a:t>
            </a:r>
            <a:r>
              <a:rPr lang="en-US" sz="1200" spc="-18">
                <a:latin typeface="Manulife JH Sans" panose="020B0503040401060103" pitchFamily="34" charset="0"/>
                <a:cs typeface="Calibri"/>
              </a:rPr>
              <a:t> </a:t>
            </a:r>
            <a:r>
              <a:rPr lang="en-US" sz="1200">
                <a:latin typeface="Manulife JH Sans" panose="020B0503040401060103" pitchFamily="34" charset="0"/>
                <a:cs typeface="Calibri"/>
              </a:rPr>
              <a:t>as</a:t>
            </a:r>
            <a:r>
              <a:rPr lang="en-US" sz="1200" spc="-15">
                <a:latin typeface="Manulife JH Sans" panose="020B0503040401060103" pitchFamily="34" charset="0"/>
                <a:cs typeface="Calibri"/>
              </a:rPr>
              <a:t> </a:t>
            </a:r>
            <a:r>
              <a:rPr lang="en-US" sz="1200">
                <a:latin typeface="Manulife JH Sans" panose="020B0503040401060103" pitchFamily="34" charset="0"/>
                <a:cs typeface="Calibri"/>
              </a:rPr>
              <a:t>described</a:t>
            </a:r>
            <a:r>
              <a:rPr lang="en-US" sz="1200" spc="-15">
                <a:latin typeface="Manulife JH Sans" panose="020B0503040401060103" pitchFamily="34" charset="0"/>
                <a:cs typeface="Calibri"/>
              </a:rPr>
              <a:t> </a:t>
            </a:r>
            <a:r>
              <a:rPr lang="en-US" sz="1200" spc="-36">
                <a:latin typeface="Manulife JH Sans" panose="020B0503040401060103" pitchFamily="34" charset="0"/>
                <a:cs typeface="Calibri"/>
              </a:rPr>
              <a:t>below</a:t>
            </a:r>
            <a:r>
              <a:rPr lang="en-US" sz="1200" spc="-15">
                <a:latin typeface="Manulife JH Sans" panose="020B0503040401060103" pitchFamily="34" charset="0"/>
                <a:cs typeface="Calibri"/>
              </a:rPr>
              <a:t> </a:t>
            </a:r>
            <a:r>
              <a:rPr lang="en-US" sz="1200" spc="-6">
                <a:latin typeface="Manulife JH Sans" panose="020B0503040401060103" pitchFamily="34" charset="0"/>
                <a:cs typeface="Calibri"/>
              </a:rPr>
              <a:t>in</a:t>
            </a:r>
            <a:r>
              <a:rPr lang="en-US" sz="1200" spc="-15">
                <a:latin typeface="Manulife JH Sans" panose="020B0503040401060103" pitchFamily="34" charset="0"/>
                <a:cs typeface="Calibri"/>
              </a:rPr>
              <a:t> </a:t>
            </a:r>
            <a:r>
              <a:rPr lang="en-US" sz="1200" spc="-6">
                <a:latin typeface="Manulife JH Sans" panose="020B0503040401060103" pitchFamily="34" charset="0"/>
                <a:cs typeface="Calibri"/>
              </a:rPr>
              <a:t>“Investment </a:t>
            </a:r>
            <a:r>
              <a:rPr lang="en-US" sz="1200">
                <a:latin typeface="Manulife JH Sans" panose="020B0503040401060103" pitchFamily="34" charset="0"/>
                <a:cs typeface="Calibri"/>
              </a:rPr>
              <a:t>Selection</a:t>
            </a:r>
            <a:r>
              <a:rPr lang="en-US" sz="1200" spc="-21">
                <a:latin typeface="Manulife JH Sans" panose="020B0503040401060103" pitchFamily="34" charset="0"/>
                <a:cs typeface="Calibri"/>
              </a:rPr>
              <a:t> </a:t>
            </a:r>
            <a:r>
              <a:rPr lang="en-US" sz="1200" spc="-82">
                <a:latin typeface="Manulife JH Sans" panose="020B0503040401060103" pitchFamily="34" charset="0"/>
                <a:cs typeface="Calibri"/>
              </a:rPr>
              <a:t>&amp;</a:t>
            </a:r>
            <a:r>
              <a:rPr lang="en-US" sz="1200" spc="-6">
                <a:latin typeface="Manulife JH Sans" panose="020B0503040401060103" pitchFamily="34" charset="0"/>
                <a:cs typeface="Calibri"/>
              </a:rPr>
              <a:t> </a:t>
            </a:r>
            <a:r>
              <a:rPr lang="en-US" sz="1200">
                <a:latin typeface="Manulife JH Sans" panose="020B0503040401060103" pitchFamily="34" charset="0"/>
                <a:cs typeface="Calibri"/>
              </a:rPr>
              <a:t>Screening:</a:t>
            </a:r>
            <a:r>
              <a:rPr lang="en-US" sz="1200" spc="-12">
                <a:latin typeface="Manulife JH Sans" panose="020B0503040401060103" pitchFamily="34" charset="0"/>
                <a:cs typeface="Calibri"/>
              </a:rPr>
              <a:t> </a:t>
            </a:r>
            <a:r>
              <a:rPr lang="en-US" sz="1200" spc="-18">
                <a:latin typeface="Manulife JH Sans" panose="020B0503040401060103" pitchFamily="34" charset="0"/>
                <a:cs typeface="Calibri"/>
              </a:rPr>
              <a:t>Initial</a:t>
            </a:r>
            <a:r>
              <a:rPr lang="en-US" sz="1200" spc="-12">
                <a:latin typeface="Manulife JH Sans" panose="020B0503040401060103" pitchFamily="34" charset="0"/>
                <a:cs typeface="Calibri"/>
              </a:rPr>
              <a:t> </a:t>
            </a:r>
            <a:r>
              <a:rPr lang="en-US" sz="1200" spc="-6">
                <a:latin typeface="Manulife JH Sans" panose="020B0503040401060103" pitchFamily="34" charset="0"/>
                <a:cs typeface="Calibri"/>
              </a:rPr>
              <a:t>screening.”</a:t>
            </a:r>
            <a:endParaRPr sz="1200">
              <a:latin typeface="Manulife JH Sans" panose="020B0503040401060103" pitchFamily="34" charset="0"/>
              <a:cs typeface="Calibri"/>
            </a:endParaRPr>
          </a:p>
        </p:txBody>
      </p:sp>
      <p:sp>
        <p:nvSpPr>
          <p:cNvPr id="4" name="object 4"/>
          <p:cNvSpPr txBox="1"/>
          <p:nvPr/>
        </p:nvSpPr>
        <p:spPr>
          <a:xfrm>
            <a:off x="1375737" y="4214886"/>
            <a:ext cx="2980180" cy="2262110"/>
          </a:xfrm>
          <a:prstGeom prst="rect">
            <a:avLst/>
          </a:prstGeom>
        </p:spPr>
        <p:txBody>
          <a:bodyPr vert="horz" wrap="square" lIns="0" tIns="7700" rIns="0" bIns="0" rtlCol="0">
            <a:spAutoFit/>
          </a:bodyPr>
          <a:lstStyle/>
          <a:p>
            <a:pPr marL="121660" marR="259875" indent="-114345">
              <a:lnSpc>
                <a:spcPct val="150000"/>
              </a:lnSpc>
              <a:spcBef>
                <a:spcPts val="61"/>
              </a:spcBef>
              <a:buChar char="•"/>
              <a:tabLst>
                <a:tab pos="121660" algn="l"/>
              </a:tabLst>
            </a:pPr>
            <a:r>
              <a:rPr sz="1100" spc="-42">
                <a:latin typeface="Manulife JH Sans" panose="020B0503040401060103" pitchFamily="34" charset="0"/>
                <a:cs typeface="Calibri"/>
              </a:rPr>
              <a:t>Market</a:t>
            </a:r>
            <a:r>
              <a:rPr sz="1100" spc="-15">
                <a:latin typeface="Manulife JH Sans" panose="020B0503040401060103" pitchFamily="34" charset="0"/>
                <a:cs typeface="Calibri"/>
              </a:rPr>
              <a:t> </a:t>
            </a:r>
            <a:r>
              <a:rPr sz="1100">
                <a:latin typeface="Manulife JH Sans" panose="020B0503040401060103" pitchFamily="34" charset="0"/>
                <a:cs typeface="Calibri"/>
              </a:rPr>
              <a:t>Selection</a:t>
            </a:r>
            <a:r>
              <a:rPr sz="1100" spc="-27">
                <a:latin typeface="Manulife JH Sans" panose="020B0503040401060103" pitchFamily="34" charset="0"/>
                <a:cs typeface="Calibri"/>
              </a:rPr>
              <a:t> </a:t>
            </a:r>
            <a:r>
              <a:rPr sz="1100">
                <a:latin typeface="Manulife JH Sans" panose="020B0503040401060103" pitchFamily="34" charset="0"/>
                <a:cs typeface="Calibri"/>
              </a:rPr>
              <a:t>considers</a:t>
            </a:r>
            <a:r>
              <a:rPr sz="1100" spc="-21">
                <a:latin typeface="Manulife JH Sans" panose="020B0503040401060103" pitchFamily="34" charset="0"/>
                <a:cs typeface="Calibri"/>
              </a:rPr>
              <a:t> </a:t>
            </a:r>
            <a:r>
              <a:rPr sz="1100" spc="-12">
                <a:latin typeface="Manulife JH Sans" panose="020B0503040401060103" pitchFamily="34" charset="0"/>
                <a:cs typeface="Calibri"/>
              </a:rPr>
              <a:t>sustainability</a:t>
            </a:r>
            <a:r>
              <a:rPr sz="1100" spc="-21">
                <a:latin typeface="Manulife JH Sans" panose="020B0503040401060103" pitchFamily="34" charset="0"/>
                <a:cs typeface="Calibri"/>
              </a:rPr>
              <a:t> </a:t>
            </a:r>
            <a:r>
              <a:rPr sz="1100" spc="-6">
                <a:latin typeface="Manulife JH Sans" panose="020B0503040401060103" pitchFamily="34" charset="0"/>
                <a:cs typeface="Calibri"/>
              </a:rPr>
              <a:t>in</a:t>
            </a:r>
            <a:r>
              <a:rPr sz="1100" spc="-21">
                <a:latin typeface="Manulife JH Sans" panose="020B0503040401060103" pitchFamily="34" charset="0"/>
                <a:cs typeface="Calibri"/>
              </a:rPr>
              <a:t> </a:t>
            </a:r>
            <a:r>
              <a:rPr sz="1100" spc="-18">
                <a:latin typeface="Manulife JH Sans" panose="020B0503040401060103" pitchFamily="34" charset="0"/>
                <a:cs typeface="Calibri"/>
              </a:rPr>
              <a:t>identifying </a:t>
            </a:r>
            <a:r>
              <a:rPr sz="1100" spc="-24">
                <a:latin typeface="Manulife JH Sans" panose="020B0503040401060103" pitchFamily="34" charset="0"/>
                <a:cs typeface="Calibri"/>
              </a:rPr>
              <a:t>key</a:t>
            </a:r>
            <a:r>
              <a:rPr sz="1100" spc="-21">
                <a:latin typeface="Manulife JH Sans" panose="020B0503040401060103" pitchFamily="34" charset="0"/>
                <a:cs typeface="Calibri"/>
              </a:rPr>
              <a:t> </a:t>
            </a:r>
            <a:r>
              <a:rPr sz="1100" spc="-12">
                <a:latin typeface="Manulife JH Sans" panose="020B0503040401060103" pitchFamily="34" charset="0"/>
                <a:cs typeface="Calibri"/>
              </a:rPr>
              <a:t>target</a:t>
            </a:r>
            <a:r>
              <a:rPr sz="1100" spc="-21">
                <a:latin typeface="Manulife JH Sans" panose="020B0503040401060103" pitchFamily="34" charset="0"/>
                <a:cs typeface="Calibri"/>
              </a:rPr>
              <a:t> </a:t>
            </a:r>
            <a:r>
              <a:rPr sz="1100" spc="-12">
                <a:latin typeface="Manulife JH Sans" panose="020B0503040401060103" pitchFamily="34" charset="0"/>
                <a:cs typeface="Calibri"/>
              </a:rPr>
              <a:t>markets</a:t>
            </a:r>
            <a:r>
              <a:rPr sz="1100" spc="-21">
                <a:latin typeface="Manulife JH Sans" panose="020B0503040401060103" pitchFamily="34" charset="0"/>
                <a:cs typeface="Calibri"/>
              </a:rPr>
              <a:t> </a:t>
            </a:r>
            <a:r>
              <a:rPr sz="1100" spc="-30">
                <a:latin typeface="Manulife JH Sans" panose="020B0503040401060103" pitchFamily="34" charset="0"/>
                <a:cs typeface="Calibri"/>
              </a:rPr>
              <a:t>&amp; </a:t>
            </a:r>
            <a:r>
              <a:rPr sz="1100" spc="-6">
                <a:latin typeface="Manulife JH Sans" panose="020B0503040401060103" pitchFamily="34" charset="0"/>
                <a:cs typeface="Calibri"/>
              </a:rPr>
              <a:t>submarkets</a:t>
            </a:r>
            <a:endParaRPr sz="1100">
              <a:latin typeface="Manulife JH Sans" panose="020B0503040401060103" pitchFamily="34" charset="0"/>
              <a:cs typeface="Calibri"/>
            </a:endParaRPr>
          </a:p>
          <a:p>
            <a:pPr marL="121660" marR="3080" indent="-114345">
              <a:lnSpc>
                <a:spcPct val="150000"/>
              </a:lnSpc>
              <a:buChar char="•"/>
              <a:tabLst>
                <a:tab pos="121660" algn="l"/>
              </a:tabLst>
            </a:pPr>
            <a:r>
              <a:rPr sz="1100">
                <a:latin typeface="Manulife JH Sans" panose="020B0503040401060103" pitchFamily="34" charset="0"/>
                <a:cs typeface="Calibri"/>
              </a:rPr>
              <a:t>Asset</a:t>
            </a:r>
            <a:r>
              <a:rPr sz="1100" spc="-18">
                <a:latin typeface="Manulife JH Sans" panose="020B0503040401060103" pitchFamily="34" charset="0"/>
                <a:cs typeface="Calibri"/>
              </a:rPr>
              <a:t> </a:t>
            </a:r>
            <a:r>
              <a:rPr sz="1100">
                <a:latin typeface="Manulife JH Sans" panose="020B0503040401060103" pitchFamily="34" charset="0"/>
                <a:cs typeface="Calibri"/>
              </a:rPr>
              <a:t>Selection</a:t>
            </a:r>
            <a:r>
              <a:rPr sz="1100" spc="-15">
                <a:latin typeface="Manulife JH Sans" panose="020B0503040401060103" pitchFamily="34" charset="0"/>
                <a:cs typeface="Calibri"/>
              </a:rPr>
              <a:t> </a:t>
            </a:r>
            <a:r>
              <a:rPr sz="1100" spc="-12">
                <a:latin typeface="Manulife JH Sans" panose="020B0503040401060103" pitchFamily="34" charset="0"/>
                <a:cs typeface="Calibri"/>
              </a:rPr>
              <a:t>integrates</a:t>
            </a:r>
            <a:r>
              <a:rPr sz="1100" spc="-15">
                <a:latin typeface="Manulife JH Sans" panose="020B0503040401060103" pitchFamily="34" charset="0"/>
                <a:cs typeface="Calibri"/>
              </a:rPr>
              <a:t> </a:t>
            </a:r>
            <a:r>
              <a:rPr sz="1100" spc="-12">
                <a:latin typeface="Manulife JH Sans" panose="020B0503040401060103" pitchFamily="34" charset="0"/>
                <a:cs typeface="Calibri"/>
              </a:rPr>
              <a:t>sustainability</a:t>
            </a:r>
            <a:r>
              <a:rPr sz="1100" spc="-15">
                <a:latin typeface="Manulife JH Sans" panose="020B0503040401060103" pitchFamily="34" charset="0"/>
                <a:cs typeface="Calibri"/>
              </a:rPr>
              <a:t> </a:t>
            </a:r>
            <a:r>
              <a:rPr sz="1100" spc="-21">
                <a:latin typeface="Manulife JH Sans" panose="020B0503040401060103" pitchFamily="34" charset="0"/>
                <a:cs typeface="Calibri"/>
              </a:rPr>
              <a:t>into</a:t>
            </a:r>
            <a:r>
              <a:rPr sz="1100" spc="-15">
                <a:latin typeface="Manulife JH Sans" panose="020B0503040401060103" pitchFamily="34" charset="0"/>
                <a:cs typeface="Calibri"/>
              </a:rPr>
              <a:t> </a:t>
            </a:r>
            <a:r>
              <a:rPr sz="1100" spc="-21">
                <a:latin typeface="Manulife JH Sans" panose="020B0503040401060103" pitchFamily="34" charset="0"/>
                <a:cs typeface="Calibri"/>
              </a:rPr>
              <a:t>our</a:t>
            </a:r>
            <a:r>
              <a:rPr sz="1100" spc="-15">
                <a:latin typeface="Manulife JH Sans" panose="020B0503040401060103" pitchFamily="34" charset="0"/>
                <a:cs typeface="Calibri"/>
              </a:rPr>
              <a:t> </a:t>
            </a:r>
            <a:r>
              <a:rPr sz="1100" spc="-24">
                <a:latin typeface="Manulife JH Sans" panose="020B0503040401060103" pitchFamily="34" charset="0"/>
                <a:cs typeface="Calibri"/>
              </a:rPr>
              <a:t>key</a:t>
            </a:r>
            <a:r>
              <a:rPr sz="1100" spc="-15">
                <a:latin typeface="Manulife JH Sans" panose="020B0503040401060103" pitchFamily="34" charset="0"/>
                <a:cs typeface="Calibri"/>
              </a:rPr>
              <a:t> </a:t>
            </a:r>
            <a:r>
              <a:rPr sz="1100" spc="-12">
                <a:latin typeface="Manulife JH Sans" panose="020B0503040401060103" pitchFamily="34" charset="0"/>
                <a:cs typeface="Calibri"/>
              </a:rPr>
              <a:t>considerations</a:t>
            </a:r>
            <a:r>
              <a:rPr sz="1100" spc="-15">
                <a:latin typeface="Manulife JH Sans" panose="020B0503040401060103" pitchFamily="34" charset="0"/>
                <a:cs typeface="Calibri"/>
              </a:rPr>
              <a:t> </a:t>
            </a:r>
            <a:r>
              <a:rPr sz="1100" spc="-6">
                <a:latin typeface="Manulife JH Sans" panose="020B0503040401060103" pitchFamily="34" charset="0"/>
                <a:cs typeface="Calibri"/>
              </a:rPr>
              <a:t>in</a:t>
            </a:r>
            <a:r>
              <a:rPr sz="1100" spc="-15">
                <a:latin typeface="Manulife JH Sans" panose="020B0503040401060103" pitchFamily="34" charset="0"/>
                <a:cs typeface="Calibri"/>
              </a:rPr>
              <a:t> </a:t>
            </a:r>
            <a:r>
              <a:rPr sz="1100" spc="-6">
                <a:latin typeface="Manulife JH Sans" panose="020B0503040401060103" pitchFamily="34" charset="0"/>
                <a:cs typeface="Calibri"/>
              </a:rPr>
              <a:t>evaluating </a:t>
            </a:r>
            <a:r>
              <a:rPr sz="1100">
                <a:latin typeface="Manulife JH Sans" panose="020B0503040401060103" pitchFamily="34" charset="0"/>
                <a:cs typeface="Calibri"/>
              </a:rPr>
              <a:t>assets</a:t>
            </a:r>
            <a:r>
              <a:rPr sz="1100" spc="-12">
                <a:latin typeface="Manulife JH Sans" panose="020B0503040401060103" pitchFamily="34" charset="0"/>
                <a:cs typeface="Calibri"/>
              </a:rPr>
              <a:t> </a:t>
            </a:r>
            <a:r>
              <a:rPr sz="1100" spc="-21">
                <a:latin typeface="Manulife JH Sans" panose="020B0503040401060103" pitchFamily="34" charset="0"/>
                <a:cs typeface="Calibri"/>
              </a:rPr>
              <a:t>for</a:t>
            </a:r>
            <a:r>
              <a:rPr sz="1100" spc="-12">
                <a:latin typeface="Manulife JH Sans" panose="020B0503040401060103" pitchFamily="34" charset="0"/>
                <a:cs typeface="Calibri"/>
              </a:rPr>
              <a:t> </a:t>
            </a:r>
            <a:r>
              <a:rPr sz="1100" spc="-21">
                <a:latin typeface="Manulife JH Sans" panose="020B0503040401060103" pitchFamily="34" charset="0"/>
                <a:cs typeface="Calibri"/>
              </a:rPr>
              <a:t>potential</a:t>
            </a:r>
            <a:r>
              <a:rPr sz="1100" spc="-12">
                <a:latin typeface="Manulife JH Sans" panose="020B0503040401060103" pitchFamily="34" charset="0"/>
                <a:cs typeface="Calibri"/>
              </a:rPr>
              <a:t> </a:t>
            </a:r>
            <a:r>
              <a:rPr sz="1100" spc="-6">
                <a:latin typeface="Manulife JH Sans" panose="020B0503040401060103" pitchFamily="34" charset="0"/>
                <a:cs typeface="Calibri"/>
              </a:rPr>
              <a:t>acquisition,</a:t>
            </a:r>
            <a:r>
              <a:rPr sz="1100" spc="-12">
                <a:latin typeface="Manulife JH Sans" panose="020B0503040401060103" pitchFamily="34" charset="0"/>
                <a:cs typeface="Calibri"/>
              </a:rPr>
              <a:t> varying </a:t>
            </a:r>
            <a:r>
              <a:rPr sz="1100">
                <a:latin typeface="Manulife JH Sans" panose="020B0503040401060103" pitchFamily="34" charset="0"/>
                <a:cs typeface="Calibri"/>
              </a:rPr>
              <a:t>by</a:t>
            </a:r>
            <a:r>
              <a:rPr sz="1100" spc="-12">
                <a:latin typeface="Manulife JH Sans" panose="020B0503040401060103" pitchFamily="34" charset="0"/>
                <a:cs typeface="Calibri"/>
              </a:rPr>
              <a:t> </a:t>
            </a:r>
            <a:r>
              <a:rPr sz="1100" spc="-21">
                <a:latin typeface="Manulife JH Sans" panose="020B0503040401060103" pitchFamily="34" charset="0"/>
                <a:cs typeface="Calibri"/>
              </a:rPr>
              <a:t>property</a:t>
            </a:r>
            <a:r>
              <a:rPr sz="1100" spc="-12">
                <a:latin typeface="Manulife JH Sans" panose="020B0503040401060103" pitchFamily="34" charset="0"/>
                <a:cs typeface="Calibri"/>
              </a:rPr>
              <a:t> type</a:t>
            </a:r>
            <a:endParaRPr sz="1100">
              <a:latin typeface="Manulife JH Sans" panose="020B0503040401060103" pitchFamily="34" charset="0"/>
              <a:cs typeface="Calibri"/>
            </a:endParaRPr>
          </a:p>
          <a:p>
            <a:pPr marL="121660" marR="138215" indent="-114345">
              <a:lnSpc>
                <a:spcPct val="150000"/>
              </a:lnSpc>
              <a:buChar char="•"/>
              <a:tabLst>
                <a:tab pos="121660" algn="l"/>
              </a:tabLst>
            </a:pPr>
            <a:r>
              <a:rPr sz="1100" spc="-27">
                <a:latin typeface="Manulife JH Sans" panose="020B0503040401060103" pitchFamily="34" charset="0"/>
                <a:cs typeface="Calibri"/>
              </a:rPr>
              <a:t>Opportunity</a:t>
            </a:r>
            <a:r>
              <a:rPr sz="1100" spc="-15">
                <a:latin typeface="Manulife JH Sans" panose="020B0503040401060103" pitchFamily="34" charset="0"/>
                <a:cs typeface="Calibri"/>
              </a:rPr>
              <a:t> Filtering</a:t>
            </a:r>
            <a:r>
              <a:rPr sz="1100" spc="-12">
                <a:latin typeface="Manulife JH Sans" panose="020B0503040401060103" pitchFamily="34" charset="0"/>
                <a:cs typeface="Calibri"/>
              </a:rPr>
              <a:t> </a:t>
            </a:r>
            <a:r>
              <a:rPr sz="1100">
                <a:latin typeface="Manulife JH Sans" panose="020B0503040401060103" pitchFamily="34" charset="0"/>
                <a:cs typeface="Calibri"/>
              </a:rPr>
              <a:t>considers</a:t>
            </a:r>
            <a:r>
              <a:rPr sz="1100" spc="-12">
                <a:latin typeface="Manulife JH Sans" panose="020B0503040401060103" pitchFamily="34" charset="0"/>
                <a:cs typeface="Calibri"/>
              </a:rPr>
              <a:t> sustainability </a:t>
            </a:r>
            <a:r>
              <a:rPr sz="1100" spc="-6">
                <a:latin typeface="Manulife JH Sans" panose="020B0503040401060103" pitchFamily="34" charset="0"/>
                <a:cs typeface="Calibri"/>
              </a:rPr>
              <a:t>in</a:t>
            </a:r>
            <a:r>
              <a:rPr sz="1100" spc="-12">
                <a:latin typeface="Manulife JH Sans" panose="020B0503040401060103" pitchFamily="34" charset="0"/>
                <a:cs typeface="Calibri"/>
              </a:rPr>
              <a:t> </a:t>
            </a:r>
            <a:r>
              <a:rPr sz="1100" spc="-24">
                <a:latin typeface="Manulife JH Sans" panose="020B0503040401060103" pitchFamily="34" charset="0"/>
                <a:cs typeface="Calibri"/>
              </a:rPr>
              <a:t>the</a:t>
            </a:r>
            <a:r>
              <a:rPr sz="1100" spc="-12">
                <a:latin typeface="Manulife JH Sans" panose="020B0503040401060103" pitchFamily="34" charset="0"/>
                <a:cs typeface="Calibri"/>
              </a:rPr>
              <a:t> </a:t>
            </a:r>
            <a:r>
              <a:rPr sz="1100" spc="-24">
                <a:latin typeface="Manulife JH Sans" panose="020B0503040401060103" pitchFamily="34" charset="0"/>
                <a:cs typeface="Calibri"/>
              </a:rPr>
              <a:t>prioritization</a:t>
            </a:r>
            <a:r>
              <a:rPr sz="1100" spc="-12">
                <a:latin typeface="Manulife JH Sans" panose="020B0503040401060103" pitchFamily="34" charset="0"/>
                <a:cs typeface="Calibri"/>
              </a:rPr>
              <a:t> </a:t>
            </a:r>
            <a:r>
              <a:rPr sz="1100" spc="-18">
                <a:latin typeface="Manulife JH Sans" panose="020B0503040401060103" pitchFamily="34" charset="0"/>
                <a:cs typeface="Calibri"/>
              </a:rPr>
              <a:t>of</a:t>
            </a:r>
            <a:r>
              <a:rPr sz="1100" spc="-12">
                <a:latin typeface="Manulife JH Sans" panose="020B0503040401060103" pitchFamily="34" charset="0"/>
                <a:cs typeface="Calibri"/>
              </a:rPr>
              <a:t> </a:t>
            </a:r>
            <a:r>
              <a:rPr sz="1100" spc="-6">
                <a:latin typeface="Manulife JH Sans" panose="020B0503040401060103" pitchFamily="34" charset="0"/>
                <a:cs typeface="Calibri"/>
              </a:rPr>
              <a:t>acquisition </a:t>
            </a:r>
            <a:r>
              <a:rPr sz="1100" spc="-18">
                <a:latin typeface="Manulife JH Sans" panose="020B0503040401060103" pitchFamily="34" charset="0"/>
                <a:cs typeface="Calibri"/>
              </a:rPr>
              <a:t>opportunities</a:t>
            </a:r>
            <a:r>
              <a:rPr sz="1100" spc="-21">
                <a:latin typeface="Manulife JH Sans" panose="020B0503040401060103" pitchFamily="34" charset="0"/>
                <a:cs typeface="Calibri"/>
              </a:rPr>
              <a:t> </a:t>
            </a:r>
            <a:r>
              <a:rPr sz="1100">
                <a:latin typeface="Manulife JH Sans" panose="020B0503040401060103" pitchFamily="34" charset="0"/>
                <a:cs typeface="Calibri"/>
              </a:rPr>
              <a:t>by</a:t>
            </a:r>
            <a:r>
              <a:rPr sz="1100" spc="-21">
                <a:latin typeface="Manulife JH Sans" panose="020B0503040401060103" pitchFamily="34" charset="0"/>
                <a:cs typeface="Calibri"/>
              </a:rPr>
              <a:t> our</a:t>
            </a:r>
            <a:r>
              <a:rPr sz="1100" spc="-18">
                <a:latin typeface="Manulife JH Sans" panose="020B0503040401060103" pitchFamily="34" charset="0"/>
                <a:cs typeface="Calibri"/>
              </a:rPr>
              <a:t> </a:t>
            </a:r>
            <a:r>
              <a:rPr sz="1100" spc="-12">
                <a:latin typeface="Manulife JH Sans" panose="020B0503040401060103" pitchFamily="34" charset="0"/>
                <a:cs typeface="Calibri"/>
              </a:rPr>
              <a:t>Acquisition</a:t>
            </a:r>
            <a:r>
              <a:rPr sz="1100" spc="-21">
                <a:latin typeface="Manulife JH Sans" panose="020B0503040401060103" pitchFamily="34" charset="0"/>
                <a:cs typeface="Calibri"/>
              </a:rPr>
              <a:t> </a:t>
            </a:r>
            <a:r>
              <a:rPr sz="1100" spc="-12">
                <a:latin typeface="Manulife JH Sans" panose="020B0503040401060103" pitchFamily="34" charset="0"/>
                <a:cs typeface="Calibri"/>
              </a:rPr>
              <a:t>Team</a:t>
            </a:r>
            <a:endParaRPr sz="1100">
              <a:latin typeface="Manulife JH Sans" panose="020B0503040401060103" pitchFamily="34" charset="0"/>
              <a:cs typeface="Calibri"/>
            </a:endParaRPr>
          </a:p>
        </p:txBody>
      </p:sp>
      <p:sp>
        <p:nvSpPr>
          <p:cNvPr id="5" name="object 5"/>
          <p:cNvSpPr txBox="1"/>
          <p:nvPr/>
        </p:nvSpPr>
        <p:spPr>
          <a:xfrm>
            <a:off x="4593376" y="4171027"/>
            <a:ext cx="5599480" cy="2281158"/>
          </a:xfrm>
          <a:prstGeom prst="rect">
            <a:avLst/>
          </a:prstGeom>
        </p:spPr>
        <p:txBody>
          <a:bodyPr vert="horz" wrap="square" lIns="0" tIns="26564" rIns="0" bIns="0" rtlCol="0">
            <a:spAutoFit/>
          </a:bodyPr>
          <a:lstStyle/>
          <a:p>
            <a:pPr marL="35805">
              <a:lnSpc>
                <a:spcPct val="150000"/>
              </a:lnSpc>
              <a:spcBef>
                <a:spcPts val="209"/>
              </a:spcBef>
            </a:pPr>
            <a:r>
              <a:rPr sz="1100" b="1" spc="-152">
                <a:latin typeface="Manulife JH Sans" panose="020B0503040401060103" pitchFamily="34" charset="0"/>
                <a:cs typeface="Arial Black"/>
              </a:rPr>
              <a:t>Key</a:t>
            </a:r>
            <a:r>
              <a:rPr sz="1100" b="1" spc="-91">
                <a:latin typeface="Manulife JH Sans" panose="020B0503040401060103" pitchFamily="34" charset="0"/>
                <a:cs typeface="Arial Black"/>
              </a:rPr>
              <a:t> </a:t>
            </a:r>
            <a:r>
              <a:rPr sz="1100" b="1" spc="-100">
                <a:latin typeface="Manulife JH Sans" panose="020B0503040401060103" pitchFamily="34" charset="0"/>
                <a:cs typeface="Arial Black"/>
              </a:rPr>
              <a:t>considerations</a:t>
            </a:r>
            <a:r>
              <a:rPr sz="1100" b="1" spc="-88">
                <a:latin typeface="Manulife JH Sans" panose="020B0503040401060103" pitchFamily="34" charset="0"/>
                <a:cs typeface="Arial Black"/>
              </a:rPr>
              <a:t> </a:t>
            </a:r>
            <a:r>
              <a:rPr sz="1100" b="1" spc="-133">
                <a:latin typeface="Manulife JH Sans" panose="020B0503040401060103" pitchFamily="34" charset="0"/>
                <a:cs typeface="Arial Black"/>
              </a:rPr>
              <a:t>as</a:t>
            </a:r>
            <a:r>
              <a:rPr sz="1100" b="1" spc="-88">
                <a:latin typeface="Manulife JH Sans" panose="020B0503040401060103" pitchFamily="34" charset="0"/>
                <a:cs typeface="Arial Black"/>
              </a:rPr>
              <a:t> </a:t>
            </a:r>
            <a:r>
              <a:rPr sz="1100" b="1" spc="-79">
                <a:latin typeface="Manulife JH Sans" panose="020B0503040401060103" pitchFamily="34" charset="0"/>
                <a:cs typeface="Arial Black"/>
              </a:rPr>
              <a:t>part</a:t>
            </a:r>
            <a:r>
              <a:rPr sz="1100" b="1" spc="-91">
                <a:latin typeface="Manulife JH Sans" panose="020B0503040401060103" pitchFamily="34" charset="0"/>
                <a:cs typeface="Arial Black"/>
              </a:rPr>
              <a:t> </a:t>
            </a:r>
            <a:r>
              <a:rPr sz="1100" b="1" spc="-88">
                <a:latin typeface="Manulife JH Sans" panose="020B0503040401060103" pitchFamily="34" charset="0"/>
                <a:cs typeface="Arial Black"/>
              </a:rPr>
              <a:t>of </a:t>
            </a:r>
            <a:r>
              <a:rPr sz="1100" b="1" spc="-64">
                <a:latin typeface="Manulife JH Sans" panose="020B0503040401060103" pitchFamily="34" charset="0"/>
                <a:cs typeface="Arial Black"/>
              </a:rPr>
              <a:t>initial</a:t>
            </a:r>
            <a:r>
              <a:rPr sz="1100" b="1" spc="-88">
                <a:latin typeface="Manulife JH Sans" panose="020B0503040401060103" pitchFamily="34" charset="0"/>
                <a:cs typeface="Arial Black"/>
              </a:rPr>
              <a:t> </a:t>
            </a:r>
            <a:r>
              <a:rPr sz="1100" b="1" spc="-30">
                <a:latin typeface="Manulife JH Sans" panose="020B0503040401060103" pitchFamily="34" charset="0"/>
                <a:cs typeface="Arial Black"/>
              </a:rPr>
              <a:t>screening:</a:t>
            </a:r>
            <a:endParaRPr sz="1100" b="1">
              <a:latin typeface="Manulife JH Sans" panose="020B0503040401060103" pitchFamily="34" charset="0"/>
              <a:cs typeface="Arial Black"/>
            </a:endParaRPr>
          </a:p>
          <a:p>
            <a:pPr marL="121660" marR="194040" indent="-114345">
              <a:lnSpc>
                <a:spcPct val="150000"/>
              </a:lnSpc>
              <a:buChar char="•"/>
              <a:tabLst>
                <a:tab pos="121660" algn="l"/>
              </a:tabLst>
            </a:pPr>
            <a:r>
              <a:rPr sz="1100" spc="-100">
                <a:latin typeface="Manulife JH Sans" panose="020B0503040401060103" pitchFamily="34" charset="0"/>
                <a:cs typeface="Arial Black"/>
              </a:rPr>
              <a:t>Physical</a:t>
            </a:r>
            <a:r>
              <a:rPr sz="1100" spc="-112">
                <a:latin typeface="Manulife JH Sans" panose="020B0503040401060103" pitchFamily="34" charset="0"/>
                <a:cs typeface="Arial Black"/>
              </a:rPr>
              <a:t> </a:t>
            </a:r>
            <a:r>
              <a:rPr sz="1100" spc="-91">
                <a:latin typeface="Manulife JH Sans" panose="020B0503040401060103" pitchFamily="34" charset="0"/>
                <a:cs typeface="Arial Black"/>
              </a:rPr>
              <a:t>and</a:t>
            </a:r>
            <a:r>
              <a:rPr sz="1100" spc="-109">
                <a:latin typeface="Manulife JH Sans" panose="020B0503040401060103" pitchFamily="34" charset="0"/>
                <a:cs typeface="Arial Black"/>
              </a:rPr>
              <a:t> </a:t>
            </a:r>
            <a:r>
              <a:rPr sz="1100" spc="-106">
                <a:latin typeface="Manulife JH Sans" panose="020B0503040401060103" pitchFamily="34" charset="0"/>
                <a:cs typeface="Arial Black"/>
              </a:rPr>
              <a:t>Transition</a:t>
            </a:r>
            <a:r>
              <a:rPr sz="1100" spc="-109">
                <a:latin typeface="Manulife JH Sans" panose="020B0503040401060103" pitchFamily="34" charset="0"/>
                <a:cs typeface="Arial Black"/>
              </a:rPr>
              <a:t> </a:t>
            </a:r>
            <a:r>
              <a:rPr sz="1100" spc="-94">
                <a:latin typeface="Manulife JH Sans" panose="020B0503040401060103" pitchFamily="34" charset="0"/>
                <a:cs typeface="Arial Black"/>
              </a:rPr>
              <a:t>Climate</a:t>
            </a:r>
            <a:r>
              <a:rPr sz="1100" spc="-112">
                <a:latin typeface="Manulife JH Sans" panose="020B0503040401060103" pitchFamily="34" charset="0"/>
                <a:cs typeface="Arial Black"/>
              </a:rPr>
              <a:t> Risk</a:t>
            </a:r>
            <a:r>
              <a:rPr lang="en-US" sz="1100" spc="-109">
                <a:latin typeface="Manulife JH Sans" panose="020B0503040401060103" pitchFamily="34" charset="0"/>
                <a:cs typeface="Arial Black"/>
              </a:rPr>
              <a:t> </a:t>
            </a:r>
            <a:r>
              <a:rPr sz="1100">
                <a:latin typeface="Manulife JH Sans" panose="020B0503040401060103" pitchFamily="34" charset="0"/>
                <a:cs typeface="Calibri"/>
              </a:rPr>
              <a:t>–</a:t>
            </a:r>
            <a:r>
              <a:rPr sz="1100" spc="-3">
                <a:latin typeface="Manulife JH Sans" panose="020B0503040401060103" pitchFamily="34" charset="0"/>
                <a:cs typeface="Calibri"/>
              </a:rPr>
              <a:t> </a:t>
            </a:r>
            <a:r>
              <a:rPr sz="1100" spc="-30">
                <a:latin typeface="Manulife JH Sans" panose="020B0503040401060103" pitchFamily="34" charset="0"/>
                <a:cs typeface="Calibri"/>
              </a:rPr>
              <a:t>From</a:t>
            </a:r>
            <a:r>
              <a:rPr sz="1100" spc="-6">
                <a:latin typeface="Manulife JH Sans" panose="020B0503040401060103" pitchFamily="34" charset="0"/>
                <a:cs typeface="Calibri"/>
              </a:rPr>
              <a:t> </a:t>
            </a:r>
            <a:r>
              <a:rPr sz="1100">
                <a:latin typeface="Manulife JH Sans" panose="020B0503040401060103" pitchFamily="34" charset="0"/>
                <a:cs typeface="Calibri"/>
              </a:rPr>
              <a:t>physical</a:t>
            </a:r>
            <a:r>
              <a:rPr sz="1100" spc="-3">
                <a:latin typeface="Manulife JH Sans" panose="020B0503040401060103" pitchFamily="34" charset="0"/>
                <a:cs typeface="Calibri"/>
              </a:rPr>
              <a:t> </a:t>
            </a:r>
            <a:r>
              <a:rPr sz="1100" spc="-6">
                <a:latin typeface="Manulife JH Sans" panose="020B0503040401060103" pitchFamily="34" charset="0"/>
                <a:cs typeface="Calibri"/>
              </a:rPr>
              <a:t>damage</a:t>
            </a:r>
            <a:r>
              <a:rPr sz="1100" spc="-3">
                <a:latin typeface="Manulife JH Sans" panose="020B0503040401060103" pitchFamily="34" charset="0"/>
                <a:cs typeface="Calibri"/>
              </a:rPr>
              <a:t> </a:t>
            </a:r>
            <a:r>
              <a:rPr sz="1100" spc="-21">
                <a:latin typeface="Manulife JH Sans" panose="020B0503040401060103" pitchFamily="34" charset="0"/>
                <a:cs typeface="Calibri"/>
              </a:rPr>
              <a:t>to</a:t>
            </a:r>
            <a:r>
              <a:rPr sz="1100" spc="-3">
                <a:latin typeface="Manulife JH Sans" panose="020B0503040401060103" pitchFamily="34" charset="0"/>
                <a:cs typeface="Calibri"/>
              </a:rPr>
              <a:t> </a:t>
            </a:r>
            <a:r>
              <a:rPr sz="1100">
                <a:latin typeface="Manulife JH Sans" panose="020B0503040401060103" pitchFamily="34" charset="0"/>
                <a:cs typeface="Calibri"/>
              </a:rPr>
              <a:t>a</a:t>
            </a:r>
            <a:r>
              <a:rPr sz="1100" spc="-6">
                <a:latin typeface="Manulife JH Sans" panose="020B0503040401060103" pitchFamily="34" charset="0"/>
                <a:cs typeface="Calibri"/>
              </a:rPr>
              <a:t> </a:t>
            </a:r>
            <a:r>
              <a:rPr sz="1100" spc="-21">
                <a:latin typeface="Manulife JH Sans" panose="020B0503040401060103" pitchFamily="34" charset="0"/>
                <a:cs typeface="Calibri"/>
              </a:rPr>
              <a:t>property</a:t>
            </a:r>
            <a:r>
              <a:rPr sz="1100" spc="-3">
                <a:latin typeface="Manulife JH Sans" panose="020B0503040401060103" pitchFamily="34" charset="0"/>
                <a:cs typeface="Calibri"/>
              </a:rPr>
              <a:t> </a:t>
            </a:r>
            <a:r>
              <a:rPr sz="1100" spc="-15">
                <a:latin typeface="Manulife JH Sans" panose="020B0503040401060103" pitchFamily="34" charset="0"/>
                <a:cs typeface="Calibri"/>
              </a:rPr>
              <a:t>to </a:t>
            </a:r>
            <a:r>
              <a:rPr sz="1100">
                <a:latin typeface="Manulife JH Sans" panose="020B0503040401060103" pitchFamily="34" charset="0"/>
                <a:cs typeface="Calibri"/>
              </a:rPr>
              <a:t>increased</a:t>
            </a:r>
            <a:r>
              <a:rPr sz="1100" spc="-18">
                <a:latin typeface="Manulife JH Sans" panose="020B0503040401060103" pitchFamily="34" charset="0"/>
                <a:cs typeface="Calibri"/>
              </a:rPr>
              <a:t> </a:t>
            </a:r>
            <a:r>
              <a:rPr sz="1100">
                <a:latin typeface="Manulife JH Sans" panose="020B0503040401060103" pitchFamily="34" charset="0"/>
                <a:cs typeface="Calibri"/>
              </a:rPr>
              <a:t>cost</a:t>
            </a:r>
            <a:r>
              <a:rPr sz="1100" spc="-18">
                <a:latin typeface="Manulife JH Sans" panose="020B0503040401060103" pitchFamily="34" charset="0"/>
                <a:cs typeface="Calibri"/>
              </a:rPr>
              <a:t> </a:t>
            </a:r>
            <a:r>
              <a:rPr sz="1100" spc="-21">
                <a:latin typeface="Manulife JH Sans" panose="020B0503040401060103" pitchFamily="34" charset="0"/>
                <a:cs typeface="Calibri"/>
              </a:rPr>
              <a:t>to</a:t>
            </a:r>
            <a:r>
              <a:rPr sz="1100" spc="-15">
                <a:latin typeface="Manulife JH Sans" panose="020B0503040401060103" pitchFamily="34" charset="0"/>
                <a:cs typeface="Calibri"/>
              </a:rPr>
              <a:t> </a:t>
            </a:r>
            <a:r>
              <a:rPr sz="1100" spc="-12">
                <a:latin typeface="Manulife JH Sans" panose="020B0503040401060103" pitchFamily="34" charset="0"/>
                <a:cs typeface="Calibri"/>
              </a:rPr>
              <a:t>decarbonize,</a:t>
            </a:r>
            <a:r>
              <a:rPr sz="1100" spc="-18">
                <a:latin typeface="Manulife JH Sans" panose="020B0503040401060103" pitchFamily="34" charset="0"/>
                <a:cs typeface="Calibri"/>
              </a:rPr>
              <a:t> </a:t>
            </a:r>
            <a:r>
              <a:rPr sz="1100" spc="-21">
                <a:latin typeface="Manulife JH Sans" panose="020B0503040401060103" pitchFamily="34" charset="0"/>
                <a:cs typeface="Calibri"/>
              </a:rPr>
              <a:t>both</a:t>
            </a:r>
            <a:r>
              <a:rPr sz="1100" spc="-18">
                <a:latin typeface="Manulife JH Sans" panose="020B0503040401060103" pitchFamily="34" charset="0"/>
                <a:cs typeface="Calibri"/>
              </a:rPr>
              <a:t> </a:t>
            </a:r>
            <a:r>
              <a:rPr sz="1100">
                <a:latin typeface="Manulife JH Sans" panose="020B0503040401060103" pitchFamily="34" charset="0"/>
                <a:cs typeface="Calibri"/>
              </a:rPr>
              <a:t>physical</a:t>
            </a:r>
            <a:r>
              <a:rPr sz="1100" spc="-15">
                <a:latin typeface="Manulife JH Sans" panose="020B0503040401060103" pitchFamily="34" charset="0"/>
                <a:cs typeface="Calibri"/>
              </a:rPr>
              <a:t> </a:t>
            </a:r>
            <a:r>
              <a:rPr sz="1100">
                <a:latin typeface="Manulife JH Sans" panose="020B0503040401060103" pitchFamily="34" charset="0"/>
                <a:cs typeface="Calibri"/>
              </a:rPr>
              <a:t>and</a:t>
            </a:r>
            <a:r>
              <a:rPr sz="1100" spc="-18">
                <a:latin typeface="Manulife JH Sans" panose="020B0503040401060103" pitchFamily="34" charset="0"/>
                <a:cs typeface="Calibri"/>
              </a:rPr>
              <a:t> transition </a:t>
            </a:r>
            <a:r>
              <a:rPr sz="1100">
                <a:latin typeface="Manulife JH Sans" panose="020B0503040401060103" pitchFamily="34" charset="0"/>
                <a:cs typeface="Calibri"/>
              </a:rPr>
              <a:t>risks</a:t>
            </a:r>
            <a:r>
              <a:rPr sz="1100" spc="-15">
                <a:latin typeface="Manulife JH Sans" panose="020B0503040401060103" pitchFamily="34" charset="0"/>
                <a:cs typeface="Calibri"/>
              </a:rPr>
              <a:t> </a:t>
            </a:r>
            <a:r>
              <a:rPr sz="1100" spc="-24">
                <a:latin typeface="Manulife JH Sans" panose="020B0503040401060103" pitchFamily="34" charset="0"/>
                <a:cs typeface="Calibri"/>
              </a:rPr>
              <a:t>threaten</a:t>
            </a:r>
            <a:r>
              <a:rPr sz="1100" spc="-18">
                <a:latin typeface="Manulife JH Sans" panose="020B0503040401060103" pitchFamily="34" charset="0"/>
                <a:cs typeface="Calibri"/>
              </a:rPr>
              <a:t> </a:t>
            </a:r>
            <a:r>
              <a:rPr sz="1100" spc="-6">
                <a:latin typeface="Manulife JH Sans" panose="020B0503040401060103" pitchFamily="34" charset="0"/>
                <a:cs typeface="Calibri"/>
              </a:rPr>
              <a:t>real</a:t>
            </a:r>
            <a:r>
              <a:rPr sz="1100" spc="-18">
                <a:latin typeface="Manulife JH Sans" panose="020B0503040401060103" pitchFamily="34" charset="0"/>
                <a:cs typeface="Calibri"/>
              </a:rPr>
              <a:t> </a:t>
            </a:r>
            <a:r>
              <a:rPr sz="1100" spc="-6">
                <a:latin typeface="Manulife JH Sans" panose="020B0503040401060103" pitchFamily="34" charset="0"/>
                <a:cs typeface="Calibri"/>
              </a:rPr>
              <a:t>estate </a:t>
            </a:r>
            <a:r>
              <a:rPr sz="1100">
                <a:latin typeface="Manulife JH Sans" panose="020B0503040401060103" pitchFamily="34" charset="0"/>
                <a:cs typeface="Calibri"/>
              </a:rPr>
              <a:t>asset</a:t>
            </a:r>
            <a:r>
              <a:rPr sz="1100" spc="-15">
                <a:latin typeface="Manulife JH Sans" panose="020B0503040401060103" pitchFamily="34" charset="0"/>
                <a:cs typeface="Calibri"/>
              </a:rPr>
              <a:t> </a:t>
            </a:r>
            <a:r>
              <a:rPr sz="1100">
                <a:latin typeface="Manulife JH Sans" panose="020B0503040401060103" pitchFamily="34" charset="0"/>
                <a:cs typeface="Calibri"/>
              </a:rPr>
              <a:t>cash</a:t>
            </a:r>
            <a:r>
              <a:rPr sz="1100" spc="-12">
                <a:latin typeface="Manulife JH Sans" panose="020B0503040401060103" pitchFamily="34" charset="0"/>
                <a:cs typeface="Calibri"/>
              </a:rPr>
              <a:t> </a:t>
            </a:r>
            <a:r>
              <a:rPr sz="1100" spc="-15">
                <a:latin typeface="Manulife JH Sans" panose="020B0503040401060103" pitchFamily="34" charset="0"/>
                <a:cs typeface="Calibri"/>
              </a:rPr>
              <a:t>flows</a:t>
            </a:r>
            <a:r>
              <a:rPr sz="1100" spc="-12">
                <a:latin typeface="Manulife JH Sans" panose="020B0503040401060103" pitchFamily="34" charset="0"/>
                <a:cs typeface="Calibri"/>
              </a:rPr>
              <a:t> </a:t>
            </a:r>
            <a:r>
              <a:rPr sz="1100">
                <a:latin typeface="Manulife JH Sans" panose="020B0503040401060103" pitchFamily="34" charset="0"/>
                <a:cs typeface="Calibri"/>
              </a:rPr>
              <a:t>and</a:t>
            </a:r>
            <a:r>
              <a:rPr sz="1100" spc="-12">
                <a:latin typeface="Manulife JH Sans" panose="020B0503040401060103" pitchFamily="34" charset="0"/>
                <a:cs typeface="Calibri"/>
              </a:rPr>
              <a:t> </a:t>
            </a:r>
            <a:r>
              <a:rPr sz="1100" spc="-24">
                <a:latin typeface="Manulife JH Sans" panose="020B0503040401060103" pitchFamily="34" charset="0"/>
                <a:cs typeface="Calibri"/>
              </a:rPr>
              <a:t>the</a:t>
            </a:r>
            <a:r>
              <a:rPr sz="1100" spc="-15">
                <a:latin typeface="Manulife JH Sans" panose="020B0503040401060103" pitchFamily="34" charset="0"/>
                <a:cs typeface="Calibri"/>
              </a:rPr>
              <a:t> </a:t>
            </a:r>
            <a:r>
              <a:rPr sz="1100" spc="-30">
                <a:latin typeface="Manulife JH Sans" panose="020B0503040401060103" pitchFamily="34" charset="0"/>
                <a:cs typeface="Calibri"/>
              </a:rPr>
              <a:t>future</a:t>
            </a:r>
            <a:r>
              <a:rPr sz="1100" spc="-12">
                <a:latin typeface="Manulife JH Sans" panose="020B0503040401060103" pitchFamily="34" charset="0"/>
                <a:cs typeface="Calibri"/>
              </a:rPr>
              <a:t> </a:t>
            </a:r>
            <a:r>
              <a:rPr sz="1100" spc="-21">
                <a:latin typeface="Manulife JH Sans" panose="020B0503040401060103" pitchFamily="34" charset="0"/>
                <a:cs typeface="Calibri"/>
              </a:rPr>
              <a:t>value</a:t>
            </a:r>
            <a:r>
              <a:rPr sz="1100" spc="-12">
                <a:latin typeface="Manulife JH Sans" panose="020B0503040401060103" pitchFamily="34" charset="0"/>
                <a:cs typeface="Calibri"/>
              </a:rPr>
              <a:t> </a:t>
            </a:r>
            <a:r>
              <a:rPr sz="1100" spc="-18">
                <a:latin typeface="Manulife JH Sans" panose="020B0503040401060103" pitchFamily="34" charset="0"/>
                <a:cs typeface="Calibri"/>
              </a:rPr>
              <a:t>of</a:t>
            </a:r>
            <a:r>
              <a:rPr sz="1100" spc="-12">
                <a:latin typeface="Manulife JH Sans" panose="020B0503040401060103" pitchFamily="34" charset="0"/>
                <a:cs typeface="Calibri"/>
              </a:rPr>
              <a:t> </a:t>
            </a:r>
            <a:r>
              <a:rPr sz="1100" spc="-6">
                <a:latin typeface="Manulife JH Sans" panose="020B0503040401060103" pitchFamily="34" charset="0"/>
                <a:cs typeface="Calibri"/>
              </a:rPr>
              <a:t>properties.</a:t>
            </a:r>
            <a:endParaRPr sz="1100">
              <a:latin typeface="Manulife JH Sans" panose="020B0503040401060103" pitchFamily="34" charset="0"/>
              <a:cs typeface="Calibri"/>
            </a:endParaRPr>
          </a:p>
          <a:p>
            <a:pPr marL="121660" marR="3080" indent="-114345">
              <a:lnSpc>
                <a:spcPct val="150000"/>
              </a:lnSpc>
              <a:buChar char="•"/>
              <a:tabLst>
                <a:tab pos="121660" algn="l"/>
              </a:tabLst>
            </a:pPr>
            <a:r>
              <a:rPr sz="1100" spc="-100">
                <a:latin typeface="Manulife JH Sans" panose="020B0503040401060103" pitchFamily="34" charset="0"/>
                <a:cs typeface="Arial Black"/>
              </a:rPr>
              <a:t>Social</a:t>
            </a:r>
            <a:r>
              <a:rPr sz="1100" spc="-112">
                <a:latin typeface="Manulife JH Sans" panose="020B0503040401060103" pitchFamily="34" charset="0"/>
                <a:cs typeface="Arial Black"/>
              </a:rPr>
              <a:t> </a:t>
            </a:r>
            <a:r>
              <a:rPr sz="1100" spc="-100">
                <a:latin typeface="Manulife JH Sans" panose="020B0503040401060103" pitchFamily="34" charset="0"/>
                <a:cs typeface="Arial Black"/>
              </a:rPr>
              <a:t>Impact</a:t>
            </a:r>
            <a:r>
              <a:rPr sz="1100" spc="-112">
                <a:latin typeface="Manulife JH Sans" panose="020B0503040401060103" pitchFamily="34" charset="0"/>
                <a:cs typeface="Arial Black"/>
              </a:rPr>
              <a:t> </a:t>
            </a:r>
            <a:r>
              <a:rPr sz="1100">
                <a:latin typeface="Manulife JH Sans" panose="020B0503040401060103" pitchFamily="34" charset="0"/>
                <a:cs typeface="Calibri"/>
              </a:rPr>
              <a:t>–</a:t>
            </a:r>
            <a:r>
              <a:rPr sz="1100" spc="-24">
                <a:latin typeface="Manulife JH Sans" panose="020B0503040401060103" pitchFamily="34" charset="0"/>
                <a:cs typeface="Calibri"/>
              </a:rPr>
              <a:t> </a:t>
            </a:r>
            <a:r>
              <a:rPr sz="1100" spc="-15">
                <a:latin typeface="Manulife JH Sans" panose="020B0503040401060103" pitchFamily="34" charset="0"/>
                <a:cs typeface="Calibri"/>
              </a:rPr>
              <a:t>Beyond</a:t>
            </a:r>
            <a:r>
              <a:rPr sz="1100" spc="-12">
                <a:latin typeface="Manulife JH Sans" panose="020B0503040401060103" pitchFamily="34" charset="0"/>
                <a:cs typeface="Calibri"/>
              </a:rPr>
              <a:t> </a:t>
            </a:r>
            <a:r>
              <a:rPr sz="1100">
                <a:latin typeface="Manulife JH Sans" panose="020B0503040401060103" pitchFamily="34" charset="0"/>
                <a:cs typeface="Calibri"/>
              </a:rPr>
              <a:t>serving</a:t>
            </a:r>
            <a:r>
              <a:rPr sz="1100" spc="-12">
                <a:latin typeface="Manulife JH Sans" panose="020B0503040401060103" pitchFamily="34" charset="0"/>
                <a:cs typeface="Calibri"/>
              </a:rPr>
              <a:t> </a:t>
            </a:r>
            <a:r>
              <a:rPr sz="1100">
                <a:latin typeface="Manulife JH Sans" panose="020B0503040401060103" pitchFamily="34" charset="0"/>
                <a:cs typeface="Calibri"/>
              </a:rPr>
              <a:t>as</a:t>
            </a:r>
            <a:r>
              <a:rPr sz="1100" spc="-12">
                <a:latin typeface="Manulife JH Sans" panose="020B0503040401060103" pitchFamily="34" charset="0"/>
                <a:cs typeface="Calibri"/>
              </a:rPr>
              <a:t> </a:t>
            </a:r>
            <a:r>
              <a:rPr sz="1100">
                <a:latin typeface="Manulife JH Sans" panose="020B0503040401060103" pitchFamily="34" charset="0"/>
                <a:cs typeface="Calibri"/>
              </a:rPr>
              <a:t>a</a:t>
            </a:r>
            <a:r>
              <a:rPr sz="1100" spc="-9">
                <a:latin typeface="Manulife JH Sans" panose="020B0503040401060103" pitchFamily="34" charset="0"/>
                <a:cs typeface="Calibri"/>
              </a:rPr>
              <a:t> </a:t>
            </a:r>
            <a:r>
              <a:rPr sz="1100">
                <a:latin typeface="Manulife JH Sans" panose="020B0503040401060103" pitchFamily="34" charset="0"/>
                <a:cs typeface="Calibri"/>
              </a:rPr>
              <a:t>risk</a:t>
            </a:r>
            <a:r>
              <a:rPr sz="1100" spc="-12">
                <a:latin typeface="Manulife JH Sans" panose="020B0503040401060103" pitchFamily="34" charset="0"/>
                <a:cs typeface="Calibri"/>
              </a:rPr>
              <a:t> </a:t>
            </a:r>
            <a:r>
              <a:rPr sz="1100" spc="-15">
                <a:latin typeface="Manulife JH Sans" panose="020B0503040401060103" pitchFamily="34" charset="0"/>
                <a:cs typeface="Calibri"/>
              </a:rPr>
              <a:t>mitigation</a:t>
            </a:r>
            <a:r>
              <a:rPr sz="1100" spc="-12">
                <a:latin typeface="Manulife JH Sans" panose="020B0503040401060103" pitchFamily="34" charset="0"/>
                <a:cs typeface="Calibri"/>
              </a:rPr>
              <a:t> </a:t>
            </a:r>
            <a:r>
              <a:rPr sz="1100" spc="-15">
                <a:latin typeface="Manulife JH Sans" panose="020B0503040401060103" pitchFamily="34" charset="0"/>
                <a:cs typeface="Calibri"/>
              </a:rPr>
              <a:t>tool,</a:t>
            </a:r>
            <a:r>
              <a:rPr sz="1100" spc="-12">
                <a:latin typeface="Manulife JH Sans" panose="020B0503040401060103" pitchFamily="34" charset="0"/>
                <a:cs typeface="Calibri"/>
              </a:rPr>
              <a:t> </a:t>
            </a:r>
            <a:r>
              <a:rPr sz="1100">
                <a:latin typeface="Manulife JH Sans" panose="020B0503040401060103" pitchFamily="34" charset="0"/>
                <a:cs typeface="Calibri"/>
              </a:rPr>
              <a:t>a</a:t>
            </a:r>
            <a:r>
              <a:rPr sz="1100" spc="-12">
                <a:latin typeface="Manulife JH Sans" panose="020B0503040401060103" pitchFamily="34" charset="0"/>
                <a:cs typeface="Calibri"/>
              </a:rPr>
              <a:t> </a:t>
            </a:r>
            <a:r>
              <a:rPr sz="1100" spc="-6">
                <a:latin typeface="Manulife JH Sans" panose="020B0503040401060103" pitchFamily="34" charset="0"/>
                <a:cs typeface="Calibri"/>
              </a:rPr>
              <a:t>‘social</a:t>
            </a:r>
            <a:r>
              <a:rPr sz="1100" spc="-12">
                <a:latin typeface="Manulife JH Sans" panose="020B0503040401060103" pitchFamily="34" charset="0"/>
                <a:cs typeface="Calibri"/>
              </a:rPr>
              <a:t> </a:t>
            </a:r>
            <a:r>
              <a:rPr sz="1100" spc="-6">
                <a:latin typeface="Manulife JH Sans" panose="020B0503040401060103" pitchFamily="34" charset="0"/>
                <a:cs typeface="Calibri"/>
              </a:rPr>
              <a:t>impact</a:t>
            </a:r>
            <a:r>
              <a:rPr sz="1100" spc="-9">
                <a:latin typeface="Manulife JH Sans" panose="020B0503040401060103" pitchFamily="34" charset="0"/>
                <a:cs typeface="Calibri"/>
              </a:rPr>
              <a:t> </a:t>
            </a:r>
            <a:r>
              <a:rPr sz="1100" spc="-12">
                <a:latin typeface="Manulife JH Sans" panose="020B0503040401060103" pitchFamily="34" charset="0"/>
                <a:cs typeface="Calibri"/>
              </a:rPr>
              <a:t>lens’ </a:t>
            </a:r>
            <a:r>
              <a:rPr sz="1100">
                <a:latin typeface="Manulife JH Sans" panose="020B0503040401060103" pitchFamily="34" charset="0"/>
                <a:cs typeface="Calibri"/>
              </a:rPr>
              <a:t>can</a:t>
            </a:r>
            <a:r>
              <a:rPr sz="1100" spc="-12">
                <a:latin typeface="Manulife JH Sans" panose="020B0503040401060103" pitchFamily="34" charset="0"/>
                <a:cs typeface="Calibri"/>
              </a:rPr>
              <a:t> also </a:t>
            </a:r>
            <a:r>
              <a:rPr sz="1100" spc="-21">
                <a:latin typeface="Manulife JH Sans" panose="020B0503040401060103" pitchFamily="34" charset="0"/>
                <a:cs typeface="Calibri"/>
              </a:rPr>
              <a:t>open</a:t>
            </a:r>
            <a:r>
              <a:rPr sz="1100" spc="-15">
                <a:latin typeface="Manulife JH Sans" panose="020B0503040401060103" pitchFamily="34" charset="0"/>
                <a:cs typeface="Calibri"/>
              </a:rPr>
              <a:t> </a:t>
            </a:r>
            <a:r>
              <a:rPr sz="1100" spc="-12">
                <a:latin typeface="Manulife JH Sans" panose="020B0503040401060103" pitchFamily="34" charset="0"/>
                <a:cs typeface="Calibri"/>
              </a:rPr>
              <a:t>inclusive economic</a:t>
            </a:r>
            <a:r>
              <a:rPr sz="1100" spc="-15">
                <a:latin typeface="Manulife JH Sans" panose="020B0503040401060103" pitchFamily="34" charset="0"/>
                <a:cs typeface="Calibri"/>
              </a:rPr>
              <a:t> </a:t>
            </a:r>
            <a:r>
              <a:rPr sz="1100" spc="-6">
                <a:latin typeface="Manulife JH Sans" panose="020B0503040401060103" pitchFamily="34" charset="0"/>
                <a:cs typeface="Calibri"/>
              </a:rPr>
              <a:t>opportunities</a:t>
            </a:r>
            <a:endParaRPr sz="1100">
              <a:latin typeface="Manulife JH Sans" panose="020B0503040401060103" pitchFamily="34" charset="0"/>
              <a:cs typeface="Calibri"/>
            </a:endParaRPr>
          </a:p>
          <a:p>
            <a:pPr marL="121660" marR="37730" indent="-114345">
              <a:lnSpc>
                <a:spcPct val="150000"/>
              </a:lnSpc>
              <a:buChar char="•"/>
              <a:tabLst>
                <a:tab pos="121660" algn="l"/>
              </a:tabLst>
            </a:pPr>
            <a:r>
              <a:rPr sz="1100" spc="-97">
                <a:latin typeface="Manulife JH Sans" panose="020B0503040401060103" pitchFamily="34" charset="0"/>
                <a:cs typeface="Arial Black"/>
              </a:rPr>
              <a:t>Regulatory</a:t>
            </a:r>
            <a:r>
              <a:rPr sz="1100" spc="-112">
                <a:latin typeface="Manulife JH Sans" panose="020B0503040401060103" pitchFamily="34" charset="0"/>
                <a:cs typeface="Arial Black"/>
              </a:rPr>
              <a:t> </a:t>
            </a:r>
            <a:r>
              <a:rPr sz="1100" spc="-94">
                <a:latin typeface="Manulife JH Sans" panose="020B0503040401060103" pitchFamily="34" charset="0"/>
                <a:cs typeface="Arial Black"/>
              </a:rPr>
              <a:t>environment</a:t>
            </a:r>
            <a:r>
              <a:rPr sz="1100" spc="-112">
                <a:latin typeface="Manulife JH Sans" panose="020B0503040401060103" pitchFamily="34" charset="0"/>
                <a:cs typeface="Arial Black"/>
              </a:rPr>
              <a:t> </a:t>
            </a:r>
            <a:r>
              <a:rPr sz="1100">
                <a:latin typeface="Manulife JH Sans" panose="020B0503040401060103" pitchFamily="34" charset="0"/>
                <a:cs typeface="Calibri"/>
              </a:rPr>
              <a:t>–</a:t>
            </a:r>
            <a:r>
              <a:rPr sz="1100" spc="-9">
                <a:latin typeface="Manulife JH Sans" panose="020B0503040401060103" pitchFamily="34" charset="0"/>
                <a:cs typeface="Calibri"/>
              </a:rPr>
              <a:t> </a:t>
            </a:r>
            <a:r>
              <a:rPr sz="1100" spc="-24">
                <a:latin typeface="Manulife JH Sans" panose="020B0503040401060103" pitchFamily="34" charset="0"/>
                <a:cs typeface="Calibri"/>
              </a:rPr>
              <a:t>Governments</a:t>
            </a:r>
            <a:r>
              <a:rPr sz="1100" spc="-6">
                <a:latin typeface="Manulife JH Sans" panose="020B0503040401060103" pitchFamily="34" charset="0"/>
                <a:cs typeface="Calibri"/>
              </a:rPr>
              <a:t> </a:t>
            </a:r>
            <a:r>
              <a:rPr sz="1100">
                <a:latin typeface="Manulife JH Sans" panose="020B0503040401060103" pitchFamily="34" charset="0"/>
                <a:cs typeface="Calibri"/>
              </a:rPr>
              <a:t>are</a:t>
            </a:r>
            <a:r>
              <a:rPr sz="1100" spc="-9">
                <a:latin typeface="Manulife JH Sans" panose="020B0503040401060103" pitchFamily="34" charset="0"/>
                <a:cs typeface="Calibri"/>
              </a:rPr>
              <a:t> </a:t>
            </a:r>
            <a:r>
              <a:rPr sz="1100">
                <a:latin typeface="Manulife JH Sans" panose="020B0503040401060103" pitchFamily="34" charset="0"/>
                <a:cs typeface="Calibri"/>
              </a:rPr>
              <a:t>increasingly</a:t>
            </a:r>
            <a:r>
              <a:rPr sz="1100" spc="-6">
                <a:latin typeface="Manulife JH Sans" panose="020B0503040401060103" pitchFamily="34" charset="0"/>
                <a:cs typeface="Calibri"/>
              </a:rPr>
              <a:t> </a:t>
            </a:r>
            <a:r>
              <a:rPr sz="1100">
                <a:latin typeface="Manulife JH Sans" panose="020B0503040401060103" pitchFamily="34" charset="0"/>
                <a:cs typeface="Calibri"/>
              </a:rPr>
              <a:t>legislating</a:t>
            </a:r>
            <a:r>
              <a:rPr sz="1100" spc="-6">
                <a:latin typeface="Manulife JH Sans" panose="020B0503040401060103" pitchFamily="34" charset="0"/>
                <a:cs typeface="Calibri"/>
              </a:rPr>
              <a:t> sustainability </a:t>
            </a:r>
            <a:r>
              <a:rPr sz="1100" spc="-18">
                <a:latin typeface="Manulife JH Sans" panose="020B0503040401060103" pitchFamily="34" charset="0"/>
                <a:cs typeface="Calibri"/>
              </a:rPr>
              <a:t>requirements</a:t>
            </a:r>
            <a:r>
              <a:rPr sz="1100" spc="-33">
                <a:latin typeface="Manulife JH Sans" panose="020B0503040401060103" pitchFamily="34" charset="0"/>
                <a:cs typeface="Calibri"/>
              </a:rPr>
              <a:t> </a:t>
            </a:r>
            <a:r>
              <a:rPr sz="1100" spc="-21">
                <a:latin typeface="Manulife JH Sans" panose="020B0503040401060103" pitchFamily="34" charset="0"/>
                <a:cs typeface="Calibri"/>
              </a:rPr>
              <a:t>for</a:t>
            </a:r>
            <a:r>
              <a:rPr sz="1100" spc="-30">
                <a:latin typeface="Manulife JH Sans" panose="020B0503040401060103" pitchFamily="34" charset="0"/>
                <a:cs typeface="Calibri"/>
              </a:rPr>
              <a:t> </a:t>
            </a:r>
            <a:r>
              <a:rPr sz="1100" spc="-6">
                <a:latin typeface="Manulife JH Sans" panose="020B0503040401060103" pitchFamily="34" charset="0"/>
                <a:cs typeface="Calibri"/>
              </a:rPr>
              <a:t>real</a:t>
            </a:r>
            <a:r>
              <a:rPr sz="1100" spc="-33">
                <a:latin typeface="Manulife JH Sans" panose="020B0503040401060103" pitchFamily="34" charset="0"/>
                <a:cs typeface="Calibri"/>
              </a:rPr>
              <a:t> </a:t>
            </a:r>
            <a:r>
              <a:rPr sz="1100">
                <a:latin typeface="Manulife JH Sans" panose="020B0503040401060103" pitchFamily="34" charset="0"/>
                <a:cs typeface="Calibri"/>
              </a:rPr>
              <a:t>estate</a:t>
            </a:r>
            <a:r>
              <a:rPr sz="1100" spc="-30">
                <a:latin typeface="Manulife JH Sans" panose="020B0503040401060103" pitchFamily="34" charset="0"/>
                <a:cs typeface="Calibri"/>
              </a:rPr>
              <a:t> </a:t>
            </a:r>
            <a:r>
              <a:rPr sz="1100" spc="-21">
                <a:latin typeface="Manulife JH Sans" panose="020B0503040401060103" pitchFamily="34" charset="0"/>
                <a:cs typeface="Calibri"/>
              </a:rPr>
              <a:t>owners</a:t>
            </a:r>
            <a:r>
              <a:rPr sz="1100" spc="-30">
                <a:latin typeface="Manulife JH Sans" panose="020B0503040401060103" pitchFamily="34" charset="0"/>
                <a:cs typeface="Calibri"/>
              </a:rPr>
              <a:t> </a:t>
            </a:r>
            <a:r>
              <a:rPr sz="1100">
                <a:latin typeface="Manulife JH Sans" panose="020B0503040401060103" pitchFamily="34" charset="0"/>
                <a:cs typeface="Calibri"/>
              </a:rPr>
              <a:t>and</a:t>
            </a:r>
            <a:r>
              <a:rPr sz="1100" spc="-30">
                <a:latin typeface="Manulife JH Sans" panose="020B0503040401060103" pitchFamily="34" charset="0"/>
                <a:cs typeface="Calibri"/>
              </a:rPr>
              <a:t> </a:t>
            </a:r>
            <a:r>
              <a:rPr sz="1100">
                <a:latin typeface="Manulife JH Sans" panose="020B0503040401060103" pitchFamily="34" charset="0"/>
                <a:cs typeface="Calibri"/>
              </a:rPr>
              <a:t>managers</a:t>
            </a:r>
            <a:r>
              <a:rPr sz="1100" spc="-33">
                <a:latin typeface="Manulife JH Sans" panose="020B0503040401060103" pitchFamily="34" charset="0"/>
                <a:cs typeface="Calibri"/>
              </a:rPr>
              <a:t> </a:t>
            </a:r>
            <a:r>
              <a:rPr sz="1100">
                <a:latin typeface="Manulife JH Sans" panose="020B0503040401060103" pitchFamily="34" charset="0"/>
                <a:cs typeface="Calibri"/>
              </a:rPr>
              <a:t>focused</a:t>
            </a:r>
            <a:r>
              <a:rPr sz="1100" spc="-30">
                <a:latin typeface="Manulife JH Sans" panose="020B0503040401060103" pitchFamily="34" charset="0"/>
                <a:cs typeface="Calibri"/>
              </a:rPr>
              <a:t> </a:t>
            </a:r>
            <a:r>
              <a:rPr sz="1100" spc="-27">
                <a:latin typeface="Manulife JH Sans" panose="020B0503040401060103" pitchFamily="34" charset="0"/>
                <a:cs typeface="Calibri"/>
              </a:rPr>
              <a:t>on</a:t>
            </a:r>
            <a:r>
              <a:rPr sz="1100" spc="-30">
                <a:latin typeface="Manulife JH Sans" panose="020B0503040401060103" pitchFamily="34" charset="0"/>
                <a:cs typeface="Calibri"/>
              </a:rPr>
              <a:t> </a:t>
            </a:r>
            <a:r>
              <a:rPr sz="1100" spc="-12">
                <a:latin typeface="Manulife JH Sans" panose="020B0503040401060103" pitchFamily="34" charset="0"/>
                <a:cs typeface="Calibri"/>
              </a:rPr>
              <a:t>building</a:t>
            </a:r>
            <a:r>
              <a:rPr sz="1100" spc="-30">
                <a:latin typeface="Manulife JH Sans" panose="020B0503040401060103" pitchFamily="34" charset="0"/>
                <a:cs typeface="Calibri"/>
              </a:rPr>
              <a:t> </a:t>
            </a:r>
            <a:r>
              <a:rPr sz="1100" spc="-12">
                <a:latin typeface="Manulife JH Sans" panose="020B0503040401060103" pitchFamily="34" charset="0"/>
                <a:cs typeface="Calibri"/>
              </a:rPr>
              <a:t>energy</a:t>
            </a:r>
            <a:r>
              <a:rPr sz="1100" spc="-30">
                <a:latin typeface="Manulife JH Sans" panose="020B0503040401060103" pitchFamily="34" charset="0"/>
                <a:cs typeface="Calibri"/>
              </a:rPr>
              <a:t> </a:t>
            </a:r>
            <a:r>
              <a:rPr sz="1100">
                <a:latin typeface="Manulife JH Sans" panose="020B0503040401060103" pitchFamily="34" charset="0"/>
                <a:cs typeface="Calibri"/>
              </a:rPr>
              <a:t>use</a:t>
            </a:r>
            <a:r>
              <a:rPr sz="1100" spc="-30">
                <a:latin typeface="Manulife JH Sans" panose="020B0503040401060103" pitchFamily="34" charset="0"/>
                <a:cs typeface="Calibri"/>
              </a:rPr>
              <a:t> </a:t>
            </a:r>
            <a:r>
              <a:rPr sz="1100" spc="-12">
                <a:latin typeface="Manulife JH Sans" panose="020B0503040401060103" pitchFamily="34" charset="0"/>
                <a:cs typeface="Calibri"/>
              </a:rPr>
              <a:t>and/ </a:t>
            </a:r>
            <a:r>
              <a:rPr sz="1100" spc="-6">
                <a:latin typeface="Manulife JH Sans" panose="020B0503040401060103" pitchFamily="34" charset="0"/>
                <a:cs typeface="Calibri"/>
              </a:rPr>
              <a:t>or</a:t>
            </a:r>
            <a:r>
              <a:rPr sz="1100" spc="-33">
                <a:latin typeface="Manulife JH Sans" panose="020B0503040401060103" pitchFamily="34" charset="0"/>
                <a:cs typeface="Calibri"/>
              </a:rPr>
              <a:t> </a:t>
            </a:r>
            <a:r>
              <a:rPr sz="1100">
                <a:latin typeface="Manulife JH Sans" panose="020B0503040401060103" pitchFamily="34" charset="0"/>
                <a:cs typeface="Calibri"/>
              </a:rPr>
              <a:t>emissions</a:t>
            </a:r>
            <a:r>
              <a:rPr sz="1100" spc="-21">
                <a:latin typeface="Manulife JH Sans" panose="020B0503040401060103" pitchFamily="34" charset="0"/>
                <a:cs typeface="Calibri"/>
              </a:rPr>
              <a:t> </a:t>
            </a:r>
            <a:r>
              <a:rPr sz="1100" spc="-12">
                <a:latin typeface="Manulife JH Sans" panose="020B0503040401060103" pitchFamily="34" charset="0"/>
                <a:cs typeface="Calibri"/>
              </a:rPr>
              <a:t>reductions</a:t>
            </a:r>
            <a:r>
              <a:rPr sz="1100" spc="-24">
                <a:latin typeface="Manulife JH Sans" panose="020B0503040401060103" pitchFamily="34" charset="0"/>
                <a:cs typeface="Calibri"/>
              </a:rPr>
              <a:t> </a:t>
            </a:r>
            <a:r>
              <a:rPr sz="1100" spc="-39">
                <a:latin typeface="Manulife JH Sans" panose="020B0503040401060103" pitchFamily="34" charset="0"/>
                <a:cs typeface="Calibri"/>
              </a:rPr>
              <a:t>with</a:t>
            </a:r>
            <a:r>
              <a:rPr sz="1100" spc="-18">
                <a:latin typeface="Manulife JH Sans" panose="020B0503040401060103" pitchFamily="34" charset="0"/>
                <a:cs typeface="Calibri"/>
              </a:rPr>
              <a:t> </a:t>
            </a:r>
            <a:r>
              <a:rPr sz="1100">
                <a:latin typeface="Manulife JH Sans" panose="020B0503040401060103" pitchFamily="34" charset="0"/>
                <a:cs typeface="Calibri"/>
              </a:rPr>
              <a:t>can</a:t>
            </a:r>
            <a:r>
              <a:rPr sz="1100" spc="-24">
                <a:latin typeface="Manulife JH Sans" panose="020B0503040401060103" pitchFamily="34" charset="0"/>
                <a:cs typeface="Calibri"/>
              </a:rPr>
              <a:t> </a:t>
            </a:r>
            <a:r>
              <a:rPr sz="1100" spc="-6">
                <a:latin typeface="Manulife JH Sans" panose="020B0503040401060103" pitchFamily="34" charset="0"/>
                <a:cs typeface="Calibri"/>
              </a:rPr>
              <a:t>result</a:t>
            </a:r>
            <a:r>
              <a:rPr sz="1100" spc="-24">
                <a:latin typeface="Manulife JH Sans" panose="020B0503040401060103" pitchFamily="34" charset="0"/>
                <a:cs typeface="Calibri"/>
              </a:rPr>
              <a:t> </a:t>
            </a:r>
            <a:r>
              <a:rPr sz="1100" spc="-6">
                <a:latin typeface="Manulife JH Sans" panose="020B0503040401060103" pitchFamily="34" charset="0"/>
                <a:cs typeface="Calibri"/>
              </a:rPr>
              <a:t>in</a:t>
            </a:r>
            <a:r>
              <a:rPr sz="1100" spc="-24">
                <a:latin typeface="Manulife JH Sans" panose="020B0503040401060103" pitchFamily="34" charset="0"/>
                <a:cs typeface="Calibri"/>
              </a:rPr>
              <a:t> </a:t>
            </a:r>
            <a:r>
              <a:rPr sz="1100">
                <a:latin typeface="Manulife JH Sans" panose="020B0503040401060103" pitchFamily="34" charset="0"/>
                <a:cs typeface="Calibri"/>
              </a:rPr>
              <a:t>could</a:t>
            </a:r>
            <a:r>
              <a:rPr sz="1100" spc="-24">
                <a:latin typeface="Manulife JH Sans" panose="020B0503040401060103" pitchFamily="34" charset="0"/>
                <a:cs typeface="Calibri"/>
              </a:rPr>
              <a:t> </a:t>
            </a:r>
            <a:r>
              <a:rPr sz="1100" spc="-6">
                <a:latin typeface="Manulife JH Sans" panose="020B0503040401060103" pitchFamily="34" charset="0"/>
                <a:cs typeface="Calibri"/>
              </a:rPr>
              <a:t>lead</a:t>
            </a:r>
            <a:r>
              <a:rPr sz="1100" spc="-24">
                <a:latin typeface="Manulife JH Sans" panose="020B0503040401060103" pitchFamily="34" charset="0"/>
                <a:cs typeface="Calibri"/>
              </a:rPr>
              <a:t> </a:t>
            </a:r>
            <a:r>
              <a:rPr sz="1100" spc="-21">
                <a:latin typeface="Manulife JH Sans" panose="020B0503040401060103" pitchFamily="34" charset="0"/>
                <a:cs typeface="Calibri"/>
              </a:rPr>
              <a:t>to </a:t>
            </a:r>
            <a:r>
              <a:rPr sz="1100">
                <a:latin typeface="Manulife JH Sans" panose="020B0503040401060103" pitchFamily="34" charset="0"/>
                <a:cs typeface="Calibri"/>
              </a:rPr>
              <a:t>increasing</a:t>
            </a:r>
            <a:r>
              <a:rPr sz="1100" spc="-24">
                <a:latin typeface="Manulife JH Sans" panose="020B0503040401060103" pitchFamily="34" charset="0"/>
                <a:cs typeface="Calibri"/>
              </a:rPr>
              <a:t> </a:t>
            </a:r>
            <a:r>
              <a:rPr sz="1100" spc="-15">
                <a:latin typeface="Manulife JH Sans" panose="020B0503040401060103" pitchFamily="34" charset="0"/>
                <a:cs typeface="Calibri"/>
              </a:rPr>
              <a:t>operating</a:t>
            </a:r>
            <a:r>
              <a:rPr sz="1100" spc="-24">
                <a:latin typeface="Manulife JH Sans" panose="020B0503040401060103" pitchFamily="34" charset="0"/>
                <a:cs typeface="Calibri"/>
              </a:rPr>
              <a:t> </a:t>
            </a:r>
            <a:r>
              <a:rPr sz="1100" spc="-6">
                <a:latin typeface="Manulife JH Sans" panose="020B0503040401060103" pitchFamily="34" charset="0"/>
                <a:cs typeface="Calibri"/>
              </a:rPr>
              <a:t>and/or compliance</a:t>
            </a:r>
            <a:r>
              <a:rPr sz="1100" spc="-39">
                <a:latin typeface="Manulife JH Sans" panose="020B0503040401060103" pitchFamily="34" charset="0"/>
                <a:cs typeface="Calibri"/>
              </a:rPr>
              <a:t> </a:t>
            </a:r>
            <a:r>
              <a:rPr sz="1100" spc="-6">
                <a:latin typeface="Manulife JH Sans" panose="020B0503040401060103" pitchFamily="34" charset="0"/>
                <a:cs typeface="Calibri"/>
              </a:rPr>
              <a:t>costs.</a:t>
            </a:r>
            <a:endParaRPr sz="1100">
              <a:latin typeface="Manulife JH Sans" panose="020B0503040401060103" pitchFamily="34" charset="0"/>
              <a:cs typeface="Calibri"/>
            </a:endParaRPr>
          </a:p>
        </p:txBody>
      </p:sp>
      <p:sp>
        <p:nvSpPr>
          <p:cNvPr id="6" name="object 6"/>
          <p:cNvSpPr txBox="1"/>
          <p:nvPr/>
        </p:nvSpPr>
        <p:spPr>
          <a:xfrm>
            <a:off x="1349987" y="1991979"/>
            <a:ext cx="5066101" cy="370576"/>
          </a:xfrm>
          <a:prstGeom prst="rect">
            <a:avLst/>
          </a:prstGeom>
          <a:solidFill>
            <a:srgbClr val="424559"/>
          </a:solidFill>
        </p:spPr>
        <p:txBody>
          <a:bodyPr vert="horz" wrap="square" lIns="0" tIns="94323" rIns="0" bIns="0" rtlCol="0" anchor="ctr">
            <a:spAutoFit/>
          </a:bodyPr>
          <a:lstStyle/>
          <a:p>
            <a:pPr marL="152075">
              <a:spcBef>
                <a:spcPts val="743"/>
              </a:spcBef>
            </a:pPr>
            <a:r>
              <a:rPr sz="1789" spc="-182">
                <a:solidFill>
                  <a:srgbClr val="FFFFFF"/>
                </a:solidFill>
                <a:latin typeface="Manulife JH Sans Demibold" panose="020B0703040401060103" pitchFamily="34" charset="0"/>
                <a:cs typeface="Arial Black"/>
              </a:rPr>
              <a:t>Investment</a:t>
            </a:r>
            <a:r>
              <a:rPr sz="1789" spc="-185">
                <a:solidFill>
                  <a:srgbClr val="FFFFFF"/>
                </a:solidFill>
                <a:latin typeface="Manulife JH Sans Demibold" panose="020B0703040401060103" pitchFamily="34" charset="0"/>
                <a:cs typeface="Arial Black"/>
              </a:rPr>
              <a:t> </a:t>
            </a:r>
            <a:r>
              <a:rPr sz="1789" spc="-176">
                <a:solidFill>
                  <a:srgbClr val="FFFFFF"/>
                </a:solidFill>
                <a:latin typeface="Manulife JH Sans Demibold" panose="020B0703040401060103" pitchFamily="34" charset="0"/>
                <a:cs typeface="Arial Black"/>
              </a:rPr>
              <a:t>Selection</a:t>
            </a:r>
            <a:r>
              <a:rPr sz="1789" spc="-185">
                <a:solidFill>
                  <a:srgbClr val="FFFFFF"/>
                </a:solidFill>
                <a:latin typeface="Manulife JH Sans Demibold" panose="020B0703040401060103" pitchFamily="34" charset="0"/>
                <a:cs typeface="Arial Black"/>
              </a:rPr>
              <a:t> </a:t>
            </a:r>
            <a:r>
              <a:rPr sz="1789" spc="-382">
                <a:solidFill>
                  <a:srgbClr val="FFFFFF"/>
                </a:solidFill>
                <a:latin typeface="Manulife JH Sans Demibold" panose="020B0703040401060103" pitchFamily="34" charset="0"/>
                <a:cs typeface="Arial Black"/>
              </a:rPr>
              <a:t>&amp;</a:t>
            </a:r>
            <a:r>
              <a:rPr sz="1789" spc="-185">
                <a:solidFill>
                  <a:srgbClr val="FFFFFF"/>
                </a:solidFill>
                <a:latin typeface="Manulife JH Sans Demibold" panose="020B0703040401060103" pitchFamily="34" charset="0"/>
                <a:cs typeface="Arial Black"/>
              </a:rPr>
              <a:t> </a:t>
            </a:r>
            <a:r>
              <a:rPr sz="1789" spc="-176">
                <a:solidFill>
                  <a:srgbClr val="FFFFFF"/>
                </a:solidFill>
                <a:latin typeface="Manulife JH Sans Demibold" panose="020B0703040401060103" pitchFamily="34" charset="0"/>
                <a:cs typeface="Arial Black"/>
              </a:rPr>
              <a:t>Screening</a:t>
            </a:r>
            <a:endParaRPr sz="1789">
              <a:latin typeface="Manulife JH Sans Demibold" panose="020B0703040401060103" pitchFamily="34" charset="0"/>
              <a:cs typeface="Arial Black"/>
            </a:endParaRPr>
          </a:p>
        </p:txBody>
      </p:sp>
      <p:sp>
        <p:nvSpPr>
          <p:cNvPr id="7" name="object 7"/>
          <p:cNvSpPr txBox="1"/>
          <p:nvPr/>
        </p:nvSpPr>
        <p:spPr>
          <a:xfrm>
            <a:off x="6797579" y="1991979"/>
            <a:ext cx="3632778" cy="370576"/>
          </a:xfrm>
          <a:prstGeom prst="rect">
            <a:avLst/>
          </a:prstGeom>
          <a:solidFill>
            <a:srgbClr val="424559"/>
          </a:solidFill>
        </p:spPr>
        <p:txBody>
          <a:bodyPr vert="horz" wrap="square" lIns="0" tIns="94323" rIns="0" bIns="0" rtlCol="0" anchor="ctr">
            <a:spAutoFit/>
          </a:bodyPr>
          <a:lstStyle/>
          <a:p>
            <a:pPr marL="152075">
              <a:spcBef>
                <a:spcPts val="743"/>
              </a:spcBef>
            </a:pPr>
            <a:r>
              <a:rPr sz="1789" spc="-179">
                <a:solidFill>
                  <a:srgbClr val="FFFFFF"/>
                </a:solidFill>
                <a:latin typeface="Manulife JH Sans Demibold" panose="020B0703040401060103" pitchFamily="34" charset="0"/>
                <a:cs typeface="Arial Black"/>
              </a:rPr>
              <a:t>Due</a:t>
            </a:r>
            <a:r>
              <a:rPr sz="1789" spc="-191">
                <a:solidFill>
                  <a:srgbClr val="FFFFFF"/>
                </a:solidFill>
                <a:latin typeface="Manulife JH Sans Demibold" panose="020B0703040401060103" pitchFamily="34" charset="0"/>
                <a:cs typeface="Arial Black"/>
              </a:rPr>
              <a:t> </a:t>
            </a:r>
            <a:r>
              <a:rPr sz="1789" spc="-161">
                <a:solidFill>
                  <a:srgbClr val="FFFFFF"/>
                </a:solidFill>
                <a:latin typeface="Manulife JH Sans Demibold" panose="020B0703040401060103" pitchFamily="34" charset="0"/>
                <a:cs typeface="Arial Black"/>
              </a:rPr>
              <a:t>Diligence</a:t>
            </a:r>
            <a:r>
              <a:rPr sz="1789" spc="-191">
                <a:solidFill>
                  <a:srgbClr val="FFFFFF"/>
                </a:solidFill>
                <a:latin typeface="Manulife JH Sans Demibold" panose="020B0703040401060103" pitchFamily="34" charset="0"/>
                <a:cs typeface="Arial Black"/>
              </a:rPr>
              <a:t> </a:t>
            </a:r>
            <a:r>
              <a:rPr sz="1789" spc="-382">
                <a:solidFill>
                  <a:srgbClr val="FFFFFF"/>
                </a:solidFill>
                <a:latin typeface="Manulife JH Sans Demibold" panose="020B0703040401060103" pitchFamily="34" charset="0"/>
                <a:cs typeface="Arial Black"/>
              </a:rPr>
              <a:t>&amp;</a:t>
            </a:r>
            <a:r>
              <a:rPr sz="1789" spc="-191">
                <a:solidFill>
                  <a:srgbClr val="FFFFFF"/>
                </a:solidFill>
                <a:latin typeface="Manulife JH Sans Demibold" panose="020B0703040401060103" pitchFamily="34" charset="0"/>
                <a:cs typeface="Arial Black"/>
              </a:rPr>
              <a:t> </a:t>
            </a:r>
            <a:r>
              <a:rPr sz="1789" spc="-188">
                <a:solidFill>
                  <a:srgbClr val="FFFFFF"/>
                </a:solidFill>
                <a:latin typeface="Manulife JH Sans Demibold" panose="020B0703040401060103" pitchFamily="34" charset="0"/>
                <a:cs typeface="Arial Black"/>
              </a:rPr>
              <a:t>Decisions</a:t>
            </a:r>
            <a:endParaRPr sz="1789">
              <a:latin typeface="Manulife JH Sans Demibold" panose="020B0703040401060103" pitchFamily="34" charset="0"/>
              <a:cs typeface="Arial Black"/>
            </a:endParaRPr>
          </a:p>
        </p:txBody>
      </p:sp>
      <p:sp>
        <p:nvSpPr>
          <p:cNvPr id="8" name="object 8"/>
          <p:cNvSpPr/>
          <p:nvPr/>
        </p:nvSpPr>
        <p:spPr>
          <a:xfrm>
            <a:off x="1358704" y="2497637"/>
            <a:ext cx="1814464" cy="1625433"/>
          </a:xfrm>
          <a:custGeom>
            <a:avLst/>
            <a:gdLst/>
            <a:ahLst/>
            <a:cxnLst/>
            <a:rect l="l" t="t" r="r" b="b"/>
            <a:pathLst>
              <a:path w="2992754" h="2680970">
                <a:moveTo>
                  <a:pt x="2992432" y="0"/>
                </a:moveTo>
                <a:lnTo>
                  <a:pt x="0" y="0"/>
                </a:lnTo>
                <a:lnTo>
                  <a:pt x="0" y="2680829"/>
                </a:lnTo>
                <a:lnTo>
                  <a:pt x="2992432" y="2680829"/>
                </a:lnTo>
                <a:lnTo>
                  <a:pt x="2992432" y="0"/>
                </a:lnTo>
                <a:close/>
              </a:path>
            </a:pathLst>
          </a:custGeom>
          <a:solidFill>
            <a:srgbClr val="00C46E"/>
          </a:solidFill>
        </p:spPr>
        <p:txBody>
          <a:bodyPr wrap="square" lIns="0" tIns="0" rIns="0" bIns="0" rtlCol="0"/>
          <a:lstStyle/>
          <a:p>
            <a:endParaRPr sz="1091"/>
          </a:p>
        </p:txBody>
      </p:sp>
      <p:sp>
        <p:nvSpPr>
          <p:cNvPr id="9" name="object 9"/>
          <p:cNvSpPr txBox="1"/>
          <p:nvPr/>
        </p:nvSpPr>
        <p:spPr>
          <a:xfrm>
            <a:off x="1517415" y="2589453"/>
            <a:ext cx="1072971" cy="541339"/>
          </a:xfrm>
          <a:prstGeom prst="rect">
            <a:avLst/>
          </a:prstGeom>
        </p:spPr>
        <p:txBody>
          <a:bodyPr vert="horz" wrap="square" lIns="0" tIns="28104" rIns="0" bIns="0" rtlCol="0">
            <a:spAutoFit/>
          </a:bodyPr>
          <a:lstStyle/>
          <a:p>
            <a:pPr marR="3080">
              <a:lnSpc>
                <a:spcPts val="2049"/>
              </a:lnSpc>
              <a:spcBef>
                <a:spcPts val="221"/>
              </a:spcBef>
            </a:pPr>
            <a:r>
              <a:rPr sz="1789" spc="-21">
                <a:solidFill>
                  <a:srgbClr val="FFFFFF"/>
                </a:solidFill>
                <a:latin typeface="Manulife JH Sans Demibold" panose="020B0703040401060103" pitchFamily="34" charset="0"/>
                <a:cs typeface="Arial Black"/>
              </a:rPr>
              <a:t>Initial </a:t>
            </a:r>
            <a:r>
              <a:rPr sz="1789" spc="-176">
                <a:solidFill>
                  <a:srgbClr val="FFFFFF"/>
                </a:solidFill>
                <a:latin typeface="Manulife JH Sans Demibold" panose="020B0703040401060103" pitchFamily="34" charset="0"/>
                <a:cs typeface="Arial Black"/>
              </a:rPr>
              <a:t>Screening</a:t>
            </a:r>
            <a:endParaRPr sz="1789">
              <a:latin typeface="Manulife JH Sans Demibold" panose="020B0703040401060103" pitchFamily="34" charset="0"/>
              <a:cs typeface="Arial Black"/>
            </a:endParaRPr>
          </a:p>
        </p:txBody>
      </p:sp>
      <p:sp>
        <p:nvSpPr>
          <p:cNvPr id="10" name="object 10"/>
          <p:cNvSpPr/>
          <p:nvPr/>
        </p:nvSpPr>
        <p:spPr>
          <a:xfrm>
            <a:off x="3172972" y="2497637"/>
            <a:ext cx="1814464" cy="1625433"/>
          </a:xfrm>
          <a:custGeom>
            <a:avLst/>
            <a:gdLst/>
            <a:ahLst/>
            <a:cxnLst/>
            <a:rect l="l" t="t" r="r" b="b"/>
            <a:pathLst>
              <a:path w="2992754" h="2680970">
                <a:moveTo>
                  <a:pt x="2992432" y="0"/>
                </a:moveTo>
                <a:lnTo>
                  <a:pt x="0" y="0"/>
                </a:lnTo>
                <a:lnTo>
                  <a:pt x="0" y="2680829"/>
                </a:lnTo>
                <a:lnTo>
                  <a:pt x="2992432" y="2680829"/>
                </a:lnTo>
                <a:lnTo>
                  <a:pt x="2992432" y="0"/>
                </a:lnTo>
                <a:close/>
              </a:path>
            </a:pathLst>
          </a:custGeom>
          <a:solidFill>
            <a:srgbClr val="00A758"/>
          </a:solidFill>
        </p:spPr>
        <p:txBody>
          <a:bodyPr wrap="square" lIns="0" tIns="0" rIns="0" bIns="0" rtlCol="0"/>
          <a:lstStyle/>
          <a:p>
            <a:endParaRPr sz="1091"/>
          </a:p>
        </p:txBody>
      </p:sp>
      <p:sp>
        <p:nvSpPr>
          <p:cNvPr id="11" name="object 11"/>
          <p:cNvSpPr txBox="1"/>
          <p:nvPr/>
        </p:nvSpPr>
        <p:spPr>
          <a:xfrm>
            <a:off x="3331682" y="2589453"/>
            <a:ext cx="1393669" cy="797820"/>
          </a:xfrm>
          <a:prstGeom prst="rect">
            <a:avLst/>
          </a:prstGeom>
        </p:spPr>
        <p:txBody>
          <a:bodyPr vert="horz" wrap="square" lIns="0" tIns="28104" rIns="0" bIns="0" rtlCol="0">
            <a:spAutoFit/>
          </a:bodyPr>
          <a:lstStyle/>
          <a:p>
            <a:pPr marR="3080">
              <a:lnSpc>
                <a:spcPts val="2049"/>
              </a:lnSpc>
              <a:spcBef>
                <a:spcPts val="221"/>
              </a:spcBef>
            </a:pPr>
            <a:r>
              <a:rPr sz="1789" spc="-21">
                <a:solidFill>
                  <a:srgbClr val="FFFFFF"/>
                </a:solidFill>
                <a:latin typeface="Manulife JH Sans Demibold" panose="020B0703040401060103" pitchFamily="34" charset="0"/>
                <a:cs typeface="Arial Black"/>
              </a:rPr>
              <a:t>Initial </a:t>
            </a:r>
            <a:r>
              <a:rPr sz="1789" spc="-49">
                <a:solidFill>
                  <a:srgbClr val="FFFFFF"/>
                </a:solidFill>
                <a:latin typeface="Manulife JH Sans Demibold" panose="020B0703040401060103" pitchFamily="34" charset="0"/>
                <a:cs typeface="Arial Black"/>
              </a:rPr>
              <a:t>Analysis/ </a:t>
            </a:r>
            <a:r>
              <a:rPr sz="1789" spc="-164">
                <a:solidFill>
                  <a:srgbClr val="FFFFFF"/>
                </a:solidFill>
                <a:latin typeface="Manulife JH Sans Demibold" panose="020B0703040401060103" pitchFamily="34" charset="0"/>
                <a:cs typeface="Arial Black"/>
              </a:rPr>
              <a:t>Underwriting</a:t>
            </a:r>
            <a:endParaRPr sz="1789">
              <a:latin typeface="Manulife JH Sans Demibold" panose="020B0703040401060103" pitchFamily="34" charset="0"/>
              <a:cs typeface="Arial Black"/>
            </a:endParaRPr>
          </a:p>
        </p:txBody>
      </p:sp>
      <p:sp>
        <p:nvSpPr>
          <p:cNvPr id="12" name="object 12"/>
          <p:cNvSpPr/>
          <p:nvPr/>
        </p:nvSpPr>
        <p:spPr>
          <a:xfrm>
            <a:off x="4987241" y="2497637"/>
            <a:ext cx="1814464" cy="1625433"/>
          </a:xfrm>
          <a:custGeom>
            <a:avLst/>
            <a:gdLst/>
            <a:ahLst/>
            <a:cxnLst/>
            <a:rect l="l" t="t" r="r" b="b"/>
            <a:pathLst>
              <a:path w="2992755" h="2680970">
                <a:moveTo>
                  <a:pt x="2992432" y="0"/>
                </a:moveTo>
                <a:lnTo>
                  <a:pt x="0" y="0"/>
                </a:lnTo>
                <a:lnTo>
                  <a:pt x="0" y="2680829"/>
                </a:lnTo>
                <a:lnTo>
                  <a:pt x="2992432" y="2680829"/>
                </a:lnTo>
                <a:lnTo>
                  <a:pt x="2992432" y="0"/>
                </a:lnTo>
                <a:close/>
              </a:path>
            </a:pathLst>
          </a:custGeom>
          <a:solidFill>
            <a:srgbClr val="06874E"/>
          </a:solidFill>
        </p:spPr>
        <p:txBody>
          <a:bodyPr wrap="square" lIns="0" tIns="0" rIns="0" bIns="0" rtlCol="0"/>
          <a:lstStyle/>
          <a:p>
            <a:endParaRPr sz="1091"/>
          </a:p>
        </p:txBody>
      </p:sp>
      <p:sp>
        <p:nvSpPr>
          <p:cNvPr id="13" name="object 13"/>
          <p:cNvSpPr txBox="1"/>
          <p:nvPr/>
        </p:nvSpPr>
        <p:spPr>
          <a:xfrm>
            <a:off x="3172972" y="2589453"/>
            <a:ext cx="3628543" cy="541339"/>
          </a:xfrm>
          <a:prstGeom prst="rect">
            <a:avLst/>
          </a:prstGeom>
        </p:spPr>
        <p:txBody>
          <a:bodyPr vert="horz" wrap="square" lIns="0" tIns="28104" rIns="0" bIns="0" rtlCol="0">
            <a:spAutoFit/>
          </a:bodyPr>
          <a:lstStyle/>
          <a:p>
            <a:pPr marL="1972743" marR="712251">
              <a:lnSpc>
                <a:spcPts val="2049"/>
              </a:lnSpc>
              <a:spcBef>
                <a:spcPts val="221"/>
              </a:spcBef>
            </a:pPr>
            <a:r>
              <a:rPr sz="1789" spc="-170">
                <a:solidFill>
                  <a:srgbClr val="FFFFFF"/>
                </a:solidFill>
                <a:latin typeface="Manulife JH Sans Demibold" panose="020B0703040401060103" pitchFamily="34" charset="0"/>
                <a:cs typeface="Arial Black"/>
              </a:rPr>
              <a:t>Approval </a:t>
            </a:r>
            <a:r>
              <a:rPr sz="1789" spc="-179">
                <a:solidFill>
                  <a:srgbClr val="FFFFFF"/>
                </a:solidFill>
                <a:latin typeface="Manulife JH Sans Demibold" panose="020B0703040401060103" pitchFamily="34" charset="0"/>
                <a:cs typeface="Arial Black"/>
              </a:rPr>
              <a:t>Decision</a:t>
            </a:r>
            <a:endParaRPr sz="1789">
              <a:latin typeface="Manulife JH Sans Demibold" panose="020B0703040401060103" pitchFamily="34" charset="0"/>
              <a:cs typeface="Arial Black"/>
            </a:endParaRPr>
          </a:p>
        </p:txBody>
      </p:sp>
      <p:grpSp>
        <p:nvGrpSpPr>
          <p:cNvPr id="14" name="object 14"/>
          <p:cNvGrpSpPr/>
          <p:nvPr/>
        </p:nvGrpSpPr>
        <p:grpSpPr>
          <a:xfrm>
            <a:off x="6801510" y="2497637"/>
            <a:ext cx="3628726" cy="1625433"/>
            <a:chOff x="13072157" y="4229954"/>
            <a:chExt cx="5985177" cy="2680970"/>
          </a:xfrm>
        </p:grpSpPr>
        <p:sp>
          <p:nvSpPr>
            <p:cNvPr id="15" name="object 15"/>
            <p:cNvSpPr/>
            <p:nvPr/>
          </p:nvSpPr>
          <p:spPr>
            <a:xfrm>
              <a:off x="13072157" y="4229954"/>
              <a:ext cx="2992755" cy="2680970"/>
            </a:xfrm>
            <a:custGeom>
              <a:avLst/>
              <a:gdLst/>
              <a:ahLst/>
              <a:cxnLst/>
              <a:rect l="l" t="t" r="r" b="b"/>
              <a:pathLst>
                <a:path w="2992755" h="2680970">
                  <a:moveTo>
                    <a:pt x="2992432" y="0"/>
                  </a:moveTo>
                  <a:lnTo>
                    <a:pt x="0" y="0"/>
                  </a:lnTo>
                  <a:lnTo>
                    <a:pt x="0" y="2680829"/>
                  </a:lnTo>
                  <a:lnTo>
                    <a:pt x="2992432" y="2680829"/>
                  </a:lnTo>
                  <a:lnTo>
                    <a:pt x="2992432" y="0"/>
                  </a:lnTo>
                  <a:close/>
                </a:path>
              </a:pathLst>
            </a:custGeom>
            <a:solidFill>
              <a:srgbClr val="046138"/>
            </a:solidFill>
          </p:spPr>
          <p:txBody>
            <a:bodyPr wrap="square" lIns="0" tIns="0" rIns="0" bIns="0" rtlCol="0"/>
            <a:lstStyle/>
            <a:p>
              <a:endParaRPr sz="1091"/>
            </a:p>
          </p:txBody>
        </p:sp>
        <p:sp>
          <p:nvSpPr>
            <p:cNvPr id="16" name="object 16"/>
            <p:cNvSpPr/>
            <p:nvPr/>
          </p:nvSpPr>
          <p:spPr>
            <a:xfrm>
              <a:off x="16064579" y="4229954"/>
              <a:ext cx="2992755" cy="2680970"/>
            </a:xfrm>
            <a:custGeom>
              <a:avLst/>
              <a:gdLst/>
              <a:ahLst/>
              <a:cxnLst/>
              <a:rect l="l" t="t" r="r" b="b"/>
              <a:pathLst>
                <a:path w="2992755" h="2680970">
                  <a:moveTo>
                    <a:pt x="2992432" y="0"/>
                  </a:moveTo>
                  <a:lnTo>
                    <a:pt x="0" y="0"/>
                  </a:lnTo>
                  <a:lnTo>
                    <a:pt x="0" y="2680829"/>
                  </a:lnTo>
                  <a:lnTo>
                    <a:pt x="2992432" y="2680829"/>
                  </a:lnTo>
                  <a:lnTo>
                    <a:pt x="2992432" y="0"/>
                  </a:lnTo>
                  <a:close/>
                </a:path>
              </a:pathLst>
            </a:custGeom>
            <a:solidFill>
              <a:srgbClr val="004427"/>
            </a:solidFill>
          </p:spPr>
          <p:txBody>
            <a:bodyPr wrap="square" lIns="0" tIns="0" rIns="0" bIns="0" rtlCol="0"/>
            <a:lstStyle/>
            <a:p>
              <a:endParaRPr sz="1091"/>
            </a:p>
          </p:txBody>
        </p:sp>
      </p:grpSp>
      <p:sp>
        <p:nvSpPr>
          <p:cNvPr id="17" name="object 17"/>
          <p:cNvSpPr txBox="1"/>
          <p:nvPr/>
        </p:nvSpPr>
        <p:spPr>
          <a:xfrm>
            <a:off x="4987240" y="2589453"/>
            <a:ext cx="5443007" cy="284272"/>
          </a:xfrm>
          <a:prstGeom prst="rect">
            <a:avLst/>
          </a:prstGeom>
        </p:spPr>
        <p:txBody>
          <a:bodyPr vert="horz" wrap="square" lIns="0" tIns="8854" rIns="0" bIns="0" rtlCol="0">
            <a:spAutoFit/>
          </a:bodyPr>
          <a:lstStyle/>
          <a:p>
            <a:pPr marL="1972743">
              <a:spcBef>
                <a:spcPts val="69"/>
              </a:spcBef>
              <a:tabLst>
                <a:tab pos="3787250" algn="l"/>
              </a:tabLst>
            </a:pPr>
            <a:r>
              <a:rPr sz="1789" spc="-179">
                <a:solidFill>
                  <a:srgbClr val="FFFFFF"/>
                </a:solidFill>
                <a:latin typeface="Manulife JH Sans Demibold" panose="020B0703040401060103" pitchFamily="34" charset="0"/>
                <a:cs typeface="Arial Black"/>
              </a:rPr>
              <a:t>Due</a:t>
            </a:r>
            <a:r>
              <a:rPr sz="1789" spc="-191">
                <a:solidFill>
                  <a:srgbClr val="FFFFFF"/>
                </a:solidFill>
                <a:latin typeface="Manulife JH Sans Demibold" panose="020B0703040401060103" pitchFamily="34" charset="0"/>
                <a:cs typeface="Arial Black"/>
              </a:rPr>
              <a:t> </a:t>
            </a:r>
            <a:r>
              <a:rPr sz="1789" spc="-167">
                <a:solidFill>
                  <a:srgbClr val="FFFFFF"/>
                </a:solidFill>
                <a:latin typeface="Manulife JH Sans Demibold" panose="020B0703040401060103" pitchFamily="34" charset="0"/>
                <a:cs typeface="Arial Black"/>
              </a:rPr>
              <a:t>Diligence</a:t>
            </a:r>
            <a:r>
              <a:rPr sz="1789">
                <a:solidFill>
                  <a:srgbClr val="FFFFFF"/>
                </a:solidFill>
                <a:latin typeface="Arial Black"/>
                <a:cs typeface="Arial Black"/>
              </a:rPr>
              <a:t>	</a:t>
            </a:r>
            <a:r>
              <a:rPr sz="1789" spc="-127">
                <a:solidFill>
                  <a:srgbClr val="FFFFFF"/>
                </a:solidFill>
                <a:latin typeface="Manulife JH Sans Demibold" panose="020B0703040401060103" pitchFamily="34" charset="0"/>
                <a:cs typeface="Arial Black"/>
              </a:rPr>
              <a:t>Finalize</a:t>
            </a:r>
            <a:r>
              <a:rPr sz="1789" spc="-161">
                <a:solidFill>
                  <a:srgbClr val="FFFFFF"/>
                </a:solidFill>
                <a:latin typeface="Manulife JH Sans Demibold" panose="020B0703040401060103" pitchFamily="34" charset="0"/>
                <a:cs typeface="Arial Black"/>
              </a:rPr>
              <a:t> </a:t>
            </a:r>
            <a:r>
              <a:rPr sz="1789" spc="-167">
                <a:solidFill>
                  <a:srgbClr val="FFFFFF"/>
                </a:solidFill>
                <a:latin typeface="Manulife JH Sans Demibold" panose="020B0703040401060103" pitchFamily="34" charset="0"/>
                <a:cs typeface="Arial Black"/>
              </a:rPr>
              <a:t>Deal</a:t>
            </a:r>
            <a:endParaRPr sz="1789">
              <a:latin typeface="Manulife JH Sans Demibold" panose="020B0703040401060103" pitchFamily="34" charset="0"/>
              <a:cs typeface="Arial Black"/>
            </a:endParaRPr>
          </a:p>
        </p:txBody>
      </p:sp>
      <p:grpSp>
        <p:nvGrpSpPr>
          <p:cNvPr id="18" name="object 18"/>
          <p:cNvGrpSpPr/>
          <p:nvPr/>
        </p:nvGrpSpPr>
        <p:grpSpPr>
          <a:xfrm>
            <a:off x="2843765" y="3467594"/>
            <a:ext cx="6099941" cy="655640"/>
            <a:chOff x="6544303" y="5829789"/>
            <a:chExt cx="10061172" cy="1081405"/>
          </a:xfrm>
        </p:grpSpPr>
        <p:sp>
          <p:nvSpPr>
            <p:cNvPr id="19" name="object 19"/>
            <p:cNvSpPr/>
            <p:nvPr/>
          </p:nvSpPr>
          <p:spPr>
            <a:xfrm>
              <a:off x="6544303" y="5829789"/>
              <a:ext cx="1081405" cy="1081405"/>
            </a:xfrm>
            <a:custGeom>
              <a:avLst/>
              <a:gdLst/>
              <a:ahLst/>
              <a:cxnLst/>
              <a:rect l="l" t="t" r="r" b="b"/>
              <a:pathLst>
                <a:path w="1081404" h="1081404">
                  <a:moveTo>
                    <a:pt x="540496" y="0"/>
                  </a:moveTo>
                  <a:lnTo>
                    <a:pt x="0" y="540496"/>
                  </a:lnTo>
                  <a:lnTo>
                    <a:pt x="540496" y="1080993"/>
                  </a:lnTo>
                  <a:lnTo>
                    <a:pt x="1080993" y="540496"/>
                  </a:lnTo>
                  <a:lnTo>
                    <a:pt x="540496" y="0"/>
                  </a:lnTo>
                  <a:close/>
                </a:path>
              </a:pathLst>
            </a:custGeom>
            <a:solidFill>
              <a:srgbClr val="00C46E"/>
            </a:solidFill>
          </p:spPr>
          <p:txBody>
            <a:bodyPr wrap="square" lIns="0" tIns="0" rIns="0" bIns="0" rtlCol="0"/>
            <a:lstStyle/>
            <a:p>
              <a:endParaRPr sz="1091"/>
            </a:p>
          </p:txBody>
        </p:sp>
        <p:sp>
          <p:nvSpPr>
            <p:cNvPr id="20" name="object 20"/>
            <p:cNvSpPr/>
            <p:nvPr/>
          </p:nvSpPr>
          <p:spPr>
            <a:xfrm>
              <a:off x="9539221" y="5829789"/>
              <a:ext cx="1081405" cy="1081405"/>
            </a:xfrm>
            <a:custGeom>
              <a:avLst/>
              <a:gdLst/>
              <a:ahLst/>
              <a:cxnLst/>
              <a:rect l="l" t="t" r="r" b="b"/>
              <a:pathLst>
                <a:path w="1081404" h="1081404">
                  <a:moveTo>
                    <a:pt x="540496" y="0"/>
                  </a:moveTo>
                  <a:lnTo>
                    <a:pt x="0" y="540496"/>
                  </a:lnTo>
                  <a:lnTo>
                    <a:pt x="540496" y="1080993"/>
                  </a:lnTo>
                  <a:lnTo>
                    <a:pt x="1080993" y="540496"/>
                  </a:lnTo>
                  <a:lnTo>
                    <a:pt x="540496" y="0"/>
                  </a:lnTo>
                  <a:close/>
                </a:path>
              </a:pathLst>
            </a:custGeom>
            <a:solidFill>
              <a:srgbClr val="00A758"/>
            </a:solidFill>
          </p:spPr>
          <p:txBody>
            <a:bodyPr wrap="square" lIns="0" tIns="0" rIns="0" bIns="0" rtlCol="0"/>
            <a:lstStyle/>
            <a:p>
              <a:endParaRPr sz="1091"/>
            </a:p>
          </p:txBody>
        </p:sp>
        <p:sp>
          <p:nvSpPr>
            <p:cNvPr id="21" name="object 21"/>
            <p:cNvSpPr/>
            <p:nvPr/>
          </p:nvSpPr>
          <p:spPr>
            <a:xfrm>
              <a:off x="12525163" y="5829789"/>
              <a:ext cx="1081405" cy="1081405"/>
            </a:xfrm>
            <a:custGeom>
              <a:avLst/>
              <a:gdLst/>
              <a:ahLst/>
              <a:cxnLst/>
              <a:rect l="l" t="t" r="r" b="b"/>
              <a:pathLst>
                <a:path w="1081405" h="1081404">
                  <a:moveTo>
                    <a:pt x="540496" y="0"/>
                  </a:moveTo>
                  <a:lnTo>
                    <a:pt x="0" y="540496"/>
                  </a:lnTo>
                  <a:lnTo>
                    <a:pt x="540496" y="1080993"/>
                  </a:lnTo>
                  <a:lnTo>
                    <a:pt x="1080993" y="540496"/>
                  </a:lnTo>
                  <a:lnTo>
                    <a:pt x="540496" y="0"/>
                  </a:lnTo>
                  <a:close/>
                </a:path>
              </a:pathLst>
            </a:custGeom>
            <a:solidFill>
              <a:srgbClr val="06874E"/>
            </a:solidFill>
          </p:spPr>
          <p:txBody>
            <a:bodyPr wrap="square" lIns="0" tIns="0" rIns="0" bIns="0" rtlCol="0"/>
            <a:lstStyle/>
            <a:p>
              <a:endParaRPr sz="1091"/>
            </a:p>
          </p:txBody>
        </p:sp>
        <p:sp>
          <p:nvSpPr>
            <p:cNvPr id="22" name="object 22"/>
            <p:cNvSpPr/>
            <p:nvPr/>
          </p:nvSpPr>
          <p:spPr>
            <a:xfrm>
              <a:off x="15524070" y="5829789"/>
              <a:ext cx="1081405" cy="1081405"/>
            </a:xfrm>
            <a:custGeom>
              <a:avLst/>
              <a:gdLst/>
              <a:ahLst/>
              <a:cxnLst/>
              <a:rect l="l" t="t" r="r" b="b"/>
              <a:pathLst>
                <a:path w="1081405" h="1081404">
                  <a:moveTo>
                    <a:pt x="540496" y="0"/>
                  </a:moveTo>
                  <a:lnTo>
                    <a:pt x="0" y="540496"/>
                  </a:lnTo>
                  <a:lnTo>
                    <a:pt x="540496" y="1080993"/>
                  </a:lnTo>
                  <a:lnTo>
                    <a:pt x="1080993" y="540496"/>
                  </a:lnTo>
                  <a:lnTo>
                    <a:pt x="540496" y="0"/>
                  </a:lnTo>
                  <a:close/>
                </a:path>
              </a:pathLst>
            </a:custGeom>
            <a:solidFill>
              <a:srgbClr val="046138"/>
            </a:solidFill>
          </p:spPr>
          <p:txBody>
            <a:bodyPr wrap="square" lIns="0" tIns="0" rIns="0" bIns="0" rtlCol="0"/>
            <a:lstStyle/>
            <a:p>
              <a:endParaRPr sz="1091"/>
            </a:p>
          </p:txBody>
        </p:sp>
      </p:grpSp>
      <p:sp>
        <p:nvSpPr>
          <p:cNvPr id="23" name="object 23"/>
          <p:cNvSpPr/>
          <p:nvPr/>
        </p:nvSpPr>
        <p:spPr>
          <a:xfrm>
            <a:off x="6512318" y="1939296"/>
            <a:ext cx="189031" cy="474309"/>
          </a:xfrm>
          <a:custGeom>
            <a:avLst/>
            <a:gdLst/>
            <a:ahLst/>
            <a:cxnLst/>
            <a:rect l="l" t="t" r="r" b="b"/>
            <a:pathLst>
              <a:path w="311784" h="782320">
                <a:moveTo>
                  <a:pt x="0" y="0"/>
                </a:moveTo>
                <a:lnTo>
                  <a:pt x="0" y="781923"/>
                </a:lnTo>
                <a:lnTo>
                  <a:pt x="311184" y="390961"/>
                </a:lnTo>
                <a:lnTo>
                  <a:pt x="0" y="0"/>
                </a:lnTo>
                <a:close/>
              </a:path>
            </a:pathLst>
          </a:custGeom>
          <a:solidFill>
            <a:srgbClr val="B1B1B1"/>
          </a:solidFill>
        </p:spPr>
        <p:txBody>
          <a:bodyPr wrap="square" lIns="0" tIns="0" rIns="0" bIns="0" rtlCol="0" anchor="ctr"/>
          <a:lstStyle/>
          <a:p>
            <a:endParaRPr sz="1091"/>
          </a:p>
        </p:txBody>
      </p:sp>
      <p:sp>
        <p:nvSpPr>
          <p:cNvPr id="24" name="Text Placeholder 4">
            <a:extLst>
              <a:ext uri="{FF2B5EF4-FFF2-40B4-BE49-F238E27FC236}">
                <a16:creationId xmlns:a16="http://schemas.microsoft.com/office/drawing/2014/main" id="{78725C9F-86DB-BAF9-F757-387A9AF7F4C6}"/>
              </a:ext>
            </a:extLst>
          </p:cNvPr>
          <p:cNvSpPr txBox="1">
            <a:spLocks/>
          </p:cNvSpPr>
          <p:nvPr/>
        </p:nvSpPr>
        <p:spPr>
          <a:xfrm>
            <a:off x="336181" y="519437"/>
            <a:ext cx="505241" cy="4848630"/>
          </a:xfrm>
          <a:prstGeom prst="rect">
            <a:avLst/>
          </a:prstGeom>
        </p:spPr>
        <p:txBody>
          <a:bodyPr vert="vert270" lIns="0" tIns="0" rIns="0" bIns="0" rtlCol="0">
            <a:noAutofit/>
          </a:bodyPr>
          <a:lstStyle>
            <a:lvl1pPr marL="0" indent="0" algn="r" defTabSz="914400" rtl="0" eaLnBrk="1" latinLnBrk="0" hangingPunct="1">
              <a:lnSpc>
                <a:spcPct val="95000"/>
              </a:lnSpc>
              <a:spcBef>
                <a:spcPts val="1200"/>
              </a:spcBef>
              <a:buClr>
                <a:schemeClr val="tx1"/>
              </a:buClr>
              <a:buSzPct val="115000"/>
              <a:buFont typeface="Arial" panose="020B0604020202020204" pitchFamily="34" charset="0"/>
              <a:buNone/>
              <a:defRPr sz="2800" kern="1200">
                <a:solidFill>
                  <a:schemeClr val="bg1"/>
                </a:solidFill>
                <a:latin typeface="Manulife JH Sans" panose="020B0503040401060103" pitchFamily="34" charset="0"/>
                <a:ea typeface="+mn-ea"/>
                <a:cs typeface="+mn-cs"/>
              </a:defRPr>
            </a:lvl1pPr>
            <a:lvl2pPr marL="338328" indent="0" algn="l" defTabSz="914400" rtl="0" eaLnBrk="1" latinLnBrk="0" hangingPunct="1">
              <a:lnSpc>
                <a:spcPct val="95000"/>
              </a:lnSpc>
              <a:spcBef>
                <a:spcPts val="900"/>
              </a:spcBef>
              <a:buClr>
                <a:schemeClr val="tx1"/>
              </a:buClr>
              <a:buSzPct val="115000"/>
              <a:buFont typeface="Arial" panose="020B0604020202020204" pitchFamily="34" charset="0"/>
              <a:buNone/>
              <a:defRPr sz="1800" kern="1200">
                <a:solidFill>
                  <a:schemeClr val="bg1"/>
                </a:solidFill>
                <a:latin typeface="Manulife JH Sans" panose="020B0503040401060103" pitchFamily="34" charset="0"/>
                <a:ea typeface="+mn-ea"/>
                <a:cs typeface="+mn-cs"/>
              </a:defRPr>
            </a:lvl2pPr>
            <a:lvl3pPr marL="685800" indent="0" algn="l" defTabSz="914400" rtl="0" eaLnBrk="1" latinLnBrk="0" hangingPunct="1">
              <a:lnSpc>
                <a:spcPct val="95000"/>
              </a:lnSpc>
              <a:spcBef>
                <a:spcPts val="800"/>
              </a:spcBef>
              <a:buClr>
                <a:schemeClr val="tx1"/>
              </a:buClr>
              <a:buSzPct val="115000"/>
              <a:buFont typeface="Arial" panose="020B0604020202020204" pitchFamily="34" charset="0"/>
              <a:buNone/>
              <a:defRPr sz="1600" kern="1200">
                <a:solidFill>
                  <a:schemeClr val="bg1"/>
                </a:solidFill>
                <a:latin typeface="Manulife JH Sans" panose="020B0503040401060103" pitchFamily="34" charset="0"/>
                <a:ea typeface="+mn-ea"/>
                <a:cs typeface="+mn-cs"/>
              </a:defRPr>
            </a:lvl3pPr>
            <a:lvl4pPr marL="101498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bg1"/>
                </a:solidFill>
                <a:latin typeface="Manulife JH Sans" panose="020B0503040401060103" pitchFamily="34" charset="0"/>
                <a:ea typeface="+mn-ea"/>
                <a:cs typeface="+mn-cs"/>
              </a:defRPr>
            </a:lvl4pPr>
            <a:lvl5pPr marL="138074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bg1"/>
                </a:solidFill>
                <a:latin typeface="Manulife JH Sans" panose="020B0503040401060103" pitchFamily="34" charset="0"/>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9pPr>
          </a:lstStyle>
          <a:p>
            <a:r>
              <a:rPr lang="en-US"/>
              <a:t>Sustainability</a:t>
            </a:r>
          </a:p>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308100" y="948963"/>
            <a:ext cx="10377282" cy="621789"/>
          </a:xfrm>
          <a:prstGeom prst="rect">
            <a:avLst/>
          </a:prstGeom>
        </p:spPr>
        <p:txBody>
          <a:bodyPr vert="horz" lIns="0" tIns="0" rIns="0" bIns="0" rtlCol="0">
            <a:noAutofit/>
          </a:bodyPr>
          <a:lstStyle>
            <a:defPPr>
              <a:defRPr lang="en-US"/>
            </a:defPPr>
            <a:lvl1pPr indent="0" defTabSz="914400">
              <a:lnSpc>
                <a:spcPct val="95000"/>
              </a:lnSpc>
              <a:spcBef>
                <a:spcPts val="1200"/>
              </a:spcBef>
              <a:buClr>
                <a:schemeClr val="tx1"/>
              </a:buClr>
              <a:buSzPct val="115000"/>
              <a:buFont typeface="Arial" panose="020B0604020202020204" pitchFamily="34" charset="0"/>
              <a:buNone/>
              <a:defRPr sz="1400" b="1">
                <a:solidFill>
                  <a:schemeClr val="accent1"/>
                </a:solidFill>
                <a:latin typeface="Manulife JH Sans Demibold" panose="020B0703040401060103" pitchFamily="34" charset="0"/>
              </a:defRPr>
            </a:lvl1pPr>
            <a:lvl2pPr marL="338328" indent="0" defTabSz="914400">
              <a:lnSpc>
                <a:spcPct val="95000"/>
              </a:lnSpc>
              <a:spcBef>
                <a:spcPts val="900"/>
              </a:spcBef>
              <a:buClr>
                <a:schemeClr val="tx1"/>
              </a:buClr>
              <a:buSzPct val="115000"/>
              <a:buFont typeface="Arial" panose="020B0604020202020204" pitchFamily="34" charset="0"/>
              <a:buNone/>
              <a:defRPr>
                <a:solidFill>
                  <a:schemeClr val="tx2"/>
                </a:solidFill>
                <a:latin typeface="Arial" panose="020B0604020202020204" pitchFamily="34" charset="0"/>
              </a:defRPr>
            </a:lvl2pPr>
            <a:lvl3pPr marL="685800" indent="0" defTabSz="914400">
              <a:lnSpc>
                <a:spcPct val="95000"/>
              </a:lnSpc>
              <a:spcBef>
                <a:spcPts val="800"/>
              </a:spcBef>
              <a:buClr>
                <a:schemeClr val="tx1"/>
              </a:buClr>
              <a:buSzPct val="115000"/>
              <a:buFont typeface="Arial" panose="020B0604020202020204" pitchFamily="34" charset="0"/>
              <a:buNone/>
              <a:defRPr sz="1600">
                <a:solidFill>
                  <a:schemeClr val="tx2"/>
                </a:solidFill>
                <a:latin typeface="Arial" panose="020B0604020202020204" pitchFamily="34" charset="0"/>
              </a:defRPr>
            </a:lvl3pPr>
            <a:lvl4pPr marL="1014984" indent="0" defTabSz="914400">
              <a:lnSpc>
                <a:spcPct val="95000"/>
              </a:lnSpc>
              <a:spcBef>
                <a:spcPts val="600"/>
              </a:spcBef>
              <a:buClr>
                <a:schemeClr val="tx1"/>
              </a:buClr>
              <a:buSzPct val="115000"/>
              <a:buFont typeface="Arial" panose="020B0604020202020204" pitchFamily="34" charset="0"/>
              <a:buNone/>
              <a:defRPr sz="1400">
                <a:solidFill>
                  <a:schemeClr val="tx2"/>
                </a:solidFill>
                <a:latin typeface="Arial" panose="020B0604020202020204" pitchFamily="34" charset="0"/>
              </a:defRPr>
            </a:lvl4pPr>
            <a:lvl5pPr marL="1380744" indent="0" defTabSz="914400">
              <a:lnSpc>
                <a:spcPct val="95000"/>
              </a:lnSpc>
              <a:spcBef>
                <a:spcPts val="600"/>
              </a:spcBef>
              <a:buClr>
                <a:schemeClr val="tx1"/>
              </a:buClr>
              <a:buSzPct val="115000"/>
              <a:buFont typeface="Arial" panose="020B0604020202020204" pitchFamily="34" charset="0"/>
              <a:buNone/>
              <a:defRPr sz="1400">
                <a:solidFill>
                  <a:schemeClr val="tx2"/>
                </a:solidFill>
                <a:latin typeface="Arial" panose="020B0604020202020204" pitchFamily="34" charset="0"/>
              </a:defRPr>
            </a:lvl5pPr>
            <a:lvl6pPr marL="1609344" indent="-228600" defTabSz="914400">
              <a:lnSpc>
                <a:spcPct val="95000"/>
              </a:lnSpc>
              <a:spcBef>
                <a:spcPts val="600"/>
              </a:spcBef>
              <a:buClr>
                <a:schemeClr val="tx1"/>
              </a:buClr>
              <a:buSzPct val="115000"/>
              <a:buFont typeface="Arial" panose="020B0604020202020204" pitchFamily="34" charset="0"/>
              <a:buChar char="•"/>
              <a:defRPr sz="1400">
                <a:solidFill>
                  <a:schemeClr val="tx2"/>
                </a:solidFill>
                <a:latin typeface="Arial" panose="020B0604020202020204" pitchFamily="34" charset="0"/>
              </a:defRPr>
            </a:lvl6pPr>
            <a:lvl7pPr marL="1609344" indent="-228600" defTabSz="914400">
              <a:lnSpc>
                <a:spcPct val="95000"/>
              </a:lnSpc>
              <a:spcBef>
                <a:spcPts val="600"/>
              </a:spcBef>
              <a:buClr>
                <a:schemeClr val="tx1"/>
              </a:buClr>
              <a:buSzPct val="115000"/>
              <a:buFont typeface="Arial" panose="020B0604020202020204" pitchFamily="34" charset="0"/>
              <a:buChar char="•"/>
              <a:defRPr sz="1400">
                <a:solidFill>
                  <a:schemeClr val="tx2"/>
                </a:solidFill>
                <a:latin typeface="Arial" panose="020B0604020202020204" pitchFamily="34" charset="0"/>
              </a:defRPr>
            </a:lvl7pPr>
            <a:lvl8pPr marL="1609344" indent="-228600" defTabSz="914400">
              <a:lnSpc>
                <a:spcPct val="95000"/>
              </a:lnSpc>
              <a:spcBef>
                <a:spcPts val="600"/>
              </a:spcBef>
              <a:buClr>
                <a:schemeClr val="tx1"/>
              </a:buClr>
              <a:buSzPct val="115000"/>
              <a:buFont typeface="Arial" panose="020B0604020202020204" pitchFamily="34" charset="0"/>
              <a:buChar char="•"/>
              <a:defRPr sz="1400">
                <a:solidFill>
                  <a:schemeClr val="tx2"/>
                </a:solidFill>
                <a:latin typeface="Arial" panose="020B0604020202020204" pitchFamily="34" charset="0"/>
              </a:defRPr>
            </a:lvl8pPr>
            <a:lvl9pPr marL="1609344" indent="-228600" defTabSz="914400">
              <a:lnSpc>
                <a:spcPct val="95000"/>
              </a:lnSpc>
              <a:spcBef>
                <a:spcPts val="600"/>
              </a:spcBef>
              <a:buClr>
                <a:schemeClr val="tx1"/>
              </a:buClr>
              <a:buSzPct val="115000"/>
              <a:buFont typeface="Arial" panose="020B0604020202020204" pitchFamily="34" charset="0"/>
              <a:buChar char="•"/>
              <a:defRPr sz="1400">
                <a:solidFill>
                  <a:schemeClr val="tx2"/>
                </a:solidFill>
                <a:latin typeface="Arial" panose="020B0604020202020204" pitchFamily="34" charset="0"/>
              </a:defRPr>
            </a:lvl9pPr>
          </a:lstStyle>
          <a:p>
            <a:r>
              <a:rPr lang="en-US"/>
              <a:t>The below list of various considerations is not exhaustive and meant to work in tandem with the existing sustainability initial analysis checklist for initial filtering of potential acquisitions in support of prioritization for single-asset opportunities</a:t>
            </a:r>
          </a:p>
        </p:txBody>
      </p:sp>
      <p:grpSp>
        <p:nvGrpSpPr>
          <p:cNvPr id="19" name="object 19"/>
          <p:cNvGrpSpPr/>
          <p:nvPr/>
        </p:nvGrpSpPr>
        <p:grpSpPr>
          <a:xfrm>
            <a:off x="1295402" y="10231479"/>
            <a:ext cx="9219697" cy="0"/>
            <a:chOff x="4101595" y="10145240"/>
            <a:chExt cx="15206856" cy="0"/>
          </a:xfrm>
        </p:grpSpPr>
        <p:sp>
          <p:nvSpPr>
            <p:cNvPr id="20" name="object 20"/>
            <p:cNvSpPr/>
            <p:nvPr/>
          </p:nvSpPr>
          <p:spPr>
            <a:xfrm>
              <a:off x="4101595" y="10145240"/>
              <a:ext cx="3783329" cy="0"/>
            </a:xfrm>
            <a:custGeom>
              <a:avLst/>
              <a:gdLst/>
              <a:ahLst/>
              <a:cxnLst/>
              <a:rect l="l" t="t" r="r" b="b"/>
              <a:pathLst>
                <a:path w="3783329">
                  <a:moveTo>
                    <a:pt x="0" y="0"/>
                  </a:moveTo>
                  <a:lnTo>
                    <a:pt x="3782701" y="0"/>
                  </a:lnTo>
                </a:path>
              </a:pathLst>
            </a:custGeom>
            <a:ln w="3175">
              <a:solidFill>
                <a:srgbClr val="CFCFCF"/>
              </a:solidFill>
            </a:ln>
          </p:spPr>
          <p:txBody>
            <a:bodyPr wrap="square" lIns="0" tIns="0" rIns="0" bIns="0" rtlCol="0"/>
            <a:lstStyle/>
            <a:p>
              <a:endParaRPr sz="1091">
                <a:latin typeface="Manulife JH Sans" panose="020B0503040401060103" pitchFamily="34" charset="0"/>
              </a:endParaRPr>
            </a:p>
          </p:txBody>
        </p:sp>
        <p:sp>
          <p:nvSpPr>
            <p:cNvPr id="21" name="object 21"/>
            <p:cNvSpPr/>
            <p:nvPr/>
          </p:nvSpPr>
          <p:spPr>
            <a:xfrm>
              <a:off x="7884298" y="10145240"/>
              <a:ext cx="3783329" cy="0"/>
            </a:xfrm>
            <a:custGeom>
              <a:avLst/>
              <a:gdLst/>
              <a:ahLst/>
              <a:cxnLst/>
              <a:rect l="l" t="t" r="r" b="b"/>
              <a:pathLst>
                <a:path w="3783329">
                  <a:moveTo>
                    <a:pt x="0" y="0"/>
                  </a:moveTo>
                  <a:lnTo>
                    <a:pt x="3782701" y="0"/>
                  </a:lnTo>
                </a:path>
              </a:pathLst>
            </a:custGeom>
            <a:ln w="3175">
              <a:solidFill>
                <a:srgbClr val="CFCFCF"/>
              </a:solidFill>
            </a:ln>
          </p:spPr>
          <p:txBody>
            <a:bodyPr wrap="square" lIns="0" tIns="0" rIns="0" bIns="0" rtlCol="0"/>
            <a:lstStyle/>
            <a:p>
              <a:endParaRPr sz="1091">
                <a:latin typeface="Manulife JH Sans" panose="020B0503040401060103" pitchFamily="34" charset="0"/>
              </a:endParaRPr>
            </a:p>
          </p:txBody>
        </p:sp>
        <p:sp>
          <p:nvSpPr>
            <p:cNvPr id="22" name="object 22"/>
            <p:cNvSpPr/>
            <p:nvPr/>
          </p:nvSpPr>
          <p:spPr>
            <a:xfrm>
              <a:off x="11666999" y="10145240"/>
              <a:ext cx="3820795" cy="0"/>
            </a:xfrm>
            <a:custGeom>
              <a:avLst/>
              <a:gdLst/>
              <a:ahLst/>
              <a:cxnLst/>
              <a:rect l="l" t="t" r="r" b="b"/>
              <a:pathLst>
                <a:path w="3820794">
                  <a:moveTo>
                    <a:pt x="0" y="0"/>
                  </a:moveTo>
                  <a:lnTo>
                    <a:pt x="3820658" y="0"/>
                  </a:lnTo>
                </a:path>
              </a:pathLst>
            </a:custGeom>
            <a:ln w="3175">
              <a:solidFill>
                <a:srgbClr val="CFCFCF"/>
              </a:solidFill>
            </a:ln>
          </p:spPr>
          <p:txBody>
            <a:bodyPr wrap="square" lIns="0" tIns="0" rIns="0" bIns="0" rtlCol="0"/>
            <a:lstStyle/>
            <a:p>
              <a:endParaRPr sz="1091">
                <a:latin typeface="Manulife JH Sans" panose="020B0503040401060103" pitchFamily="34" charset="0"/>
              </a:endParaRPr>
            </a:p>
          </p:txBody>
        </p:sp>
        <p:sp>
          <p:nvSpPr>
            <p:cNvPr id="23" name="object 23"/>
            <p:cNvSpPr/>
            <p:nvPr/>
          </p:nvSpPr>
          <p:spPr>
            <a:xfrm>
              <a:off x="15487656" y="10145240"/>
              <a:ext cx="3820795" cy="0"/>
            </a:xfrm>
            <a:custGeom>
              <a:avLst/>
              <a:gdLst/>
              <a:ahLst/>
              <a:cxnLst/>
              <a:rect l="l" t="t" r="r" b="b"/>
              <a:pathLst>
                <a:path w="3820794">
                  <a:moveTo>
                    <a:pt x="0" y="0"/>
                  </a:moveTo>
                  <a:lnTo>
                    <a:pt x="3820658" y="0"/>
                  </a:lnTo>
                </a:path>
              </a:pathLst>
            </a:custGeom>
            <a:ln w="3175">
              <a:solidFill>
                <a:srgbClr val="CFCFCF"/>
              </a:solidFill>
            </a:ln>
          </p:spPr>
          <p:txBody>
            <a:bodyPr wrap="square" lIns="0" tIns="0" rIns="0" bIns="0" rtlCol="0"/>
            <a:lstStyle/>
            <a:p>
              <a:endParaRPr sz="1091">
                <a:latin typeface="Manulife JH Sans" panose="020B0503040401060103" pitchFamily="34" charset="0"/>
              </a:endParaRPr>
            </a:p>
          </p:txBody>
        </p:sp>
      </p:grpSp>
      <p:sp>
        <p:nvSpPr>
          <p:cNvPr id="2" name="Text Placeholder 4">
            <a:extLst>
              <a:ext uri="{FF2B5EF4-FFF2-40B4-BE49-F238E27FC236}">
                <a16:creationId xmlns:a16="http://schemas.microsoft.com/office/drawing/2014/main" id="{24F7ADCE-B4C9-8C45-CB0F-7FDE3D41EB34}"/>
              </a:ext>
            </a:extLst>
          </p:cNvPr>
          <p:cNvSpPr txBox="1">
            <a:spLocks/>
          </p:cNvSpPr>
          <p:nvPr/>
        </p:nvSpPr>
        <p:spPr>
          <a:xfrm>
            <a:off x="336181" y="519437"/>
            <a:ext cx="505241" cy="4848630"/>
          </a:xfrm>
          <a:prstGeom prst="rect">
            <a:avLst/>
          </a:prstGeom>
        </p:spPr>
        <p:txBody>
          <a:bodyPr vert="vert270" lIns="0" tIns="0" rIns="0" bIns="0" rtlCol="0">
            <a:noAutofit/>
          </a:bodyPr>
          <a:lstStyle>
            <a:lvl1pPr marL="0" indent="0" algn="r" defTabSz="914400" rtl="0" eaLnBrk="1" latinLnBrk="0" hangingPunct="1">
              <a:lnSpc>
                <a:spcPct val="95000"/>
              </a:lnSpc>
              <a:spcBef>
                <a:spcPts val="1200"/>
              </a:spcBef>
              <a:buClr>
                <a:schemeClr val="tx1"/>
              </a:buClr>
              <a:buSzPct val="115000"/>
              <a:buFont typeface="Arial" panose="020B0604020202020204" pitchFamily="34" charset="0"/>
              <a:buNone/>
              <a:defRPr sz="2800" kern="1200">
                <a:solidFill>
                  <a:schemeClr val="bg1"/>
                </a:solidFill>
                <a:latin typeface="Manulife JH Sans" panose="020B0503040401060103" pitchFamily="34" charset="0"/>
                <a:ea typeface="+mn-ea"/>
                <a:cs typeface="+mn-cs"/>
              </a:defRPr>
            </a:lvl1pPr>
            <a:lvl2pPr marL="338328" indent="0" algn="l" defTabSz="914400" rtl="0" eaLnBrk="1" latinLnBrk="0" hangingPunct="1">
              <a:lnSpc>
                <a:spcPct val="95000"/>
              </a:lnSpc>
              <a:spcBef>
                <a:spcPts val="900"/>
              </a:spcBef>
              <a:buClr>
                <a:schemeClr val="tx1"/>
              </a:buClr>
              <a:buSzPct val="115000"/>
              <a:buFont typeface="Arial" panose="020B0604020202020204" pitchFamily="34" charset="0"/>
              <a:buNone/>
              <a:defRPr sz="1800" kern="1200">
                <a:solidFill>
                  <a:schemeClr val="bg1"/>
                </a:solidFill>
                <a:latin typeface="Manulife JH Sans" panose="020B0503040401060103" pitchFamily="34" charset="0"/>
                <a:ea typeface="+mn-ea"/>
                <a:cs typeface="+mn-cs"/>
              </a:defRPr>
            </a:lvl2pPr>
            <a:lvl3pPr marL="685800" indent="0" algn="l" defTabSz="914400" rtl="0" eaLnBrk="1" latinLnBrk="0" hangingPunct="1">
              <a:lnSpc>
                <a:spcPct val="95000"/>
              </a:lnSpc>
              <a:spcBef>
                <a:spcPts val="800"/>
              </a:spcBef>
              <a:buClr>
                <a:schemeClr val="tx1"/>
              </a:buClr>
              <a:buSzPct val="115000"/>
              <a:buFont typeface="Arial" panose="020B0604020202020204" pitchFamily="34" charset="0"/>
              <a:buNone/>
              <a:defRPr sz="1600" kern="1200">
                <a:solidFill>
                  <a:schemeClr val="bg1"/>
                </a:solidFill>
                <a:latin typeface="Manulife JH Sans" panose="020B0503040401060103" pitchFamily="34" charset="0"/>
                <a:ea typeface="+mn-ea"/>
                <a:cs typeface="+mn-cs"/>
              </a:defRPr>
            </a:lvl3pPr>
            <a:lvl4pPr marL="101498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bg1"/>
                </a:solidFill>
                <a:latin typeface="Manulife JH Sans" panose="020B0503040401060103" pitchFamily="34" charset="0"/>
                <a:ea typeface="+mn-ea"/>
                <a:cs typeface="+mn-cs"/>
              </a:defRPr>
            </a:lvl4pPr>
            <a:lvl5pPr marL="1380744" indent="0" algn="l" defTabSz="914400" rtl="0" eaLnBrk="1" latinLnBrk="0" hangingPunct="1">
              <a:lnSpc>
                <a:spcPct val="95000"/>
              </a:lnSpc>
              <a:spcBef>
                <a:spcPts val="600"/>
              </a:spcBef>
              <a:buClr>
                <a:schemeClr val="tx1"/>
              </a:buClr>
              <a:buSzPct val="115000"/>
              <a:buFont typeface="Arial" panose="020B0604020202020204" pitchFamily="34" charset="0"/>
              <a:buNone/>
              <a:defRPr sz="1400" kern="1200">
                <a:solidFill>
                  <a:schemeClr val="bg1"/>
                </a:solidFill>
                <a:latin typeface="Manulife JH Sans" panose="020B0503040401060103" pitchFamily="34" charset="0"/>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2"/>
                </a:solidFill>
                <a:latin typeface="Arial" panose="020B0604020202020204" pitchFamily="34" charset="0"/>
                <a:ea typeface="+mn-ea"/>
                <a:cs typeface="+mn-cs"/>
              </a:defRPr>
            </a:lvl9pPr>
          </a:lstStyle>
          <a:p>
            <a:r>
              <a:rPr lang="en-US"/>
              <a:t>Sustainability</a:t>
            </a:r>
          </a:p>
          <a:p>
            <a:endParaRPr lang="en-US"/>
          </a:p>
        </p:txBody>
      </p:sp>
      <p:sp>
        <p:nvSpPr>
          <p:cNvPr id="31" name="Title 2">
            <a:extLst>
              <a:ext uri="{FF2B5EF4-FFF2-40B4-BE49-F238E27FC236}">
                <a16:creationId xmlns:a16="http://schemas.microsoft.com/office/drawing/2014/main" id="{79058E4B-E65C-1A4C-BBC9-95600F6E8D37}"/>
              </a:ext>
            </a:extLst>
          </p:cNvPr>
          <p:cNvSpPr>
            <a:spLocks noGrp="1"/>
          </p:cNvSpPr>
          <p:nvPr>
            <p:ph type="title"/>
          </p:nvPr>
        </p:nvSpPr>
        <p:spPr>
          <a:xfrm>
            <a:off x="1308100" y="519437"/>
            <a:ext cx="10270386" cy="373055"/>
          </a:xfrm>
        </p:spPr>
        <p:txBody>
          <a:bodyPr/>
          <a:lstStyle/>
          <a:p>
            <a:pPr marL="13860">
              <a:lnSpc>
                <a:spcPct val="100000"/>
              </a:lnSpc>
              <a:spcBef>
                <a:spcPts val="69"/>
              </a:spcBef>
            </a:pPr>
            <a:r>
              <a:rPr lang="en-US" spc="-133"/>
              <a:t>Sustainability Considerations to Advance Opportunity Filtering</a:t>
            </a:r>
            <a:endParaRPr lang="en-US" spc="-109"/>
          </a:p>
        </p:txBody>
      </p:sp>
      <p:graphicFrame>
        <p:nvGraphicFramePr>
          <p:cNvPr id="29" name="object 4">
            <a:extLst>
              <a:ext uri="{FF2B5EF4-FFF2-40B4-BE49-F238E27FC236}">
                <a16:creationId xmlns:a16="http://schemas.microsoft.com/office/drawing/2014/main" id="{729C0441-292D-606E-F38F-75317B63D67B}"/>
              </a:ext>
            </a:extLst>
          </p:cNvPr>
          <p:cNvGraphicFramePr>
            <a:graphicFrameLocks noGrp="1"/>
          </p:cNvGraphicFramePr>
          <p:nvPr>
            <p:extLst>
              <p:ext uri="{D42A27DB-BD31-4B8C-83A1-F6EECF244321}">
                <p14:modId xmlns:p14="http://schemas.microsoft.com/office/powerpoint/2010/main" val="448869310"/>
              </p:ext>
            </p:extLst>
          </p:nvPr>
        </p:nvGraphicFramePr>
        <p:xfrm>
          <a:off x="1308100" y="1627223"/>
          <a:ext cx="10270386" cy="3861973"/>
        </p:xfrm>
        <a:graphic>
          <a:graphicData uri="http://schemas.openxmlformats.org/drawingml/2006/table">
            <a:tbl>
              <a:tblPr firstRow="1" bandRow="1">
                <a:tableStyleId>{6E25E649-3F16-4E02-A733-19D2CDBF48F0}</a:tableStyleId>
              </a:tblPr>
              <a:tblGrid>
                <a:gridCol w="2375834">
                  <a:extLst>
                    <a:ext uri="{9D8B030D-6E8A-4147-A177-3AD203B41FA5}">
                      <a16:colId xmlns:a16="http://schemas.microsoft.com/office/drawing/2014/main" val="20000"/>
                    </a:ext>
                  </a:extLst>
                </a:gridCol>
                <a:gridCol w="4133687">
                  <a:extLst>
                    <a:ext uri="{9D8B030D-6E8A-4147-A177-3AD203B41FA5}">
                      <a16:colId xmlns:a16="http://schemas.microsoft.com/office/drawing/2014/main" val="20001"/>
                    </a:ext>
                  </a:extLst>
                </a:gridCol>
                <a:gridCol w="3760865">
                  <a:extLst>
                    <a:ext uri="{9D8B030D-6E8A-4147-A177-3AD203B41FA5}">
                      <a16:colId xmlns:a16="http://schemas.microsoft.com/office/drawing/2014/main" val="20002"/>
                    </a:ext>
                  </a:extLst>
                </a:gridCol>
              </a:tblGrid>
              <a:tr h="464578">
                <a:tc>
                  <a:txBody>
                    <a:bodyPr/>
                    <a:lstStyle/>
                    <a:p>
                      <a:pPr marL="208915">
                        <a:lnSpc>
                          <a:spcPct val="100000"/>
                        </a:lnSpc>
                        <a:spcBef>
                          <a:spcPts val="1660"/>
                        </a:spcBef>
                      </a:pPr>
                      <a:endParaRPr sz="1400" strike="noStrike" spc="0">
                        <a:latin typeface="Manulife JH Sans" panose="020B0503040401060103" pitchFamily="34" charset="0"/>
                        <a:cs typeface="Arial Black"/>
                      </a:endParaRPr>
                    </a:p>
                  </a:txBody>
                  <a:tcPr marL="0" marR="0" marT="127817" marB="0"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marL="233363" indent="0">
                        <a:lnSpc>
                          <a:spcPct val="100000"/>
                        </a:lnSpc>
                        <a:spcBef>
                          <a:spcPts val="1660"/>
                        </a:spcBef>
                      </a:pPr>
                      <a:r>
                        <a:rPr lang="en-US" sz="1600" strike="noStrike" spc="0">
                          <a:solidFill>
                            <a:schemeClr val="bg1"/>
                          </a:solidFill>
                          <a:latin typeface="Manulife JH Sans" panose="020B0503040401060103" pitchFamily="34" charset="0"/>
                        </a:rPr>
                        <a:t>Climate and Nature</a:t>
                      </a:r>
                      <a:endParaRPr sz="1600" strike="noStrike" spc="0">
                        <a:solidFill>
                          <a:schemeClr val="bg1"/>
                        </a:solidFill>
                        <a:latin typeface="Manulife JH Sans" panose="020B0503040401060103" pitchFamily="34" charset="0"/>
                        <a:cs typeface="Arial Black"/>
                      </a:endParaRPr>
                    </a:p>
                  </a:txBody>
                  <a:tcPr marL="0" marR="0" marT="91440" marB="91440"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marL="233363" indent="0">
                        <a:lnSpc>
                          <a:spcPct val="100000"/>
                        </a:lnSpc>
                        <a:spcBef>
                          <a:spcPts val="1660"/>
                        </a:spcBef>
                      </a:pPr>
                      <a:r>
                        <a:rPr lang="en-US" sz="1600" strike="noStrike" spc="0">
                          <a:solidFill>
                            <a:schemeClr val="bg1"/>
                          </a:solidFill>
                          <a:latin typeface="Manulife JH Sans" panose="020B0503040401060103" pitchFamily="34" charset="0"/>
                        </a:rPr>
                        <a:t>Social and People</a:t>
                      </a:r>
                      <a:endParaRPr sz="1600" strike="noStrike" spc="0">
                        <a:solidFill>
                          <a:schemeClr val="bg1"/>
                        </a:solidFill>
                        <a:latin typeface="Manulife JH Sans" panose="020B0503040401060103" pitchFamily="34" charset="0"/>
                        <a:cs typeface="Arial Black"/>
                      </a:endParaRPr>
                    </a:p>
                  </a:txBody>
                  <a:tcPr marL="0" marR="0" marT="91440" marB="91440"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10175">
                <a:tc>
                  <a:txBody>
                    <a:bodyPr/>
                    <a:lstStyle/>
                    <a:p>
                      <a:pPr marL="208915">
                        <a:lnSpc>
                          <a:spcPct val="100000"/>
                        </a:lnSpc>
                        <a:spcBef>
                          <a:spcPts val="1210"/>
                        </a:spcBef>
                      </a:pPr>
                      <a:r>
                        <a:rPr lang="en-US" sz="1400" spc="-10">
                          <a:latin typeface="Manulife JH Sans" panose="020B0503040401060103" pitchFamily="34" charset="0"/>
                          <a:ea typeface="Calibri" panose="020F0502020204030204" pitchFamily="34" charset="0"/>
                          <a:cs typeface="Calibri" panose="020F0502020204030204" pitchFamily="34" charset="0"/>
                        </a:rPr>
                        <a:t>Market Level</a:t>
                      </a:r>
                      <a:endParaRPr sz="1400">
                        <a:latin typeface="Manulife JH Sans" panose="020B0503040401060103" pitchFamily="34" charset="0"/>
                        <a:ea typeface="Calibri" panose="020F0502020204030204" pitchFamily="34" charset="0"/>
                        <a:cs typeface="Calibri" panose="020F0502020204030204" pitchFamily="34" charset="0"/>
                      </a:endParaRPr>
                    </a:p>
                  </a:txBody>
                  <a:tcPr marL="0" marR="0" marT="93168" marB="91440" anchor="ctr">
                    <a:lnL>
                      <a:noFill/>
                    </a:lnL>
                    <a:lnR>
                      <a:noFill/>
                    </a:lnR>
                    <a:lnT w="25400" cmpd="sng">
                      <a:noFill/>
                    </a:lnT>
                    <a:lnB>
                      <a:noFill/>
                    </a:lnB>
                    <a:lnTlToBr w="12700" cmpd="sng">
                      <a:noFill/>
                      <a:prstDash val="solid"/>
                    </a:lnTlToBr>
                    <a:lnBlToTr w="12700" cmpd="sng">
                      <a:noFill/>
                      <a:prstDash val="solid"/>
                    </a:lnBlToTr>
                  </a:tcPr>
                </a:tc>
                <a:tc>
                  <a:txBody>
                    <a:bodyPr/>
                    <a:lstStyle/>
                    <a:p>
                      <a:pPr marL="122045" indent="-114345">
                        <a:spcBef>
                          <a:spcPts val="209"/>
                        </a:spcBef>
                        <a:buChar char="•"/>
                        <a:tabLst>
                          <a:tab pos="122045" algn="l"/>
                        </a:tabLst>
                      </a:pPr>
                      <a:r>
                        <a:rPr lang="en-US" sz="1400">
                          <a:latin typeface="Manulife JH Sans" panose="020B0503040401060103" pitchFamily="34" charset="0"/>
                          <a:cs typeface="Calibri"/>
                        </a:rPr>
                        <a:t>Physical</a:t>
                      </a:r>
                      <a:r>
                        <a:rPr lang="en-US" sz="1400" spc="-12">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9">
                          <a:latin typeface="Manulife JH Sans" panose="020B0503040401060103" pitchFamily="34" charset="0"/>
                          <a:cs typeface="Calibri"/>
                        </a:rPr>
                        <a:t> </a:t>
                      </a:r>
                      <a:r>
                        <a:rPr lang="en-US" sz="1400" spc="-18">
                          <a:latin typeface="Manulife JH Sans" panose="020B0503040401060103" pitchFamily="34" charset="0"/>
                          <a:cs typeface="Calibri"/>
                        </a:rPr>
                        <a:t>transition</a:t>
                      </a:r>
                      <a:r>
                        <a:rPr lang="en-US" sz="1400" spc="-9">
                          <a:latin typeface="Manulife JH Sans" panose="020B0503040401060103" pitchFamily="34" charset="0"/>
                          <a:cs typeface="Calibri"/>
                        </a:rPr>
                        <a:t> </a:t>
                      </a:r>
                      <a:r>
                        <a:rPr lang="en-US" sz="1400" spc="-12">
                          <a:latin typeface="Manulife JH Sans" panose="020B0503040401060103" pitchFamily="34" charset="0"/>
                          <a:cs typeface="Calibri"/>
                        </a:rPr>
                        <a:t>climate</a:t>
                      </a:r>
                      <a:r>
                        <a:rPr lang="en-US" sz="1400" spc="-9">
                          <a:latin typeface="Manulife JH Sans" panose="020B0503040401060103" pitchFamily="34" charset="0"/>
                          <a:cs typeface="Calibri"/>
                        </a:rPr>
                        <a:t> </a:t>
                      </a:r>
                      <a:r>
                        <a:rPr lang="en-US" sz="1400" spc="-12">
                          <a:latin typeface="Manulife JH Sans" panose="020B0503040401060103" pitchFamily="34" charset="0"/>
                          <a:cs typeface="Calibri"/>
                        </a:rPr>
                        <a:t>risk</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a:latin typeface="Manulife JH Sans" panose="020B0503040401060103" pitchFamily="34" charset="0"/>
                          <a:cs typeface="Calibri"/>
                        </a:rPr>
                        <a:t>Local</a:t>
                      </a:r>
                      <a:r>
                        <a:rPr lang="en-US" sz="1400" spc="-6">
                          <a:latin typeface="Manulife JH Sans" panose="020B0503040401060103" pitchFamily="34" charset="0"/>
                          <a:cs typeface="Calibri"/>
                        </a:rPr>
                        <a:t> </a:t>
                      </a:r>
                      <a:r>
                        <a:rPr lang="en-US" sz="1400" spc="-15">
                          <a:latin typeface="Manulife JH Sans" panose="020B0503040401060103" pitchFamily="34" charset="0"/>
                          <a:cs typeface="Calibri"/>
                        </a:rPr>
                        <a:t>regulation</a:t>
                      </a:r>
                      <a:r>
                        <a:rPr lang="en-US" sz="1400" spc="-6">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6">
                          <a:latin typeface="Manulife JH Sans" panose="020B0503040401060103" pitchFamily="34" charset="0"/>
                          <a:cs typeface="Calibri"/>
                        </a:rPr>
                        <a:t> </a:t>
                      </a:r>
                      <a:r>
                        <a:rPr lang="en-US" sz="1400" spc="-12">
                          <a:latin typeface="Manulife JH Sans" panose="020B0503040401060103" pitchFamily="34" charset="0"/>
                          <a:cs typeface="Calibri"/>
                        </a:rPr>
                        <a:t>sustainability</a:t>
                      </a:r>
                      <a:r>
                        <a:rPr lang="en-US" sz="1400" spc="-6">
                          <a:latin typeface="Manulife JH Sans" panose="020B0503040401060103" pitchFamily="34" charset="0"/>
                          <a:cs typeface="Calibri"/>
                        </a:rPr>
                        <a:t> mandates</a:t>
                      </a:r>
                      <a:endParaRPr lang="en-US" sz="1400">
                        <a:latin typeface="Manulife JH Sans" panose="020B0503040401060103" pitchFamily="34" charset="0"/>
                        <a:cs typeface="Calibri"/>
                      </a:endParaRPr>
                    </a:p>
                    <a:p>
                      <a:pPr marL="121660" marR="3080" indent="-114345">
                        <a:lnSpc>
                          <a:spcPct val="112400"/>
                        </a:lnSpc>
                        <a:buChar char="•"/>
                        <a:tabLst>
                          <a:tab pos="121660" algn="l"/>
                        </a:tabLst>
                      </a:pPr>
                      <a:r>
                        <a:rPr lang="en-US" sz="1400">
                          <a:latin typeface="Manulife JH Sans" panose="020B0503040401060103" pitchFamily="34" charset="0"/>
                          <a:cs typeface="Calibri"/>
                        </a:rPr>
                        <a:t>State/Local</a:t>
                      </a:r>
                      <a:r>
                        <a:rPr lang="en-US" sz="1400" spc="9">
                          <a:latin typeface="Manulife JH Sans" panose="020B0503040401060103" pitchFamily="34" charset="0"/>
                          <a:cs typeface="Calibri"/>
                        </a:rPr>
                        <a:t> </a:t>
                      </a:r>
                      <a:r>
                        <a:rPr lang="en-US" sz="1400" spc="-12">
                          <a:latin typeface="Manulife JH Sans" panose="020B0503040401060103" pitchFamily="34" charset="0"/>
                          <a:cs typeface="Calibri"/>
                        </a:rPr>
                        <a:t>incentives,</a:t>
                      </a:r>
                      <a:r>
                        <a:rPr lang="en-US" sz="1400" spc="12">
                          <a:latin typeface="Manulife JH Sans" panose="020B0503040401060103" pitchFamily="34" charset="0"/>
                          <a:cs typeface="Calibri"/>
                        </a:rPr>
                        <a:t> </a:t>
                      </a:r>
                      <a:r>
                        <a:rPr lang="en-US" sz="1400">
                          <a:latin typeface="Manulife JH Sans" panose="020B0503040401060103" pitchFamily="34" charset="0"/>
                          <a:cs typeface="Calibri"/>
                        </a:rPr>
                        <a:t>tax</a:t>
                      </a:r>
                      <a:r>
                        <a:rPr lang="en-US" sz="1400" spc="9">
                          <a:latin typeface="Manulife JH Sans" panose="020B0503040401060103" pitchFamily="34" charset="0"/>
                          <a:cs typeface="Calibri"/>
                        </a:rPr>
                        <a:t> </a:t>
                      </a:r>
                      <a:r>
                        <a:rPr lang="en-US" sz="1400">
                          <a:latin typeface="Manulife JH Sans" panose="020B0503040401060103" pitchFamily="34" charset="0"/>
                          <a:cs typeface="Calibri"/>
                        </a:rPr>
                        <a:t>breaks</a:t>
                      </a:r>
                    </a:p>
                    <a:p>
                      <a:pPr marL="122045" indent="-114345">
                        <a:spcBef>
                          <a:spcPts val="152"/>
                        </a:spcBef>
                        <a:buChar char="•"/>
                        <a:tabLst>
                          <a:tab pos="122045" algn="l"/>
                        </a:tabLst>
                      </a:pPr>
                      <a:r>
                        <a:rPr lang="en-US" sz="1400" spc="-12">
                          <a:latin typeface="Manulife JH Sans" panose="020B0503040401060103" pitchFamily="34" charset="0"/>
                          <a:cs typeface="Calibri"/>
                        </a:rPr>
                        <a:t>Biodiverse</a:t>
                      </a:r>
                      <a:r>
                        <a:rPr lang="en-US" sz="1400" spc="-18">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21">
                          <a:latin typeface="Manulife JH Sans" panose="020B0503040401060103" pitchFamily="34" charset="0"/>
                          <a:cs typeface="Calibri"/>
                        </a:rPr>
                        <a:t> </a:t>
                      </a:r>
                      <a:r>
                        <a:rPr lang="en-US" sz="1400" spc="-12">
                          <a:latin typeface="Manulife JH Sans" panose="020B0503040401060103" pitchFamily="34" charset="0"/>
                          <a:cs typeface="Calibri"/>
                        </a:rPr>
                        <a:t>sensitive</a:t>
                      </a:r>
                      <a:r>
                        <a:rPr lang="en-US" sz="1400" spc="-18">
                          <a:latin typeface="Manulife JH Sans" panose="020B0503040401060103" pitchFamily="34" charset="0"/>
                          <a:cs typeface="Calibri"/>
                        </a:rPr>
                        <a:t> </a:t>
                      </a:r>
                      <a:r>
                        <a:rPr lang="en-US" sz="1400" spc="-6">
                          <a:latin typeface="Manulife JH Sans" panose="020B0503040401060103" pitchFamily="34" charset="0"/>
                          <a:cs typeface="Calibri"/>
                        </a:rPr>
                        <a:t>lands</a:t>
                      </a:r>
                      <a:endParaRPr lang="en-US" sz="1400">
                        <a:latin typeface="Manulife JH Sans" panose="020B0503040401060103" pitchFamily="34" charset="0"/>
                        <a:cs typeface="Calibri"/>
                      </a:endParaRP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marL="122045" indent="-114345">
                        <a:spcBef>
                          <a:spcPts val="209"/>
                        </a:spcBef>
                        <a:buChar char="•"/>
                        <a:tabLst>
                          <a:tab pos="122045" algn="l"/>
                        </a:tabLst>
                      </a:pPr>
                      <a:r>
                        <a:rPr lang="en-US" sz="1400" spc="-15">
                          <a:latin typeface="Manulife JH Sans" panose="020B0503040401060103" pitchFamily="34" charset="0"/>
                          <a:cs typeface="Calibri"/>
                        </a:rPr>
                        <a:t>Health</a:t>
                      </a:r>
                      <a:r>
                        <a:rPr lang="en-US" sz="1400" spc="-39">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39">
                          <a:latin typeface="Manulife JH Sans" panose="020B0503040401060103" pitchFamily="34" charset="0"/>
                          <a:cs typeface="Calibri"/>
                        </a:rPr>
                        <a:t> </a:t>
                      </a:r>
                      <a:r>
                        <a:rPr lang="en-US" sz="1400" spc="-6">
                          <a:latin typeface="Manulife JH Sans" panose="020B0503040401060103" pitchFamily="34" charset="0"/>
                          <a:cs typeface="Calibri"/>
                        </a:rPr>
                        <a:t>safety</a:t>
                      </a:r>
                      <a:r>
                        <a:rPr lang="en-US" sz="1400" spc="-39">
                          <a:latin typeface="Manulife JH Sans" panose="020B0503040401060103" pitchFamily="34" charset="0"/>
                          <a:cs typeface="Calibri"/>
                        </a:rPr>
                        <a:t> </a:t>
                      </a:r>
                      <a:r>
                        <a:rPr lang="en-US" sz="1400" spc="-6">
                          <a:latin typeface="Manulife JH Sans" panose="020B0503040401060103" pitchFamily="34" charset="0"/>
                          <a:cs typeface="Calibri"/>
                        </a:rPr>
                        <a:t>regulation</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a:latin typeface="Manulife JH Sans" panose="020B0503040401060103" pitchFamily="34" charset="0"/>
                          <a:cs typeface="Calibri"/>
                        </a:rPr>
                        <a:t>Local</a:t>
                      </a:r>
                      <a:r>
                        <a:rPr lang="en-US" sz="1400" spc="3">
                          <a:latin typeface="Manulife JH Sans" panose="020B0503040401060103" pitchFamily="34" charset="0"/>
                          <a:cs typeface="Calibri"/>
                        </a:rPr>
                        <a:t> </a:t>
                      </a:r>
                      <a:r>
                        <a:rPr lang="en-US" sz="1400" spc="-24">
                          <a:latin typeface="Manulife JH Sans" panose="020B0503040401060103" pitchFamily="34" charset="0"/>
                          <a:cs typeface="Calibri"/>
                        </a:rPr>
                        <a:t>human</a:t>
                      </a:r>
                      <a:r>
                        <a:rPr lang="en-US" sz="1400" spc="6">
                          <a:latin typeface="Manulife JH Sans" panose="020B0503040401060103" pitchFamily="34" charset="0"/>
                          <a:cs typeface="Calibri"/>
                        </a:rPr>
                        <a:t> </a:t>
                      </a:r>
                      <a:r>
                        <a:rPr lang="en-US" sz="1400">
                          <a:latin typeface="Manulife JH Sans" panose="020B0503040401060103" pitchFamily="34" charset="0"/>
                          <a:cs typeface="Calibri"/>
                        </a:rPr>
                        <a:t>rights</a:t>
                      </a:r>
                      <a:r>
                        <a:rPr lang="en-US" sz="1400" spc="3">
                          <a:latin typeface="Manulife JH Sans" panose="020B0503040401060103" pitchFamily="34" charset="0"/>
                          <a:cs typeface="Calibri"/>
                        </a:rPr>
                        <a:t> </a:t>
                      </a:r>
                      <a:r>
                        <a:rPr lang="en-US" sz="1400" spc="-6">
                          <a:latin typeface="Manulife JH Sans" panose="020B0503040401060103" pitchFamily="34" charset="0"/>
                          <a:cs typeface="Calibri"/>
                        </a:rPr>
                        <a:t>risks</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a:latin typeface="Manulife JH Sans" panose="020B0503040401060103" pitchFamily="34" charset="0"/>
                          <a:cs typeface="Calibri"/>
                        </a:rPr>
                        <a:t>High</a:t>
                      </a:r>
                      <a:r>
                        <a:rPr lang="en-US" sz="1400" spc="-18">
                          <a:latin typeface="Manulife JH Sans" panose="020B0503040401060103" pitchFamily="34" charset="0"/>
                          <a:cs typeface="Calibri"/>
                        </a:rPr>
                        <a:t> </a:t>
                      </a:r>
                      <a:r>
                        <a:rPr lang="en-US" sz="1400" spc="-6">
                          <a:latin typeface="Manulife JH Sans" panose="020B0503040401060103" pitchFamily="34" charset="0"/>
                          <a:cs typeface="Calibri"/>
                        </a:rPr>
                        <a:t>levels</a:t>
                      </a:r>
                      <a:r>
                        <a:rPr lang="en-US" sz="1400" spc="-15">
                          <a:latin typeface="Manulife JH Sans" panose="020B0503040401060103" pitchFamily="34" charset="0"/>
                          <a:cs typeface="Calibri"/>
                        </a:rPr>
                        <a:t> </a:t>
                      </a:r>
                      <a:r>
                        <a:rPr lang="en-US" sz="1400" spc="-18">
                          <a:latin typeface="Manulife JH Sans" panose="020B0503040401060103" pitchFamily="34" charset="0"/>
                          <a:cs typeface="Calibri"/>
                        </a:rPr>
                        <a:t>of</a:t>
                      </a:r>
                      <a:r>
                        <a:rPr lang="en-US" sz="1400" spc="-15">
                          <a:latin typeface="Manulife JH Sans" panose="020B0503040401060103" pitchFamily="34" charset="0"/>
                          <a:cs typeface="Calibri"/>
                        </a:rPr>
                        <a:t> </a:t>
                      </a:r>
                      <a:r>
                        <a:rPr lang="en-US" sz="1400">
                          <a:latin typeface="Manulife JH Sans" panose="020B0503040401060103" pitchFamily="34" charset="0"/>
                          <a:cs typeface="Calibri"/>
                        </a:rPr>
                        <a:t>accessibility,</a:t>
                      </a:r>
                      <a:r>
                        <a:rPr lang="en-US" sz="1400" spc="-18">
                          <a:latin typeface="Manulife JH Sans" panose="020B0503040401060103" pitchFamily="34" charset="0"/>
                          <a:cs typeface="Calibri"/>
                        </a:rPr>
                        <a:t> </a:t>
                      </a:r>
                      <a:r>
                        <a:rPr lang="en-US" sz="1400" spc="-27">
                          <a:latin typeface="Manulife JH Sans" panose="020B0503040401060103" pitchFamily="34" charset="0"/>
                          <a:cs typeface="Calibri"/>
                        </a:rPr>
                        <a:t>walkability,</a:t>
                      </a:r>
                      <a:r>
                        <a:rPr lang="en-US" sz="1400" spc="-15">
                          <a:latin typeface="Manulife JH Sans" panose="020B0503040401060103" pitchFamily="34" charset="0"/>
                          <a:cs typeface="Calibri"/>
                        </a:rPr>
                        <a:t> </a:t>
                      </a:r>
                      <a:r>
                        <a:rPr lang="en-US" sz="1400" spc="-6">
                          <a:latin typeface="Manulife JH Sans" panose="020B0503040401060103" pitchFamily="34" charset="0"/>
                          <a:cs typeface="Calibri"/>
                        </a:rPr>
                        <a:t>transit</a:t>
                      </a:r>
                      <a:endParaRPr lang="en-US" sz="1400">
                        <a:latin typeface="Manulife JH Sans" panose="020B0503040401060103" pitchFamily="34" charset="0"/>
                        <a:cs typeface="Calibri"/>
                      </a:endParaRPr>
                    </a:p>
                    <a:p>
                      <a:pPr marL="122045" indent="-114345">
                        <a:spcBef>
                          <a:spcPts val="152"/>
                        </a:spcBef>
                        <a:buChar char="•"/>
                        <a:tabLst>
                          <a:tab pos="122045" algn="l"/>
                        </a:tabLst>
                      </a:pPr>
                      <a:r>
                        <a:rPr lang="en-US" sz="1400" spc="-15">
                          <a:latin typeface="Manulife JH Sans" panose="020B0503040401060103" pitchFamily="34" charset="0"/>
                          <a:cs typeface="Calibri"/>
                        </a:rPr>
                        <a:t>Diversified</a:t>
                      </a:r>
                      <a:r>
                        <a:rPr lang="en-US" sz="1400" spc="-12">
                          <a:latin typeface="Manulife JH Sans" panose="020B0503040401060103" pitchFamily="34" charset="0"/>
                          <a:cs typeface="Calibri"/>
                        </a:rPr>
                        <a:t> </a:t>
                      </a:r>
                      <a:r>
                        <a:rPr lang="en-US" sz="1400" spc="-30">
                          <a:latin typeface="Manulife JH Sans" panose="020B0503040401060103" pitchFamily="34" charset="0"/>
                          <a:cs typeface="Calibri"/>
                        </a:rPr>
                        <a:t>employment</a:t>
                      </a:r>
                      <a:r>
                        <a:rPr lang="en-US" sz="1400" spc="-9">
                          <a:latin typeface="Manulife JH Sans" panose="020B0503040401060103" pitchFamily="34" charset="0"/>
                          <a:cs typeface="Calibri"/>
                        </a:rPr>
                        <a:t> </a:t>
                      </a:r>
                      <a:r>
                        <a:rPr lang="en-US" sz="1400" spc="-12">
                          <a:latin typeface="Manulife JH Sans" panose="020B0503040401060103" pitchFamily="34" charset="0"/>
                          <a:cs typeface="Calibri"/>
                        </a:rPr>
                        <a:t>base</a:t>
                      </a:r>
                      <a:endParaRPr lang="en-US" sz="1400">
                        <a:latin typeface="Manulife JH Sans" panose="020B0503040401060103" pitchFamily="34" charset="0"/>
                        <a:cs typeface="Calibri"/>
                      </a:endParaRP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871724">
                <a:tc>
                  <a:txBody>
                    <a:bodyPr/>
                    <a:lstStyle/>
                    <a:p>
                      <a:pPr marL="208915">
                        <a:lnSpc>
                          <a:spcPct val="100000"/>
                        </a:lnSpc>
                        <a:spcBef>
                          <a:spcPts val="1210"/>
                        </a:spcBef>
                      </a:pPr>
                      <a:r>
                        <a:rPr lang="en-US" sz="1400">
                          <a:latin typeface="Manulife JH Sans" panose="020B0503040401060103" pitchFamily="34" charset="0"/>
                          <a:ea typeface="Calibri" panose="020F0502020204030204" pitchFamily="34" charset="0"/>
                          <a:cs typeface="Calibri" panose="020F0502020204030204" pitchFamily="34" charset="0"/>
                        </a:rPr>
                        <a:t>Asset Level</a:t>
                      </a:r>
                      <a:endParaRPr sz="1400">
                        <a:latin typeface="Manulife JH Sans" panose="020B0503040401060103" pitchFamily="34" charset="0"/>
                        <a:ea typeface="Calibri" panose="020F0502020204030204" pitchFamily="34" charset="0"/>
                        <a:cs typeface="Calibri" panose="020F0502020204030204" pitchFamily="34" charset="0"/>
                      </a:endParaRPr>
                    </a:p>
                  </a:txBody>
                  <a:tcPr marL="0" marR="0" marT="93168" marB="91440" anchor="ctr">
                    <a:lnL>
                      <a:noFill/>
                    </a:lnL>
                    <a:lnR>
                      <a:noFill/>
                    </a:lnR>
                    <a:lnT>
                      <a:noFill/>
                    </a:lnT>
                    <a:lnB>
                      <a:noFill/>
                    </a:lnB>
                    <a:lnTlToBr w="12700" cmpd="sng">
                      <a:noFill/>
                      <a:prstDash val="solid"/>
                    </a:lnTlToBr>
                    <a:lnBlToTr w="12700" cmpd="sng">
                      <a:noFill/>
                      <a:prstDash val="solid"/>
                    </a:lnBlToTr>
                  </a:tcPr>
                </a:tc>
                <a:tc>
                  <a:txBody>
                    <a:bodyPr/>
                    <a:lstStyle/>
                    <a:p>
                      <a:pPr marL="122045" indent="-114345">
                        <a:spcBef>
                          <a:spcPts val="209"/>
                        </a:spcBef>
                        <a:buChar char="•"/>
                        <a:tabLst>
                          <a:tab pos="122045" algn="l"/>
                        </a:tabLst>
                      </a:pPr>
                      <a:r>
                        <a:rPr lang="en-US" sz="1400">
                          <a:latin typeface="Manulife JH Sans" panose="020B0503040401060103" pitchFamily="34" charset="0"/>
                          <a:cs typeface="Calibri"/>
                        </a:rPr>
                        <a:t>LEED/BOMA</a:t>
                      </a:r>
                      <a:r>
                        <a:rPr lang="en-US" sz="1400" spc="-33">
                          <a:latin typeface="Manulife JH Sans" panose="020B0503040401060103" pitchFamily="34" charset="0"/>
                          <a:cs typeface="Calibri"/>
                        </a:rPr>
                        <a:t> </a:t>
                      </a:r>
                      <a:r>
                        <a:rPr lang="en-US" sz="1400" spc="30">
                          <a:latin typeface="Manulife JH Sans" panose="020B0503040401060103" pitchFamily="34" charset="0"/>
                          <a:cs typeface="Calibri"/>
                        </a:rPr>
                        <a:t>BEST</a:t>
                      </a:r>
                      <a:r>
                        <a:rPr lang="en-US" sz="1400" spc="-30">
                          <a:latin typeface="Manulife JH Sans" panose="020B0503040401060103" pitchFamily="34" charset="0"/>
                          <a:cs typeface="Calibri"/>
                        </a:rPr>
                        <a:t> </a:t>
                      </a:r>
                      <a:r>
                        <a:rPr lang="en-US" sz="1400" spc="-6">
                          <a:latin typeface="Manulife JH Sans" panose="020B0503040401060103" pitchFamily="34" charset="0"/>
                          <a:cs typeface="Calibri"/>
                        </a:rPr>
                        <a:t>Certification</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27">
                          <a:latin typeface="Manulife JH Sans" panose="020B0503040401060103" pitchFamily="34" charset="0"/>
                          <a:cs typeface="Calibri"/>
                        </a:rPr>
                        <a:t>Low/net-</a:t>
                      </a:r>
                      <a:r>
                        <a:rPr lang="en-US" sz="1400" spc="-15">
                          <a:latin typeface="Manulife JH Sans" panose="020B0503040401060103" pitchFamily="34" charset="0"/>
                          <a:cs typeface="Calibri"/>
                        </a:rPr>
                        <a:t>zero</a:t>
                      </a:r>
                      <a:r>
                        <a:rPr lang="en-US" sz="1400" spc="-30">
                          <a:latin typeface="Manulife JH Sans" panose="020B0503040401060103" pitchFamily="34" charset="0"/>
                          <a:cs typeface="Calibri"/>
                        </a:rPr>
                        <a:t> </a:t>
                      </a:r>
                      <a:r>
                        <a:rPr lang="en-US" sz="1400" spc="-6">
                          <a:latin typeface="Manulife JH Sans" panose="020B0503040401060103" pitchFamily="34" charset="0"/>
                          <a:cs typeface="Calibri"/>
                        </a:rPr>
                        <a:t>carbon</a:t>
                      </a:r>
                      <a:r>
                        <a:rPr lang="en-US" sz="1400" spc="-27">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30">
                          <a:latin typeface="Manulife JH Sans" panose="020B0503040401060103" pitchFamily="34" charset="0"/>
                          <a:cs typeface="Calibri"/>
                        </a:rPr>
                        <a:t> </a:t>
                      </a:r>
                      <a:r>
                        <a:rPr lang="en-US" sz="1400" spc="-12">
                          <a:latin typeface="Manulife JH Sans" panose="020B0503040401060103" pitchFamily="34" charset="0"/>
                          <a:cs typeface="Calibri"/>
                        </a:rPr>
                        <a:t>energy</a:t>
                      </a:r>
                      <a:r>
                        <a:rPr lang="en-US" sz="1400" spc="-27">
                          <a:latin typeface="Manulife JH Sans" panose="020B0503040401060103" pitchFamily="34" charset="0"/>
                          <a:cs typeface="Calibri"/>
                        </a:rPr>
                        <a:t> </a:t>
                      </a:r>
                      <a:r>
                        <a:rPr lang="en-US" sz="1400" spc="-6">
                          <a:latin typeface="Manulife JH Sans" panose="020B0503040401060103" pitchFamily="34" charset="0"/>
                          <a:cs typeface="Calibri"/>
                        </a:rPr>
                        <a:t>ratings</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27">
                          <a:latin typeface="Manulife JH Sans" panose="020B0503040401060103" pitchFamily="34" charset="0"/>
                          <a:cs typeface="Calibri"/>
                        </a:rPr>
                        <a:t>Renewable</a:t>
                      </a:r>
                      <a:r>
                        <a:rPr lang="en-US" sz="1400" spc="-15">
                          <a:latin typeface="Manulife JH Sans" panose="020B0503040401060103" pitchFamily="34" charset="0"/>
                          <a:cs typeface="Calibri"/>
                        </a:rPr>
                        <a:t> </a:t>
                      </a:r>
                      <a:r>
                        <a:rPr lang="en-US" sz="1400" spc="-12">
                          <a:latin typeface="Manulife JH Sans" panose="020B0503040401060103" pitchFamily="34" charset="0"/>
                          <a:cs typeface="Calibri"/>
                        </a:rPr>
                        <a:t>energy</a:t>
                      </a:r>
                      <a:r>
                        <a:rPr lang="en-US" sz="1400" spc="-15">
                          <a:latin typeface="Manulife JH Sans" panose="020B0503040401060103" pitchFamily="34" charset="0"/>
                          <a:cs typeface="Calibri"/>
                        </a:rPr>
                        <a:t> </a:t>
                      </a:r>
                      <a:r>
                        <a:rPr lang="en-US" sz="1400">
                          <a:latin typeface="Manulife JH Sans" panose="020B0503040401060103" pitchFamily="34" charset="0"/>
                          <a:cs typeface="Calibri"/>
                        </a:rPr>
                        <a:t>sources</a:t>
                      </a:r>
                      <a:r>
                        <a:rPr lang="en-US" sz="1400" spc="-15">
                          <a:latin typeface="Manulife JH Sans" panose="020B0503040401060103" pitchFamily="34" charset="0"/>
                          <a:cs typeface="Calibri"/>
                        </a:rPr>
                        <a:t> </a:t>
                      </a:r>
                      <a:r>
                        <a:rPr lang="en-US" sz="1400">
                          <a:latin typeface="Manulife JH Sans" panose="020B0503040401060103" pitchFamily="34" charset="0"/>
                          <a:cs typeface="Calibri"/>
                        </a:rPr>
                        <a:t>used</a:t>
                      </a:r>
                      <a:r>
                        <a:rPr lang="en-US" sz="1400" spc="-12">
                          <a:latin typeface="Manulife JH Sans" panose="020B0503040401060103" pitchFamily="34" charset="0"/>
                          <a:cs typeface="Calibri"/>
                        </a:rPr>
                        <a:t> </a:t>
                      </a:r>
                      <a:r>
                        <a:rPr lang="en-US" sz="1400" spc="-6">
                          <a:latin typeface="Manulife JH Sans" panose="020B0503040401060103" pitchFamily="34" charset="0"/>
                          <a:cs typeface="Calibri"/>
                        </a:rPr>
                        <a:t>(or</a:t>
                      </a:r>
                      <a:r>
                        <a:rPr lang="en-US" sz="1400" spc="-15">
                          <a:latin typeface="Manulife JH Sans" panose="020B0503040401060103" pitchFamily="34" charset="0"/>
                          <a:cs typeface="Calibri"/>
                        </a:rPr>
                        <a:t> </a:t>
                      </a:r>
                      <a:r>
                        <a:rPr lang="en-US" sz="1400" spc="-21">
                          <a:latin typeface="Manulife JH Sans" panose="020B0503040401060103" pitchFamily="34" charset="0"/>
                          <a:cs typeface="Calibri"/>
                        </a:rPr>
                        <a:t>potential</a:t>
                      </a:r>
                      <a:r>
                        <a:rPr lang="en-US" sz="1400" spc="-15">
                          <a:latin typeface="Manulife JH Sans" panose="020B0503040401060103" pitchFamily="34" charset="0"/>
                          <a:cs typeface="Calibri"/>
                        </a:rPr>
                        <a:t> </a:t>
                      </a:r>
                      <a:r>
                        <a:rPr lang="en-US" sz="1400" spc="-12">
                          <a:latin typeface="Manulife JH Sans" panose="020B0503040401060103" pitchFamily="34" charset="0"/>
                          <a:cs typeface="Calibri"/>
                        </a:rPr>
                        <a:t>for)</a:t>
                      </a:r>
                      <a:endParaRPr lang="en-US" sz="1400">
                        <a:latin typeface="Manulife JH Sans" panose="020B0503040401060103" pitchFamily="34" charset="0"/>
                        <a:cs typeface="Calibri"/>
                      </a:endParaRPr>
                    </a:p>
                    <a:p>
                      <a:pPr marL="122045" indent="-114345">
                        <a:spcBef>
                          <a:spcPts val="152"/>
                        </a:spcBef>
                        <a:buChar char="•"/>
                        <a:tabLst>
                          <a:tab pos="122045" algn="l"/>
                        </a:tabLst>
                      </a:pPr>
                      <a:r>
                        <a:rPr lang="en-US" sz="1400" spc="-24">
                          <a:latin typeface="Manulife JH Sans" panose="020B0503040401060103" pitchFamily="34" charset="0"/>
                          <a:cs typeface="Calibri"/>
                        </a:rPr>
                        <a:t>Alternative</a:t>
                      </a:r>
                      <a:r>
                        <a:rPr lang="en-US" sz="1400" spc="-27">
                          <a:latin typeface="Manulife JH Sans" panose="020B0503040401060103" pitchFamily="34" charset="0"/>
                          <a:cs typeface="Calibri"/>
                        </a:rPr>
                        <a:t> </a:t>
                      </a:r>
                      <a:r>
                        <a:rPr lang="en-US" sz="1400" spc="-18">
                          <a:latin typeface="Manulife JH Sans" panose="020B0503040401060103" pitchFamily="34" charset="0"/>
                          <a:cs typeface="Calibri"/>
                        </a:rPr>
                        <a:t>transportation</a:t>
                      </a:r>
                      <a:r>
                        <a:rPr lang="en-US" sz="1400" spc="-24">
                          <a:latin typeface="Manulife JH Sans" panose="020B0503040401060103" pitchFamily="34" charset="0"/>
                          <a:cs typeface="Calibri"/>
                        </a:rPr>
                        <a:t> </a:t>
                      </a:r>
                      <a:r>
                        <a:rPr lang="en-US" sz="1400" spc="-15">
                          <a:latin typeface="Manulife JH Sans" panose="020B0503040401060103" pitchFamily="34" charset="0"/>
                          <a:cs typeface="Calibri"/>
                        </a:rPr>
                        <a:t>options</a:t>
                      </a:r>
                      <a:r>
                        <a:rPr lang="en-US" sz="1400" spc="-27">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24">
                          <a:latin typeface="Manulife JH Sans" panose="020B0503040401060103" pitchFamily="34" charset="0"/>
                          <a:cs typeface="Calibri"/>
                        </a:rPr>
                        <a:t> </a:t>
                      </a:r>
                      <a:r>
                        <a:rPr lang="en-US" sz="1400">
                          <a:latin typeface="Manulife JH Sans" panose="020B0503040401060103" pitchFamily="34" charset="0"/>
                          <a:cs typeface="Calibri"/>
                        </a:rPr>
                        <a:t>EV</a:t>
                      </a:r>
                      <a:r>
                        <a:rPr lang="en-US" sz="1400" spc="-27">
                          <a:latin typeface="Manulife JH Sans" panose="020B0503040401060103" pitchFamily="34" charset="0"/>
                          <a:cs typeface="Calibri"/>
                        </a:rPr>
                        <a:t> </a:t>
                      </a:r>
                      <a:r>
                        <a:rPr lang="en-US" sz="1400" spc="-6">
                          <a:latin typeface="Manulife JH Sans" panose="020B0503040401060103" pitchFamily="34" charset="0"/>
                          <a:cs typeface="Calibri"/>
                        </a:rPr>
                        <a:t>charging</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a:latin typeface="Manulife JH Sans" panose="020B0503040401060103" pitchFamily="34" charset="0"/>
                          <a:cs typeface="Calibri"/>
                        </a:rPr>
                        <a:t>Data</a:t>
                      </a:r>
                      <a:r>
                        <a:rPr lang="en-US" sz="1400" spc="-45">
                          <a:latin typeface="Manulife JH Sans" panose="020B0503040401060103" pitchFamily="34" charset="0"/>
                          <a:cs typeface="Calibri"/>
                        </a:rPr>
                        <a:t> </a:t>
                      </a:r>
                      <a:r>
                        <a:rPr lang="en-US" sz="1400" spc="-6">
                          <a:latin typeface="Manulife JH Sans" panose="020B0503040401060103" pitchFamily="34" charset="0"/>
                          <a:cs typeface="Calibri"/>
                        </a:rPr>
                        <a:t>availability</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15">
                          <a:latin typeface="Manulife JH Sans" panose="020B0503040401060103" pitchFamily="34" charset="0"/>
                          <a:cs typeface="Calibri"/>
                        </a:rPr>
                        <a:t>Biodiversity/Nature</a:t>
                      </a:r>
                      <a:r>
                        <a:rPr lang="en-US" sz="1400" spc="55">
                          <a:latin typeface="Manulife JH Sans" panose="020B0503040401060103" pitchFamily="34" charset="0"/>
                          <a:cs typeface="Calibri"/>
                        </a:rPr>
                        <a:t> </a:t>
                      </a:r>
                      <a:r>
                        <a:rPr lang="en-US" sz="1400" spc="-6">
                          <a:latin typeface="Manulife JH Sans" panose="020B0503040401060103" pitchFamily="34" charset="0"/>
                          <a:cs typeface="Calibri"/>
                        </a:rPr>
                        <a:t>promoted</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21">
                          <a:latin typeface="Manulife JH Sans" panose="020B0503040401060103" pitchFamily="34" charset="0"/>
                          <a:cs typeface="Calibri"/>
                        </a:rPr>
                        <a:t>Materials</a:t>
                      </a:r>
                      <a:r>
                        <a:rPr lang="en-US" sz="1400" spc="-30">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30">
                          <a:latin typeface="Manulife JH Sans" panose="020B0503040401060103" pitchFamily="34" charset="0"/>
                          <a:cs typeface="Calibri"/>
                        </a:rPr>
                        <a:t> </a:t>
                      </a:r>
                      <a:r>
                        <a:rPr lang="en-US" sz="1400" spc="-6">
                          <a:latin typeface="Manulife JH Sans" panose="020B0503040401060103" pitchFamily="34" charset="0"/>
                          <a:cs typeface="Calibri"/>
                        </a:rPr>
                        <a:t>resources</a:t>
                      </a:r>
                      <a:endParaRPr lang="en-US" sz="1400">
                        <a:latin typeface="Manulife JH Sans" panose="020B0503040401060103" pitchFamily="34" charset="0"/>
                        <a:cs typeface="Calibri"/>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marL="122045" indent="-114345">
                        <a:spcBef>
                          <a:spcPts val="209"/>
                        </a:spcBef>
                        <a:buChar char="•"/>
                        <a:tabLst>
                          <a:tab pos="122045" algn="l"/>
                        </a:tabLst>
                      </a:pPr>
                      <a:r>
                        <a:rPr lang="en-US" sz="1400" spc="-24">
                          <a:latin typeface="Manulife JH Sans" panose="020B0503040401060103" pitchFamily="34" charset="0"/>
                          <a:cs typeface="Calibri"/>
                        </a:rPr>
                        <a:t>Community</a:t>
                      </a:r>
                      <a:r>
                        <a:rPr lang="en-US" sz="1400" spc="-18">
                          <a:latin typeface="Manulife JH Sans" panose="020B0503040401060103" pitchFamily="34" charset="0"/>
                          <a:cs typeface="Calibri"/>
                        </a:rPr>
                        <a:t> </a:t>
                      </a:r>
                      <a:r>
                        <a:rPr lang="en-US" sz="1400" spc="-15">
                          <a:latin typeface="Manulife JH Sans" panose="020B0503040401060103" pitchFamily="34" charset="0"/>
                          <a:cs typeface="Calibri"/>
                        </a:rPr>
                        <a:t>engagement</a:t>
                      </a:r>
                      <a:r>
                        <a:rPr lang="en-US" sz="1400" spc="-18">
                          <a:latin typeface="Manulife JH Sans" panose="020B0503040401060103" pitchFamily="34" charset="0"/>
                          <a:cs typeface="Calibri"/>
                        </a:rPr>
                        <a:t> </a:t>
                      </a:r>
                      <a:r>
                        <a:rPr lang="en-US" sz="1400" spc="-6">
                          <a:latin typeface="Manulife JH Sans" panose="020B0503040401060103" pitchFamily="34" charset="0"/>
                          <a:cs typeface="Calibri"/>
                        </a:rPr>
                        <a:t>program</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a:latin typeface="Manulife JH Sans" panose="020B0503040401060103" pitchFamily="34" charset="0"/>
                          <a:cs typeface="Calibri"/>
                        </a:rPr>
                        <a:t>Ethical</a:t>
                      </a:r>
                      <a:r>
                        <a:rPr lang="en-US" sz="1400" spc="-30">
                          <a:latin typeface="Manulife JH Sans" panose="020B0503040401060103" pitchFamily="34" charset="0"/>
                          <a:cs typeface="Calibri"/>
                        </a:rPr>
                        <a:t> </a:t>
                      </a:r>
                      <a:r>
                        <a:rPr lang="en-US" sz="1400" spc="-6">
                          <a:latin typeface="Manulife JH Sans" panose="020B0503040401060103" pitchFamily="34" charset="0"/>
                          <a:cs typeface="Calibri"/>
                        </a:rPr>
                        <a:t>supply</a:t>
                      </a:r>
                      <a:r>
                        <a:rPr lang="en-US" sz="1400" spc="-27">
                          <a:latin typeface="Manulife JH Sans" panose="020B0503040401060103" pitchFamily="34" charset="0"/>
                          <a:cs typeface="Calibri"/>
                        </a:rPr>
                        <a:t> </a:t>
                      </a:r>
                      <a:r>
                        <a:rPr lang="en-US" sz="1400" spc="-6">
                          <a:latin typeface="Manulife JH Sans" panose="020B0503040401060103" pitchFamily="34" charset="0"/>
                          <a:cs typeface="Calibri"/>
                        </a:rPr>
                        <a:t>chain/sourcing</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15">
                          <a:latin typeface="Manulife JH Sans" panose="020B0503040401060103" pitchFamily="34" charset="0"/>
                          <a:cs typeface="Calibri"/>
                        </a:rPr>
                        <a:t>Diversity</a:t>
                      </a:r>
                      <a:r>
                        <a:rPr lang="en-US" sz="1400" spc="-27">
                          <a:latin typeface="Manulife JH Sans" panose="020B0503040401060103" pitchFamily="34" charset="0"/>
                          <a:cs typeface="Calibri"/>
                        </a:rPr>
                        <a:t> </a:t>
                      </a:r>
                      <a:r>
                        <a:rPr lang="en-US" sz="1400" spc="-6">
                          <a:latin typeface="Manulife JH Sans" panose="020B0503040401060103" pitchFamily="34" charset="0"/>
                          <a:cs typeface="Calibri"/>
                        </a:rPr>
                        <a:t>in</a:t>
                      </a:r>
                      <a:r>
                        <a:rPr lang="en-US" sz="1400" spc="-27">
                          <a:latin typeface="Manulife JH Sans" panose="020B0503040401060103" pitchFamily="34" charset="0"/>
                          <a:cs typeface="Calibri"/>
                        </a:rPr>
                        <a:t> </a:t>
                      </a:r>
                      <a:r>
                        <a:rPr lang="en-US" sz="1400" spc="-18">
                          <a:latin typeface="Manulife JH Sans" panose="020B0503040401060103" pitchFamily="34" charset="0"/>
                          <a:cs typeface="Calibri"/>
                        </a:rPr>
                        <a:t>partner</a:t>
                      </a:r>
                      <a:r>
                        <a:rPr lang="en-US" sz="1400" spc="-24">
                          <a:latin typeface="Manulife JH Sans" panose="020B0503040401060103" pitchFamily="34" charset="0"/>
                          <a:cs typeface="Calibri"/>
                        </a:rPr>
                        <a:t> </a:t>
                      </a:r>
                      <a:r>
                        <a:rPr lang="en-US" sz="1400" spc="-6">
                          <a:latin typeface="Manulife JH Sans" panose="020B0503040401060103" pitchFamily="34" charset="0"/>
                          <a:cs typeface="Calibri"/>
                        </a:rPr>
                        <a:t>organizations</a:t>
                      </a:r>
                      <a:endParaRPr lang="en-US" sz="1400">
                        <a:latin typeface="Manulife JH Sans" panose="020B0503040401060103" pitchFamily="34" charset="0"/>
                        <a:cs typeface="Calibri"/>
                      </a:endParaRPr>
                    </a:p>
                    <a:p>
                      <a:pPr marL="122045" indent="-114345">
                        <a:spcBef>
                          <a:spcPts val="152"/>
                        </a:spcBef>
                        <a:buChar char="•"/>
                        <a:tabLst>
                          <a:tab pos="122045" algn="l"/>
                        </a:tabLst>
                      </a:pPr>
                      <a:r>
                        <a:rPr lang="en-US" sz="1400" spc="-15">
                          <a:latin typeface="Manulife JH Sans" panose="020B0503040401060103" pitchFamily="34" charset="0"/>
                          <a:cs typeface="Calibri"/>
                        </a:rPr>
                        <a:t>Potential</a:t>
                      </a:r>
                      <a:r>
                        <a:rPr lang="en-US" sz="1400" spc="-33">
                          <a:latin typeface="Manulife JH Sans" panose="020B0503040401060103" pitchFamily="34" charset="0"/>
                          <a:cs typeface="Calibri"/>
                        </a:rPr>
                        <a:t> </a:t>
                      </a:r>
                      <a:r>
                        <a:rPr lang="en-US" sz="1400" spc="-21">
                          <a:latin typeface="Manulife JH Sans" panose="020B0503040401060103" pitchFamily="34" charset="0"/>
                          <a:cs typeface="Calibri"/>
                        </a:rPr>
                        <a:t>for</a:t>
                      </a:r>
                      <a:r>
                        <a:rPr lang="en-US" sz="1400" spc="-30">
                          <a:latin typeface="Manulife JH Sans" panose="020B0503040401060103" pitchFamily="34" charset="0"/>
                          <a:cs typeface="Calibri"/>
                        </a:rPr>
                        <a:t> </a:t>
                      </a:r>
                      <a:r>
                        <a:rPr lang="en-US" sz="1400">
                          <a:latin typeface="Manulife JH Sans" panose="020B0503040401060103" pitchFamily="34" charset="0"/>
                          <a:cs typeface="Calibri"/>
                        </a:rPr>
                        <a:t>SEAM</a:t>
                      </a:r>
                      <a:r>
                        <a:rPr lang="en-US" sz="1400" spc="-33">
                          <a:latin typeface="Manulife JH Sans" panose="020B0503040401060103" pitchFamily="34" charset="0"/>
                          <a:cs typeface="Calibri"/>
                        </a:rPr>
                        <a:t> </a:t>
                      </a:r>
                      <a:r>
                        <a:rPr lang="en-US" sz="1400" spc="-6">
                          <a:latin typeface="Manulife JH Sans" panose="020B0503040401060103" pitchFamily="34" charset="0"/>
                          <a:cs typeface="Calibri"/>
                        </a:rPr>
                        <a:t>certification</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15">
                          <a:latin typeface="Manulife JH Sans" panose="020B0503040401060103" pitchFamily="34" charset="0"/>
                          <a:cs typeface="Calibri"/>
                        </a:rPr>
                        <a:t>Wellness</a:t>
                      </a:r>
                      <a:r>
                        <a:rPr lang="en-US" sz="1400" spc="-12">
                          <a:latin typeface="Manulife JH Sans" panose="020B0503040401060103" pitchFamily="34" charset="0"/>
                          <a:cs typeface="Calibri"/>
                        </a:rPr>
                        <a:t> amenities</a:t>
                      </a:r>
                      <a:r>
                        <a:rPr lang="en-US" sz="1400" spc="-9">
                          <a:latin typeface="Manulife JH Sans" panose="020B0503040401060103" pitchFamily="34" charset="0"/>
                          <a:cs typeface="Calibri"/>
                        </a:rPr>
                        <a:t> </a:t>
                      </a:r>
                      <a:r>
                        <a:rPr lang="en-US" sz="1400">
                          <a:latin typeface="Manulife JH Sans" panose="020B0503040401060103" pitchFamily="34" charset="0"/>
                          <a:cs typeface="Calibri"/>
                        </a:rPr>
                        <a:t>and</a:t>
                      </a:r>
                      <a:r>
                        <a:rPr lang="en-US" sz="1400" spc="-9">
                          <a:latin typeface="Manulife JH Sans" panose="020B0503040401060103" pitchFamily="34" charset="0"/>
                          <a:cs typeface="Calibri"/>
                        </a:rPr>
                        <a:t> </a:t>
                      </a:r>
                      <a:r>
                        <a:rPr lang="en-US" sz="1400">
                          <a:latin typeface="Manulife JH Sans" panose="020B0503040401060103" pitchFamily="34" charset="0"/>
                          <a:cs typeface="Calibri"/>
                        </a:rPr>
                        <a:t>accessibility</a:t>
                      </a:r>
                      <a:r>
                        <a:rPr lang="en-US" sz="1400" spc="-9">
                          <a:latin typeface="Manulife JH Sans" panose="020B0503040401060103" pitchFamily="34" charset="0"/>
                          <a:cs typeface="Calibri"/>
                        </a:rPr>
                        <a:t> </a:t>
                      </a:r>
                      <a:r>
                        <a:rPr lang="en-US" sz="1400" spc="-6">
                          <a:latin typeface="Manulife JH Sans" panose="020B0503040401060103" pitchFamily="34" charset="0"/>
                          <a:cs typeface="Calibri"/>
                        </a:rPr>
                        <a:t>features</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6">
                          <a:latin typeface="Manulife JH Sans" panose="020B0503040401060103" pitchFamily="34" charset="0"/>
                          <a:cs typeface="Calibri"/>
                        </a:rPr>
                        <a:t>Responsible</a:t>
                      </a:r>
                      <a:r>
                        <a:rPr lang="en-US" sz="1400" spc="-21">
                          <a:latin typeface="Manulife JH Sans" panose="020B0503040401060103" pitchFamily="34" charset="0"/>
                          <a:cs typeface="Calibri"/>
                        </a:rPr>
                        <a:t> </a:t>
                      </a:r>
                      <a:r>
                        <a:rPr lang="en-US" sz="1400" spc="-6">
                          <a:latin typeface="Manulife JH Sans" panose="020B0503040401060103" pitchFamily="34" charset="0"/>
                          <a:cs typeface="Calibri"/>
                        </a:rPr>
                        <a:t>contracting</a:t>
                      </a:r>
                      <a:endParaRPr lang="en-US" sz="1400">
                        <a:latin typeface="Manulife JH Sans" panose="020B0503040401060103" pitchFamily="34" charset="0"/>
                        <a:cs typeface="Calibri"/>
                      </a:endParaRPr>
                    </a:p>
                    <a:p>
                      <a:pPr marL="122045" indent="-114345">
                        <a:spcBef>
                          <a:spcPts val="149"/>
                        </a:spcBef>
                        <a:buChar char="•"/>
                        <a:tabLst>
                          <a:tab pos="122045" algn="l"/>
                        </a:tabLst>
                      </a:pPr>
                      <a:r>
                        <a:rPr lang="en-US" sz="1400" spc="-24">
                          <a:latin typeface="Manulife JH Sans" panose="020B0503040401060103" pitchFamily="34" charset="0"/>
                          <a:cs typeface="Calibri"/>
                        </a:rPr>
                        <a:t>Indoor</a:t>
                      </a:r>
                      <a:r>
                        <a:rPr lang="en-US" sz="1400" spc="-30">
                          <a:latin typeface="Manulife JH Sans" panose="020B0503040401060103" pitchFamily="34" charset="0"/>
                          <a:cs typeface="Calibri"/>
                        </a:rPr>
                        <a:t> </a:t>
                      </a:r>
                      <a:r>
                        <a:rPr lang="en-US" sz="1400">
                          <a:latin typeface="Manulife JH Sans" panose="020B0503040401060103" pitchFamily="34" charset="0"/>
                          <a:cs typeface="Calibri"/>
                        </a:rPr>
                        <a:t>air</a:t>
                      </a:r>
                      <a:r>
                        <a:rPr lang="en-US" sz="1400" spc="-30">
                          <a:latin typeface="Manulife JH Sans" panose="020B0503040401060103" pitchFamily="34" charset="0"/>
                          <a:cs typeface="Calibri"/>
                        </a:rPr>
                        <a:t> </a:t>
                      </a:r>
                      <a:r>
                        <a:rPr lang="en-US" sz="1400" spc="-6">
                          <a:latin typeface="Manulife JH Sans" panose="020B0503040401060103" pitchFamily="34" charset="0"/>
                          <a:cs typeface="Calibri"/>
                        </a:rPr>
                        <a:t>quality</a:t>
                      </a:r>
                      <a:endParaRPr lang="en-US" sz="1400">
                        <a:latin typeface="Manulife JH Sans" panose="020B0503040401060103" pitchFamily="34" charset="0"/>
                        <a:cs typeface="Calibri"/>
                      </a:endParaRP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5307025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71154" y="0"/>
            <a:ext cx="11117671" cy="6856214"/>
          </a:xfrm>
          <a:prstGeom prst="rect">
            <a:avLst/>
          </a:prstGeom>
        </p:spPr>
      </p:pic>
      <p:sp>
        <p:nvSpPr>
          <p:cNvPr id="3" name="object 3"/>
          <p:cNvSpPr txBox="1"/>
          <p:nvPr/>
        </p:nvSpPr>
        <p:spPr>
          <a:xfrm>
            <a:off x="1314994" y="1660405"/>
            <a:ext cx="6767513" cy="777149"/>
          </a:xfrm>
          <a:prstGeom prst="rect">
            <a:avLst/>
          </a:prstGeom>
        </p:spPr>
        <p:txBody>
          <a:bodyPr vert="horz" wrap="square" lIns="0" tIns="7315" rIns="0" bIns="0" rtlCol="0">
            <a:spAutoFit/>
          </a:bodyPr>
          <a:lstStyle/>
          <a:p>
            <a:pPr marL="7700">
              <a:spcBef>
                <a:spcPts val="58"/>
              </a:spcBef>
            </a:pPr>
            <a:r>
              <a:rPr sz="5002" spc="-103">
                <a:solidFill>
                  <a:srgbClr val="FFFFFF"/>
                </a:solidFill>
                <a:latin typeface="Manulife JH Sans Demibold" panose="020B0703040401060103" pitchFamily="34" charset="0"/>
                <a:cs typeface="Calibri"/>
              </a:rPr>
              <a:t>Notes</a:t>
            </a:r>
            <a:r>
              <a:rPr sz="5002" spc="-179">
                <a:solidFill>
                  <a:srgbClr val="FFFFFF"/>
                </a:solidFill>
                <a:latin typeface="Manulife JH Sans Demibold" panose="020B0703040401060103" pitchFamily="34" charset="0"/>
                <a:cs typeface="Calibri"/>
              </a:rPr>
              <a:t> </a:t>
            </a:r>
            <a:r>
              <a:rPr sz="5002" spc="-409">
                <a:solidFill>
                  <a:srgbClr val="FFFFFF"/>
                </a:solidFill>
                <a:latin typeface="Manulife JH Sans Demibold" panose="020B0703040401060103" pitchFamily="34" charset="0"/>
                <a:cs typeface="Calibri"/>
              </a:rPr>
              <a:t>&amp;</a:t>
            </a:r>
            <a:r>
              <a:rPr lang="en-US" sz="5002" spc="-21">
                <a:solidFill>
                  <a:srgbClr val="FFFFFF"/>
                </a:solidFill>
                <a:latin typeface="Manulife JH Sans Demibold" panose="020B0703040401060103" pitchFamily="34" charset="0"/>
                <a:cs typeface="Calibri"/>
              </a:rPr>
              <a:t> </a:t>
            </a:r>
            <a:r>
              <a:rPr sz="5002" spc="-91">
                <a:solidFill>
                  <a:srgbClr val="FFFFFF"/>
                </a:solidFill>
                <a:latin typeface="Manulife JH Sans Demibold" panose="020B0703040401060103" pitchFamily="34" charset="0"/>
                <a:cs typeface="Calibri"/>
              </a:rPr>
              <a:t>Disclosures</a:t>
            </a:r>
            <a:endParaRPr sz="5002">
              <a:latin typeface="Manulife JH Sans Demibold" panose="020B0703040401060103" pitchFamily="34" charset="0"/>
              <a:cs typeface="Calibri"/>
            </a:endParaRPr>
          </a:p>
        </p:txBody>
      </p:sp>
      <p:sp>
        <p:nvSpPr>
          <p:cNvPr id="5" name="Text Placeholder 4">
            <a:extLst>
              <a:ext uri="{FF2B5EF4-FFF2-40B4-BE49-F238E27FC236}">
                <a16:creationId xmlns:a16="http://schemas.microsoft.com/office/drawing/2014/main" id="{9045B1C9-7862-0188-BFA3-00E564B7954E}"/>
              </a:ext>
            </a:extLst>
          </p:cNvPr>
          <p:cNvSpPr>
            <a:spLocks noGrp="1"/>
          </p:cNvSpPr>
          <p:nvPr>
            <p:ph type="body" sz="quarter" idx="13"/>
          </p:nvPr>
        </p:nvSpPr>
        <p:spPr/>
        <p:txBody>
          <a:bodyPr/>
          <a:lstStyle/>
          <a:p>
            <a:r>
              <a:rPr lang="en-US"/>
              <a:t>Notes &amp; Disclosures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A088C-0278-06A8-E6CD-E2ED45775A4F}"/>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CAB0B52-4097-423E-D913-35BA922BAF08}"/>
              </a:ext>
            </a:extLst>
          </p:cNvPr>
          <p:cNvGrpSpPr/>
          <p:nvPr/>
        </p:nvGrpSpPr>
        <p:grpSpPr>
          <a:xfrm>
            <a:off x="1768532" y="577269"/>
            <a:ext cx="481725" cy="80678"/>
            <a:chOff x="4698206" y="1410699"/>
            <a:chExt cx="794568" cy="133069"/>
          </a:xfrm>
        </p:grpSpPr>
        <p:sp>
          <p:nvSpPr>
            <p:cNvPr id="3" name="object 3">
              <a:extLst>
                <a:ext uri="{FF2B5EF4-FFF2-40B4-BE49-F238E27FC236}">
                  <a16:creationId xmlns:a16="http://schemas.microsoft.com/office/drawing/2014/main" id="{C1570370-4A36-3956-6393-DC698A5606DF}"/>
                </a:ext>
              </a:extLst>
            </p:cNvPr>
            <p:cNvSpPr/>
            <p:nvPr/>
          </p:nvSpPr>
          <p:spPr>
            <a:xfrm>
              <a:off x="4698206" y="1410699"/>
              <a:ext cx="14604" cy="130810"/>
            </a:xfrm>
            <a:custGeom>
              <a:avLst/>
              <a:gdLst/>
              <a:ahLst/>
              <a:cxnLst/>
              <a:rect l="l" t="t" r="r" b="b"/>
              <a:pathLst>
                <a:path w="14604" h="130809">
                  <a:moveTo>
                    <a:pt x="14062" y="0"/>
                  </a:moveTo>
                  <a:lnTo>
                    <a:pt x="0" y="0"/>
                  </a:lnTo>
                  <a:lnTo>
                    <a:pt x="0" y="64144"/>
                  </a:lnTo>
                  <a:lnTo>
                    <a:pt x="0" y="130603"/>
                  </a:lnTo>
                  <a:lnTo>
                    <a:pt x="14062" y="130603"/>
                  </a:lnTo>
                  <a:lnTo>
                    <a:pt x="14062" y="0"/>
                  </a:lnTo>
                  <a:close/>
                </a:path>
              </a:pathLst>
            </a:custGeom>
            <a:solidFill>
              <a:srgbClr val="000000"/>
            </a:solidFill>
          </p:spPr>
          <p:txBody>
            <a:bodyPr wrap="square" lIns="0" tIns="0" rIns="0" bIns="0" rtlCol="0"/>
            <a:lstStyle/>
            <a:p>
              <a:endParaRPr sz="1091"/>
            </a:p>
          </p:txBody>
        </p:sp>
        <p:pic>
          <p:nvPicPr>
            <p:cNvPr id="4" name="object 4">
              <a:extLst>
                <a:ext uri="{FF2B5EF4-FFF2-40B4-BE49-F238E27FC236}">
                  <a16:creationId xmlns:a16="http://schemas.microsoft.com/office/drawing/2014/main" id="{CE5F6561-3E2A-43D8-20F5-0DDE7D45E3D0}"/>
                </a:ext>
              </a:extLst>
            </p:cNvPr>
            <p:cNvPicPr/>
            <p:nvPr/>
          </p:nvPicPr>
          <p:blipFill>
            <a:blip r:embed="rId2" cstate="print"/>
            <a:stretch>
              <a:fillRect/>
            </a:stretch>
          </p:blipFill>
          <p:spPr>
            <a:xfrm>
              <a:off x="4742196" y="1416872"/>
              <a:ext cx="504318" cy="126896"/>
            </a:xfrm>
            <a:prstGeom prst="rect">
              <a:avLst/>
            </a:prstGeom>
          </p:spPr>
        </p:pic>
        <p:pic>
          <p:nvPicPr>
            <p:cNvPr id="5" name="object 5">
              <a:extLst>
                <a:ext uri="{FF2B5EF4-FFF2-40B4-BE49-F238E27FC236}">
                  <a16:creationId xmlns:a16="http://schemas.microsoft.com/office/drawing/2014/main" id="{35C2C782-5A8D-D51D-06FE-AC8187F75D68}"/>
                </a:ext>
              </a:extLst>
            </p:cNvPr>
            <p:cNvPicPr/>
            <p:nvPr/>
          </p:nvPicPr>
          <p:blipFill>
            <a:blip r:embed="rId3" cstate="print"/>
            <a:stretch>
              <a:fillRect/>
            </a:stretch>
          </p:blipFill>
          <p:spPr>
            <a:xfrm>
              <a:off x="5267930" y="1446836"/>
              <a:ext cx="72500" cy="96928"/>
            </a:xfrm>
            <a:prstGeom prst="rect">
              <a:avLst/>
            </a:prstGeom>
          </p:spPr>
        </p:pic>
        <p:pic>
          <p:nvPicPr>
            <p:cNvPr id="6" name="object 6">
              <a:extLst>
                <a:ext uri="{FF2B5EF4-FFF2-40B4-BE49-F238E27FC236}">
                  <a16:creationId xmlns:a16="http://schemas.microsoft.com/office/drawing/2014/main" id="{75232D9B-36F3-1BD1-3FE7-031A1BB2BF5A}"/>
                </a:ext>
              </a:extLst>
            </p:cNvPr>
            <p:cNvPicPr/>
            <p:nvPr/>
          </p:nvPicPr>
          <p:blipFill>
            <a:blip r:embed="rId4" cstate="print"/>
            <a:stretch>
              <a:fillRect/>
            </a:stretch>
          </p:blipFill>
          <p:spPr>
            <a:xfrm>
              <a:off x="5362590" y="1416875"/>
              <a:ext cx="130184" cy="126886"/>
            </a:xfrm>
            <a:prstGeom prst="rect">
              <a:avLst/>
            </a:prstGeom>
          </p:spPr>
        </p:pic>
      </p:grpSp>
      <p:grpSp>
        <p:nvGrpSpPr>
          <p:cNvPr id="7" name="object 7">
            <a:extLst>
              <a:ext uri="{FF2B5EF4-FFF2-40B4-BE49-F238E27FC236}">
                <a16:creationId xmlns:a16="http://schemas.microsoft.com/office/drawing/2014/main" id="{258189E0-AFEA-44ED-A4BA-E6A99AA50C10}"/>
              </a:ext>
            </a:extLst>
          </p:cNvPr>
          <p:cNvGrpSpPr/>
          <p:nvPr/>
        </p:nvGrpSpPr>
        <p:grpSpPr>
          <a:xfrm>
            <a:off x="2304311" y="577262"/>
            <a:ext cx="574012" cy="98417"/>
            <a:chOff x="5581812" y="1410699"/>
            <a:chExt cx="946768" cy="162328"/>
          </a:xfrm>
        </p:grpSpPr>
        <p:pic>
          <p:nvPicPr>
            <p:cNvPr id="8" name="object 8">
              <a:extLst>
                <a:ext uri="{FF2B5EF4-FFF2-40B4-BE49-F238E27FC236}">
                  <a16:creationId xmlns:a16="http://schemas.microsoft.com/office/drawing/2014/main" id="{F627D13A-EB57-7AE5-C6B1-4B7B9F0586A5}"/>
                </a:ext>
              </a:extLst>
            </p:cNvPr>
            <p:cNvPicPr/>
            <p:nvPr/>
          </p:nvPicPr>
          <p:blipFill>
            <a:blip r:embed="rId5" cstate="print"/>
            <a:stretch>
              <a:fillRect/>
            </a:stretch>
          </p:blipFill>
          <p:spPr>
            <a:xfrm>
              <a:off x="5581812" y="1410699"/>
              <a:ext cx="106949" cy="130603"/>
            </a:xfrm>
            <a:prstGeom prst="rect">
              <a:avLst/>
            </a:prstGeom>
          </p:spPr>
        </p:pic>
        <p:pic>
          <p:nvPicPr>
            <p:cNvPr id="9" name="object 9">
              <a:extLst>
                <a:ext uri="{FF2B5EF4-FFF2-40B4-BE49-F238E27FC236}">
                  <a16:creationId xmlns:a16="http://schemas.microsoft.com/office/drawing/2014/main" id="{F3753608-F9D2-B5FB-A93B-AD97C784AA1F}"/>
                </a:ext>
              </a:extLst>
            </p:cNvPr>
            <p:cNvPicPr/>
            <p:nvPr/>
          </p:nvPicPr>
          <p:blipFill>
            <a:blip r:embed="rId6" cstate="print"/>
            <a:stretch>
              <a:fillRect/>
            </a:stretch>
          </p:blipFill>
          <p:spPr>
            <a:xfrm>
              <a:off x="5712884" y="1446844"/>
              <a:ext cx="67819" cy="96918"/>
            </a:xfrm>
            <a:prstGeom prst="rect">
              <a:avLst/>
            </a:prstGeom>
          </p:spPr>
        </p:pic>
        <p:pic>
          <p:nvPicPr>
            <p:cNvPr id="10" name="object 10">
              <a:extLst>
                <a:ext uri="{FF2B5EF4-FFF2-40B4-BE49-F238E27FC236}">
                  <a16:creationId xmlns:a16="http://schemas.microsoft.com/office/drawing/2014/main" id="{66CABB81-1DF2-5E6B-AF04-2239931C6A28}"/>
                </a:ext>
              </a:extLst>
            </p:cNvPr>
            <p:cNvPicPr/>
            <p:nvPr/>
          </p:nvPicPr>
          <p:blipFill>
            <a:blip r:embed="rId7" cstate="print"/>
            <a:stretch>
              <a:fillRect/>
            </a:stretch>
          </p:blipFill>
          <p:spPr>
            <a:xfrm>
              <a:off x="5808267" y="1446841"/>
              <a:ext cx="64385" cy="94457"/>
            </a:xfrm>
            <a:prstGeom prst="rect">
              <a:avLst/>
            </a:prstGeom>
          </p:spPr>
        </p:pic>
        <p:pic>
          <p:nvPicPr>
            <p:cNvPr id="11" name="object 11">
              <a:extLst>
                <a:ext uri="{FF2B5EF4-FFF2-40B4-BE49-F238E27FC236}">
                  <a16:creationId xmlns:a16="http://schemas.microsoft.com/office/drawing/2014/main" id="{F22B4B1E-8EF4-2690-8C55-C1FD54BC30E8}"/>
                </a:ext>
              </a:extLst>
            </p:cNvPr>
            <p:cNvPicPr/>
            <p:nvPr/>
          </p:nvPicPr>
          <p:blipFill>
            <a:blip r:embed="rId8" cstate="print"/>
            <a:stretch>
              <a:fillRect/>
            </a:stretch>
          </p:blipFill>
          <p:spPr>
            <a:xfrm>
              <a:off x="5894625" y="1445429"/>
              <a:ext cx="251715" cy="127598"/>
            </a:xfrm>
            <a:prstGeom prst="rect">
              <a:avLst/>
            </a:prstGeom>
          </p:spPr>
        </p:pic>
        <p:pic>
          <p:nvPicPr>
            <p:cNvPr id="12" name="object 12">
              <a:extLst>
                <a:ext uri="{FF2B5EF4-FFF2-40B4-BE49-F238E27FC236}">
                  <a16:creationId xmlns:a16="http://schemas.microsoft.com/office/drawing/2014/main" id="{776503BE-2B72-F755-C4A0-658CBDDC19BC}"/>
                </a:ext>
              </a:extLst>
            </p:cNvPr>
            <p:cNvPicPr/>
            <p:nvPr/>
          </p:nvPicPr>
          <p:blipFill>
            <a:blip r:embed="rId9" cstate="print"/>
            <a:stretch>
              <a:fillRect/>
            </a:stretch>
          </p:blipFill>
          <p:spPr>
            <a:xfrm>
              <a:off x="6168507" y="1446841"/>
              <a:ext cx="113808" cy="94457"/>
            </a:xfrm>
            <a:prstGeom prst="rect">
              <a:avLst/>
            </a:prstGeom>
          </p:spPr>
        </p:pic>
        <p:pic>
          <p:nvPicPr>
            <p:cNvPr id="13" name="object 13">
              <a:extLst>
                <a:ext uri="{FF2B5EF4-FFF2-40B4-BE49-F238E27FC236}">
                  <a16:creationId xmlns:a16="http://schemas.microsoft.com/office/drawing/2014/main" id="{59B4588B-F4CD-E7C0-C877-7C9100B7705D}"/>
                </a:ext>
              </a:extLst>
            </p:cNvPr>
            <p:cNvPicPr/>
            <p:nvPr/>
          </p:nvPicPr>
          <p:blipFill>
            <a:blip r:embed="rId3" cstate="print"/>
            <a:stretch>
              <a:fillRect/>
            </a:stretch>
          </p:blipFill>
          <p:spPr>
            <a:xfrm>
              <a:off x="6303731" y="1446838"/>
              <a:ext cx="72500" cy="96928"/>
            </a:xfrm>
            <a:prstGeom prst="rect">
              <a:avLst/>
            </a:prstGeom>
          </p:spPr>
        </p:pic>
        <p:pic>
          <p:nvPicPr>
            <p:cNvPr id="14" name="object 14">
              <a:extLst>
                <a:ext uri="{FF2B5EF4-FFF2-40B4-BE49-F238E27FC236}">
                  <a16:creationId xmlns:a16="http://schemas.microsoft.com/office/drawing/2014/main" id="{D19625B2-E67C-7BC7-92E7-EA44B539FEA6}"/>
                </a:ext>
              </a:extLst>
            </p:cNvPr>
            <p:cNvPicPr/>
            <p:nvPr/>
          </p:nvPicPr>
          <p:blipFill>
            <a:blip r:embed="rId10" cstate="print"/>
            <a:stretch>
              <a:fillRect/>
            </a:stretch>
          </p:blipFill>
          <p:spPr>
            <a:xfrm>
              <a:off x="6398394" y="1416878"/>
              <a:ext cx="130186" cy="126886"/>
            </a:xfrm>
            <a:prstGeom prst="rect">
              <a:avLst/>
            </a:prstGeom>
          </p:spPr>
        </p:pic>
      </p:grpSp>
      <p:grpSp>
        <p:nvGrpSpPr>
          <p:cNvPr id="15" name="object 15">
            <a:extLst>
              <a:ext uri="{FF2B5EF4-FFF2-40B4-BE49-F238E27FC236}">
                <a16:creationId xmlns:a16="http://schemas.microsoft.com/office/drawing/2014/main" id="{36741FBB-878B-771D-B97E-AF6CCB196624}"/>
              </a:ext>
            </a:extLst>
          </p:cNvPr>
          <p:cNvGrpSpPr/>
          <p:nvPr/>
        </p:nvGrpSpPr>
        <p:grpSpPr>
          <a:xfrm>
            <a:off x="1768599" y="368652"/>
            <a:ext cx="719756" cy="161533"/>
            <a:chOff x="4698207" y="1066615"/>
            <a:chExt cx="1187154" cy="266432"/>
          </a:xfrm>
        </p:grpSpPr>
        <p:pic>
          <p:nvPicPr>
            <p:cNvPr id="16" name="object 16">
              <a:extLst>
                <a:ext uri="{FF2B5EF4-FFF2-40B4-BE49-F238E27FC236}">
                  <a16:creationId xmlns:a16="http://schemas.microsoft.com/office/drawing/2014/main" id="{9AED9452-BB03-24BD-00C4-961AD98B6483}"/>
                </a:ext>
              </a:extLst>
            </p:cNvPr>
            <p:cNvPicPr/>
            <p:nvPr/>
          </p:nvPicPr>
          <p:blipFill>
            <a:blip r:embed="rId11" cstate="print"/>
            <a:stretch>
              <a:fillRect/>
            </a:stretch>
          </p:blipFill>
          <p:spPr>
            <a:xfrm>
              <a:off x="4955681" y="1153990"/>
              <a:ext cx="142875" cy="179052"/>
            </a:xfrm>
            <a:prstGeom prst="rect">
              <a:avLst/>
            </a:prstGeom>
          </p:spPr>
        </p:pic>
        <p:pic>
          <p:nvPicPr>
            <p:cNvPr id="17" name="object 17">
              <a:extLst>
                <a:ext uri="{FF2B5EF4-FFF2-40B4-BE49-F238E27FC236}">
                  <a16:creationId xmlns:a16="http://schemas.microsoft.com/office/drawing/2014/main" id="{8B19EF5E-8064-3CF9-23EE-0BA96E6F5FC0}"/>
                </a:ext>
              </a:extLst>
            </p:cNvPr>
            <p:cNvPicPr/>
            <p:nvPr/>
          </p:nvPicPr>
          <p:blipFill>
            <a:blip r:embed="rId12" cstate="print"/>
            <a:stretch>
              <a:fillRect/>
            </a:stretch>
          </p:blipFill>
          <p:spPr>
            <a:xfrm>
              <a:off x="5132251" y="1153990"/>
              <a:ext cx="141336" cy="175062"/>
            </a:xfrm>
            <a:prstGeom prst="rect">
              <a:avLst/>
            </a:prstGeom>
          </p:spPr>
        </p:pic>
        <p:pic>
          <p:nvPicPr>
            <p:cNvPr id="18" name="object 18">
              <a:extLst>
                <a:ext uri="{FF2B5EF4-FFF2-40B4-BE49-F238E27FC236}">
                  <a16:creationId xmlns:a16="http://schemas.microsoft.com/office/drawing/2014/main" id="{49E3596E-955D-D46F-0AA1-E91E3CC277DE}"/>
                </a:ext>
              </a:extLst>
            </p:cNvPr>
            <p:cNvPicPr/>
            <p:nvPr/>
          </p:nvPicPr>
          <p:blipFill>
            <a:blip r:embed="rId13" cstate="print"/>
            <a:stretch>
              <a:fillRect/>
            </a:stretch>
          </p:blipFill>
          <p:spPr>
            <a:xfrm>
              <a:off x="5302954" y="1157971"/>
              <a:ext cx="141032" cy="175062"/>
            </a:xfrm>
            <a:prstGeom prst="rect">
              <a:avLst/>
            </a:prstGeom>
          </p:spPr>
        </p:pic>
        <p:sp>
          <p:nvSpPr>
            <p:cNvPr id="19" name="object 19">
              <a:extLst>
                <a:ext uri="{FF2B5EF4-FFF2-40B4-BE49-F238E27FC236}">
                  <a16:creationId xmlns:a16="http://schemas.microsoft.com/office/drawing/2014/main" id="{DD4021AB-D227-B20B-BC9E-BC0B10BABEF9}"/>
                </a:ext>
              </a:extLst>
            </p:cNvPr>
            <p:cNvSpPr/>
            <p:nvPr/>
          </p:nvSpPr>
          <p:spPr>
            <a:xfrm>
              <a:off x="5485625" y="1066615"/>
              <a:ext cx="257175" cy="262890"/>
            </a:xfrm>
            <a:custGeom>
              <a:avLst/>
              <a:gdLst/>
              <a:ahLst/>
              <a:cxnLst/>
              <a:rect l="l" t="t" r="r" b="b"/>
              <a:pathLst>
                <a:path w="257175" h="262890">
                  <a:moveTo>
                    <a:pt x="37706" y="0"/>
                  </a:moveTo>
                  <a:lnTo>
                    <a:pt x="0" y="37401"/>
                  </a:lnTo>
                  <a:lnTo>
                    <a:pt x="0" y="262445"/>
                  </a:lnTo>
                  <a:lnTo>
                    <a:pt x="37706" y="262445"/>
                  </a:lnTo>
                  <a:lnTo>
                    <a:pt x="37706" y="0"/>
                  </a:lnTo>
                  <a:close/>
                </a:path>
                <a:path w="257175" h="262890">
                  <a:moveTo>
                    <a:pt x="118630" y="91363"/>
                  </a:moveTo>
                  <a:lnTo>
                    <a:pt x="79387" y="91363"/>
                  </a:lnTo>
                  <a:lnTo>
                    <a:pt x="79387" y="262432"/>
                  </a:lnTo>
                  <a:lnTo>
                    <a:pt x="118630" y="262432"/>
                  </a:lnTo>
                  <a:lnTo>
                    <a:pt x="118630" y="91363"/>
                  </a:lnTo>
                  <a:close/>
                </a:path>
                <a:path w="257175" h="262890">
                  <a:moveTo>
                    <a:pt x="122923" y="38328"/>
                  </a:moveTo>
                  <a:lnTo>
                    <a:pt x="120992" y="29032"/>
                  </a:lnTo>
                  <a:lnTo>
                    <a:pt x="115785" y="21424"/>
                  </a:lnTo>
                  <a:lnTo>
                    <a:pt x="108178" y="16294"/>
                  </a:lnTo>
                  <a:lnTo>
                    <a:pt x="99009" y="14414"/>
                  </a:lnTo>
                  <a:lnTo>
                    <a:pt x="89662" y="16294"/>
                  </a:lnTo>
                  <a:lnTo>
                    <a:pt x="81953" y="21424"/>
                  </a:lnTo>
                  <a:lnTo>
                    <a:pt x="76720" y="29032"/>
                  </a:lnTo>
                  <a:lnTo>
                    <a:pt x="74777" y="38328"/>
                  </a:lnTo>
                  <a:lnTo>
                    <a:pt x="76720" y="47675"/>
                  </a:lnTo>
                  <a:lnTo>
                    <a:pt x="81953" y="55384"/>
                  </a:lnTo>
                  <a:lnTo>
                    <a:pt x="89662" y="60617"/>
                  </a:lnTo>
                  <a:lnTo>
                    <a:pt x="99009" y="62547"/>
                  </a:lnTo>
                  <a:lnTo>
                    <a:pt x="108178" y="60617"/>
                  </a:lnTo>
                  <a:lnTo>
                    <a:pt x="115785" y="55384"/>
                  </a:lnTo>
                  <a:lnTo>
                    <a:pt x="120992" y="47675"/>
                  </a:lnTo>
                  <a:lnTo>
                    <a:pt x="122923" y="38328"/>
                  </a:lnTo>
                  <a:close/>
                </a:path>
                <a:path w="257175" h="262890">
                  <a:moveTo>
                    <a:pt x="256882" y="11353"/>
                  </a:moveTo>
                  <a:lnTo>
                    <a:pt x="249682" y="8153"/>
                  </a:lnTo>
                  <a:lnTo>
                    <a:pt x="240665" y="5295"/>
                  </a:lnTo>
                  <a:lnTo>
                    <a:pt x="230098" y="3238"/>
                  </a:lnTo>
                  <a:lnTo>
                    <a:pt x="218236" y="2463"/>
                  </a:lnTo>
                  <a:lnTo>
                    <a:pt x="194856" y="6870"/>
                  </a:lnTo>
                  <a:lnTo>
                    <a:pt x="178079" y="18707"/>
                  </a:lnTo>
                  <a:lnTo>
                    <a:pt x="167970" y="35826"/>
                  </a:lnTo>
                  <a:lnTo>
                    <a:pt x="164592" y="56108"/>
                  </a:lnTo>
                  <a:lnTo>
                    <a:pt x="164592" y="91363"/>
                  </a:lnTo>
                  <a:lnTo>
                    <a:pt x="141617" y="91363"/>
                  </a:lnTo>
                  <a:lnTo>
                    <a:pt x="141617" y="122631"/>
                  </a:lnTo>
                  <a:lnTo>
                    <a:pt x="164592" y="122631"/>
                  </a:lnTo>
                  <a:lnTo>
                    <a:pt x="164592" y="262445"/>
                  </a:lnTo>
                  <a:lnTo>
                    <a:pt x="202298" y="262445"/>
                  </a:lnTo>
                  <a:lnTo>
                    <a:pt x="202298" y="122631"/>
                  </a:lnTo>
                  <a:lnTo>
                    <a:pt x="238175" y="122631"/>
                  </a:lnTo>
                  <a:lnTo>
                    <a:pt x="247065" y="91363"/>
                  </a:lnTo>
                  <a:lnTo>
                    <a:pt x="202298" y="91363"/>
                  </a:lnTo>
                  <a:lnTo>
                    <a:pt x="202298" y="58254"/>
                  </a:lnTo>
                  <a:lnTo>
                    <a:pt x="204025" y="48361"/>
                  </a:lnTo>
                  <a:lnTo>
                    <a:pt x="208699" y="40932"/>
                  </a:lnTo>
                  <a:lnTo>
                    <a:pt x="215633" y="36271"/>
                  </a:lnTo>
                  <a:lnTo>
                    <a:pt x="224078" y="34645"/>
                  </a:lnTo>
                  <a:lnTo>
                    <a:pt x="231736" y="34645"/>
                  </a:lnTo>
                  <a:lnTo>
                    <a:pt x="239699" y="37719"/>
                  </a:lnTo>
                  <a:lnTo>
                    <a:pt x="244919" y="40779"/>
                  </a:lnTo>
                  <a:lnTo>
                    <a:pt x="256882" y="11353"/>
                  </a:lnTo>
                  <a:close/>
                </a:path>
              </a:pathLst>
            </a:custGeom>
            <a:solidFill>
              <a:srgbClr val="000000"/>
            </a:solidFill>
          </p:spPr>
          <p:txBody>
            <a:bodyPr wrap="square" lIns="0" tIns="0" rIns="0" bIns="0" rtlCol="0"/>
            <a:lstStyle/>
            <a:p>
              <a:endParaRPr sz="1091"/>
            </a:p>
          </p:txBody>
        </p:sp>
        <p:pic>
          <p:nvPicPr>
            <p:cNvPr id="20" name="object 20">
              <a:extLst>
                <a:ext uri="{FF2B5EF4-FFF2-40B4-BE49-F238E27FC236}">
                  <a16:creationId xmlns:a16="http://schemas.microsoft.com/office/drawing/2014/main" id="{352C319D-0D3A-4A40-A5CC-6CF68F70CFD5}"/>
                </a:ext>
              </a:extLst>
            </p:cNvPr>
            <p:cNvPicPr/>
            <p:nvPr/>
          </p:nvPicPr>
          <p:blipFill>
            <a:blip r:embed="rId14" cstate="print"/>
            <a:stretch>
              <a:fillRect/>
            </a:stretch>
          </p:blipFill>
          <p:spPr>
            <a:xfrm>
              <a:off x="5729618" y="1153985"/>
              <a:ext cx="155743" cy="179062"/>
            </a:xfrm>
            <a:prstGeom prst="rect">
              <a:avLst/>
            </a:prstGeom>
          </p:spPr>
        </p:pic>
        <p:pic>
          <p:nvPicPr>
            <p:cNvPr id="21" name="object 21">
              <a:extLst>
                <a:ext uri="{FF2B5EF4-FFF2-40B4-BE49-F238E27FC236}">
                  <a16:creationId xmlns:a16="http://schemas.microsoft.com/office/drawing/2014/main" id="{DADBE2CC-9AF4-ECA6-4C39-852559723C69}"/>
                </a:ext>
              </a:extLst>
            </p:cNvPr>
            <p:cNvPicPr/>
            <p:nvPr/>
          </p:nvPicPr>
          <p:blipFill>
            <a:blip r:embed="rId15" cstate="print"/>
            <a:stretch>
              <a:fillRect/>
            </a:stretch>
          </p:blipFill>
          <p:spPr>
            <a:xfrm>
              <a:off x="4698207" y="1091604"/>
              <a:ext cx="228097" cy="237448"/>
            </a:xfrm>
            <a:prstGeom prst="rect">
              <a:avLst/>
            </a:prstGeom>
          </p:spPr>
        </p:pic>
      </p:grpSp>
      <p:sp>
        <p:nvSpPr>
          <p:cNvPr id="22" name="object 22">
            <a:extLst>
              <a:ext uri="{FF2B5EF4-FFF2-40B4-BE49-F238E27FC236}">
                <a16:creationId xmlns:a16="http://schemas.microsoft.com/office/drawing/2014/main" id="{065C4EEF-7083-75AC-DD0B-706A449E325C}"/>
              </a:ext>
            </a:extLst>
          </p:cNvPr>
          <p:cNvSpPr/>
          <p:nvPr/>
        </p:nvSpPr>
        <p:spPr>
          <a:xfrm>
            <a:off x="1552648" y="356812"/>
            <a:ext cx="36189" cy="198271"/>
          </a:xfrm>
          <a:custGeom>
            <a:avLst/>
            <a:gdLst/>
            <a:ahLst/>
            <a:cxnLst/>
            <a:rect l="l" t="t" r="r" b="b"/>
            <a:pathLst>
              <a:path w="59689" h="327025">
                <a:moveTo>
                  <a:pt x="59369" y="0"/>
                </a:moveTo>
                <a:lnTo>
                  <a:pt x="0" y="59359"/>
                </a:lnTo>
                <a:lnTo>
                  <a:pt x="0" y="326482"/>
                </a:lnTo>
                <a:lnTo>
                  <a:pt x="59369" y="267122"/>
                </a:lnTo>
                <a:lnTo>
                  <a:pt x="59369" y="0"/>
                </a:lnTo>
                <a:close/>
              </a:path>
            </a:pathLst>
          </a:custGeom>
          <a:solidFill>
            <a:srgbClr val="00AA59"/>
          </a:solidFill>
        </p:spPr>
        <p:txBody>
          <a:bodyPr wrap="square" lIns="0" tIns="0" rIns="0" bIns="0" rtlCol="0"/>
          <a:lstStyle/>
          <a:p>
            <a:endParaRPr sz="1091"/>
          </a:p>
        </p:txBody>
      </p:sp>
      <p:sp>
        <p:nvSpPr>
          <p:cNvPr id="23" name="object 23">
            <a:extLst>
              <a:ext uri="{FF2B5EF4-FFF2-40B4-BE49-F238E27FC236}">
                <a16:creationId xmlns:a16="http://schemas.microsoft.com/office/drawing/2014/main" id="{1E7C894C-9D7C-48AE-3366-7AF1984313F4}"/>
              </a:ext>
            </a:extLst>
          </p:cNvPr>
          <p:cNvSpPr/>
          <p:nvPr/>
        </p:nvSpPr>
        <p:spPr>
          <a:xfrm>
            <a:off x="1480667" y="356815"/>
            <a:ext cx="36189" cy="198271"/>
          </a:xfrm>
          <a:custGeom>
            <a:avLst/>
            <a:gdLst/>
            <a:ahLst/>
            <a:cxnLst/>
            <a:rect l="l" t="t" r="r" b="b"/>
            <a:pathLst>
              <a:path w="59689" h="327025">
                <a:moveTo>
                  <a:pt x="59369" y="0"/>
                </a:moveTo>
                <a:lnTo>
                  <a:pt x="0" y="59359"/>
                </a:lnTo>
                <a:lnTo>
                  <a:pt x="0" y="326482"/>
                </a:lnTo>
                <a:lnTo>
                  <a:pt x="59369" y="267122"/>
                </a:lnTo>
                <a:lnTo>
                  <a:pt x="59369" y="0"/>
                </a:lnTo>
                <a:close/>
              </a:path>
            </a:pathLst>
          </a:custGeom>
          <a:solidFill>
            <a:srgbClr val="00AA59"/>
          </a:solidFill>
        </p:spPr>
        <p:txBody>
          <a:bodyPr wrap="square" lIns="0" tIns="0" rIns="0" bIns="0" rtlCol="0"/>
          <a:lstStyle/>
          <a:p>
            <a:endParaRPr sz="1091"/>
          </a:p>
        </p:txBody>
      </p:sp>
      <p:sp>
        <p:nvSpPr>
          <p:cNvPr id="24" name="object 24">
            <a:extLst>
              <a:ext uri="{FF2B5EF4-FFF2-40B4-BE49-F238E27FC236}">
                <a16:creationId xmlns:a16="http://schemas.microsoft.com/office/drawing/2014/main" id="{0F292C79-2B1F-CBF4-EB15-8D34BBF2E2BE}"/>
              </a:ext>
            </a:extLst>
          </p:cNvPr>
          <p:cNvSpPr/>
          <p:nvPr/>
        </p:nvSpPr>
        <p:spPr>
          <a:xfrm>
            <a:off x="1408688" y="356815"/>
            <a:ext cx="36189" cy="198271"/>
          </a:xfrm>
          <a:custGeom>
            <a:avLst/>
            <a:gdLst/>
            <a:ahLst/>
            <a:cxnLst/>
            <a:rect l="l" t="t" r="r" b="b"/>
            <a:pathLst>
              <a:path w="59689" h="327025">
                <a:moveTo>
                  <a:pt x="59359" y="0"/>
                </a:moveTo>
                <a:lnTo>
                  <a:pt x="0" y="59359"/>
                </a:lnTo>
                <a:lnTo>
                  <a:pt x="0" y="326482"/>
                </a:lnTo>
                <a:lnTo>
                  <a:pt x="59359" y="267122"/>
                </a:lnTo>
                <a:lnTo>
                  <a:pt x="59359" y="0"/>
                </a:lnTo>
                <a:close/>
              </a:path>
            </a:pathLst>
          </a:custGeom>
          <a:solidFill>
            <a:srgbClr val="00AA59"/>
          </a:solidFill>
        </p:spPr>
        <p:txBody>
          <a:bodyPr wrap="square" lIns="0" tIns="0" rIns="0" bIns="0" rtlCol="0"/>
          <a:lstStyle/>
          <a:p>
            <a:endParaRPr sz="1091"/>
          </a:p>
        </p:txBody>
      </p:sp>
      <p:sp>
        <p:nvSpPr>
          <p:cNvPr id="25" name="object 25">
            <a:extLst>
              <a:ext uri="{FF2B5EF4-FFF2-40B4-BE49-F238E27FC236}">
                <a16:creationId xmlns:a16="http://schemas.microsoft.com/office/drawing/2014/main" id="{B67176B5-A615-AADE-23A0-0C1B44D720BB}"/>
              </a:ext>
            </a:extLst>
          </p:cNvPr>
          <p:cNvSpPr txBox="1"/>
          <p:nvPr/>
        </p:nvSpPr>
        <p:spPr>
          <a:xfrm>
            <a:off x="1399175" y="1161701"/>
            <a:ext cx="10613174" cy="4975982"/>
          </a:xfrm>
          <a:prstGeom prst="rect">
            <a:avLst/>
          </a:prstGeom>
        </p:spPr>
        <p:txBody>
          <a:bodyPr vert="horz" wrap="square" lIns="0" tIns="73918" rIns="0" bIns="0" rtlCol="0" anchor="t">
            <a:spAutoFit/>
          </a:bodyPr>
          <a:lstStyle/>
          <a:p>
            <a:pPr marL="7620">
              <a:spcBef>
                <a:spcPts val="524"/>
              </a:spcBef>
            </a:pPr>
            <a:r>
              <a:rPr lang="en-US" sz="800" dirty="0"/>
              <a:t>General investment risks related to the ownership of real property include, among others, declines in the value of real estate, negative changes in the climate for real estate, risks related to general and local economic conditions, decreases in property revenues (including financial failure of tenants), increases in prevailing interest rates, property taxes and operating expenses, decreases in property revenue, changes in zoning laws and costs resulting from the cleanup of environmental problems. The value of real estate is typically dependent upon the ability or the potential for the applicable property to produce cash flow.</a:t>
            </a:r>
            <a:br>
              <a:rPr lang="en-US" sz="800" dirty="0"/>
            </a:br>
            <a:endParaRPr lang="en-US" sz="800" dirty="0"/>
          </a:p>
          <a:p>
            <a:pPr marL="7620">
              <a:spcBef>
                <a:spcPts val="524"/>
              </a:spcBef>
            </a:pPr>
            <a:r>
              <a:rPr lang="en-US" sz="800" dirty="0"/>
              <a:t>The basic risks of lending and direct ownership of commercial real estate mortgages include but are not limited to borrower default on the loan and declines in the value of the real estate collateral. Defaults can be complicated by borrower bankruptcy and other litigation including the costs and expenses associated with foreclosure which can decrease an investor’s return.</a:t>
            </a:r>
          </a:p>
          <a:p>
            <a:pPr marL="7620">
              <a:spcBef>
                <a:spcPts val="524"/>
              </a:spcBef>
            </a:pPr>
            <a:r>
              <a:rPr lang="en-US" sz="800" dirty="0"/>
              <a:t>Investments in debt instruments, whether senior or subordinated debt, public or private, secured or unsecured, or investment-grade or below investment-grade, include liquidity risk, interest rate/market value risk, credit risk/market risk, prepayment risk, ratings risk, exchange rate risk, and risk of bankruptcy. Investing in leveraged senior loans also involves additional risk that the collateral securing a loan decreases in value, is difficult to sell in a timely manner, is difficult to appraise and fluctuations in value based upon the success of the business and market conditions, including as a result of the inability of the portfolio company to raise additional capital. Investments in subordinated debt/loans involve additional risks and can be highly speculative, involving a high degree of risk of credit loss.</a:t>
            </a:r>
          </a:p>
          <a:p>
            <a:pPr marL="7620">
              <a:spcBef>
                <a:spcPts val="524"/>
              </a:spcBef>
            </a:pPr>
            <a:r>
              <a:rPr lang="en-US" sz="800" dirty="0"/>
              <a:t>ESG Integration and Engagement  </a:t>
            </a:r>
            <a:br>
              <a:rPr lang="en-US" sz="800" dirty="0"/>
            </a:br>
            <a:r>
              <a:rPr lang="en-US" sz="800" dirty="0"/>
              <a:t>Any sustainability related case studies shown here are for illustrative purposes only, do not represent all of the investments made, sold, or recommended for client accounts, and should not be considered an indication of the ESG integration, performance, or characteristics of any current or future Manulife Investment Management product or investment strategy.  </a:t>
            </a:r>
          </a:p>
          <a:p>
            <a:pPr marL="7620">
              <a:spcBef>
                <a:spcPts val="524"/>
              </a:spcBef>
            </a:pPr>
            <a:r>
              <a:rPr lang="en-US" sz="800" dirty="0"/>
              <a:t>Manulife Investment Management conducts sustainability related engagements with issuers but does not engage on all issues, or with all issuers, in our portfolios. We also frequently conduct collaborative engagements in which we do not set the terms of engagement but lend our support in order to achieve a desired outcome. Where we own and operate physical assets, we seek to weave material sustainability considerations into our operational strategies and execution. The relevant case studies shown are illustrative of different types of engagements across our in-house investment teams, asset classes and geographies in which we operate. While we conduct outcome-based engagements to enhance long term-financial value for our clients, we recognize that our engagements may not necessarily result in outcomes which are significant or quantifiable.  In addition, we acknowledge that any observed outcomes may be attributable to factors and influences independent of our engagement activities.  </a:t>
            </a:r>
            <a:endParaRPr lang="en-US" sz="800" spc="-6" dirty="0">
              <a:cs typeface="Arial Black"/>
            </a:endParaRPr>
          </a:p>
          <a:p>
            <a:pPr marL="7620">
              <a:spcBef>
                <a:spcPts val="524"/>
              </a:spcBef>
            </a:pPr>
            <a:r>
              <a:rPr lang="en-US" sz="800" dirty="0"/>
              <a:t>We consider that the integration of material sustainability risks in the decision-making process is an important element in determining long-term performance outcomes and is an effective risk mitigation technique. Our approach to sustainability provides a flexible framework that supports implementation across different asset classes and investment teams. While we believe that sustainable investing will lead to better long-term investment outcomes, there is no guarantee that the consideration of sustainability factors will ensure better returns in the longer term. For some strategies the use of an exclusionary framework, positive screening and/or thematic investment approach may limit the range of investable assets, causing the strategy to forego an investment opportunity which we otherwise believe likely to outperform over time. Please see our sustainability policies for details.</a:t>
            </a:r>
          </a:p>
          <a:p>
            <a:pPr marL="7620">
              <a:spcBef>
                <a:spcPts val="524"/>
              </a:spcBef>
            </a:pPr>
            <a:endParaRPr lang="en-US" sz="800" dirty="0"/>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endParaRPr lang="en-US" sz="800" spc="36" dirty="0">
              <a:cs typeface="Calibri"/>
            </a:endParaRPr>
          </a:p>
          <a:p>
            <a:pPr marL="7620" algn="just">
              <a:spcBef>
                <a:spcPts val="524"/>
              </a:spcBef>
            </a:pPr>
            <a:r>
              <a:rPr lang="en-US" sz="800" spc="36" dirty="0">
                <a:cs typeface="Calibri"/>
              </a:rPr>
              <a:t>PM-</a:t>
            </a:r>
            <a:r>
              <a:rPr lang="en-US" sz="800" spc="33" dirty="0">
                <a:cs typeface="Calibri"/>
              </a:rPr>
              <a:t>51400</a:t>
            </a:r>
            <a:r>
              <a:rPr lang="en-US" sz="800" spc="236" dirty="0">
                <a:cs typeface="Calibri"/>
              </a:rPr>
              <a:t> </a:t>
            </a:r>
            <a:r>
              <a:rPr lang="en-US" sz="800" dirty="0">
                <a:cs typeface="Calibri"/>
              </a:rPr>
              <a:t>EN</a:t>
            </a:r>
            <a:r>
              <a:rPr lang="en-US" sz="800" spc="236" dirty="0">
                <a:cs typeface="Calibri"/>
              </a:rPr>
              <a:t> </a:t>
            </a:r>
            <a:r>
              <a:rPr lang="en-US" sz="800" spc="45" dirty="0">
                <a:cs typeface="Calibri"/>
              </a:rPr>
              <a:t>2/26</a:t>
            </a:r>
            <a:endParaRPr lang="en-US" sz="800" dirty="0">
              <a:cs typeface="Calibri"/>
            </a:endParaRPr>
          </a:p>
        </p:txBody>
      </p:sp>
      <p:sp>
        <p:nvSpPr>
          <p:cNvPr id="26" name="Slide Number Placeholder 25">
            <a:extLst>
              <a:ext uri="{FF2B5EF4-FFF2-40B4-BE49-F238E27FC236}">
                <a16:creationId xmlns:a16="http://schemas.microsoft.com/office/drawing/2014/main" id="{3016C4D9-F764-0D62-C955-6DD444DDCF78}"/>
              </a:ext>
            </a:extLst>
          </p:cNvPr>
          <p:cNvSpPr>
            <a:spLocks noGrp="1"/>
          </p:cNvSpPr>
          <p:nvPr>
            <p:ph type="sldNum" sz="quarter" idx="12"/>
          </p:nvPr>
        </p:nvSpPr>
        <p:spPr/>
        <p:txBody>
          <a:bodyPr/>
          <a:lstStyle/>
          <a:p>
            <a:fld id="{BB333B34-C87C-402E-ABB0-13B7C9DEBBC4}" type="slidenum">
              <a:rPr lang="en-US" smtClean="0"/>
              <a:t>43</a:t>
            </a:fld>
            <a:endParaRPr lang="en-US"/>
          </a:p>
        </p:txBody>
      </p:sp>
      <p:sp>
        <p:nvSpPr>
          <p:cNvPr id="27" name="Text Placeholder 26">
            <a:extLst>
              <a:ext uri="{FF2B5EF4-FFF2-40B4-BE49-F238E27FC236}">
                <a16:creationId xmlns:a16="http://schemas.microsoft.com/office/drawing/2014/main" id="{219288DE-0ED3-8170-E409-8DBBD7102399}"/>
              </a:ext>
            </a:extLst>
          </p:cNvPr>
          <p:cNvSpPr>
            <a:spLocks noGrp="1"/>
          </p:cNvSpPr>
          <p:nvPr>
            <p:ph type="body" sz="quarter" idx="13"/>
          </p:nvPr>
        </p:nvSpPr>
        <p:spPr/>
        <p:txBody>
          <a:bodyPr/>
          <a:lstStyle/>
          <a:p>
            <a:r>
              <a:rPr lang="en-US"/>
              <a:t>Notes &amp; Disclosures</a:t>
            </a:r>
          </a:p>
        </p:txBody>
      </p:sp>
    </p:spTree>
    <p:extLst>
      <p:ext uri="{BB962C8B-B14F-4D97-AF65-F5344CB8AC3E}">
        <p14:creationId xmlns:p14="http://schemas.microsoft.com/office/powerpoint/2010/main" val="283322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42406" y="586609"/>
            <a:ext cx="481725" cy="80678"/>
            <a:chOff x="4698206" y="1410699"/>
            <a:chExt cx="794568" cy="133069"/>
          </a:xfrm>
        </p:grpSpPr>
        <p:sp>
          <p:nvSpPr>
            <p:cNvPr id="3" name="object 3"/>
            <p:cNvSpPr/>
            <p:nvPr/>
          </p:nvSpPr>
          <p:spPr>
            <a:xfrm>
              <a:off x="4698206" y="1410699"/>
              <a:ext cx="14604" cy="130810"/>
            </a:xfrm>
            <a:custGeom>
              <a:avLst/>
              <a:gdLst/>
              <a:ahLst/>
              <a:cxnLst/>
              <a:rect l="l" t="t" r="r" b="b"/>
              <a:pathLst>
                <a:path w="14604" h="130809">
                  <a:moveTo>
                    <a:pt x="14062" y="0"/>
                  </a:moveTo>
                  <a:lnTo>
                    <a:pt x="0" y="0"/>
                  </a:lnTo>
                  <a:lnTo>
                    <a:pt x="0" y="64144"/>
                  </a:lnTo>
                  <a:lnTo>
                    <a:pt x="0" y="130603"/>
                  </a:lnTo>
                  <a:lnTo>
                    <a:pt x="14062" y="130603"/>
                  </a:lnTo>
                  <a:lnTo>
                    <a:pt x="14062" y="0"/>
                  </a:lnTo>
                  <a:close/>
                </a:path>
              </a:pathLst>
            </a:custGeom>
            <a:solidFill>
              <a:srgbClr val="000000"/>
            </a:solidFill>
          </p:spPr>
          <p:txBody>
            <a:bodyPr wrap="square" lIns="0" tIns="0" rIns="0" bIns="0" rtlCol="0"/>
            <a:lstStyle/>
            <a:p>
              <a:endParaRPr sz="1091"/>
            </a:p>
          </p:txBody>
        </p:sp>
        <p:pic>
          <p:nvPicPr>
            <p:cNvPr id="4" name="object 4"/>
            <p:cNvPicPr/>
            <p:nvPr/>
          </p:nvPicPr>
          <p:blipFill>
            <a:blip r:embed="rId2" cstate="print"/>
            <a:stretch>
              <a:fillRect/>
            </a:stretch>
          </p:blipFill>
          <p:spPr>
            <a:xfrm>
              <a:off x="4742196" y="1416872"/>
              <a:ext cx="504318" cy="126896"/>
            </a:xfrm>
            <a:prstGeom prst="rect">
              <a:avLst/>
            </a:prstGeom>
          </p:spPr>
        </p:pic>
        <p:pic>
          <p:nvPicPr>
            <p:cNvPr id="5" name="object 5"/>
            <p:cNvPicPr/>
            <p:nvPr/>
          </p:nvPicPr>
          <p:blipFill>
            <a:blip r:embed="rId3" cstate="print"/>
            <a:stretch>
              <a:fillRect/>
            </a:stretch>
          </p:blipFill>
          <p:spPr>
            <a:xfrm>
              <a:off x="5267930" y="1446836"/>
              <a:ext cx="72500" cy="96928"/>
            </a:xfrm>
            <a:prstGeom prst="rect">
              <a:avLst/>
            </a:prstGeom>
          </p:spPr>
        </p:pic>
        <p:pic>
          <p:nvPicPr>
            <p:cNvPr id="6" name="object 6"/>
            <p:cNvPicPr/>
            <p:nvPr/>
          </p:nvPicPr>
          <p:blipFill>
            <a:blip r:embed="rId4" cstate="print"/>
            <a:stretch>
              <a:fillRect/>
            </a:stretch>
          </p:blipFill>
          <p:spPr>
            <a:xfrm>
              <a:off x="5362590" y="1416875"/>
              <a:ext cx="130184" cy="126886"/>
            </a:xfrm>
            <a:prstGeom prst="rect">
              <a:avLst/>
            </a:prstGeom>
          </p:spPr>
        </p:pic>
      </p:grpSp>
      <p:grpSp>
        <p:nvGrpSpPr>
          <p:cNvPr id="7" name="object 7"/>
          <p:cNvGrpSpPr/>
          <p:nvPr/>
        </p:nvGrpSpPr>
        <p:grpSpPr>
          <a:xfrm>
            <a:off x="2278185" y="586602"/>
            <a:ext cx="574012" cy="98417"/>
            <a:chOff x="5581812" y="1410699"/>
            <a:chExt cx="946768" cy="162328"/>
          </a:xfrm>
        </p:grpSpPr>
        <p:pic>
          <p:nvPicPr>
            <p:cNvPr id="8" name="object 8"/>
            <p:cNvPicPr/>
            <p:nvPr/>
          </p:nvPicPr>
          <p:blipFill>
            <a:blip r:embed="rId5" cstate="print"/>
            <a:stretch>
              <a:fillRect/>
            </a:stretch>
          </p:blipFill>
          <p:spPr>
            <a:xfrm>
              <a:off x="5581812" y="1410699"/>
              <a:ext cx="106949" cy="130603"/>
            </a:xfrm>
            <a:prstGeom prst="rect">
              <a:avLst/>
            </a:prstGeom>
          </p:spPr>
        </p:pic>
        <p:pic>
          <p:nvPicPr>
            <p:cNvPr id="9" name="object 9"/>
            <p:cNvPicPr/>
            <p:nvPr/>
          </p:nvPicPr>
          <p:blipFill>
            <a:blip r:embed="rId6" cstate="print"/>
            <a:stretch>
              <a:fillRect/>
            </a:stretch>
          </p:blipFill>
          <p:spPr>
            <a:xfrm>
              <a:off x="5712884" y="1446844"/>
              <a:ext cx="67819" cy="96918"/>
            </a:xfrm>
            <a:prstGeom prst="rect">
              <a:avLst/>
            </a:prstGeom>
          </p:spPr>
        </p:pic>
        <p:pic>
          <p:nvPicPr>
            <p:cNvPr id="10" name="object 10"/>
            <p:cNvPicPr/>
            <p:nvPr/>
          </p:nvPicPr>
          <p:blipFill>
            <a:blip r:embed="rId7" cstate="print"/>
            <a:stretch>
              <a:fillRect/>
            </a:stretch>
          </p:blipFill>
          <p:spPr>
            <a:xfrm>
              <a:off x="5808267" y="1446841"/>
              <a:ext cx="64385" cy="94457"/>
            </a:xfrm>
            <a:prstGeom prst="rect">
              <a:avLst/>
            </a:prstGeom>
          </p:spPr>
        </p:pic>
        <p:pic>
          <p:nvPicPr>
            <p:cNvPr id="11" name="object 11"/>
            <p:cNvPicPr/>
            <p:nvPr/>
          </p:nvPicPr>
          <p:blipFill>
            <a:blip r:embed="rId8" cstate="print"/>
            <a:stretch>
              <a:fillRect/>
            </a:stretch>
          </p:blipFill>
          <p:spPr>
            <a:xfrm>
              <a:off x="5894625" y="1445429"/>
              <a:ext cx="251715" cy="127598"/>
            </a:xfrm>
            <a:prstGeom prst="rect">
              <a:avLst/>
            </a:prstGeom>
          </p:spPr>
        </p:pic>
        <p:pic>
          <p:nvPicPr>
            <p:cNvPr id="12" name="object 12"/>
            <p:cNvPicPr/>
            <p:nvPr/>
          </p:nvPicPr>
          <p:blipFill>
            <a:blip r:embed="rId9" cstate="print"/>
            <a:stretch>
              <a:fillRect/>
            </a:stretch>
          </p:blipFill>
          <p:spPr>
            <a:xfrm>
              <a:off x="6168507" y="1446841"/>
              <a:ext cx="113808" cy="94457"/>
            </a:xfrm>
            <a:prstGeom prst="rect">
              <a:avLst/>
            </a:prstGeom>
          </p:spPr>
        </p:pic>
        <p:pic>
          <p:nvPicPr>
            <p:cNvPr id="13" name="object 13"/>
            <p:cNvPicPr/>
            <p:nvPr/>
          </p:nvPicPr>
          <p:blipFill>
            <a:blip r:embed="rId3" cstate="print"/>
            <a:stretch>
              <a:fillRect/>
            </a:stretch>
          </p:blipFill>
          <p:spPr>
            <a:xfrm>
              <a:off x="6303731" y="1446838"/>
              <a:ext cx="72500" cy="96928"/>
            </a:xfrm>
            <a:prstGeom prst="rect">
              <a:avLst/>
            </a:prstGeom>
          </p:spPr>
        </p:pic>
        <p:pic>
          <p:nvPicPr>
            <p:cNvPr id="14" name="object 14"/>
            <p:cNvPicPr/>
            <p:nvPr/>
          </p:nvPicPr>
          <p:blipFill>
            <a:blip r:embed="rId10" cstate="print"/>
            <a:stretch>
              <a:fillRect/>
            </a:stretch>
          </p:blipFill>
          <p:spPr>
            <a:xfrm>
              <a:off x="6398394" y="1416878"/>
              <a:ext cx="130186" cy="126886"/>
            </a:xfrm>
            <a:prstGeom prst="rect">
              <a:avLst/>
            </a:prstGeom>
          </p:spPr>
        </p:pic>
      </p:grpSp>
      <p:grpSp>
        <p:nvGrpSpPr>
          <p:cNvPr id="15" name="object 15"/>
          <p:cNvGrpSpPr/>
          <p:nvPr/>
        </p:nvGrpSpPr>
        <p:grpSpPr>
          <a:xfrm>
            <a:off x="1742473" y="377992"/>
            <a:ext cx="719756" cy="161533"/>
            <a:chOff x="4698207" y="1066615"/>
            <a:chExt cx="1187154" cy="266432"/>
          </a:xfrm>
        </p:grpSpPr>
        <p:pic>
          <p:nvPicPr>
            <p:cNvPr id="16" name="object 16"/>
            <p:cNvPicPr/>
            <p:nvPr/>
          </p:nvPicPr>
          <p:blipFill>
            <a:blip r:embed="rId11" cstate="print"/>
            <a:stretch>
              <a:fillRect/>
            </a:stretch>
          </p:blipFill>
          <p:spPr>
            <a:xfrm>
              <a:off x="4955681" y="1153990"/>
              <a:ext cx="142875" cy="179052"/>
            </a:xfrm>
            <a:prstGeom prst="rect">
              <a:avLst/>
            </a:prstGeom>
          </p:spPr>
        </p:pic>
        <p:pic>
          <p:nvPicPr>
            <p:cNvPr id="17" name="object 17"/>
            <p:cNvPicPr/>
            <p:nvPr/>
          </p:nvPicPr>
          <p:blipFill>
            <a:blip r:embed="rId12" cstate="print"/>
            <a:stretch>
              <a:fillRect/>
            </a:stretch>
          </p:blipFill>
          <p:spPr>
            <a:xfrm>
              <a:off x="5132251" y="1153990"/>
              <a:ext cx="141336" cy="175062"/>
            </a:xfrm>
            <a:prstGeom prst="rect">
              <a:avLst/>
            </a:prstGeom>
          </p:spPr>
        </p:pic>
        <p:pic>
          <p:nvPicPr>
            <p:cNvPr id="18" name="object 18"/>
            <p:cNvPicPr/>
            <p:nvPr/>
          </p:nvPicPr>
          <p:blipFill>
            <a:blip r:embed="rId13" cstate="print"/>
            <a:stretch>
              <a:fillRect/>
            </a:stretch>
          </p:blipFill>
          <p:spPr>
            <a:xfrm>
              <a:off x="5302954" y="1157971"/>
              <a:ext cx="141032" cy="175062"/>
            </a:xfrm>
            <a:prstGeom prst="rect">
              <a:avLst/>
            </a:prstGeom>
          </p:spPr>
        </p:pic>
        <p:sp>
          <p:nvSpPr>
            <p:cNvPr id="19" name="object 19"/>
            <p:cNvSpPr/>
            <p:nvPr/>
          </p:nvSpPr>
          <p:spPr>
            <a:xfrm>
              <a:off x="5485625" y="1066615"/>
              <a:ext cx="257175" cy="262890"/>
            </a:xfrm>
            <a:custGeom>
              <a:avLst/>
              <a:gdLst/>
              <a:ahLst/>
              <a:cxnLst/>
              <a:rect l="l" t="t" r="r" b="b"/>
              <a:pathLst>
                <a:path w="257175" h="262890">
                  <a:moveTo>
                    <a:pt x="37706" y="0"/>
                  </a:moveTo>
                  <a:lnTo>
                    <a:pt x="0" y="37401"/>
                  </a:lnTo>
                  <a:lnTo>
                    <a:pt x="0" y="262445"/>
                  </a:lnTo>
                  <a:lnTo>
                    <a:pt x="37706" y="262445"/>
                  </a:lnTo>
                  <a:lnTo>
                    <a:pt x="37706" y="0"/>
                  </a:lnTo>
                  <a:close/>
                </a:path>
                <a:path w="257175" h="262890">
                  <a:moveTo>
                    <a:pt x="118630" y="91363"/>
                  </a:moveTo>
                  <a:lnTo>
                    <a:pt x="79387" y="91363"/>
                  </a:lnTo>
                  <a:lnTo>
                    <a:pt x="79387" y="262432"/>
                  </a:lnTo>
                  <a:lnTo>
                    <a:pt x="118630" y="262432"/>
                  </a:lnTo>
                  <a:lnTo>
                    <a:pt x="118630" y="91363"/>
                  </a:lnTo>
                  <a:close/>
                </a:path>
                <a:path w="257175" h="262890">
                  <a:moveTo>
                    <a:pt x="122923" y="38328"/>
                  </a:moveTo>
                  <a:lnTo>
                    <a:pt x="120992" y="29032"/>
                  </a:lnTo>
                  <a:lnTo>
                    <a:pt x="115785" y="21424"/>
                  </a:lnTo>
                  <a:lnTo>
                    <a:pt x="108178" y="16294"/>
                  </a:lnTo>
                  <a:lnTo>
                    <a:pt x="99009" y="14414"/>
                  </a:lnTo>
                  <a:lnTo>
                    <a:pt x="89662" y="16294"/>
                  </a:lnTo>
                  <a:lnTo>
                    <a:pt x="81953" y="21424"/>
                  </a:lnTo>
                  <a:lnTo>
                    <a:pt x="76720" y="29032"/>
                  </a:lnTo>
                  <a:lnTo>
                    <a:pt x="74777" y="38328"/>
                  </a:lnTo>
                  <a:lnTo>
                    <a:pt x="76720" y="47675"/>
                  </a:lnTo>
                  <a:lnTo>
                    <a:pt x="81953" y="55384"/>
                  </a:lnTo>
                  <a:lnTo>
                    <a:pt x="89662" y="60617"/>
                  </a:lnTo>
                  <a:lnTo>
                    <a:pt x="99009" y="62547"/>
                  </a:lnTo>
                  <a:lnTo>
                    <a:pt x="108178" y="60617"/>
                  </a:lnTo>
                  <a:lnTo>
                    <a:pt x="115785" y="55384"/>
                  </a:lnTo>
                  <a:lnTo>
                    <a:pt x="120992" y="47675"/>
                  </a:lnTo>
                  <a:lnTo>
                    <a:pt x="122923" y="38328"/>
                  </a:lnTo>
                  <a:close/>
                </a:path>
                <a:path w="257175" h="262890">
                  <a:moveTo>
                    <a:pt x="256882" y="11353"/>
                  </a:moveTo>
                  <a:lnTo>
                    <a:pt x="249682" y="8153"/>
                  </a:lnTo>
                  <a:lnTo>
                    <a:pt x="240665" y="5295"/>
                  </a:lnTo>
                  <a:lnTo>
                    <a:pt x="230098" y="3238"/>
                  </a:lnTo>
                  <a:lnTo>
                    <a:pt x="218236" y="2463"/>
                  </a:lnTo>
                  <a:lnTo>
                    <a:pt x="194856" y="6870"/>
                  </a:lnTo>
                  <a:lnTo>
                    <a:pt x="178079" y="18707"/>
                  </a:lnTo>
                  <a:lnTo>
                    <a:pt x="167970" y="35826"/>
                  </a:lnTo>
                  <a:lnTo>
                    <a:pt x="164592" y="56108"/>
                  </a:lnTo>
                  <a:lnTo>
                    <a:pt x="164592" y="91363"/>
                  </a:lnTo>
                  <a:lnTo>
                    <a:pt x="141617" y="91363"/>
                  </a:lnTo>
                  <a:lnTo>
                    <a:pt x="141617" y="122631"/>
                  </a:lnTo>
                  <a:lnTo>
                    <a:pt x="164592" y="122631"/>
                  </a:lnTo>
                  <a:lnTo>
                    <a:pt x="164592" y="262445"/>
                  </a:lnTo>
                  <a:lnTo>
                    <a:pt x="202298" y="262445"/>
                  </a:lnTo>
                  <a:lnTo>
                    <a:pt x="202298" y="122631"/>
                  </a:lnTo>
                  <a:lnTo>
                    <a:pt x="238175" y="122631"/>
                  </a:lnTo>
                  <a:lnTo>
                    <a:pt x="247065" y="91363"/>
                  </a:lnTo>
                  <a:lnTo>
                    <a:pt x="202298" y="91363"/>
                  </a:lnTo>
                  <a:lnTo>
                    <a:pt x="202298" y="58254"/>
                  </a:lnTo>
                  <a:lnTo>
                    <a:pt x="204025" y="48361"/>
                  </a:lnTo>
                  <a:lnTo>
                    <a:pt x="208699" y="40932"/>
                  </a:lnTo>
                  <a:lnTo>
                    <a:pt x="215633" y="36271"/>
                  </a:lnTo>
                  <a:lnTo>
                    <a:pt x="224078" y="34645"/>
                  </a:lnTo>
                  <a:lnTo>
                    <a:pt x="231736" y="34645"/>
                  </a:lnTo>
                  <a:lnTo>
                    <a:pt x="239699" y="37719"/>
                  </a:lnTo>
                  <a:lnTo>
                    <a:pt x="244919" y="40779"/>
                  </a:lnTo>
                  <a:lnTo>
                    <a:pt x="256882" y="11353"/>
                  </a:lnTo>
                  <a:close/>
                </a:path>
              </a:pathLst>
            </a:custGeom>
            <a:solidFill>
              <a:srgbClr val="000000"/>
            </a:solidFill>
          </p:spPr>
          <p:txBody>
            <a:bodyPr wrap="square" lIns="0" tIns="0" rIns="0" bIns="0" rtlCol="0"/>
            <a:lstStyle/>
            <a:p>
              <a:endParaRPr sz="1091"/>
            </a:p>
          </p:txBody>
        </p:sp>
        <p:pic>
          <p:nvPicPr>
            <p:cNvPr id="20" name="object 20"/>
            <p:cNvPicPr/>
            <p:nvPr/>
          </p:nvPicPr>
          <p:blipFill>
            <a:blip r:embed="rId14" cstate="print"/>
            <a:stretch>
              <a:fillRect/>
            </a:stretch>
          </p:blipFill>
          <p:spPr>
            <a:xfrm>
              <a:off x="5729618" y="1153985"/>
              <a:ext cx="155743" cy="179062"/>
            </a:xfrm>
            <a:prstGeom prst="rect">
              <a:avLst/>
            </a:prstGeom>
          </p:spPr>
        </p:pic>
        <p:pic>
          <p:nvPicPr>
            <p:cNvPr id="21" name="object 21"/>
            <p:cNvPicPr/>
            <p:nvPr/>
          </p:nvPicPr>
          <p:blipFill>
            <a:blip r:embed="rId15" cstate="print"/>
            <a:stretch>
              <a:fillRect/>
            </a:stretch>
          </p:blipFill>
          <p:spPr>
            <a:xfrm>
              <a:off x="4698207" y="1091604"/>
              <a:ext cx="228097" cy="237448"/>
            </a:xfrm>
            <a:prstGeom prst="rect">
              <a:avLst/>
            </a:prstGeom>
          </p:spPr>
        </p:pic>
      </p:grpSp>
      <p:sp>
        <p:nvSpPr>
          <p:cNvPr id="22" name="object 22"/>
          <p:cNvSpPr/>
          <p:nvPr/>
        </p:nvSpPr>
        <p:spPr>
          <a:xfrm>
            <a:off x="1526522" y="366152"/>
            <a:ext cx="36189" cy="198271"/>
          </a:xfrm>
          <a:custGeom>
            <a:avLst/>
            <a:gdLst/>
            <a:ahLst/>
            <a:cxnLst/>
            <a:rect l="l" t="t" r="r" b="b"/>
            <a:pathLst>
              <a:path w="59689" h="327025">
                <a:moveTo>
                  <a:pt x="59369" y="0"/>
                </a:moveTo>
                <a:lnTo>
                  <a:pt x="0" y="59359"/>
                </a:lnTo>
                <a:lnTo>
                  <a:pt x="0" y="326482"/>
                </a:lnTo>
                <a:lnTo>
                  <a:pt x="59369" y="267122"/>
                </a:lnTo>
                <a:lnTo>
                  <a:pt x="59369" y="0"/>
                </a:lnTo>
                <a:close/>
              </a:path>
            </a:pathLst>
          </a:custGeom>
          <a:solidFill>
            <a:srgbClr val="00AA59"/>
          </a:solidFill>
        </p:spPr>
        <p:txBody>
          <a:bodyPr wrap="square" lIns="0" tIns="0" rIns="0" bIns="0" rtlCol="0"/>
          <a:lstStyle/>
          <a:p>
            <a:endParaRPr sz="1091"/>
          </a:p>
        </p:txBody>
      </p:sp>
      <p:sp>
        <p:nvSpPr>
          <p:cNvPr id="23" name="object 23"/>
          <p:cNvSpPr/>
          <p:nvPr/>
        </p:nvSpPr>
        <p:spPr>
          <a:xfrm>
            <a:off x="1454541" y="366155"/>
            <a:ext cx="36189" cy="198271"/>
          </a:xfrm>
          <a:custGeom>
            <a:avLst/>
            <a:gdLst/>
            <a:ahLst/>
            <a:cxnLst/>
            <a:rect l="l" t="t" r="r" b="b"/>
            <a:pathLst>
              <a:path w="59689" h="327025">
                <a:moveTo>
                  <a:pt x="59369" y="0"/>
                </a:moveTo>
                <a:lnTo>
                  <a:pt x="0" y="59359"/>
                </a:lnTo>
                <a:lnTo>
                  <a:pt x="0" y="326482"/>
                </a:lnTo>
                <a:lnTo>
                  <a:pt x="59369" y="267122"/>
                </a:lnTo>
                <a:lnTo>
                  <a:pt x="59369" y="0"/>
                </a:lnTo>
                <a:close/>
              </a:path>
            </a:pathLst>
          </a:custGeom>
          <a:solidFill>
            <a:srgbClr val="00AA59"/>
          </a:solidFill>
        </p:spPr>
        <p:txBody>
          <a:bodyPr wrap="square" lIns="0" tIns="0" rIns="0" bIns="0" rtlCol="0"/>
          <a:lstStyle/>
          <a:p>
            <a:endParaRPr sz="1091"/>
          </a:p>
        </p:txBody>
      </p:sp>
      <p:sp>
        <p:nvSpPr>
          <p:cNvPr id="24" name="object 24"/>
          <p:cNvSpPr/>
          <p:nvPr/>
        </p:nvSpPr>
        <p:spPr>
          <a:xfrm>
            <a:off x="1382562" y="366155"/>
            <a:ext cx="36189" cy="198271"/>
          </a:xfrm>
          <a:custGeom>
            <a:avLst/>
            <a:gdLst/>
            <a:ahLst/>
            <a:cxnLst/>
            <a:rect l="l" t="t" r="r" b="b"/>
            <a:pathLst>
              <a:path w="59689" h="327025">
                <a:moveTo>
                  <a:pt x="59359" y="0"/>
                </a:moveTo>
                <a:lnTo>
                  <a:pt x="0" y="59359"/>
                </a:lnTo>
                <a:lnTo>
                  <a:pt x="0" y="326482"/>
                </a:lnTo>
                <a:lnTo>
                  <a:pt x="59359" y="267122"/>
                </a:lnTo>
                <a:lnTo>
                  <a:pt x="59359" y="0"/>
                </a:lnTo>
                <a:close/>
              </a:path>
            </a:pathLst>
          </a:custGeom>
          <a:solidFill>
            <a:srgbClr val="00AA59"/>
          </a:solidFill>
        </p:spPr>
        <p:txBody>
          <a:bodyPr wrap="square" lIns="0" tIns="0" rIns="0" bIns="0" rtlCol="0"/>
          <a:lstStyle/>
          <a:p>
            <a:endParaRPr sz="1091"/>
          </a:p>
        </p:txBody>
      </p:sp>
      <p:sp>
        <p:nvSpPr>
          <p:cNvPr id="25" name="object 25"/>
          <p:cNvSpPr txBox="1"/>
          <p:nvPr/>
        </p:nvSpPr>
        <p:spPr>
          <a:xfrm>
            <a:off x="1374862" y="1347328"/>
            <a:ext cx="10562478" cy="4931423"/>
          </a:xfrm>
          <a:prstGeom prst="rect">
            <a:avLst/>
          </a:prstGeom>
        </p:spPr>
        <p:txBody>
          <a:bodyPr vert="horz" wrap="square" lIns="0" tIns="6930" rIns="0" bIns="0" rtlCol="0">
            <a:spAutoFit/>
          </a:bodyPr>
          <a:lstStyle/>
          <a:p>
            <a:r>
              <a:rPr lang="en-US" sz="800" dirty="0"/>
              <a:t>Investing involves risks, including the potential loss of principal. Financial markets are volatile and can fluctuate significantly in response to company, industry, political, regulatory, market, or economic developments.  These risks are magnified for investments made in emerging markets. Currency risk is the risk that fluctuations in exchange rates may adversely affect the value of a portfolio’s investments. </a:t>
            </a:r>
          </a:p>
          <a:p>
            <a:endParaRPr lang="en-US" sz="800" dirty="0"/>
          </a:p>
          <a:p>
            <a:r>
              <a:rPr lang="en-US" sz="800" dirty="0"/>
              <a:t>The information provided does not take into account the suitability, investment objectives, financial situation, or particular needs of any specific person. You should consider the suitability of any type of investment for your circumstances and, if necessary, seek professional advice.</a:t>
            </a:r>
          </a:p>
          <a:p>
            <a:r>
              <a:rPr lang="en-US" sz="800" dirty="0"/>
              <a:t>This material is intended for the exclusive use of recipients in jurisdictions who are allowed to receive the material under their applicable law. The opinions expressed are those of the author(s) and are subject to change without notice. Our investment teams may hold different views and make different investment decisions. These opinions may not necessarily reflect the views of Manulife Investment Management or its affiliates. The information and/or analysis contained in this material has been compiled or arrived at from sources believed to be reliable, but Manulife Investment Management does not make any representation as to their accuracy, correctness, usefulness, or completeness and does not accept liability for any loss arising from the use of the information and/or analysis contained. The information in this material may contain projections or other forward-looking statements regarding future events, targets, management discipline, or other expectations, and is only current as of the date indicated. The information in this document, including statements concerning financial market trends, are based on current market conditions, which will fluctuate and may be superseded by subsequent market events or for other reasons. Manulife Investment Management disclaims any responsibility to update such information.</a:t>
            </a:r>
          </a:p>
          <a:p>
            <a:endParaRPr lang="en-US" sz="800" dirty="0"/>
          </a:p>
          <a:p>
            <a:r>
              <a:rPr lang="en-US" sz="800" dirty="0"/>
              <a:t>Neither Manulife Investment Management or its affiliates, nor any of their directors, officers or employees shall assume any liability or responsibility for any direct or indirect loss or damage or any other consequence of any person acting or not acting in reliance on the information contained here.  All overviews and commentary are intended to be general in nature and for current interest. While helpful, these overviews are no substitute for professional tax, investment or legal advice. Clients should seek professional advice for their particular situation. Neither Manulife, Manulife Investment Management, nor any of their affiliates or representatives is providing tax, investment or legal advice.  This material was prepared solely for informational purposes, does not constitute a recommendation, professional advice, an offer or an invitation by or on behalf of Manulife Investment Management to any person to buy or sell any security or adopt any investment strategy, and is no indication of trading intent in any fund or account managed by Manulife Investment Management. No investment strategy or risk management technique can guarantee returns or eliminate risk in any market environment. Diversification or asset allocation does not guarantee a profit or protect against the risk of loss in any market. Unless otherwise specified, all data is sourced from Manulife Investment Management. Past performance does not guarantee future results. </a:t>
            </a:r>
          </a:p>
          <a:p>
            <a:endParaRPr lang="en-US" sz="800" dirty="0"/>
          </a:p>
          <a:p>
            <a:r>
              <a:rPr lang="en-US" sz="800" b="1" dirty="0"/>
              <a:t>About Manulife Wealth &amp; Asset Management</a:t>
            </a:r>
            <a:endParaRPr lang="en-US" sz="800" dirty="0"/>
          </a:p>
          <a:p>
            <a:r>
              <a:rPr lang="en-US" sz="800" dirty="0"/>
              <a:t>As part of Manulife Financial Corporation, Manulife Wealth &amp; Asset Management’s mission is to make decisions easier and lives better by helping people invest confidently to pursue a more secure financial future. Our strength comes from the diversity of our global asset management expertise and distribution capabilities. Our global investment teams span equities, fixed income, alternative credit, private markets, and multi-asset solutions. We provide investment, financial advice, and retirement plan services to millions of individuals, institutions, and retirement plan members worldwide. At the heart of our approach are three cultural pillars: Partner for Progress, Trust through Transparency, and Intellectual Curiosity. These values shape how we build long- term relationships, develop differentiated investment strategies, and empower advisors and clients to seek meaningful financial outcomes. Whether through cutting-edge technology, AI innovation, personalized advice, or sustainable stewardship, Manulife Wealth &amp; Asset Management is a trusted partner helping clients navigate complexity and invest with confidence. Not all offerings are available in all jurisdictions. For additional information, please visit manulifeim.</a:t>
            </a:r>
            <a:r>
              <a:rPr lang="en-US" sz="800"/>
              <a:t>com.</a:t>
            </a:r>
          </a:p>
          <a:p>
            <a:endParaRPr lang="en-US" sz="800" dirty="0"/>
          </a:p>
          <a:p>
            <a:r>
              <a:rPr lang="en-US" sz="800" b="1" dirty="0"/>
              <a:t>Australia: </a:t>
            </a:r>
            <a:r>
              <a:rPr lang="en-US" sz="800" dirty="0"/>
              <a:t>Manulife Investment Management Timberland and Agriculture (Australasia) Pty Ltd, Manulife Investment Management (Hong Kong) Limited.</a:t>
            </a:r>
            <a:r>
              <a:rPr lang="en-US" sz="800" b="1" dirty="0"/>
              <a:t> Canada: </a:t>
            </a:r>
            <a:r>
              <a:rPr lang="en-US" sz="800" dirty="0"/>
              <a:t>Manulife Investment Management Limited, Manulife Investment Management Distributors Inc., Manulife Investment Management (North America) Limited, Manulife Investment Management Private Markets (Canada) Corp. </a:t>
            </a:r>
            <a:r>
              <a:rPr lang="en-US" sz="800" b="1" dirty="0"/>
              <a:t>Chinese Mainland</a:t>
            </a:r>
            <a:r>
              <a:rPr lang="en-US" sz="800" dirty="0"/>
              <a:t>: Manulife Overseas Investment Fund Management (Shanghai) Limited Company. </a:t>
            </a:r>
            <a:r>
              <a:rPr lang="en-US" sz="800" b="1" dirty="0"/>
              <a:t>European Economic Area: </a:t>
            </a:r>
            <a:r>
              <a:rPr lang="en-US" sz="800" dirty="0"/>
              <a:t>Manulife Investment Management (Ireland) Ltd. which is </a:t>
            </a:r>
            <a:r>
              <a:rPr lang="en-US" sz="800" dirty="0" err="1"/>
              <a:t>authorised</a:t>
            </a:r>
            <a:r>
              <a:rPr lang="en-US" sz="800" dirty="0"/>
              <a:t> and regulated by the Central Bank of Ireland</a:t>
            </a:r>
            <a:r>
              <a:rPr lang="en-US" sz="800" b="1" dirty="0"/>
              <a:t> Hong Kong: </a:t>
            </a:r>
            <a:r>
              <a:rPr lang="en-US" sz="800" dirty="0"/>
              <a:t>Manulife Investment Management (Hong Kong) Limited. </a:t>
            </a:r>
            <a:r>
              <a:rPr lang="en-US" sz="800" b="1" dirty="0"/>
              <a:t>Indonesia: </a:t>
            </a:r>
            <a:r>
              <a:rPr lang="en-US" sz="800" dirty="0"/>
              <a:t>PT Manulife Aset </a:t>
            </a:r>
            <a:r>
              <a:rPr lang="en-US" sz="800" dirty="0" err="1"/>
              <a:t>Manajemen</a:t>
            </a:r>
            <a:r>
              <a:rPr lang="en-US" sz="800" dirty="0"/>
              <a:t> Indonesia. </a:t>
            </a:r>
            <a:r>
              <a:rPr lang="en-US" sz="800" b="1" dirty="0"/>
              <a:t>Japan: </a:t>
            </a:r>
            <a:r>
              <a:rPr lang="en-US" sz="800" dirty="0"/>
              <a:t>Manulife Investment Management (Japan) Limited. </a:t>
            </a:r>
            <a:r>
              <a:rPr lang="en-US" sz="800" b="1" dirty="0"/>
              <a:t>Malaysia: </a:t>
            </a:r>
            <a:r>
              <a:rPr lang="en-US" sz="800" dirty="0"/>
              <a:t>Manulife Investment Management (M) Berhad  200801033087 (834424-U) </a:t>
            </a:r>
            <a:r>
              <a:rPr lang="en-US" sz="800" b="1" dirty="0"/>
              <a:t>Philippines</a:t>
            </a:r>
            <a:r>
              <a:rPr lang="en-US" sz="800" dirty="0"/>
              <a:t>: Manulife Investment Management and Trust Corporation. </a:t>
            </a:r>
            <a:r>
              <a:rPr lang="en-US" sz="800" b="1" dirty="0"/>
              <a:t>Singapore: </a:t>
            </a:r>
            <a:r>
              <a:rPr lang="en-US" sz="800" dirty="0"/>
              <a:t>Manulife Investment Management (Singapore) Pte. Ltd. (Company Registration No. 200709952G) </a:t>
            </a:r>
            <a:r>
              <a:rPr lang="en-US" sz="800" b="1" dirty="0"/>
              <a:t>South Korea: </a:t>
            </a:r>
            <a:r>
              <a:rPr lang="en-US" sz="800" dirty="0"/>
              <a:t>Manulife Investment Management (Hong Kong) Limited. </a:t>
            </a:r>
            <a:r>
              <a:rPr lang="de-DE" sz="800" b="1" dirty="0"/>
              <a:t>Switzerland:</a:t>
            </a:r>
            <a:r>
              <a:rPr lang="de-DE" sz="800" dirty="0"/>
              <a:t> Manulife IM (Switzerland) LLC. </a:t>
            </a:r>
            <a:r>
              <a:rPr lang="en-US" sz="800" b="1" dirty="0"/>
              <a:t>Taiwan: </a:t>
            </a:r>
            <a:r>
              <a:rPr lang="en-US" sz="800" dirty="0"/>
              <a:t>Manulife Investment Management (Taiwan) Co. Ltd. </a:t>
            </a:r>
            <a:r>
              <a:rPr lang="en-US" sz="800" b="1" dirty="0"/>
              <a:t>United Kingdom: </a:t>
            </a:r>
            <a:r>
              <a:rPr lang="en-US" sz="800" dirty="0"/>
              <a:t>Manulife Investment Management (Europe) Ltd</a:t>
            </a:r>
            <a:r>
              <a:rPr lang="en-US" sz="800" b="1" dirty="0"/>
              <a:t>. </a:t>
            </a:r>
            <a:r>
              <a:rPr lang="en-US" sz="800" dirty="0"/>
              <a:t>which  is </a:t>
            </a:r>
            <a:r>
              <a:rPr lang="en-US" sz="800" dirty="0" err="1"/>
              <a:t>authorised</a:t>
            </a:r>
            <a:r>
              <a:rPr lang="en-US" sz="800" dirty="0"/>
              <a:t> and regulated by the Financial Conduct Authority</a:t>
            </a:r>
            <a:r>
              <a:rPr lang="en-US" sz="800" b="1" dirty="0"/>
              <a:t> United States: </a:t>
            </a:r>
            <a:r>
              <a:rPr lang="en-US" sz="800" dirty="0"/>
              <a:t>John Hancock Investment Management LLC, Manulife Investment Management (US) LLC, Manulife Investment Management Private Markets (US) LLC and Manulife Investment Management Timberland and Agriculture Inc. </a:t>
            </a:r>
            <a:r>
              <a:rPr lang="en-US" sz="800" b="1" dirty="0"/>
              <a:t>Vietnam: </a:t>
            </a:r>
            <a:r>
              <a:rPr lang="en-US" sz="800" dirty="0"/>
              <a:t>Manulife Investment Fund Management (Vietnam) Company Limited. </a:t>
            </a:r>
          </a:p>
          <a:p>
            <a:endParaRPr lang="en-US" sz="800" dirty="0"/>
          </a:p>
          <a:p>
            <a:r>
              <a:rPr lang="en-US" sz="800" dirty="0"/>
              <a:t>Manulife, Manulife Investment Management, Stylized M Design, and Manulife Investment Management &amp; Stylized M Design are trademarks of The Manufacturers Life Insurance Company and are used by it, and by its affiliates under license.</a:t>
            </a:r>
          </a:p>
          <a:p>
            <a:endParaRPr lang="en-US" sz="800" dirty="0"/>
          </a:p>
        </p:txBody>
      </p:sp>
      <p:sp>
        <p:nvSpPr>
          <p:cNvPr id="26" name="Slide Number Placeholder 25">
            <a:extLst>
              <a:ext uri="{FF2B5EF4-FFF2-40B4-BE49-F238E27FC236}">
                <a16:creationId xmlns:a16="http://schemas.microsoft.com/office/drawing/2014/main" id="{E3289C66-CBD8-93F8-DDAF-6BC1519F30AA}"/>
              </a:ext>
            </a:extLst>
          </p:cNvPr>
          <p:cNvSpPr>
            <a:spLocks noGrp="1"/>
          </p:cNvSpPr>
          <p:nvPr>
            <p:ph type="sldNum" sz="quarter" idx="12"/>
          </p:nvPr>
        </p:nvSpPr>
        <p:spPr/>
        <p:txBody>
          <a:bodyPr/>
          <a:lstStyle/>
          <a:p>
            <a:fld id="{BB333B34-C87C-402E-ABB0-13B7C9DEBBC4}" type="slidenum">
              <a:rPr lang="en-US" smtClean="0"/>
              <a:t>44</a:t>
            </a:fld>
            <a:endParaRPr lang="en-US"/>
          </a:p>
        </p:txBody>
      </p:sp>
      <p:sp>
        <p:nvSpPr>
          <p:cNvPr id="27" name="Text Placeholder 26">
            <a:extLst>
              <a:ext uri="{FF2B5EF4-FFF2-40B4-BE49-F238E27FC236}">
                <a16:creationId xmlns:a16="http://schemas.microsoft.com/office/drawing/2014/main" id="{2F4C0C00-75D1-1AD4-EB6A-AD4DA9495EAC}"/>
              </a:ext>
            </a:extLst>
          </p:cNvPr>
          <p:cNvSpPr>
            <a:spLocks noGrp="1"/>
          </p:cNvSpPr>
          <p:nvPr>
            <p:ph type="body" sz="quarter" idx="13"/>
          </p:nvPr>
        </p:nvSpPr>
        <p:spPr/>
        <p:txBody>
          <a:bodyPr/>
          <a:lstStyle/>
          <a:p>
            <a:r>
              <a:rPr lang="en-US"/>
              <a:t>Notes &amp; Disclosures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420923" y="3990420"/>
            <a:ext cx="1933547" cy="1243584"/>
          </a:xfrm>
          <a:prstGeom prst="rect">
            <a:avLst/>
          </a:prstGeom>
          <a:solidFill>
            <a:srgbClr val="00A758"/>
          </a:solidFill>
        </p:spPr>
        <p:txBody>
          <a:bodyPr vert="horz" wrap="square" lIns="0" tIns="106643" rIns="0" bIns="0" rtlCol="0">
            <a:noAutofit/>
          </a:bodyPr>
          <a:lstStyle/>
          <a:p>
            <a:pPr marL="158620" marR="156310">
              <a:lnSpc>
                <a:spcPct val="112400"/>
              </a:lnSpc>
              <a:spcBef>
                <a:spcPts val="840"/>
              </a:spcBef>
            </a:pPr>
            <a:r>
              <a:rPr lang="en-US" sz="1050" b="1" spc="-100">
                <a:solidFill>
                  <a:srgbClr val="FFFFFF"/>
                </a:solidFill>
                <a:latin typeface="Manulife JH Sans" panose="020B0503040401060103" pitchFamily="34" charset="0"/>
                <a:cs typeface="Arial Black"/>
              </a:rPr>
              <a:t>Human Capital Reset</a:t>
            </a:r>
            <a:r>
              <a:rPr sz="1050" spc="-112">
                <a:solidFill>
                  <a:srgbClr val="FFFFFF"/>
                </a:solidFill>
                <a:latin typeface="Manulife JH Sans" panose="020B0503040401060103" pitchFamily="34" charset="0"/>
                <a:cs typeface="Arial Black"/>
              </a:rPr>
              <a:t>:</a:t>
            </a:r>
            <a:r>
              <a:rPr sz="1050" spc="-91">
                <a:solidFill>
                  <a:srgbClr val="FFFFFF"/>
                </a:solidFill>
                <a:latin typeface="Manulife JH Sans" panose="020B0503040401060103" pitchFamily="34" charset="0"/>
                <a:cs typeface="Arial Black"/>
              </a:rPr>
              <a:t> </a:t>
            </a:r>
            <a:r>
              <a:rPr lang="en-US" sz="1050" spc="-6">
                <a:solidFill>
                  <a:srgbClr val="FFFFFF"/>
                </a:solidFill>
                <a:latin typeface="Manulife JH Sans" panose="020B0503040401060103" pitchFamily="34" charset="0"/>
                <a:cs typeface="Calibri"/>
              </a:rPr>
              <a:t>Digitalization is redefining how people use space -emphasizing adaptability and leveraging adjacency to AI investment.</a:t>
            </a:r>
            <a:endParaRPr sz="1050">
              <a:latin typeface="Manulife JH Sans" panose="020B0503040401060103" pitchFamily="34" charset="0"/>
              <a:cs typeface="Calibri"/>
            </a:endParaRPr>
          </a:p>
        </p:txBody>
      </p:sp>
      <p:sp>
        <p:nvSpPr>
          <p:cNvPr id="8" name="object 8"/>
          <p:cNvSpPr txBox="1"/>
          <p:nvPr/>
        </p:nvSpPr>
        <p:spPr>
          <a:xfrm>
            <a:off x="1354909" y="3990420"/>
            <a:ext cx="1933547" cy="1243584"/>
          </a:xfrm>
          <a:prstGeom prst="rect">
            <a:avLst/>
          </a:prstGeom>
          <a:solidFill>
            <a:srgbClr val="00A758"/>
          </a:solidFill>
        </p:spPr>
        <p:txBody>
          <a:bodyPr vert="horz" wrap="square" lIns="0" tIns="106643" rIns="0" bIns="0" rtlCol="0" anchor="t">
            <a:noAutofit/>
          </a:bodyPr>
          <a:lstStyle/>
          <a:p>
            <a:pPr marL="158115" marR="220980">
              <a:lnSpc>
                <a:spcPct val="112400"/>
              </a:lnSpc>
              <a:spcBef>
                <a:spcPts val="840"/>
              </a:spcBef>
            </a:pPr>
            <a:r>
              <a:rPr lang="en-US" sz="1050" b="1" spc="-97">
                <a:solidFill>
                  <a:srgbClr val="FFFFFF"/>
                </a:solidFill>
                <a:latin typeface="Manulife JH Sans"/>
                <a:cs typeface="Arial Black"/>
              </a:rPr>
              <a:t>Supply Chain Re-org</a:t>
            </a:r>
            <a:r>
              <a:rPr sz="1050" b="1" spc="-61">
                <a:solidFill>
                  <a:srgbClr val="FFFFFF"/>
                </a:solidFill>
                <a:latin typeface="Manulife JH Sans"/>
                <a:cs typeface="Arial Black"/>
              </a:rPr>
              <a:t>: </a:t>
            </a:r>
            <a:r>
              <a:rPr lang="en-US" sz="1050" spc="-24">
                <a:solidFill>
                  <a:srgbClr val="FFFFFF"/>
                </a:solidFill>
                <a:latin typeface="Manulife JH Sans"/>
                <a:cs typeface="Calibri"/>
              </a:rPr>
              <a:t>Strategic restructuring, including reshoring, supply chain reconfiguration open up direct and adjacent investment opportunities.</a:t>
            </a:r>
            <a:endParaRPr lang="en-US" sz="1050">
              <a:latin typeface="Manulife JH Sans"/>
              <a:cs typeface="Calibri"/>
            </a:endParaRPr>
          </a:p>
          <a:p>
            <a:pPr marL="158115" marR="220980">
              <a:lnSpc>
                <a:spcPct val="112400"/>
              </a:lnSpc>
              <a:spcBef>
                <a:spcPts val="840"/>
              </a:spcBef>
            </a:pPr>
            <a:endParaRPr sz="1050">
              <a:latin typeface="Manulife JH Sans" panose="020B0503040401060103" pitchFamily="34" charset="0"/>
              <a:cs typeface="Calibri"/>
            </a:endParaRPr>
          </a:p>
        </p:txBody>
      </p:sp>
      <p:sp>
        <p:nvSpPr>
          <p:cNvPr id="9" name="object 9"/>
          <p:cNvSpPr txBox="1"/>
          <p:nvPr/>
        </p:nvSpPr>
        <p:spPr>
          <a:xfrm>
            <a:off x="7552951" y="3990420"/>
            <a:ext cx="1933547" cy="1243584"/>
          </a:xfrm>
          <a:prstGeom prst="rect">
            <a:avLst/>
          </a:prstGeom>
          <a:solidFill>
            <a:srgbClr val="00A758"/>
          </a:solidFill>
        </p:spPr>
        <p:txBody>
          <a:bodyPr vert="horz" wrap="square" lIns="0" tIns="106643" rIns="0" bIns="0" rtlCol="0">
            <a:noAutofit/>
          </a:bodyPr>
          <a:lstStyle/>
          <a:p>
            <a:pPr marL="158620" marR="191730">
              <a:lnSpc>
                <a:spcPct val="112400"/>
              </a:lnSpc>
              <a:spcBef>
                <a:spcPts val="840"/>
              </a:spcBef>
            </a:pPr>
            <a:r>
              <a:rPr lang="en-US" sz="1050" b="1" spc="-100">
                <a:solidFill>
                  <a:srgbClr val="FFFFFF"/>
                </a:solidFill>
                <a:latin typeface="Manulife JH Sans" panose="020B0503040401060103" pitchFamily="34" charset="0"/>
                <a:cs typeface="Arial Black"/>
              </a:rPr>
              <a:t>Longevity Economy</a:t>
            </a:r>
            <a:r>
              <a:rPr lang="en-US" sz="1050" b="1" spc="-88">
                <a:solidFill>
                  <a:srgbClr val="FFFFFF"/>
                </a:solidFill>
                <a:latin typeface="Manulife JH Sans" panose="020B0503040401060103" pitchFamily="34" charset="0"/>
                <a:cs typeface="Arial Black"/>
              </a:rPr>
              <a:t>:</a:t>
            </a:r>
            <a:r>
              <a:rPr lang="en-US" sz="1050" b="1" spc="-94">
                <a:solidFill>
                  <a:srgbClr val="FFFFFF"/>
                </a:solidFill>
                <a:latin typeface="Manulife JH Sans" panose="020B0503040401060103" pitchFamily="34" charset="0"/>
                <a:cs typeface="Arial Black"/>
              </a:rPr>
              <a:t>  </a:t>
            </a:r>
            <a:r>
              <a:rPr lang="en-US" sz="1050" spc="-6">
                <a:solidFill>
                  <a:srgbClr val="FFFFFF"/>
                </a:solidFill>
                <a:latin typeface="Manulife JH Sans" panose="020B0503040401060103" pitchFamily="34" charset="0"/>
                <a:cs typeface="Calibri"/>
              </a:rPr>
              <a:t>An aging demographic is central to future demand, fueling durable growth in healthcare, housing, and wellness-oriented retail.</a:t>
            </a:r>
          </a:p>
        </p:txBody>
      </p:sp>
      <p:sp>
        <p:nvSpPr>
          <p:cNvPr id="10" name="object 10"/>
          <p:cNvSpPr txBox="1"/>
          <p:nvPr/>
        </p:nvSpPr>
        <p:spPr>
          <a:xfrm>
            <a:off x="9618966" y="3990420"/>
            <a:ext cx="1933547" cy="1243584"/>
          </a:xfrm>
          <a:prstGeom prst="rect">
            <a:avLst/>
          </a:prstGeom>
          <a:solidFill>
            <a:srgbClr val="00A758"/>
          </a:solidFill>
        </p:spPr>
        <p:txBody>
          <a:bodyPr vert="horz" wrap="square" lIns="0" tIns="106643" rIns="0" bIns="0" rtlCol="0">
            <a:noAutofit/>
          </a:bodyPr>
          <a:lstStyle/>
          <a:p>
            <a:pPr marL="158620" marR="355355">
              <a:lnSpc>
                <a:spcPct val="112400"/>
              </a:lnSpc>
              <a:spcBef>
                <a:spcPts val="840"/>
              </a:spcBef>
            </a:pPr>
            <a:r>
              <a:rPr lang="en-US" sz="1050" b="1" spc="-109" dirty="0">
                <a:solidFill>
                  <a:srgbClr val="FFFFFF"/>
                </a:solidFill>
                <a:latin typeface="Manulife JH Sans" panose="020B0503040401060103" pitchFamily="34" charset="0"/>
                <a:cs typeface="Arial Black"/>
              </a:rPr>
              <a:t>Resiliency with Stability</a:t>
            </a:r>
            <a:r>
              <a:rPr sz="1050" b="1" spc="-85" dirty="0">
                <a:solidFill>
                  <a:srgbClr val="FFFFFF"/>
                </a:solidFill>
                <a:latin typeface="Manulife JH Sans" panose="020B0503040401060103" pitchFamily="34" charset="0"/>
                <a:cs typeface="Arial Black"/>
              </a:rPr>
              <a:t>:</a:t>
            </a:r>
            <a:r>
              <a:rPr sz="1050" b="1" spc="-73" dirty="0">
                <a:solidFill>
                  <a:srgbClr val="FFFFFF"/>
                </a:solidFill>
                <a:latin typeface="Manulife JH Sans" panose="020B0503040401060103" pitchFamily="34" charset="0"/>
                <a:cs typeface="Arial Black"/>
              </a:rPr>
              <a:t> </a:t>
            </a:r>
            <a:br>
              <a:rPr lang="en-US" sz="1050" b="1" spc="-73" dirty="0">
                <a:solidFill>
                  <a:srgbClr val="FFFFFF"/>
                </a:solidFill>
                <a:latin typeface="Manulife JH Sans" panose="020B0503040401060103" pitchFamily="34" charset="0"/>
                <a:cs typeface="Arial Black"/>
              </a:rPr>
            </a:br>
            <a:r>
              <a:rPr lang="en-US" sz="1050" spc="-15" dirty="0">
                <a:solidFill>
                  <a:srgbClr val="FFFFFF"/>
                </a:solidFill>
                <a:latin typeface="Manulife JH Sans" panose="020B0503040401060103" pitchFamily="34" charset="0"/>
                <a:cs typeface="Calibri"/>
              </a:rPr>
              <a:t>Asset types that will offer upside during recovery and growth periods along with dependable cash flow. </a:t>
            </a:r>
            <a:endParaRPr lang="en-US" sz="1050" spc="-6" dirty="0">
              <a:solidFill>
                <a:srgbClr val="FFFFFF"/>
              </a:solidFill>
              <a:latin typeface="Manulife JH Sans" panose="020B0503040401060103" pitchFamily="34" charset="0"/>
              <a:cs typeface="Calibri"/>
            </a:endParaRPr>
          </a:p>
        </p:txBody>
      </p:sp>
      <p:pic>
        <p:nvPicPr>
          <p:cNvPr id="13" name="object 13"/>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3420929" y="2700577"/>
            <a:ext cx="1933547" cy="1243584"/>
          </a:xfrm>
          <a:prstGeom prst="rect">
            <a:avLst/>
          </a:prstGeom>
        </p:spPr>
      </p:pic>
      <p:pic>
        <p:nvPicPr>
          <p:cNvPr id="15" name="object 15"/>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5486942" y="2760216"/>
            <a:ext cx="1933547" cy="1124304"/>
          </a:xfrm>
          <a:prstGeom prst="rect">
            <a:avLst/>
          </a:prstGeom>
        </p:spPr>
      </p:pic>
      <p:pic>
        <p:nvPicPr>
          <p:cNvPr id="16" name="object 16"/>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1354916" y="2700577"/>
            <a:ext cx="1933547" cy="1243584"/>
          </a:xfrm>
          <a:prstGeom prst="rect">
            <a:avLst/>
          </a:prstGeom>
        </p:spPr>
      </p:pic>
      <p:pic>
        <p:nvPicPr>
          <p:cNvPr id="17" name="object 17"/>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p:blipFill>
        <p:spPr>
          <a:xfrm>
            <a:off x="7552955" y="2696854"/>
            <a:ext cx="1933547" cy="1247307"/>
          </a:xfrm>
          <a:prstGeom prst="rect">
            <a:avLst/>
          </a:prstGeom>
        </p:spPr>
      </p:pic>
      <p:pic>
        <p:nvPicPr>
          <p:cNvPr id="18" name="object 18"/>
          <p:cNvPicPr/>
          <p:nvPr/>
        </p:nvPicPr>
        <p:blipFill>
          <a:blip r:embed="rId11" cstate="print"/>
          <a:stretch>
            <a:fillRect/>
          </a:stretch>
        </p:blipFill>
        <p:spPr>
          <a:xfrm>
            <a:off x="9618967" y="2700577"/>
            <a:ext cx="1933547" cy="1243584"/>
          </a:xfrm>
          <a:prstGeom prst="rect">
            <a:avLst/>
          </a:prstGeom>
        </p:spPr>
      </p:pic>
      <p:sp>
        <p:nvSpPr>
          <p:cNvPr id="2" name="Title 1">
            <a:extLst>
              <a:ext uri="{FF2B5EF4-FFF2-40B4-BE49-F238E27FC236}">
                <a16:creationId xmlns:a16="http://schemas.microsoft.com/office/drawing/2014/main" id="{57D93C6A-43FD-AEBB-54F7-35FA244BD9DA}"/>
              </a:ext>
            </a:extLst>
          </p:cNvPr>
          <p:cNvSpPr>
            <a:spLocks noGrp="1"/>
          </p:cNvSpPr>
          <p:nvPr>
            <p:ph type="title"/>
          </p:nvPr>
        </p:nvSpPr>
        <p:spPr/>
        <p:txBody>
          <a:bodyPr/>
          <a:lstStyle/>
          <a:p>
            <a:r>
              <a:rPr lang="en-US" spc="-203"/>
              <a:t>Concepts Powering High-Conviction Strategies</a:t>
            </a:r>
            <a:endParaRPr lang="en-US"/>
          </a:p>
        </p:txBody>
      </p:sp>
      <p:sp>
        <p:nvSpPr>
          <p:cNvPr id="21" name="Text Placeholder 20">
            <a:extLst>
              <a:ext uri="{FF2B5EF4-FFF2-40B4-BE49-F238E27FC236}">
                <a16:creationId xmlns:a16="http://schemas.microsoft.com/office/drawing/2014/main" id="{BCF49413-7D63-A092-45F7-632EFB4A043F}"/>
              </a:ext>
            </a:extLst>
          </p:cNvPr>
          <p:cNvSpPr>
            <a:spLocks noGrp="1"/>
          </p:cNvSpPr>
          <p:nvPr>
            <p:ph type="body" sz="quarter" idx="13"/>
          </p:nvPr>
        </p:nvSpPr>
        <p:spPr/>
        <p:txBody>
          <a:bodyPr/>
          <a:lstStyle/>
          <a:p>
            <a:r>
              <a:rPr lang="en-US"/>
              <a:t>Executive Summary</a:t>
            </a:r>
          </a:p>
        </p:txBody>
      </p:sp>
      <p:cxnSp>
        <p:nvCxnSpPr>
          <p:cNvPr id="4" name="Connector: Elbow 3">
            <a:extLst>
              <a:ext uri="{FF2B5EF4-FFF2-40B4-BE49-F238E27FC236}">
                <a16:creationId xmlns:a16="http://schemas.microsoft.com/office/drawing/2014/main" id="{96FDD837-0EC1-C3B0-8F24-5E583FEC0665}"/>
              </a:ext>
            </a:extLst>
          </p:cNvPr>
          <p:cNvCxnSpPr>
            <a:cxnSpLocks/>
            <a:stCxn id="44" idx="1"/>
            <a:endCxn id="16" idx="0"/>
          </p:cNvCxnSpPr>
          <p:nvPr/>
        </p:nvCxnSpPr>
        <p:spPr>
          <a:xfrm rot="10800000" flipH="1" flipV="1">
            <a:off x="1622050" y="1225469"/>
            <a:ext cx="699640" cy="1475108"/>
          </a:xfrm>
          <a:prstGeom prst="bentConnector4">
            <a:avLst>
              <a:gd name="adj1" fmla="val -32674"/>
              <a:gd name="adj2" fmla="val 57722"/>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91BF20E9-2E3F-6528-96D6-78FFDC340398}"/>
              </a:ext>
            </a:extLst>
          </p:cNvPr>
          <p:cNvSpPr/>
          <p:nvPr/>
        </p:nvSpPr>
        <p:spPr>
          <a:xfrm>
            <a:off x="1622050" y="997666"/>
            <a:ext cx="2158646" cy="455605"/>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b="1">
                <a:solidFill>
                  <a:schemeClr val="tx1"/>
                </a:solidFill>
                <a:latin typeface="Manulife JH Sans Demibold" panose="020B0703040401060103" pitchFamily="34" charset="0"/>
              </a:rPr>
              <a:t>Industrial</a:t>
            </a:r>
          </a:p>
        </p:txBody>
      </p:sp>
      <p:sp>
        <p:nvSpPr>
          <p:cNvPr id="48" name="Rectangle 47">
            <a:extLst>
              <a:ext uri="{FF2B5EF4-FFF2-40B4-BE49-F238E27FC236}">
                <a16:creationId xmlns:a16="http://schemas.microsoft.com/office/drawing/2014/main" id="{0643ACD4-845E-506E-B180-F0A240B56337}"/>
              </a:ext>
            </a:extLst>
          </p:cNvPr>
          <p:cNvSpPr/>
          <p:nvPr/>
        </p:nvSpPr>
        <p:spPr>
          <a:xfrm>
            <a:off x="6137954" y="5757650"/>
            <a:ext cx="2158646" cy="455605"/>
          </a:xfrm>
          <a:prstGeom prst="rect">
            <a:avLst/>
          </a:prstGeom>
          <a:solidFill>
            <a:schemeClr val="bg1"/>
          </a:solidFill>
          <a:ln w="57150">
            <a:solidFill>
              <a:srgbClr val="0053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b="1">
                <a:solidFill>
                  <a:schemeClr val="tx1"/>
                </a:solidFill>
                <a:latin typeface="Manulife JH Sans Demibold" panose="020B0703040401060103" pitchFamily="34" charset="0"/>
              </a:rPr>
              <a:t>Residential</a:t>
            </a:r>
          </a:p>
        </p:txBody>
      </p:sp>
      <p:sp>
        <p:nvSpPr>
          <p:cNvPr id="51" name="Rectangle 50">
            <a:extLst>
              <a:ext uri="{FF2B5EF4-FFF2-40B4-BE49-F238E27FC236}">
                <a16:creationId xmlns:a16="http://schemas.microsoft.com/office/drawing/2014/main" id="{3AB10DCC-B487-5170-8D91-39E43C53562D}"/>
              </a:ext>
            </a:extLst>
          </p:cNvPr>
          <p:cNvSpPr/>
          <p:nvPr/>
        </p:nvSpPr>
        <p:spPr>
          <a:xfrm>
            <a:off x="9128989" y="1979477"/>
            <a:ext cx="2158646" cy="455605"/>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r>
              <a:rPr lang="en-US" b="1">
                <a:solidFill>
                  <a:schemeClr val="tx1"/>
                </a:solidFill>
                <a:latin typeface="Manulife JH Sans Demibold" panose="020B0703040401060103" pitchFamily="34" charset="0"/>
              </a:rPr>
              <a:t>Retail</a:t>
            </a:r>
          </a:p>
        </p:txBody>
      </p:sp>
      <p:cxnSp>
        <p:nvCxnSpPr>
          <p:cNvPr id="52" name="Connector: Elbow 51">
            <a:extLst>
              <a:ext uri="{FF2B5EF4-FFF2-40B4-BE49-F238E27FC236}">
                <a16:creationId xmlns:a16="http://schemas.microsoft.com/office/drawing/2014/main" id="{2756B036-44E8-1991-1EBF-18209E392F5B}"/>
              </a:ext>
            </a:extLst>
          </p:cNvPr>
          <p:cNvCxnSpPr>
            <a:cxnSpLocks/>
            <a:stCxn id="48" idx="3"/>
            <a:endCxn id="9" idx="2"/>
          </p:cNvCxnSpPr>
          <p:nvPr/>
        </p:nvCxnSpPr>
        <p:spPr>
          <a:xfrm flipV="1">
            <a:off x="8296600" y="5234004"/>
            <a:ext cx="223125" cy="751449"/>
          </a:xfrm>
          <a:prstGeom prst="bentConnector2">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B6A5F9CE-65C0-3F84-3ADB-5618FA59B7E0}"/>
              </a:ext>
            </a:extLst>
          </p:cNvPr>
          <p:cNvCxnSpPr>
            <a:cxnSpLocks/>
            <a:stCxn id="51" idx="2"/>
            <a:endCxn id="17" idx="0"/>
          </p:cNvCxnSpPr>
          <p:nvPr/>
        </p:nvCxnSpPr>
        <p:spPr>
          <a:xfrm rot="5400000">
            <a:off x="9233135" y="1721677"/>
            <a:ext cx="261772" cy="1688583"/>
          </a:xfrm>
          <a:prstGeom prst="bentConnector3">
            <a:avLst>
              <a:gd name="adj1" fmla="val 50000"/>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BA55A89A-5AA8-44CA-E224-0B937C19D3B6}"/>
              </a:ext>
            </a:extLst>
          </p:cNvPr>
          <p:cNvCxnSpPr>
            <a:cxnSpLocks/>
            <a:stCxn id="44" idx="2"/>
            <a:endCxn id="13" idx="0"/>
          </p:cNvCxnSpPr>
          <p:nvPr/>
        </p:nvCxnSpPr>
        <p:spPr>
          <a:xfrm rot="16200000" flipH="1">
            <a:off x="2920885" y="1233759"/>
            <a:ext cx="1247306" cy="1686330"/>
          </a:xfrm>
          <a:prstGeom prst="bentConnector3">
            <a:avLst>
              <a:gd name="adj1" fmla="val 89300"/>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07056FC1-F28F-80D6-7150-8B6750F119F0}"/>
              </a:ext>
            </a:extLst>
          </p:cNvPr>
          <p:cNvCxnSpPr>
            <a:cxnSpLocks/>
            <a:stCxn id="48" idx="2"/>
            <a:endCxn id="10" idx="2"/>
          </p:cNvCxnSpPr>
          <p:nvPr/>
        </p:nvCxnSpPr>
        <p:spPr>
          <a:xfrm rot="5400000" flipH="1" flipV="1">
            <a:off x="8411882" y="4039398"/>
            <a:ext cx="979251" cy="3368463"/>
          </a:xfrm>
          <a:prstGeom prst="bentConnector3">
            <a:avLst>
              <a:gd name="adj1" fmla="val -9867"/>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80" name="Connector: Elbow 79">
            <a:extLst>
              <a:ext uri="{FF2B5EF4-FFF2-40B4-BE49-F238E27FC236}">
                <a16:creationId xmlns:a16="http://schemas.microsoft.com/office/drawing/2014/main" id="{9C76F9D0-9F89-A6C2-041F-43267C017B06}"/>
              </a:ext>
            </a:extLst>
          </p:cNvPr>
          <p:cNvCxnSpPr>
            <a:cxnSpLocks/>
            <a:stCxn id="51" idx="3"/>
            <a:endCxn id="18" idx="0"/>
          </p:cNvCxnSpPr>
          <p:nvPr/>
        </p:nvCxnSpPr>
        <p:spPr>
          <a:xfrm flipH="1">
            <a:off x="10585741" y="2207280"/>
            <a:ext cx="701894" cy="493297"/>
          </a:xfrm>
          <a:prstGeom prst="bentConnector4">
            <a:avLst>
              <a:gd name="adj1" fmla="val -32569"/>
              <a:gd name="adj2" fmla="val 73090"/>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object 5">
            <a:extLst>
              <a:ext uri="{FF2B5EF4-FFF2-40B4-BE49-F238E27FC236}">
                <a16:creationId xmlns:a16="http://schemas.microsoft.com/office/drawing/2014/main" id="{41CA139B-CAF9-4F64-D6BA-91B6E2C1320D}"/>
              </a:ext>
            </a:extLst>
          </p:cNvPr>
          <p:cNvSpPr txBox="1"/>
          <p:nvPr/>
        </p:nvSpPr>
        <p:spPr>
          <a:xfrm>
            <a:off x="5486937" y="3990420"/>
            <a:ext cx="1933547" cy="1243584"/>
          </a:xfrm>
          <a:prstGeom prst="rect">
            <a:avLst/>
          </a:prstGeom>
          <a:solidFill>
            <a:srgbClr val="00A758"/>
          </a:solidFill>
        </p:spPr>
        <p:txBody>
          <a:bodyPr vert="horz" wrap="square" lIns="0" tIns="106643" rIns="0" bIns="0" rtlCol="0">
            <a:noAutofit/>
          </a:bodyPr>
          <a:lstStyle/>
          <a:p>
            <a:pPr marL="158620" marR="156310">
              <a:lnSpc>
                <a:spcPct val="112400"/>
              </a:lnSpc>
              <a:spcBef>
                <a:spcPts val="840"/>
              </a:spcBef>
            </a:pPr>
            <a:r>
              <a:rPr lang="en-US" sz="1050" b="1" spc="-100">
                <a:solidFill>
                  <a:srgbClr val="FFFFFF"/>
                </a:solidFill>
                <a:latin typeface="Manulife JH Sans" panose="020B0503040401060103" pitchFamily="34" charset="0"/>
                <a:cs typeface="Arial Black"/>
              </a:rPr>
              <a:t>Income-alignment</a:t>
            </a:r>
            <a:r>
              <a:rPr sz="1050" spc="-112">
                <a:solidFill>
                  <a:srgbClr val="FFFFFF"/>
                </a:solidFill>
                <a:latin typeface="Manulife JH Sans" panose="020B0503040401060103" pitchFamily="34" charset="0"/>
                <a:cs typeface="Arial Black"/>
              </a:rPr>
              <a:t>:</a:t>
            </a:r>
            <a:r>
              <a:rPr sz="1050" spc="-91">
                <a:solidFill>
                  <a:srgbClr val="FFFFFF"/>
                </a:solidFill>
                <a:latin typeface="Manulife JH Sans" panose="020B0503040401060103" pitchFamily="34" charset="0"/>
                <a:cs typeface="Arial Black"/>
              </a:rPr>
              <a:t> </a:t>
            </a:r>
            <a:r>
              <a:rPr lang="en-US" sz="1050" spc="-6">
                <a:solidFill>
                  <a:srgbClr val="FFFFFF"/>
                </a:solidFill>
                <a:latin typeface="Manulife JH Sans" panose="020B0503040401060103" pitchFamily="34" charset="0"/>
                <a:cs typeface="Calibri"/>
              </a:rPr>
              <a:t>Investing at the intersection of income distribution, affordability, and strongest demand drives competitive risk-adjusted returns.</a:t>
            </a:r>
            <a:endParaRPr lang="en-US" sz="1050" spc="-15">
              <a:solidFill>
                <a:srgbClr val="FFFFFF"/>
              </a:solidFill>
              <a:latin typeface="Manulife JH Sans" panose="020B0503040401060103" pitchFamily="34" charset="0"/>
              <a:cs typeface="Calibri"/>
            </a:endParaRPr>
          </a:p>
          <a:p>
            <a:pPr marL="158620" marR="156310">
              <a:lnSpc>
                <a:spcPct val="112400"/>
              </a:lnSpc>
              <a:spcBef>
                <a:spcPts val="840"/>
              </a:spcBef>
            </a:pPr>
            <a:endParaRPr sz="1050">
              <a:latin typeface="Manulife JH Sans" panose="020B0503040401060103" pitchFamily="34" charset="0"/>
              <a:cs typeface="Calibri"/>
            </a:endParaRPr>
          </a:p>
        </p:txBody>
      </p:sp>
      <p:sp>
        <p:nvSpPr>
          <p:cNvPr id="31" name="Rectangle 30">
            <a:extLst>
              <a:ext uri="{FF2B5EF4-FFF2-40B4-BE49-F238E27FC236}">
                <a16:creationId xmlns:a16="http://schemas.microsoft.com/office/drawing/2014/main" id="{82F59A31-40A3-1A13-24B2-09FC4195DF47}"/>
              </a:ext>
            </a:extLst>
          </p:cNvPr>
          <p:cNvSpPr/>
          <p:nvPr/>
        </p:nvSpPr>
        <p:spPr>
          <a:xfrm>
            <a:off x="3482413" y="1255601"/>
            <a:ext cx="2611999" cy="1179481"/>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Small-bay infill</a:t>
            </a:r>
          </a:p>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Big-box intermodal/transit-proximate hubs</a:t>
            </a:r>
          </a:p>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Port-proximate or Strategic spoke Industrial Outdoor Storage (U.S.)/Cold-storage</a:t>
            </a:r>
          </a:p>
        </p:txBody>
      </p:sp>
      <p:sp>
        <p:nvSpPr>
          <p:cNvPr id="34" name="Rectangle 33">
            <a:extLst>
              <a:ext uri="{FF2B5EF4-FFF2-40B4-BE49-F238E27FC236}">
                <a16:creationId xmlns:a16="http://schemas.microsoft.com/office/drawing/2014/main" id="{79AEBC2E-8FD0-3DE4-98EC-CF2A92E7B603}"/>
              </a:ext>
            </a:extLst>
          </p:cNvPr>
          <p:cNvSpPr/>
          <p:nvPr/>
        </p:nvSpPr>
        <p:spPr>
          <a:xfrm>
            <a:off x="6945452" y="952317"/>
            <a:ext cx="2795046" cy="1179481"/>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US" sz="1200">
                <a:solidFill>
                  <a:schemeClr val="tx1"/>
                </a:solidFill>
                <a:latin typeface="Manulife JH Sans" panose="020B0503040401060103" pitchFamily="34" charset="0"/>
              </a:rPr>
              <a:t>Grocer-anchored centers</a:t>
            </a:r>
          </a:p>
          <a:p>
            <a:pPr marL="171450" indent="-171450">
              <a:buFont typeface="Arial" panose="020B0604020202020204" pitchFamily="34" charset="0"/>
              <a:buChar char="•"/>
            </a:pPr>
            <a:r>
              <a:rPr lang="en-US" sz="1200">
                <a:solidFill>
                  <a:schemeClr val="tx1"/>
                </a:solidFill>
                <a:latin typeface="Manulife JH Sans" panose="020B0503040401060103" pitchFamily="34" charset="0"/>
              </a:rPr>
              <a:t>Essential, healthcare-oriented, and value-oriented in-line tenancy</a:t>
            </a:r>
          </a:p>
          <a:p>
            <a:pPr marL="171450" indent="-171450">
              <a:buFont typeface="Arial" panose="020B0604020202020204" pitchFamily="34" charset="0"/>
              <a:buChar char="•"/>
            </a:pPr>
            <a:r>
              <a:rPr lang="en-US" sz="1200">
                <a:solidFill>
                  <a:schemeClr val="tx1"/>
                </a:solidFill>
                <a:latin typeface="Manulife JH Sans" panose="020B0503040401060103" pitchFamily="34" charset="0"/>
              </a:rPr>
              <a:t>Regional, high-density, diversified population centers</a:t>
            </a:r>
          </a:p>
        </p:txBody>
      </p:sp>
      <p:sp>
        <p:nvSpPr>
          <p:cNvPr id="42" name="Rectangle 41">
            <a:extLst>
              <a:ext uri="{FF2B5EF4-FFF2-40B4-BE49-F238E27FC236}">
                <a16:creationId xmlns:a16="http://schemas.microsoft.com/office/drawing/2014/main" id="{64B2A0FF-DB94-FB46-061F-D671EEC64D45}"/>
              </a:ext>
            </a:extLst>
          </p:cNvPr>
          <p:cNvSpPr/>
          <p:nvPr/>
        </p:nvSpPr>
        <p:spPr>
          <a:xfrm>
            <a:off x="1781665" y="5367502"/>
            <a:ext cx="4531477" cy="1243584"/>
          </a:xfrm>
          <a:prstGeom prst="rect">
            <a:avLst/>
          </a:prstGeom>
          <a:solidFill>
            <a:schemeClr val="bg1"/>
          </a:solidFill>
          <a:ln w="57150">
            <a:solidFill>
              <a:srgbClr val="0053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Market-rate in high-density, high-growth population centers</a:t>
            </a:r>
          </a:p>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Affordable/Attainable in areas with high concentration of essential workers</a:t>
            </a:r>
          </a:p>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Select Senior Living closely aligned to area demographics/demand pool</a:t>
            </a:r>
          </a:p>
          <a:p>
            <a:pPr marL="171450" indent="-171450">
              <a:buFont typeface="Arial" panose="020B0604020202020204" pitchFamily="34" charset="0"/>
              <a:buChar char="•"/>
            </a:pPr>
            <a:r>
              <a:rPr lang="en-US" sz="1200" dirty="0">
                <a:solidFill>
                  <a:schemeClr val="tx1"/>
                </a:solidFill>
                <a:latin typeface="Manulife JH Sans" panose="020B0503040401060103" pitchFamily="34" charset="0"/>
              </a:rPr>
              <a:t>Campus-proximate student housing (Canada)</a:t>
            </a:r>
          </a:p>
        </p:txBody>
      </p:sp>
      <p:cxnSp>
        <p:nvCxnSpPr>
          <p:cNvPr id="6" name="Connector: Elbow 5">
            <a:extLst>
              <a:ext uri="{FF2B5EF4-FFF2-40B4-BE49-F238E27FC236}">
                <a16:creationId xmlns:a16="http://schemas.microsoft.com/office/drawing/2014/main" id="{B0819E42-C6A7-B477-E92A-23A635211A60}"/>
              </a:ext>
            </a:extLst>
          </p:cNvPr>
          <p:cNvCxnSpPr>
            <a:cxnSpLocks/>
            <a:endCxn id="15" idx="0"/>
          </p:cNvCxnSpPr>
          <p:nvPr/>
        </p:nvCxnSpPr>
        <p:spPr>
          <a:xfrm rot="10800000" flipV="1">
            <a:off x="6453717" y="2224738"/>
            <a:ext cx="2675273" cy="535478"/>
          </a:xfrm>
          <a:prstGeom prst="bentConnector2">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C7856DD3-9D5D-091B-BDC5-F85931BD3C1D}"/>
              </a:ext>
            </a:extLst>
          </p:cNvPr>
          <p:cNvCxnSpPr>
            <a:cxnSpLocks/>
            <a:stCxn id="3" idx="2"/>
            <a:endCxn id="48" idx="0"/>
          </p:cNvCxnSpPr>
          <p:nvPr/>
        </p:nvCxnSpPr>
        <p:spPr>
          <a:xfrm rot="16200000" flipH="1">
            <a:off x="6573671" y="5114044"/>
            <a:ext cx="523646" cy="763566"/>
          </a:xfrm>
          <a:prstGeom prst="bentConnector3">
            <a:avLst>
              <a:gd name="adj1" fmla="val 50000"/>
            </a:avLst>
          </a:prstGeom>
          <a:ln w="38100">
            <a:solidFill>
              <a:schemeClr val="bg2"/>
            </a:solidFill>
            <a:miter lim="800000"/>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0CEF-2B4E-598F-782C-30D625F46A83}"/>
              </a:ext>
            </a:extLst>
          </p:cNvPr>
          <p:cNvSpPr>
            <a:spLocks noGrp="1"/>
          </p:cNvSpPr>
          <p:nvPr>
            <p:ph type="title"/>
          </p:nvPr>
        </p:nvSpPr>
        <p:spPr/>
        <p:txBody>
          <a:bodyPr/>
          <a:lstStyle/>
          <a:p>
            <a:r>
              <a:rPr lang="en-US" sz="2400" b="0" spc="-150" dirty="0">
                <a:solidFill>
                  <a:schemeClr val="tx1"/>
                </a:solidFill>
                <a:latin typeface="Manulife JH Sans Demibold" panose="020B0703040401060103" pitchFamily="34" charset="0"/>
              </a:rPr>
              <a:t>The Property Type Investment Spectrum Is Expanding</a:t>
            </a:r>
          </a:p>
        </p:txBody>
      </p:sp>
      <p:sp>
        <p:nvSpPr>
          <p:cNvPr id="3" name="Slide Number Placeholder 2">
            <a:extLst>
              <a:ext uri="{FF2B5EF4-FFF2-40B4-BE49-F238E27FC236}">
                <a16:creationId xmlns:a16="http://schemas.microsoft.com/office/drawing/2014/main" id="{181747C6-A558-61EC-6C65-B2BCA72FA7A6}"/>
              </a:ext>
            </a:extLst>
          </p:cNvPr>
          <p:cNvSpPr>
            <a:spLocks noGrp="1"/>
          </p:cNvSpPr>
          <p:nvPr>
            <p:ph type="sldNum" sz="quarter" idx="12"/>
          </p:nvPr>
        </p:nvSpPr>
        <p:spPr/>
        <p:txBody>
          <a:bodyPr/>
          <a:lstStyle/>
          <a:p>
            <a:fld id="{E3B685FD-28AB-42AB-8489-7FDC88D3D4CA}" type="slidenum">
              <a:rPr lang="en-US" smtClean="0"/>
              <a:t>6</a:t>
            </a:fld>
            <a:endParaRPr lang="en-US"/>
          </a:p>
        </p:txBody>
      </p:sp>
      <p:sp>
        <p:nvSpPr>
          <p:cNvPr id="12" name="Text Placeholder 11">
            <a:extLst>
              <a:ext uri="{FF2B5EF4-FFF2-40B4-BE49-F238E27FC236}">
                <a16:creationId xmlns:a16="http://schemas.microsoft.com/office/drawing/2014/main" id="{B25179DB-3C6E-35F4-9045-5C3B829B7A56}"/>
              </a:ext>
            </a:extLst>
          </p:cNvPr>
          <p:cNvSpPr>
            <a:spLocks noGrp="1"/>
          </p:cNvSpPr>
          <p:nvPr>
            <p:ph type="body" sz="quarter" idx="13"/>
          </p:nvPr>
        </p:nvSpPr>
        <p:spPr/>
        <p:txBody>
          <a:bodyPr/>
          <a:lstStyle/>
          <a:p>
            <a:r>
              <a:rPr lang="en-US"/>
              <a:t>Executive Summary</a:t>
            </a:r>
          </a:p>
        </p:txBody>
      </p:sp>
      <p:sp>
        <p:nvSpPr>
          <p:cNvPr id="13" name="Text Placeholder 12">
            <a:extLst>
              <a:ext uri="{FF2B5EF4-FFF2-40B4-BE49-F238E27FC236}">
                <a16:creationId xmlns:a16="http://schemas.microsoft.com/office/drawing/2014/main" id="{2B25B1F3-CE9F-C521-A10D-0C8F3C2FFE80}"/>
              </a:ext>
            </a:extLst>
          </p:cNvPr>
          <p:cNvSpPr>
            <a:spLocks noGrp="1"/>
          </p:cNvSpPr>
          <p:nvPr>
            <p:ph type="body" sz="quarter" idx="14"/>
          </p:nvPr>
        </p:nvSpPr>
        <p:spPr>
          <a:xfrm>
            <a:off x="1295400" y="914717"/>
            <a:ext cx="10270008" cy="277487"/>
          </a:xfrm>
        </p:spPr>
        <p:txBody>
          <a:bodyPr/>
          <a:lstStyle/>
          <a:p>
            <a:r>
              <a:rPr lang="en-US" dirty="0"/>
              <a:t>Transformation in the way we use space is recategorizing commercial real estate (‘CRE’).</a:t>
            </a:r>
          </a:p>
          <a:p>
            <a:endParaRPr lang="en-US" dirty="0"/>
          </a:p>
        </p:txBody>
      </p:sp>
      <p:pic>
        <p:nvPicPr>
          <p:cNvPr id="18" name="object 2">
            <a:extLst>
              <a:ext uri="{FF2B5EF4-FFF2-40B4-BE49-F238E27FC236}">
                <a16:creationId xmlns:a16="http://schemas.microsoft.com/office/drawing/2014/main" id="{80BF7B16-52A0-84BC-FEAA-3A14C7315AEC}"/>
              </a:ext>
            </a:extLst>
          </p:cNvPr>
          <p:cNvPicPr/>
          <p:nvPr/>
        </p:nvPicPr>
        <p:blipFill>
          <a:blip r:embed="rId3" cstate="print"/>
          <a:stretch>
            <a:fillRect/>
          </a:stretch>
        </p:blipFill>
        <p:spPr>
          <a:xfrm>
            <a:off x="1295400" y="1271436"/>
            <a:ext cx="10057761" cy="2463166"/>
          </a:xfrm>
          <a:prstGeom prst="rect">
            <a:avLst/>
          </a:prstGeom>
        </p:spPr>
      </p:pic>
      <p:sp>
        <p:nvSpPr>
          <p:cNvPr id="19" name="object 7">
            <a:extLst>
              <a:ext uri="{FF2B5EF4-FFF2-40B4-BE49-F238E27FC236}">
                <a16:creationId xmlns:a16="http://schemas.microsoft.com/office/drawing/2014/main" id="{5C51994E-999A-69F6-75D7-D1C6F6DFBB6E}"/>
              </a:ext>
            </a:extLst>
          </p:cNvPr>
          <p:cNvSpPr txBox="1"/>
          <p:nvPr/>
        </p:nvSpPr>
        <p:spPr>
          <a:xfrm>
            <a:off x="3884390" y="1552276"/>
            <a:ext cx="1192301" cy="1427660"/>
          </a:xfrm>
          <a:prstGeom prst="rect">
            <a:avLst/>
          </a:prstGeom>
        </p:spPr>
        <p:txBody>
          <a:bodyPr vert="horz" wrap="square" lIns="0" tIns="7313" rIns="0" bIns="0" rtlCol="0">
            <a:spAutoFit/>
          </a:bodyPr>
          <a:lstStyle/>
          <a:p>
            <a:pPr marL="7698" marR="71973">
              <a:lnSpc>
                <a:spcPct val="101000"/>
              </a:lnSpc>
              <a:spcBef>
                <a:spcPts val="58"/>
              </a:spcBef>
            </a:pPr>
            <a:r>
              <a:rPr sz="1600" b="1" spc="58" dirty="0">
                <a:solidFill>
                  <a:schemeClr val="tx2"/>
                </a:solidFill>
                <a:latin typeface="Manulife JH Sans" panose="020B0503040401060103" pitchFamily="34" charset="0"/>
                <a:cs typeface="Trebuchet MS"/>
              </a:rPr>
              <a:t>Manage</a:t>
            </a:r>
            <a:r>
              <a:rPr sz="1600" b="1" spc="-112" dirty="0">
                <a:solidFill>
                  <a:schemeClr val="tx2"/>
                </a:solidFill>
                <a:latin typeface="Manulife JH Sans" panose="020B0503040401060103" pitchFamily="34" charset="0"/>
                <a:cs typeface="Trebuchet MS"/>
              </a:rPr>
              <a:t> </a:t>
            </a:r>
            <a:r>
              <a:rPr sz="1600" b="1" spc="-30" dirty="0">
                <a:solidFill>
                  <a:schemeClr val="tx2"/>
                </a:solidFill>
                <a:latin typeface="Manulife JH Sans" panose="020B0503040401060103" pitchFamily="34" charset="0"/>
                <a:cs typeface="Trebuchet MS"/>
              </a:rPr>
              <a:t>&amp; </a:t>
            </a:r>
            <a:r>
              <a:rPr sz="1600" b="1" spc="-6" dirty="0">
                <a:solidFill>
                  <a:schemeClr val="tx2"/>
                </a:solidFill>
                <a:latin typeface="Manulife JH Sans" panose="020B0503040401060103" pitchFamily="34" charset="0"/>
                <a:cs typeface="Trebuchet MS"/>
              </a:rPr>
              <a:t>Optimize</a:t>
            </a:r>
            <a:endParaRPr sz="1600" dirty="0">
              <a:solidFill>
                <a:schemeClr val="tx2"/>
              </a:solidFill>
              <a:latin typeface="Manulife JH Sans" panose="020B0503040401060103" pitchFamily="34" charset="0"/>
              <a:cs typeface="Trebuchet MS"/>
            </a:endParaRPr>
          </a:p>
          <a:p>
            <a:pPr marL="122008" indent="-114311">
              <a:spcBef>
                <a:spcPts val="500"/>
              </a:spcBef>
              <a:buChar char="•"/>
              <a:tabLst>
                <a:tab pos="122008" algn="l"/>
              </a:tabLst>
            </a:pPr>
            <a:r>
              <a:rPr sz="1050" spc="-6" dirty="0">
                <a:solidFill>
                  <a:schemeClr val="tx2"/>
                </a:solidFill>
                <a:latin typeface="Manulife JH Sans" panose="020B0503040401060103" pitchFamily="34" charset="0"/>
                <a:cs typeface="Calibri"/>
              </a:rPr>
              <a:t>Self-Storage*</a:t>
            </a:r>
            <a:endParaRPr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sz="1050" spc="-12" dirty="0">
                <a:solidFill>
                  <a:schemeClr val="tx2"/>
                </a:solidFill>
                <a:latin typeface="Manulife JH Sans" panose="020B0503040401060103" pitchFamily="34" charset="0"/>
                <a:cs typeface="Calibri"/>
              </a:rPr>
              <a:t>IOS*</a:t>
            </a:r>
            <a:endParaRPr sz="1050" dirty="0">
              <a:solidFill>
                <a:schemeClr val="tx2"/>
              </a:solidFill>
              <a:latin typeface="Manulife JH Sans" panose="020B0503040401060103" pitchFamily="34" charset="0"/>
              <a:cs typeface="Calibri"/>
            </a:endParaRPr>
          </a:p>
          <a:p>
            <a:pPr marL="122008" indent="-114311">
              <a:spcBef>
                <a:spcPts val="152"/>
              </a:spcBef>
              <a:buChar char="•"/>
              <a:tabLst>
                <a:tab pos="122008" algn="l"/>
              </a:tabLst>
            </a:pPr>
            <a:r>
              <a:rPr sz="1050" spc="-21" dirty="0">
                <a:solidFill>
                  <a:schemeClr val="tx2"/>
                </a:solidFill>
                <a:latin typeface="Manulife JH Sans" panose="020B0503040401060103" pitchFamily="34" charset="0"/>
                <a:cs typeface="Calibri"/>
              </a:rPr>
              <a:t>Truck</a:t>
            </a:r>
            <a:r>
              <a:rPr sz="1050" spc="-33" dirty="0">
                <a:solidFill>
                  <a:schemeClr val="tx2"/>
                </a:solidFill>
                <a:latin typeface="Manulife JH Sans" panose="020B0503040401060103" pitchFamily="34" charset="0"/>
                <a:cs typeface="Calibri"/>
              </a:rPr>
              <a:t> </a:t>
            </a:r>
            <a:r>
              <a:rPr sz="1050" spc="-27" dirty="0">
                <a:solidFill>
                  <a:schemeClr val="tx2"/>
                </a:solidFill>
                <a:latin typeface="Manulife JH Sans" panose="020B0503040401060103" pitchFamily="34" charset="0"/>
                <a:cs typeface="Calibri"/>
              </a:rPr>
              <a:t>Terminals*</a:t>
            </a:r>
            <a:endParaRPr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lang="en-US" sz="1050" dirty="0">
                <a:solidFill>
                  <a:schemeClr val="tx2"/>
                </a:solidFill>
                <a:latin typeface="Manulife JH Sans" panose="020B0503040401060103" pitchFamily="34" charset="0"/>
                <a:cs typeface="Calibri"/>
              </a:rPr>
              <a:t>Data Centers* </a:t>
            </a:r>
          </a:p>
          <a:p>
            <a:pPr marL="122008" indent="-114311">
              <a:spcBef>
                <a:spcPts val="149"/>
              </a:spcBef>
              <a:buChar char="•"/>
              <a:tabLst>
                <a:tab pos="122008" algn="l"/>
              </a:tabLst>
            </a:pPr>
            <a:r>
              <a:rPr sz="1050" dirty="0">
                <a:solidFill>
                  <a:schemeClr val="tx2"/>
                </a:solidFill>
                <a:latin typeface="Manulife JH Sans" panose="020B0503040401060103" pitchFamily="34" charset="0"/>
                <a:cs typeface="Calibri"/>
              </a:rPr>
              <a:t>Cold</a:t>
            </a:r>
            <a:r>
              <a:rPr sz="1050" spc="-6" dirty="0">
                <a:solidFill>
                  <a:schemeClr val="tx2"/>
                </a:solidFill>
                <a:latin typeface="Manulife JH Sans" panose="020B0503040401060103" pitchFamily="34" charset="0"/>
                <a:cs typeface="Calibri"/>
              </a:rPr>
              <a:t> Storage*</a:t>
            </a:r>
            <a:endParaRPr sz="1050" dirty="0">
              <a:solidFill>
                <a:schemeClr val="tx2"/>
              </a:solidFill>
              <a:latin typeface="Manulife JH Sans" panose="020B0503040401060103" pitchFamily="34" charset="0"/>
              <a:cs typeface="Calibri"/>
            </a:endParaRPr>
          </a:p>
        </p:txBody>
      </p:sp>
      <p:sp>
        <p:nvSpPr>
          <p:cNvPr id="20" name="object 8">
            <a:extLst>
              <a:ext uri="{FF2B5EF4-FFF2-40B4-BE49-F238E27FC236}">
                <a16:creationId xmlns:a16="http://schemas.microsoft.com/office/drawing/2014/main" id="{058DCC60-99BE-0350-F878-4C997C6D6C6A}"/>
              </a:ext>
            </a:extLst>
          </p:cNvPr>
          <p:cNvSpPr txBox="1"/>
          <p:nvPr/>
        </p:nvSpPr>
        <p:spPr>
          <a:xfrm>
            <a:off x="5855711" y="1552276"/>
            <a:ext cx="1192300" cy="1265229"/>
          </a:xfrm>
          <a:prstGeom prst="rect">
            <a:avLst/>
          </a:prstGeom>
        </p:spPr>
        <p:txBody>
          <a:bodyPr vert="horz" wrap="square" lIns="0" tIns="7313" rIns="0" bIns="0" rtlCol="0">
            <a:spAutoFit/>
          </a:bodyPr>
          <a:lstStyle/>
          <a:p>
            <a:pPr marL="7698" marR="42722">
              <a:lnSpc>
                <a:spcPct val="101000"/>
              </a:lnSpc>
              <a:spcBef>
                <a:spcPts val="58"/>
              </a:spcBef>
            </a:pPr>
            <a:r>
              <a:rPr sz="1600" b="1" spc="-6" dirty="0">
                <a:solidFill>
                  <a:schemeClr val="tx2"/>
                </a:solidFill>
                <a:latin typeface="Manulife JH Sans" panose="020B0503040401060103" pitchFamily="34" charset="0"/>
                <a:cs typeface="Trebuchet MS"/>
              </a:rPr>
              <a:t>Procure </a:t>
            </a:r>
            <a:r>
              <a:rPr sz="1600" b="1" spc="-36" dirty="0">
                <a:solidFill>
                  <a:schemeClr val="tx2"/>
                </a:solidFill>
                <a:latin typeface="Manulife JH Sans" panose="020B0503040401060103" pitchFamily="34" charset="0"/>
                <a:cs typeface="Trebuchet MS"/>
              </a:rPr>
              <a:t>&amp;</a:t>
            </a:r>
            <a:r>
              <a:rPr sz="1600" b="1" spc="-112" dirty="0">
                <a:solidFill>
                  <a:schemeClr val="tx2"/>
                </a:solidFill>
                <a:latin typeface="Manulife JH Sans" panose="020B0503040401060103" pitchFamily="34" charset="0"/>
                <a:cs typeface="Trebuchet MS"/>
              </a:rPr>
              <a:t> </a:t>
            </a:r>
            <a:r>
              <a:rPr sz="1600" b="1" spc="-6" dirty="0">
                <a:solidFill>
                  <a:schemeClr val="tx2"/>
                </a:solidFill>
                <a:latin typeface="Manulife JH Sans" panose="020B0503040401060103" pitchFamily="34" charset="0"/>
                <a:cs typeface="Trebuchet MS"/>
              </a:rPr>
              <a:t>Secure</a:t>
            </a:r>
            <a:endParaRPr sz="1600" dirty="0">
              <a:solidFill>
                <a:schemeClr val="tx2"/>
              </a:solidFill>
              <a:latin typeface="Manulife JH Sans" panose="020B0503040401060103" pitchFamily="34" charset="0"/>
              <a:cs typeface="Trebuchet MS"/>
            </a:endParaRPr>
          </a:p>
          <a:p>
            <a:pPr marL="121624" marR="42337" indent="-114311">
              <a:lnSpc>
                <a:spcPct val="112400"/>
              </a:lnSpc>
              <a:spcBef>
                <a:spcPts val="352"/>
              </a:spcBef>
              <a:buChar char="•"/>
              <a:tabLst>
                <a:tab pos="121624" algn="l"/>
              </a:tabLst>
            </a:pPr>
            <a:r>
              <a:rPr sz="1050" spc="-27" dirty="0">
                <a:solidFill>
                  <a:schemeClr val="tx2"/>
                </a:solidFill>
                <a:latin typeface="Manulife JH Sans" panose="020B0503040401060103" pitchFamily="34" charset="0"/>
                <a:cs typeface="Calibri"/>
              </a:rPr>
              <a:t>Warehouse</a:t>
            </a:r>
            <a:r>
              <a:rPr sz="1050" spc="-21" dirty="0">
                <a:solidFill>
                  <a:schemeClr val="tx2"/>
                </a:solidFill>
                <a:latin typeface="Manulife JH Sans" panose="020B0503040401060103" pitchFamily="34" charset="0"/>
                <a:cs typeface="Calibri"/>
              </a:rPr>
              <a:t> </a:t>
            </a:r>
            <a:r>
              <a:rPr sz="1050" spc="-79" dirty="0">
                <a:solidFill>
                  <a:schemeClr val="tx2"/>
                </a:solidFill>
                <a:latin typeface="Manulife JH Sans" panose="020B0503040401060103" pitchFamily="34" charset="0"/>
                <a:cs typeface="Calibri"/>
              </a:rPr>
              <a:t>&amp; </a:t>
            </a:r>
            <a:r>
              <a:rPr sz="1050" spc="-6" dirty="0">
                <a:solidFill>
                  <a:schemeClr val="tx2"/>
                </a:solidFill>
                <a:latin typeface="Manulife JH Sans" panose="020B0503040401060103" pitchFamily="34" charset="0"/>
                <a:cs typeface="Calibri"/>
              </a:rPr>
              <a:t>Distribution</a:t>
            </a:r>
            <a:endParaRPr sz="1050" dirty="0">
              <a:solidFill>
                <a:schemeClr val="tx2"/>
              </a:solidFill>
              <a:latin typeface="Manulife JH Sans" panose="020B0503040401060103" pitchFamily="34" charset="0"/>
              <a:cs typeface="Calibri"/>
            </a:endParaRPr>
          </a:p>
          <a:p>
            <a:pPr marL="121624" marR="3079" indent="-114311">
              <a:lnSpc>
                <a:spcPct val="112400"/>
              </a:lnSpc>
              <a:buChar char="•"/>
              <a:tabLst>
                <a:tab pos="121624" algn="l"/>
              </a:tabLst>
            </a:pPr>
            <a:r>
              <a:rPr sz="1050" spc="-12" dirty="0">
                <a:solidFill>
                  <a:schemeClr val="tx2"/>
                </a:solidFill>
                <a:latin typeface="Manulife JH Sans" panose="020B0503040401060103" pitchFamily="34" charset="0"/>
                <a:cs typeface="Calibri"/>
              </a:rPr>
              <a:t>Retail</a:t>
            </a:r>
            <a:r>
              <a:rPr sz="1050" spc="-18" dirty="0">
                <a:solidFill>
                  <a:schemeClr val="tx2"/>
                </a:solidFill>
                <a:latin typeface="Manulife JH Sans" panose="020B0503040401060103" pitchFamily="34" charset="0"/>
                <a:cs typeface="Calibri"/>
              </a:rPr>
              <a:t> </a:t>
            </a:r>
            <a:r>
              <a:rPr sz="1050" spc="30" dirty="0">
                <a:solidFill>
                  <a:schemeClr val="tx2"/>
                </a:solidFill>
                <a:latin typeface="Manulife JH Sans" panose="020B0503040401060103" pitchFamily="34" charset="0"/>
                <a:cs typeface="Calibri"/>
              </a:rPr>
              <a:t>/</a:t>
            </a:r>
            <a:r>
              <a:rPr sz="1050" spc="-18" dirty="0">
                <a:solidFill>
                  <a:schemeClr val="tx2"/>
                </a:solidFill>
                <a:latin typeface="Manulife JH Sans" panose="020B0503040401060103" pitchFamily="34" charset="0"/>
                <a:cs typeface="Calibri"/>
              </a:rPr>
              <a:t> </a:t>
            </a:r>
            <a:r>
              <a:rPr sz="1050" spc="-27" dirty="0">
                <a:solidFill>
                  <a:schemeClr val="tx2"/>
                </a:solidFill>
                <a:latin typeface="Manulife JH Sans" panose="020B0503040401060103" pitchFamily="34" charset="0"/>
                <a:cs typeface="Calibri"/>
              </a:rPr>
              <a:t>Power </a:t>
            </a:r>
            <a:r>
              <a:rPr sz="1050" spc="-6" dirty="0">
                <a:solidFill>
                  <a:schemeClr val="tx2"/>
                </a:solidFill>
                <a:latin typeface="Manulife JH Sans" panose="020B0503040401060103" pitchFamily="34" charset="0"/>
                <a:cs typeface="Calibri"/>
              </a:rPr>
              <a:t>Centers</a:t>
            </a:r>
            <a:endParaRPr lang="en-US" sz="1050" spc="-6" dirty="0">
              <a:solidFill>
                <a:schemeClr val="tx2"/>
              </a:solidFill>
              <a:latin typeface="Manulife JH Sans" panose="020B0503040401060103" pitchFamily="34" charset="0"/>
              <a:cs typeface="Calibri"/>
            </a:endParaRPr>
          </a:p>
        </p:txBody>
      </p:sp>
      <p:sp>
        <p:nvSpPr>
          <p:cNvPr id="21" name="object 9">
            <a:extLst>
              <a:ext uri="{FF2B5EF4-FFF2-40B4-BE49-F238E27FC236}">
                <a16:creationId xmlns:a16="http://schemas.microsoft.com/office/drawing/2014/main" id="{0FF2D410-EA37-589B-A009-062E1B2DAB9E}"/>
              </a:ext>
            </a:extLst>
          </p:cNvPr>
          <p:cNvSpPr txBox="1"/>
          <p:nvPr/>
        </p:nvSpPr>
        <p:spPr>
          <a:xfrm>
            <a:off x="7799809" y="1552276"/>
            <a:ext cx="1111893" cy="1079216"/>
          </a:xfrm>
          <a:prstGeom prst="rect">
            <a:avLst/>
          </a:prstGeom>
        </p:spPr>
        <p:txBody>
          <a:bodyPr vert="horz" wrap="square" lIns="0" tIns="7313" rIns="0" bIns="0" rtlCol="0">
            <a:spAutoFit/>
          </a:bodyPr>
          <a:lstStyle/>
          <a:p>
            <a:pPr marL="7698" marR="76591">
              <a:lnSpc>
                <a:spcPct val="101000"/>
              </a:lnSpc>
              <a:spcBef>
                <a:spcPts val="58"/>
              </a:spcBef>
            </a:pPr>
            <a:r>
              <a:rPr sz="1600" b="1" spc="-6" dirty="0">
                <a:solidFill>
                  <a:schemeClr val="tx2"/>
                </a:solidFill>
                <a:latin typeface="Manulife JH Sans" panose="020B0503040401060103" pitchFamily="34" charset="0"/>
                <a:cs typeface="Trebuchet MS"/>
              </a:rPr>
              <a:t>Produce </a:t>
            </a:r>
            <a:r>
              <a:rPr sz="1600" b="1" spc="-36" dirty="0">
                <a:solidFill>
                  <a:schemeClr val="tx2"/>
                </a:solidFill>
                <a:latin typeface="Manulife JH Sans" panose="020B0503040401060103" pitchFamily="34" charset="0"/>
                <a:cs typeface="Trebuchet MS"/>
              </a:rPr>
              <a:t>&amp;</a:t>
            </a:r>
            <a:r>
              <a:rPr sz="1600" b="1" spc="-112" dirty="0">
                <a:solidFill>
                  <a:schemeClr val="tx2"/>
                </a:solidFill>
                <a:latin typeface="Manulife JH Sans" panose="020B0503040401060103" pitchFamily="34" charset="0"/>
                <a:cs typeface="Trebuchet MS"/>
              </a:rPr>
              <a:t> </a:t>
            </a:r>
            <a:r>
              <a:rPr sz="1600" b="1" spc="-12" dirty="0">
                <a:solidFill>
                  <a:schemeClr val="tx2"/>
                </a:solidFill>
                <a:latin typeface="Manulife JH Sans" panose="020B0503040401060103" pitchFamily="34" charset="0"/>
                <a:cs typeface="Trebuchet MS"/>
              </a:rPr>
              <a:t>Create</a:t>
            </a:r>
            <a:endParaRPr sz="1600" dirty="0">
              <a:solidFill>
                <a:schemeClr val="tx2"/>
              </a:solidFill>
              <a:latin typeface="Manulife JH Sans" panose="020B0503040401060103" pitchFamily="34" charset="0"/>
              <a:cs typeface="Trebuchet MS"/>
            </a:endParaRPr>
          </a:p>
          <a:p>
            <a:pPr marL="122008" indent="-114311">
              <a:spcBef>
                <a:spcPts val="500"/>
              </a:spcBef>
              <a:buChar char="•"/>
              <a:tabLst>
                <a:tab pos="122008" algn="l"/>
              </a:tabLst>
            </a:pPr>
            <a:r>
              <a:rPr sz="1050" spc="-6" dirty="0">
                <a:solidFill>
                  <a:schemeClr val="tx2"/>
                </a:solidFill>
                <a:latin typeface="Manulife JH Sans" panose="020B0503040401060103" pitchFamily="34" charset="0"/>
                <a:cs typeface="Calibri"/>
              </a:rPr>
              <a:t>Office</a:t>
            </a:r>
            <a:endParaRPr sz="1050" dirty="0">
              <a:solidFill>
                <a:schemeClr val="tx2"/>
              </a:solidFill>
              <a:latin typeface="Manulife JH Sans" panose="020B0503040401060103" pitchFamily="34" charset="0"/>
              <a:cs typeface="Calibri"/>
            </a:endParaRPr>
          </a:p>
          <a:p>
            <a:pPr marL="122008" indent="-114311">
              <a:spcBef>
                <a:spcPts val="152"/>
              </a:spcBef>
              <a:buChar char="•"/>
              <a:tabLst>
                <a:tab pos="122008" algn="l"/>
              </a:tabLst>
            </a:pPr>
            <a:r>
              <a:rPr sz="1050" spc="-6" dirty="0">
                <a:solidFill>
                  <a:schemeClr val="tx2"/>
                </a:solidFill>
                <a:latin typeface="Manulife JH Sans" panose="020B0503040401060103" pitchFamily="34" charset="0"/>
                <a:cs typeface="Calibri"/>
              </a:rPr>
              <a:t>Studio</a:t>
            </a:r>
            <a:r>
              <a:rPr lang="en-US" sz="1050" spc="-6" dirty="0">
                <a:solidFill>
                  <a:schemeClr val="tx2"/>
                </a:solidFill>
                <a:latin typeface="Manulife JH Sans" panose="020B0503040401060103" pitchFamily="34" charset="0"/>
                <a:cs typeface="Calibri"/>
              </a:rPr>
              <a:t>-Office (production)*</a:t>
            </a:r>
            <a:endParaRPr sz="1050" dirty="0">
              <a:solidFill>
                <a:schemeClr val="tx2"/>
              </a:solidFill>
              <a:latin typeface="Manulife JH Sans" panose="020B0503040401060103" pitchFamily="34" charset="0"/>
              <a:cs typeface="Calibri"/>
            </a:endParaRPr>
          </a:p>
        </p:txBody>
      </p:sp>
      <p:sp>
        <p:nvSpPr>
          <p:cNvPr id="22" name="object 10">
            <a:extLst>
              <a:ext uri="{FF2B5EF4-FFF2-40B4-BE49-F238E27FC236}">
                <a16:creationId xmlns:a16="http://schemas.microsoft.com/office/drawing/2014/main" id="{B37289B9-03E9-5F84-03FC-E3F077F43FB6}"/>
              </a:ext>
            </a:extLst>
          </p:cNvPr>
          <p:cNvSpPr txBox="1"/>
          <p:nvPr/>
        </p:nvSpPr>
        <p:spPr>
          <a:xfrm>
            <a:off x="9812038" y="1552276"/>
            <a:ext cx="1192299" cy="1194888"/>
          </a:xfrm>
          <a:prstGeom prst="rect">
            <a:avLst/>
          </a:prstGeom>
        </p:spPr>
        <p:txBody>
          <a:bodyPr vert="horz" wrap="square" lIns="0" tIns="0" rIns="0" bIns="0" rtlCol="0">
            <a:spAutoFit/>
          </a:bodyPr>
          <a:lstStyle/>
          <a:p>
            <a:pPr marL="7698">
              <a:spcBef>
                <a:spcPts val="825"/>
              </a:spcBef>
            </a:pPr>
            <a:r>
              <a:rPr sz="1600" b="1" spc="-6" dirty="0">
                <a:solidFill>
                  <a:schemeClr val="tx2"/>
                </a:solidFill>
                <a:latin typeface="Manulife JH Sans" panose="020B0503040401060103" pitchFamily="34" charset="0"/>
              </a:rPr>
              <a:t>Innovate</a:t>
            </a:r>
          </a:p>
          <a:p>
            <a:pPr marL="122008" indent="-114311">
              <a:spcBef>
                <a:spcPts val="500"/>
              </a:spcBef>
              <a:buChar char="•"/>
              <a:tabLst>
                <a:tab pos="122008" algn="l"/>
              </a:tabLst>
            </a:pPr>
            <a:r>
              <a:rPr sz="1050" spc="-21" dirty="0">
                <a:solidFill>
                  <a:schemeClr val="tx2"/>
                </a:solidFill>
                <a:latin typeface="Manulife JH Sans" panose="020B0503040401060103" pitchFamily="34" charset="0"/>
                <a:cs typeface="Calibri"/>
              </a:rPr>
              <a:t>Manufacturing</a:t>
            </a:r>
            <a:endParaRPr sz="1050" dirty="0">
              <a:solidFill>
                <a:schemeClr val="tx2"/>
              </a:solidFill>
              <a:latin typeface="Manulife JH Sans" panose="020B0503040401060103" pitchFamily="34" charset="0"/>
              <a:cs typeface="Calibri"/>
            </a:endParaRPr>
          </a:p>
          <a:p>
            <a:pPr marL="122008" indent="-114311">
              <a:spcBef>
                <a:spcPts val="152"/>
              </a:spcBef>
              <a:buChar char="•"/>
              <a:tabLst>
                <a:tab pos="122008" algn="l"/>
              </a:tabLst>
            </a:pPr>
            <a:r>
              <a:rPr sz="1050" spc="-6" dirty="0">
                <a:solidFill>
                  <a:schemeClr val="tx2"/>
                </a:solidFill>
                <a:latin typeface="Manulife JH Sans" panose="020B0503040401060103" pitchFamily="34" charset="0"/>
                <a:cs typeface="Calibri"/>
              </a:rPr>
              <a:t>Life-science</a:t>
            </a:r>
            <a:r>
              <a:rPr lang="en-US" sz="1050" spc="-6" dirty="0">
                <a:solidFill>
                  <a:schemeClr val="tx2"/>
                </a:solidFill>
                <a:latin typeface="Manulife JH Sans" panose="020B0503040401060103" pitchFamily="34" charset="0"/>
                <a:cs typeface="Calibri"/>
              </a:rPr>
              <a:t>*</a:t>
            </a:r>
          </a:p>
          <a:p>
            <a:pPr marL="122008" indent="-114311">
              <a:spcBef>
                <a:spcPts val="152"/>
              </a:spcBef>
              <a:buChar char="•"/>
              <a:tabLst>
                <a:tab pos="122008" algn="l"/>
              </a:tabLst>
            </a:pPr>
            <a:r>
              <a:rPr lang="en-US" sz="1050" spc="-6" dirty="0">
                <a:solidFill>
                  <a:schemeClr val="tx2"/>
                </a:solidFill>
                <a:latin typeface="Manulife JH Sans" panose="020B0503040401060103" pitchFamily="34" charset="0"/>
                <a:cs typeface="Calibri"/>
              </a:rPr>
              <a:t>Medical Office</a:t>
            </a:r>
            <a:endParaRPr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sz="1050" spc="-21" dirty="0">
                <a:solidFill>
                  <a:schemeClr val="tx2"/>
                </a:solidFill>
                <a:latin typeface="Manulife JH Sans" panose="020B0503040401060103" pitchFamily="34" charset="0"/>
                <a:cs typeface="Calibri"/>
              </a:rPr>
              <a:t>Bio-</a:t>
            </a:r>
            <a:r>
              <a:rPr sz="1050" spc="-6" dirty="0">
                <a:solidFill>
                  <a:schemeClr val="tx2"/>
                </a:solidFill>
                <a:latin typeface="Manulife JH Sans" panose="020B0503040401060103" pitchFamily="34" charset="0"/>
                <a:cs typeface="Calibri"/>
              </a:rPr>
              <a:t>Industrial</a:t>
            </a:r>
            <a:r>
              <a:rPr lang="en-US" sz="1050" spc="-6" dirty="0">
                <a:solidFill>
                  <a:schemeClr val="tx2"/>
                </a:solidFill>
                <a:latin typeface="Manulife JH Sans" panose="020B0503040401060103" pitchFamily="34" charset="0"/>
                <a:cs typeface="Calibri"/>
              </a:rPr>
              <a:t>*</a:t>
            </a:r>
            <a:endParaRPr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sz="1050" spc="-6" dirty="0">
                <a:solidFill>
                  <a:schemeClr val="tx2"/>
                </a:solidFill>
                <a:latin typeface="Manulife JH Sans" panose="020B0503040401060103" pitchFamily="34" charset="0"/>
                <a:cs typeface="Calibri"/>
              </a:rPr>
              <a:t>Ambulatory*</a:t>
            </a:r>
            <a:endParaRPr sz="1050" dirty="0">
              <a:solidFill>
                <a:schemeClr val="tx2"/>
              </a:solidFill>
              <a:latin typeface="Manulife JH Sans" panose="020B0503040401060103" pitchFamily="34" charset="0"/>
              <a:cs typeface="Calibri"/>
            </a:endParaRPr>
          </a:p>
        </p:txBody>
      </p:sp>
      <p:sp>
        <p:nvSpPr>
          <p:cNvPr id="23" name="object 11">
            <a:extLst>
              <a:ext uri="{FF2B5EF4-FFF2-40B4-BE49-F238E27FC236}">
                <a16:creationId xmlns:a16="http://schemas.microsoft.com/office/drawing/2014/main" id="{FA403899-572E-87A0-5CC0-06E9BADD4A10}"/>
              </a:ext>
            </a:extLst>
          </p:cNvPr>
          <p:cNvSpPr txBox="1"/>
          <p:nvPr/>
        </p:nvSpPr>
        <p:spPr>
          <a:xfrm>
            <a:off x="1713686" y="1552276"/>
            <a:ext cx="1927258" cy="1873718"/>
          </a:xfrm>
          <a:prstGeom prst="rect">
            <a:avLst/>
          </a:prstGeom>
        </p:spPr>
        <p:txBody>
          <a:bodyPr vert="horz" wrap="square" lIns="0" tIns="0" rIns="0" bIns="0" rtlCol="0">
            <a:spAutoFit/>
          </a:bodyPr>
          <a:lstStyle/>
          <a:p>
            <a:pPr marL="7698">
              <a:spcBef>
                <a:spcPts val="825"/>
              </a:spcBef>
            </a:pPr>
            <a:r>
              <a:rPr sz="1600" b="1" spc="-12" dirty="0">
                <a:solidFill>
                  <a:schemeClr val="tx2"/>
                </a:solidFill>
                <a:latin typeface="Manulife JH Sans" panose="020B0503040401060103" pitchFamily="34" charset="0"/>
                <a:cs typeface="Trebuchet MS"/>
              </a:rPr>
              <a:t>Live</a:t>
            </a:r>
            <a:endParaRPr sz="1600" dirty="0">
              <a:solidFill>
                <a:schemeClr val="tx2"/>
              </a:solidFill>
              <a:latin typeface="Manulife JH Sans" panose="020B0503040401060103" pitchFamily="34" charset="0"/>
              <a:cs typeface="Trebuchet MS"/>
            </a:endParaRPr>
          </a:p>
          <a:p>
            <a:pPr marL="122008" indent="-114311">
              <a:spcBef>
                <a:spcPts val="500"/>
              </a:spcBef>
              <a:buChar char="•"/>
              <a:tabLst>
                <a:tab pos="122008" algn="l"/>
              </a:tabLst>
            </a:pPr>
            <a:r>
              <a:rPr sz="1050" spc="-30" dirty="0">
                <a:solidFill>
                  <a:schemeClr val="tx2"/>
                </a:solidFill>
                <a:latin typeface="Manulife JH Sans" panose="020B0503040401060103" pitchFamily="34" charset="0"/>
                <a:cs typeface="Calibri"/>
              </a:rPr>
              <a:t>Multi-</a:t>
            </a:r>
            <a:r>
              <a:rPr sz="1050" spc="-6" dirty="0">
                <a:solidFill>
                  <a:schemeClr val="tx2"/>
                </a:solidFill>
                <a:latin typeface="Manulife JH Sans" panose="020B0503040401060103" pitchFamily="34" charset="0"/>
                <a:cs typeface="Calibri"/>
              </a:rPr>
              <a:t>housing</a:t>
            </a:r>
            <a:endParaRPr sz="1050" dirty="0">
              <a:solidFill>
                <a:schemeClr val="tx2"/>
              </a:solidFill>
              <a:latin typeface="Manulife JH Sans" panose="020B0503040401060103" pitchFamily="34" charset="0"/>
              <a:cs typeface="Calibri"/>
            </a:endParaRPr>
          </a:p>
          <a:p>
            <a:pPr marL="122008" indent="-114311">
              <a:spcBef>
                <a:spcPts val="152"/>
              </a:spcBef>
              <a:buChar char="•"/>
              <a:tabLst>
                <a:tab pos="122008" algn="l"/>
              </a:tabLst>
            </a:pPr>
            <a:r>
              <a:rPr sz="1050" dirty="0">
                <a:solidFill>
                  <a:schemeClr val="tx2"/>
                </a:solidFill>
                <a:latin typeface="Manulife JH Sans" panose="020B0503040401060103" pitchFamily="34" charset="0"/>
                <a:cs typeface="Calibri"/>
              </a:rPr>
              <a:t>S</a:t>
            </a:r>
            <a:r>
              <a:rPr lang="en-US" sz="1050" dirty="0">
                <a:solidFill>
                  <a:schemeClr val="tx2"/>
                </a:solidFill>
                <a:latin typeface="Manulife JH Sans" panose="020B0503040401060103" pitchFamily="34" charset="0"/>
                <a:cs typeface="Calibri"/>
              </a:rPr>
              <a:t>ingle </a:t>
            </a:r>
            <a:r>
              <a:rPr sz="1050" dirty="0">
                <a:solidFill>
                  <a:schemeClr val="tx2"/>
                </a:solidFill>
                <a:latin typeface="Manulife JH Sans" panose="020B0503040401060103" pitchFamily="34" charset="0"/>
                <a:cs typeface="Calibri"/>
              </a:rPr>
              <a:t>F</a:t>
            </a:r>
            <a:r>
              <a:rPr lang="en-US" sz="1050" dirty="0">
                <a:solidFill>
                  <a:schemeClr val="tx2"/>
                </a:solidFill>
                <a:latin typeface="Manulife JH Sans" panose="020B0503040401060103" pitchFamily="34" charset="0"/>
                <a:cs typeface="Calibri"/>
              </a:rPr>
              <a:t>amily </a:t>
            </a:r>
            <a:r>
              <a:rPr sz="1050" dirty="0">
                <a:solidFill>
                  <a:schemeClr val="tx2"/>
                </a:solidFill>
                <a:latin typeface="Manulife JH Sans" panose="020B0503040401060103" pitchFamily="34" charset="0"/>
                <a:cs typeface="Calibri"/>
              </a:rPr>
              <a:t>R</a:t>
            </a:r>
            <a:r>
              <a:rPr lang="en-US" sz="1050" dirty="0">
                <a:solidFill>
                  <a:schemeClr val="tx2"/>
                </a:solidFill>
                <a:latin typeface="Manulife JH Sans" panose="020B0503040401060103" pitchFamily="34" charset="0"/>
                <a:cs typeface="Calibri"/>
              </a:rPr>
              <a:t>ental</a:t>
            </a:r>
            <a:r>
              <a:rPr sz="1050" spc="36" dirty="0">
                <a:solidFill>
                  <a:schemeClr val="tx2"/>
                </a:solidFill>
                <a:latin typeface="Manulife JH Sans" panose="020B0503040401060103" pitchFamily="34" charset="0"/>
                <a:cs typeface="Calibri"/>
              </a:rPr>
              <a:t> </a:t>
            </a:r>
            <a:r>
              <a:rPr sz="1050" spc="30" dirty="0">
                <a:solidFill>
                  <a:schemeClr val="tx2"/>
                </a:solidFill>
                <a:latin typeface="Manulife JH Sans" panose="020B0503040401060103" pitchFamily="34" charset="0"/>
                <a:cs typeface="Calibri"/>
              </a:rPr>
              <a:t>/</a:t>
            </a:r>
            <a:br>
              <a:rPr lang="en-US" sz="1050" spc="30" dirty="0">
                <a:solidFill>
                  <a:schemeClr val="tx2"/>
                </a:solidFill>
                <a:latin typeface="Manulife JH Sans" panose="020B0503040401060103" pitchFamily="34" charset="0"/>
                <a:cs typeface="Calibri"/>
              </a:rPr>
            </a:br>
            <a:r>
              <a:rPr sz="1050" spc="-15" dirty="0">
                <a:solidFill>
                  <a:schemeClr val="tx2"/>
                </a:solidFill>
                <a:latin typeface="Manulife JH Sans" panose="020B0503040401060103" pitchFamily="34" charset="0"/>
                <a:cs typeface="Calibri"/>
              </a:rPr>
              <a:t>B</a:t>
            </a:r>
            <a:r>
              <a:rPr lang="en-US" sz="1050" spc="-15" dirty="0">
                <a:solidFill>
                  <a:schemeClr val="tx2"/>
                </a:solidFill>
                <a:latin typeface="Manulife JH Sans" panose="020B0503040401060103" pitchFamily="34" charset="0"/>
                <a:cs typeface="Calibri"/>
              </a:rPr>
              <a:t>uild </a:t>
            </a:r>
            <a:r>
              <a:rPr sz="1050" spc="-15" dirty="0">
                <a:solidFill>
                  <a:schemeClr val="tx2"/>
                </a:solidFill>
                <a:latin typeface="Manulife JH Sans" panose="020B0503040401060103" pitchFamily="34" charset="0"/>
                <a:cs typeface="Calibri"/>
              </a:rPr>
              <a:t>T</a:t>
            </a:r>
            <a:r>
              <a:rPr lang="en-US" sz="1050" spc="-15" dirty="0">
                <a:solidFill>
                  <a:schemeClr val="tx2"/>
                </a:solidFill>
                <a:latin typeface="Manulife JH Sans" panose="020B0503040401060103" pitchFamily="34" charset="0"/>
                <a:cs typeface="Calibri"/>
              </a:rPr>
              <a:t>o </a:t>
            </a:r>
            <a:r>
              <a:rPr sz="1050" spc="-15" dirty="0">
                <a:solidFill>
                  <a:schemeClr val="tx2"/>
                </a:solidFill>
                <a:latin typeface="Manulife JH Sans" panose="020B0503040401060103" pitchFamily="34" charset="0"/>
                <a:cs typeface="Calibri"/>
              </a:rPr>
              <a:t>R</a:t>
            </a:r>
            <a:r>
              <a:rPr lang="en-US" sz="1050" spc="-15" dirty="0">
                <a:solidFill>
                  <a:schemeClr val="tx2"/>
                </a:solidFill>
                <a:latin typeface="Manulife JH Sans" panose="020B0503040401060103" pitchFamily="34" charset="0"/>
                <a:cs typeface="Calibri"/>
              </a:rPr>
              <a:t>ent</a:t>
            </a:r>
            <a:endParaRPr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sz="1050" spc="-12" dirty="0">
                <a:solidFill>
                  <a:schemeClr val="tx2"/>
                </a:solidFill>
                <a:latin typeface="Manulife JH Sans" panose="020B0503040401060103" pitchFamily="34" charset="0"/>
                <a:cs typeface="Calibri"/>
              </a:rPr>
              <a:t>Student</a:t>
            </a:r>
            <a:r>
              <a:rPr sz="1050" spc="-18" dirty="0">
                <a:solidFill>
                  <a:schemeClr val="tx2"/>
                </a:solidFill>
                <a:latin typeface="Manulife JH Sans" panose="020B0503040401060103" pitchFamily="34" charset="0"/>
                <a:cs typeface="Calibri"/>
              </a:rPr>
              <a:t> </a:t>
            </a:r>
            <a:r>
              <a:rPr sz="1050" spc="18" dirty="0" err="1">
                <a:solidFill>
                  <a:schemeClr val="tx2"/>
                </a:solidFill>
                <a:latin typeface="Manulife JH Sans" panose="020B0503040401060103" pitchFamily="34" charset="0"/>
                <a:cs typeface="Calibri"/>
              </a:rPr>
              <a:t>Hsg</a:t>
            </a:r>
            <a:r>
              <a:rPr lang="en-US" sz="1050" spc="18" dirty="0">
                <a:solidFill>
                  <a:schemeClr val="tx2"/>
                </a:solidFill>
                <a:latin typeface="Manulife JH Sans" panose="020B0503040401060103" pitchFamily="34" charset="0"/>
                <a:cs typeface="Calibri"/>
              </a:rPr>
              <a:t>*</a:t>
            </a:r>
            <a:endParaRPr sz="1050" dirty="0">
              <a:solidFill>
                <a:schemeClr val="tx2"/>
              </a:solidFill>
              <a:latin typeface="Manulife JH Sans" panose="020B0503040401060103" pitchFamily="34" charset="0"/>
              <a:cs typeface="Calibri"/>
            </a:endParaRPr>
          </a:p>
          <a:p>
            <a:pPr marL="121624" marR="310987" indent="-114311">
              <a:lnSpc>
                <a:spcPct val="112400"/>
              </a:lnSpc>
              <a:buChar char="•"/>
              <a:tabLst>
                <a:tab pos="121624" algn="l"/>
              </a:tabLst>
            </a:pPr>
            <a:r>
              <a:rPr sz="1050" dirty="0">
                <a:solidFill>
                  <a:schemeClr val="tx2"/>
                </a:solidFill>
                <a:latin typeface="Manulife JH Sans" panose="020B0503040401060103" pitchFamily="34" charset="0"/>
                <a:cs typeface="Calibri"/>
              </a:rPr>
              <a:t>Senior</a:t>
            </a:r>
            <a:r>
              <a:rPr sz="1050" spc="-18" dirty="0">
                <a:solidFill>
                  <a:schemeClr val="tx2"/>
                </a:solidFill>
                <a:latin typeface="Manulife JH Sans" panose="020B0503040401060103" pitchFamily="34" charset="0"/>
                <a:cs typeface="Calibri"/>
              </a:rPr>
              <a:t> </a:t>
            </a:r>
            <a:r>
              <a:rPr sz="1050" spc="33" dirty="0" err="1">
                <a:solidFill>
                  <a:schemeClr val="tx2"/>
                </a:solidFill>
                <a:latin typeface="Manulife JH Sans" panose="020B0503040401060103" pitchFamily="34" charset="0"/>
                <a:cs typeface="Calibri"/>
              </a:rPr>
              <a:t>Hsg</a:t>
            </a:r>
            <a:r>
              <a:rPr sz="1050" dirty="0">
                <a:solidFill>
                  <a:schemeClr val="tx2"/>
                </a:solidFill>
                <a:latin typeface="Manulife JH Sans" panose="020B0503040401060103" pitchFamily="34" charset="0"/>
                <a:cs typeface="Calibri"/>
              </a:rPr>
              <a:t>/</a:t>
            </a:r>
            <a:r>
              <a:rPr sz="1050" spc="-18" dirty="0">
                <a:solidFill>
                  <a:schemeClr val="tx2"/>
                </a:solidFill>
                <a:latin typeface="Manulife JH Sans" panose="020B0503040401060103" pitchFamily="34" charset="0"/>
                <a:cs typeface="Calibri"/>
              </a:rPr>
              <a:t>Active</a:t>
            </a:r>
            <a:r>
              <a:rPr lang="en-US" sz="1050" spc="-18" dirty="0">
                <a:solidFill>
                  <a:schemeClr val="tx2"/>
                </a:solidFill>
                <a:latin typeface="Manulife JH Sans" panose="020B0503040401060103" pitchFamily="34" charset="0"/>
                <a:cs typeface="Calibri"/>
              </a:rPr>
              <a:t> </a:t>
            </a:r>
            <a:r>
              <a:rPr sz="1050" spc="-39" dirty="0">
                <a:solidFill>
                  <a:schemeClr val="tx2"/>
                </a:solidFill>
                <a:latin typeface="Manulife JH Sans" panose="020B0503040401060103" pitchFamily="34" charset="0"/>
                <a:cs typeface="Calibri"/>
              </a:rPr>
              <a:t>Adult*</a:t>
            </a:r>
            <a:endParaRPr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lang="en-US" sz="1050" dirty="0">
                <a:solidFill>
                  <a:schemeClr val="tx2"/>
                </a:solidFill>
                <a:latin typeface="Manulife JH Sans" panose="020B0503040401060103" pitchFamily="34" charset="0"/>
                <a:cs typeface="Calibri"/>
              </a:rPr>
              <a:t>Affordable/Attainable</a:t>
            </a:r>
          </a:p>
          <a:p>
            <a:pPr marL="122008" indent="-114311">
              <a:spcBef>
                <a:spcPts val="149"/>
              </a:spcBef>
              <a:buFontTx/>
              <a:buChar char="•"/>
              <a:tabLst>
                <a:tab pos="122008" algn="l"/>
              </a:tabLst>
            </a:pPr>
            <a:r>
              <a:rPr lang="en-US" sz="1050" spc="-6" dirty="0">
                <a:solidFill>
                  <a:schemeClr val="tx2"/>
                </a:solidFill>
                <a:latin typeface="Manulife JH Sans" panose="020B0503040401060103" pitchFamily="34" charset="0"/>
                <a:cs typeface="Calibri"/>
              </a:rPr>
              <a:t>Hospitality</a:t>
            </a:r>
          </a:p>
          <a:p>
            <a:pPr marL="122008" indent="-114311">
              <a:spcBef>
                <a:spcPts val="149"/>
              </a:spcBef>
              <a:buChar char="•"/>
              <a:tabLst>
                <a:tab pos="122008" algn="l"/>
              </a:tabLst>
            </a:pPr>
            <a:r>
              <a:rPr lang="en-US" sz="1050" dirty="0">
                <a:solidFill>
                  <a:schemeClr val="tx2"/>
                </a:solidFill>
                <a:latin typeface="Manulife JH Sans" panose="020B0503040401060103" pitchFamily="34" charset="0"/>
                <a:cs typeface="Calibri"/>
              </a:rPr>
              <a:t>Manufactured </a:t>
            </a:r>
            <a:r>
              <a:rPr lang="en-US" sz="1050" dirty="0" err="1">
                <a:solidFill>
                  <a:schemeClr val="tx2"/>
                </a:solidFill>
                <a:latin typeface="Manulife JH Sans" panose="020B0503040401060103" pitchFamily="34" charset="0"/>
                <a:cs typeface="Calibri"/>
              </a:rPr>
              <a:t>Hsg</a:t>
            </a:r>
            <a:endParaRPr lang="en-US" sz="1050" dirty="0">
              <a:solidFill>
                <a:schemeClr val="tx2"/>
              </a:solidFill>
              <a:latin typeface="Manulife JH Sans" panose="020B0503040401060103" pitchFamily="34" charset="0"/>
              <a:cs typeface="Calibri"/>
            </a:endParaRPr>
          </a:p>
          <a:p>
            <a:pPr marL="122008" indent="-114311">
              <a:spcBef>
                <a:spcPts val="149"/>
              </a:spcBef>
              <a:buChar char="•"/>
              <a:tabLst>
                <a:tab pos="122008" algn="l"/>
              </a:tabLst>
            </a:pPr>
            <a:r>
              <a:rPr sz="1050" dirty="0">
                <a:solidFill>
                  <a:schemeClr val="tx2"/>
                </a:solidFill>
                <a:latin typeface="Manulife JH Sans" panose="020B0503040401060103" pitchFamily="34" charset="0"/>
                <a:cs typeface="Calibri"/>
              </a:rPr>
              <a:t>Exp.</a:t>
            </a:r>
            <a:r>
              <a:rPr sz="1050" spc="-3" dirty="0">
                <a:solidFill>
                  <a:schemeClr val="tx2"/>
                </a:solidFill>
                <a:latin typeface="Manulife JH Sans" panose="020B0503040401060103" pitchFamily="34" charset="0"/>
                <a:cs typeface="Calibri"/>
              </a:rPr>
              <a:t> </a:t>
            </a:r>
            <a:r>
              <a:rPr sz="1050" spc="-12" dirty="0">
                <a:solidFill>
                  <a:schemeClr val="tx2"/>
                </a:solidFill>
                <a:latin typeface="Manulife JH Sans" panose="020B0503040401060103" pitchFamily="34" charset="0"/>
                <a:cs typeface="Calibri"/>
              </a:rPr>
              <a:t>Retail</a:t>
            </a:r>
            <a:r>
              <a:rPr sz="1050" dirty="0">
                <a:solidFill>
                  <a:schemeClr val="tx2"/>
                </a:solidFill>
                <a:latin typeface="Manulife JH Sans" panose="020B0503040401060103" pitchFamily="34" charset="0"/>
                <a:cs typeface="Calibri"/>
              </a:rPr>
              <a:t> </a:t>
            </a:r>
            <a:r>
              <a:rPr sz="1050" spc="-6" dirty="0">
                <a:solidFill>
                  <a:schemeClr val="tx2"/>
                </a:solidFill>
                <a:latin typeface="Manulife JH Sans" panose="020B0503040401060103" pitchFamily="34" charset="0"/>
                <a:cs typeface="Calibri"/>
              </a:rPr>
              <a:t>Centers</a:t>
            </a:r>
            <a:endParaRPr sz="1050" dirty="0">
              <a:solidFill>
                <a:schemeClr val="tx2"/>
              </a:solidFill>
              <a:latin typeface="Manulife JH Sans" panose="020B0503040401060103" pitchFamily="34" charset="0"/>
              <a:cs typeface="Calibri"/>
            </a:endParaRPr>
          </a:p>
        </p:txBody>
      </p:sp>
      <p:sp>
        <p:nvSpPr>
          <p:cNvPr id="25" name="object 5">
            <a:extLst>
              <a:ext uri="{FF2B5EF4-FFF2-40B4-BE49-F238E27FC236}">
                <a16:creationId xmlns:a16="http://schemas.microsoft.com/office/drawing/2014/main" id="{7C003C83-9EC9-A793-08ED-D584A9291ACC}"/>
              </a:ext>
            </a:extLst>
          </p:cNvPr>
          <p:cNvSpPr txBox="1"/>
          <p:nvPr/>
        </p:nvSpPr>
        <p:spPr>
          <a:xfrm>
            <a:off x="1295400" y="3869023"/>
            <a:ext cx="10292447" cy="2029674"/>
          </a:xfrm>
          <a:prstGeom prst="rect">
            <a:avLst/>
          </a:prstGeom>
          <a:solidFill>
            <a:schemeClr val="bg1">
              <a:lumMod val="95000"/>
            </a:schemeClr>
          </a:solidFill>
        </p:spPr>
        <p:txBody>
          <a:bodyPr vert="horz" wrap="square" lIns="91416" tIns="91416" rIns="91416" bIns="91416" numCol="2" spcCol="91440" rtlCol="0">
            <a:spAutoFit/>
          </a:bodyPr>
          <a:lstStyle/>
          <a:p>
            <a:pPr marL="121624" marR="277502" indent="-114311">
              <a:lnSpc>
                <a:spcPct val="112400"/>
              </a:lnSpc>
              <a:spcBef>
                <a:spcPts val="61"/>
              </a:spcBef>
              <a:buChar char="•"/>
              <a:tabLst>
                <a:tab pos="121624" algn="l"/>
              </a:tabLst>
            </a:pPr>
            <a:r>
              <a:rPr lang="en-US" sz="1200" b="1" spc="-30">
                <a:solidFill>
                  <a:schemeClr val="tx2"/>
                </a:solidFill>
                <a:latin typeface="Manulife JH Sans" panose="020B0503040401060103" pitchFamily="34" charset="0"/>
                <a:cs typeface="Calibri"/>
              </a:rPr>
              <a:t>Deglobalization,</a:t>
            </a:r>
            <a:r>
              <a:rPr lang="en-US" sz="1200" b="1" spc="-12">
                <a:solidFill>
                  <a:schemeClr val="tx2"/>
                </a:solidFill>
                <a:latin typeface="Manulife JH Sans" panose="020B0503040401060103" pitchFamily="34" charset="0"/>
                <a:cs typeface="Calibri"/>
              </a:rPr>
              <a:t> </a:t>
            </a:r>
            <a:r>
              <a:rPr lang="en-US" sz="1200" b="1" spc="-21">
                <a:solidFill>
                  <a:schemeClr val="tx2"/>
                </a:solidFill>
                <a:latin typeface="Manulife JH Sans" panose="020B0503040401060103" pitchFamily="34" charset="0"/>
                <a:cs typeface="Calibri"/>
              </a:rPr>
              <a:t>digitalization, decarbonization</a:t>
            </a:r>
            <a:r>
              <a:rPr lang="en-US" sz="1200" b="1" spc="-12">
                <a:solidFill>
                  <a:schemeClr val="tx2"/>
                </a:solidFill>
                <a:latin typeface="Manulife JH Sans" panose="020B0503040401060103" pitchFamily="34" charset="0"/>
                <a:cs typeface="Calibri"/>
              </a:rPr>
              <a:t>, </a:t>
            </a:r>
            <a:r>
              <a:rPr lang="en-US" sz="1200" b="1" spc="-24">
                <a:solidFill>
                  <a:schemeClr val="tx2"/>
                </a:solidFill>
                <a:latin typeface="Manulife JH Sans" panose="020B0503040401060103" pitchFamily="34" charset="0"/>
                <a:cs typeface="Calibri"/>
              </a:rPr>
              <a:t>and</a:t>
            </a:r>
            <a:r>
              <a:rPr lang="en-US" sz="1200" b="1" spc="-9">
                <a:solidFill>
                  <a:schemeClr val="tx2"/>
                </a:solidFill>
                <a:latin typeface="Manulife JH Sans" panose="020B0503040401060103" pitchFamily="34" charset="0"/>
                <a:cs typeface="Calibri"/>
              </a:rPr>
              <a:t> </a:t>
            </a:r>
            <a:r>
              <a:rPr lang="en-US" sz="1200" b="1" spc="-24">
                <a:solidFill>
                  <a:schemeClr val="tx2"/>
                </a:solidFill>
                <a:latin typeface="Manulife JH Sans" panose="020B0503040401060103" pitchFamily="34" charset="0"/>
                <a:cs typeface="Calibri"/>
              </a:rPr>
              <a:t>demographic</a:t>
            </a:r>
            <a:r>
              <a:rPr lang="en-US" sz="1200" b="1" spc="-9">
                <a:solidFill>
                  <a:schemeClr val="tx2"/>
                </a:solidFill>
                <a:latin typeface="Manulife JH Sans" panose="020B0503040401060103" pitchFamily="34" charset="0"/>
                <a:cs typeface="Calibri"/>
              </a:rPr>
              <a:t>s</a:t>
            </a:r>
            <a:r>
              <a:rPr lang="en-US" sz="1200" spc="-9">
                <a:solidFill>
                  <a:schemeClr val="tx2"/>
                </a:solidFill>
                <a:latin typeface="Manulife JH Sans" panose="020B0503040401060103" pitchFamily="34" charset="0"/>
                <a:cs typeface="Calibri"/>
              </a:rPr>
              <a:t> </a:t>
            </a:r>
            <a:r>
              <a:rPr sz="1200" spc="-21">
                <a:solidFill>
                  <a:schemeClr val="tx2"/>
                </a:solidFill>
                <a:latin typeface="Manulife JH Sans" panose="020B0503040401060103" pitchFamily="34" charset="0"/>
                <a:cs typeface="Calibri"/>
              </a:rPr>
              <a:t>are</a:t>
            </a:r>
            <a:r>
              <a:rPr sz="1200" spc="-9">
                <a:solidFill>
                  <a:schemeClr val="tx2"/>
                </a:solidFill>
                <a:latin typeface="Manulife JH Sans" panose="020B0503040401060103" pitchFamily="34" charset="0"/>
                <a:cs typeface="Calibri"/>
              </a:rPr>
              <a:t> </a:t>
            </a:r>
            <a:r>
              <a:rPr lang="en-US" sz="1200" b="1" spc="-12">
                <a:solidFill>
                  <a:schemeClr val="tx2"/>
                </a:solidFill>
                <a:latin typeface="Manulife JH Sans" panose="020B0503040401060103" pitchFamily="34" charset="0"/>
                <a:cs typeface="Calibri"/>
              </a:rPr>
              <a:t>redefining how the b</a:t>
            </a:r>
            <a:r>
              <a:rPr sz="1200" b="1" spc="-36">
                <a:solidFill>
                  <a:schemeClr val="tx2"/>
                </a:solidFill>
                <a:latin typeface="Manulife JH Sans" panose="020B0503040401060103" pitchFamily="34" charset="0"/>
                <a:cs typeface="Calibri"/>
              </a:rPr>
              <a:t>uilt</a:t>
            </a:r>
            <a:r>
              <a:rPr sz="1200" b="1" spc="-15">
                <a:solidFill>
                  <a:schemeClr val="tx2"/>
                </a:solidFill>
                <a:latin typeface="Manulife JH Sans" panose="020B0503040401060103" pitchFamily="34" charset="0"/>
                <a:cs typeface="Calibri"/>
              </a:rPr>
              <a:t> </a:t>
            </a:r>
            <a:r>
              <a:rPr sz="1200" b="1" spc="-42">
                <a:solidFill>
                  <a:schemeClr val="tx2"/>
                </a:solidFill>
                <a:latin typeface="Manulife JH Sans" panose="020B0503040401060103" pitchFamily="34" charset="0"/>
                <a:cs typeface="Calibri"/>
              </a:rPr>
              <a:t>environment</a:t>
            </a:r>
            <a:r>
              <a:rPr lang="en-US" sz="1200" b="1" spc="-42">
                <a:solidFill>
                  <a:schemeClr val="tx2"/>
                </a:solidFill>
                <a:latin typeface="Manulife JH Sans" panose="020B0503040401060103" pitchFamily="34" charset="0"/>
                <a:cs typeface="Calibri"/>
              </a:rPr>
              <a:t> is used</a:t>
            </a:r>
            <a:r>
              <a:rPr sz="1200" spc="-42">
                <a:solidFill>
                  <a:schemeClr val="tx2"/>
                </a:solidFill>
                <a:latin typeface="Manulife JH Sans" panose="020B0503040401060103" pitchFamily="34" charset="0"/>
                <a:cs typeface="Calibri"/>
              </a:rPr>
              <a:t>,</a:t>
            </a:r>
            <a:r>
              <a:rPr sz="1200" spc="-6">
                <a:solidFill>
                  <a:schemeClr val="tx2"/>
                </a:solidFill>
                <a:latin typeface="Manulife JH Sans" panose="020B0503040401060103" pitchFamily="34" charset="0"/>
                <a:cs typeface="Calibri"/>
              </a:rPr>
              <a:t> </a:t>
            </a:r>
            <a:r>
              <a:rPr lang="en-US" sz="1200" spc="-18">
                <a:solidFill>
                  <a:schemeClr val="tx2"/>
                </a:solidFill>
                <a:latin typeface="Manulife JH Sans" panose="020B0503040401060103" pitchFamily="34" charset="0"/>
                <a:cs typeface="Calibri"/>
              </a:rPr>
              <a:t>driving CRE asset and strategy evolution</a:t>
            </a:r>
            <a:r>
              <a:rPr lang="en-US" sz="1200" spc="-6">
                <a:solidFill>
                  <a:schemeClr val="tx2"/>
                </a:solidFill>
                <a:latin typeface="Manulife JH Sans" panose="020B0503040401060103" pitchFamily="34" charset="0"/>
                <a:cs typeface="Calibri"/>
              </a:rPr>
              <a:t>.</a:t>
            </a:r>
            <a:endParaRPr lang="en-US" sz="1200">
              <a:solidFill>
                <a:schemeClr val="tx2"/>
              </a:solidFill>
              <a:latin typeface="Manulife JH Sans" panose="020B0503040401060103" pitchFamily="34" charset="0"/>
              <a:cs typeface="Calibri"/>
            </a:endParaRPr>
          </a:p>
          <a:p>
            <a:pPr marL="121624" marR="4619" indent="-114311">
              <a:lnSpc>
                <a:spcPct val="112400"/>
              </a:lnSpc>
              <a:buChar char="•"/>
              <a:tabLst>
                <a:tab pos="121624" algn="l"/>
              </a:tabLst>
            </a:pPr>
            <a:r>
              <a:rPr lang="en-US" sz="1200" b="1" spc="-49">
                <a:solidFill>
                  <a:schemeClr val="tx2"/>
                </a:solidFill>
                <a:latin typeface="Manulife JH Sans" panose="020B0503040401060103" pitchFamily="34" charset="0"/>
                <a:cs typeface="Calibri"/>
              </a:rPr>
              <a:t>Growing asset diversity </a:t>
            </a:r>
            <a:r>
              <a:rPr lang="en-US" sz="1200" spc="-49">
                <a:solidFill>
                  <a:schemeClr val="tx2"/>
                </a:solidFill>
                <a:latin typeface="Manulife JH Sans" panose="020B0503040401060103" pitchFamily="34" charset="0"/>
                <a:cs typeface="Calibri"/>
              </a:rPr>
              <a:t>requires broader, </a:t>
            </a:r>
            <a:r>
              <a:rPr lang="en-US" sz="1200" b="1" spc="-49">
                <a:solidFill>
                  <a:schemeClr val="tx2"/>
                </a:solidFill>
                <a:latin typeface="Manulife JH Sans" panose="020B0503040401060103" pitchFamily="34" charset="0"/>
                <a:cs typeface="Calibri"/>
              </a:rPr>
              <a:t>more dynamic risk frameworks </a:t>
            </a:r>
            <a:r>
              <a:rPr lang="en-US" sz="1200" spc="-49">
                <a:solidFill>
                  <a:schemeClr val="tx2"/>
                </a:solidFill>
                <a:latin typeface="Manulife JH Sans" panose="020B0503040401060103" pitchFamily="34" charset="0"/>
                <a:cs typeface="Calibri"/>
              </a:rPr>
              <a:t>to consider a range of drivers and mitigation tactics.</a:t>
            </a:r>
          </a:p>
          <a:p>
            <a:pPr marL="121624" marR="4619" indent="-114311">
              <a:lnSpc>
                <a:spcPct val="112400"/>
              </a:lnSpc>
              <a:buChar char="•"/>
              <a:tabLst>
                <a:tab pos="121624" algn="l"/>
              </a:tabLst>
            </a:pPr>
            <a:r>
              <a:rPr lang="en-US" sz="1200" b="1" spc="-49">
                <a:solidFill>
                  <a:schemeClr val="tx2"/>
                </a:solidFill>
                <a:latin typeface="Manulife JH Sans" panose="020B0503040401060103" pitchFamily="34" charset="0"/>
                <a:cs typeface="Calibri"/>
              </a:rPr>
              <a:t>Agile deal structuring and asset positioning </a:t>
            </a:r>
            <a:r>
              <a:rPr lang="en-US" sz="1200" spc="-49">
                <a:solidFill>
                  <a:schemeClr val="tx2"/>
                </a:solidFill>
                <a:latin typeface="Manulife JH Sans" panose="020B0503040401060103" pitchFamily="34" charset="0"/>
                <a:cs typeface="Calibri"/>
              </a:rPr>
              <a:t>are critical to long‑term investment durability as space use continually evolves.</a:t>
            </a:r>
          </a:p>
          <a:p>
            <a:pPr marL="121624" marR="4619" indent="-114311">
              <a:lnSpc>
                <a:spcPct val="112400"/>
              </a:lnSpc>
              <a:buChar char="•"/>
              <a:tabLst>
                <a:tab pos="121624" algn="l"/>
              </a:tabLst>
            </a:pPr>
            <a:endParaRPr lang="en-US" sz="1200" spc="-49">
              <a:solidFill>
                <a:schemeClr val="tx2"/>
              </a:solidFill>
              <a:latin typeface="Manulife JH Sans" panose="020B0503040401060103" pitchFamily="34" charset="0"/>
              <a:cs typeface="Calibri"/>
            </a:endParaRPr>
          </a:p>
          <a:p>
            <a:pPr marL="121624" marR="4619" indent="-114311">
              <a:lnSpc>
                <a:spcPct val="112400"/>
              </a:lnSpc>
              <a:buChar char="•"/>
              <a:tabLst>
                <a:tab pos="121624" algn="l"/>
              </a:tabLst>
            </a:pPr>
            <a:endParaRPr lang="en-US" sz="1200" spc="-49">
              <a:solidFill>
                <a:schemeClr val="tx2"/>
              </a:solidFill>
              <a:latin typeface="Manulife JH Sans" panose="020B0503040401060103" pitchFamily="34" charset="0"/>
              <a:cs typeface="Calibri"/>
            </a:endParaRPr>
          </a:p>
          <a:p>
            <a:pPr marL="178763" marR="4619" indent="-171450">
              <a:lnSpc>
                <a:spcPct val="112400"/>
              </a:lnSpc>
              <a:buFont typeface="Arial" panose="020B0604020202020204" pitchFamily="34" charset="0"/>
              <a:buChar char="•"/>
              <a:tabLst>
                <a:tab pos="121624" algn="l"/>
              </a:tabLst>
            </a:pPr>
            <a:r>
              <a:rPr lang="en-US" sz="1200" spc="-49">
                <a:solidFill>
                  <a:schemeClr val="tx2"/>
                </a:solidFill>
                <a:latin typeface="Manulife JH Sans" panose="020B0503040401060103" pitchFamily="34" charset="0"/>
                <a:cs typeface="Calibri"/>
              </a:rPr>
              <a:t>The investable universe includes </a:t>
            </a:r>
            <a:r>
              <a:rPr lang="en-US" sz="1200" b="1" spc="-49">
                <a:solidFill>
                  <a:schemeClr val="tx2"/>
                </a:solidFill>
                <a:latin typeface="Manulife JH Sans" panose="020B0503040401060103" pitchFamily="34" charset="0"/>
                <a:cs typeface="Calibri"/>
              </a:rPr>
              <a:t>‘Traditional’</a:t>
            </a:r>
            <a:r>
              <a:rPr lang="en-US" sz="1200" spc="-49">
                <a:solidFill>
                  <a:schemeClr val="tx2"/>
                </a:solidFill>
                <a:latin typeface="Manulife JH Sans" panose="020B0503040401060103" pitchFamily="34" charset="0"/>
                <a:cs typeface="Calibri"/>
              </a:rPr>
              <a:t> sectors (Multi-housing, Office, Warehouse &amp; Distribution, Retail) and </a:t>
            </a:r>
            <a:r>
              <a:rPr lang="en-US" sz="1200" b="1" spc="-49">
                <a:solidFill>
                  <a:schemeClr val="tx2"/>
                </a:solidFill>
                <a:latin typeface="Manulife JH Sans" panose="020B0503040401060103" pitchFamily="34" charset="0"/>
                <a:cs typeface="Calibri"/>
              </a:rPr>
              <a:t>‘Alternatives’</a:t>
            </a:r>
            <a:r>
              <a:rPr lang="en-US" sz="1200" spc="-49">
                <a:solidFill>
                  <a:schemeClr val="tx2"/>
                </a:solidFill>
                <a:latin typeface="Manulife JH Sans" panose="020B0503040401060103" pitchFamily="34" charset="0"/>
                <a:cs typeface="Calibri"/>
              </a:rPr>
              <a:t> (e.g., IOS, Active Adult) </a:t>
            </a:r>
          </a:p>
          <a:p>
            <a:pPr marL="178763" marR="4619" indent="-171450">
              <a:lnSpc>
                <a:spcPct val="112400"/>
              </a:lnSpc>
              <a:buFont typeface="Arial" panose="020B0604020202020204" pitchFamily="34" charset="0"/>
              <a:buChar char="•"/>
              <a:tabLst>
                <a:tab pos="121624" algn="l"/>
              </a:tabLst>
            </a:pPr>
            <a:r>
              <a:rPr lang="en-US" sz="1200" spc="-49">
                <a:solidFill>
                  <a:schemeClr val="tx2"/>
                </a:solidFill>
                <a:latin typeface="Manulife JH Sans" panose="020B0503040401060103" pitchFamily="34" charset="0"/>
                <a:cs typeface="Calibri"/>
              </a:rPr>
              <a:t>Certain sub‑types support </a:t>
            </a:r>
            <a:r>
              <a:rPr lang="en-US" sz="1200" b="1" spc="-49">
                <a:solidFill>
                  <a:schemeClr val="tx2"/>
                </a:solidFill>
                <a:latin typeface="Manulife JH Sans" panose="020B0503040401060103" pitchFamily="34" charset="0"/>
                <a:cs typeface="Calibri"/>
              </a:rPr>
              <a:t>multiple purposes </a:t>
            </a:r>
            <a:r>
              <a:rPr lang="en-US" sz="1200" spc="-49">
                <a:solidFill>
                  <a:schemeClr val="tx2"/>
                </a:solidFill>
                <a:latin typeface="Manulife JH Sans" panose="020B0503040401060103" pitchFamily="34" charset="0"/>
                <a:cs typeface="Calibri"/>
              </a:rPr>
              <a:t>(e.g., Hospitality may fall in Live or Procure &amp; Secure; Data Centers may satisfy Manage &amp; Optimize, and Innovate)</a:t>
            </a:r>
          </a:p>
          <a:p>
            <a:pPr marL="178763" marR="4619" indent="-171450">
              <a:lnSpc>
                <a:spcPct val="112400"/>
              </a:lnSpc>
              <a:buFont typeface="Arial" panose="020B0604020202020204" pitchFamily="34" charset="0"/>
              <a:buChar char="•"/>
              <a:tabLst>
                <a:tab pos="121624" algn="l"/>
              </a:tabLst>
            </a:pPr>
            <a:r>
              <a:rPr lang="en-US" sz="1200" spc="-49">
                <a:solidFill>
                  <a:schemeClr val="tx2"/>
                </a:solidFill>
                <a:latin typeface="Manulife JH Sans" panose="020B0503040401060103" pitchFamily="34" charset="0"/>
                <a:cs typeface="Calibri"/>
              </a:rPr>
              <a:t>Alternatives can be </a:t>
            </a:r>
            <a:r>
              <a:rPr lang="en-US" sz="1200" b="1" spc="-49">
                <a:solidFill>
                  <a:schemeClr val="tx2"/>
                </a:solidFill>
                <a:latin typeface="Manulife JH Sans" panose="020B0503040401060103" pitchFamily="34" charset="0"/>
                <a:cs typeface="Calibri"/>
              </a:rPr>
              <a:t>niche and operationally complex; </a:t>
            </a:r>
            <a:r>
              <a:rPr lang="en-US" sz="1200" spc="-49">
                <a:solidFill>
                  <a:schemeClr val="tx2"/>
                </a:solidFill>
                <a:latin typeface="Manulife JH Sans" panose="020B0503040401060103" pitchFamily="34" charset="0"/>
                <a:cs typeface="Calibri"/>
              </a:rPr>
              <a:t>with limited data availability and history; varying definitions depending on region; limited history of institutional capital deployment; and lower institutional penetration which can drive a premium for aggregation strategies and scale.</a:t>
            </a:r>
          </a:p>
        </p:txBody>
      </p:sp>
      <p:sp>
        <p:nvSpPr>
          <p:cNvPr id="6" name="TextBox 5">
            <a:extLst>
              <a:ext uri="{FF2B5EF4-FFF2-40B4-BE49-F238E27FC236}">
                <a16:creationId xmlns:a16="http://schemas.microsoft.com/office/drawing/2014/main" id="{756731CE-5A12-FDD0-94D9-FC827725AC43}"/>
              </a:ext>
            </a:extLst>
          </p:cNvPr>
          <p:cNvSpPr txBox="1"/>
          <p:nvPr/>
        </p:nvSpPr>
        <p:spPr>
          <a:xfrm>
            <a:off x="1295400" y="6558915"/>
            <a:ext cx="6668631" cy="275186"/>
          </a:xfrm>
          <a:prstGeom prst="rect">
            <a:avLst/>
          </a:prstGeom>
          <a:noFill/>
        </p:spPr>
        <p:txBody>
          <a:bodyPr wrap="square" lIns="0" tIns="0" rIns="0" bIns="0" numCol="1" spcCol="0" rtlCol="0">
            <a:noAutofit/>
          </a:bodyPr>
          <a:lstStyle/>
          <a:p>
            <a:r>
              <a:rPr lang="en-US" sz="800" dirty="0">
                <a:solidFill>
                  <a:schemeClr val="bg1">
                    <a:lumMod val="65000"/>
                  </a:schemeClr>
                </a:solidFill>
              </a:rPr>
              <a:t>* Alternatives. Source: Manulife IM Real Estate Research &amp; Strategy.</a:t>
            </a:r>
          </a:p>
        </p:txBody>
      </p:sp>
    </p:spTree>
    <p:extLst>
      <p:ext uri="{BB962C8B-B14F-4D97-AF65-F5344CB8AC3E}">
        <p14:creationId xmlns:p14="http://schemas.microsoft.com/office/powerpoint/2010/main" val="204727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C9F2-6B1E-8C5D-217B-F6E0F9DF7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585B66-FD63-7A0B-BAE8-D5E41506000A}"/>
              </a:ext>
            </a:extLst>
          </p:cNvPr>
          <p:cNvSpPr>
            <a:spLocks noGrp="1"/>
          </p:cNvSpPr>
          <p:nvPr>
            <p:ph type="title"/>
          </p:nvPr>
        </p:nvSpPr>
        <p:spPr/>
        <p:txBody>
          <a:bodyPr/>
          <a:lstStyle/>
          <a:p>
            <a:r>
              <a:rPr lang="en-US" sz="2400" spc="-150">
                <a:latin typeface="Manulife JH Sans Demibold" panose="020B0703040401060103" pitchFamily="34" charset="0"/>
              </a:rPr>
              <a:t>U.S.</a:t>
            </a:r>
          </a:p>
        </p:txBody>
      </p:sp>
      <p:sp>
        <p:nvSpPr>
          <p:cNvPr id="30" name="Text Placeholder 29">
            <a:extLst>
              <a:ext uri="{FF2B5EF4-FFF2-40B4-BE49-F238E27FC236}">
                <a16:creationId xmlns:a16="http://schemas.microsoft.com/office/drawing/2014/main" id="{64751D0B-0EE4-C0A7-BF81-014A0C873C02}"/>
              </a:ext>
            </a:extLst>
          </p:cNvPr>
          <p:cNvSpPr>
            <a:spLocks noGrp="1"/>
          </p:cNvSpPr>
          <p:nvPr>
            <p:ph type="body" sz="quarter" idx="13"/>
          </p:nvPr>
        </p:nvSpPr>
        <p:spPr/>
        <p:txBody>
          <a:bodyPr/>
          <a:lstStyle/>
          <a:p>
            <a:r>
              <a:rPr lang="en-US"/>
              <a:t>Executive Summary</a:t>
            </a:r>
          </a:p>
        </p:txBody>
      </p:sp>
      <p:sp>
        <p:nvSpPr>
          <p:cNvPr id="32" name="Text Placeholder 31">
            <a:extLst>
              <a:ext uri="{FF2B5EF4-FFF2-40B4-BE49-F238E27FC236}">
                <a16:creationId xmlns:a16="http://schemas.microsoft.com/office/drawing/2014/main" id="{A2D3303D-9420-C94B-47FC-73AE6D2C03C6}"/>
              </a:ext>
            </a:extLst>
          </p:cNvPr>
          <p:cNvSpPr>
            <a:spLocks noGrp="1"/>
          </p:cNvSpPr>
          <p:nvPr>
            <p:ph type="body" sz="quarter" idx="14"/>
          </p:nvPr>
        </p:nvSpPr>
        <p:spPr>
          <a:xfrm>
            <a:off x="1295400" y="914718"/>
            <a:ext cx="6668631" cy="266382"/>
          </a:xfrm>
        </p:spPr>
        <p:txBody>
          <a:bodyPr/>
          <a:lstStyle/>
          <a:p>
            <a:r>
              <a:rPr lang="en-US"/>
              <a:t>Resilient to policy shifts, the U.S. is well-positioned for potentially firmer growth and capital deployment in 2026.</a:t>
            </a:r>
          </a:p>
          <a:p>
            <a:endParaRPr lang="en-US"/>
          </a:p>
        </p:txBody>
      </p:sp>
      <p:sp>
        <p:nvSpPr>
          <p:cNvPr id="5" name="object 31">
            <a:extLst>
              <a:ext uri="{FF2B5EF4-FFF2-40B4-BE49-F238E27FC236}">
                <a16:creationId xmlns:a16="http://schemas.microsoft.com/office/drawing/2014/main" id="{18697D8F-BC3F-2ECE-493B-0FBC356B1B28}"/>
              </a:ext>
            </a:extLst>
          </p:cNvPr>
          <p:cNvSpPr/>
          <p:nvPr/>
        </p:nvSpPr>
        <p:spPr>
          <a:xfrm>
            <a:off x="8311962" y="652"/>
            <a:ext cx="3882277" cy="6856310"/>
          </a:xfrm>
          <a:custGeom>
            <a:avLst/>
            <a:gdLst/>
            <a:ahLst/>
            <a:cxnLst/>
            <a:rect l="l" t="t" r="r" b="b"/>
            <a:pathLst>
              <a:path w="3081655" h="11308715">
                <a:moveTo>
                  <a:pt x="3081434" y="0"/>
                </a:moveTo>
                <a:lnTo>
                  <a:pt x="0" y="0"/>
                </a:lnTo>
                <a:lnTo>
                  <a:pt x="0" y="11308556"/>
                </a:lnTo>
                <a:lnTo>
                  <a:pt x="3081434" y="11308556"/>
                </a:lnTo>
                <a:lnTo>
                  <a:pt x="3081434" y="0"/>
                </a:lnTo>
                <a:close/>
              </a:path>
            </a:pathLst>
          </a:custGeom>
          <a:solidFill>
            <a:srgbClr val="282B3E"/>
          </a:solidFill>
        </p:spPr>
        <p:txBody>
          <a:bodyPr wrap="square" lIns="277194" tIns="554387" rIns="0" bIns="0" rtlCol="0"/>
          <a:lstStyle/>
          <a:p>
            <a:r>
              <a:rPr lang="en-US" sz="1789">
                <a:solidFill>
                  <a:schemeClr val="bg1"/>
                </a:solidFill>
                <a:latin typeface="Manulife JH Sans Demibold" panose="020B0703040401060103" pitchFamily="34" charset="0"/>
                <a:ea typeface="+mj-ea"/>
              </a:rPr>
              <a:t>Key Investment Themes</a:t>
            </a:r>
            <a:endParaRPr sz="1789">
              <a:solidFill>
                <a:schemeClr val="bg1"/>
              </a:solidFill>
              <a:latin typeface="Manulife JH Sans Demibold" panose="020B0703040401060103" pitchFamily="34" charset="0"/>
              <a:ea typeface="+mj-ea"/>
            </a:endParaRPr>
          </a:p>
        </p:txBody>
      </p:sp>
      <p:grpSp>
        <p:nvGrpSpPr>
          <p:cNvPr id="8" name="Group 7">
            <a:extLst>
              <a:ext uri="{FF2B5EF4-FFF2-40B4-BE49-F238E27FC236}">
                <a16:creationId xmlns:a16="http://schemas.microsoft.com/office/drawing/2014/main" id="{DCA12769-F8A6-0E66-4C41-7C1418CEFA71}"/>
              </a:ext>
            </a:extLst>
          </p:cNvPr>
          <p:cNvGrpSpPr/>
          <p:nvPr/>
        </p:nvGrpSpPr>
        <p:grpSpPr>
          <a:xfrm>
            <a:off x="8619956" y="1257649"/>
            <a:ext cx="338791" cy="277194"/>
            <a:chOff x="14166850" y="2530475"/>
            <a:chExt cx="558798" cy="457200"/>
          </a:xfrm>
        </p:grpSpPr>
        <p:sp>
          <p:nvSpPr>
            <p:cNvPr id="6" name="Arrow: Chevron 5">
              <a:extLst>
                <a:ext uri="{FF2B5EF4-FFF2-40B4-BE49-F238E27FC236}">
                  <a16:creationId xmlns:a16="http://schemas.microsoft.com/office/drawing/2014/main" id="{BD0B4B8C-4BEE-3A50-1E9E-6FEAEC224BCF}"/>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7" name="Arrow: Chevron 6">
              <a:extLst>
                <a:ext uri="{FF2B5EF4-FFF2-40B4-BE49-F238E27FC236}">
                  <a16:creationId xmlns:a16="http://schemas.microsoft.com/office/drawing/2014/main" id="{AA02F442-1B73-7D83-3272-B8AF3448D21C}"/>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9" name="TextBox 8">
            <a:extLst>
              <a:ext uri="{FF2B5EF4-FFF2-40B4-BE49-F238E27FC236}">
                <a16:creationId xmlns:a16="http://schemas.microsoft.com/office/drawing/2014/main" id="{C5E9416B-51CF-D6AF-FC33-0B6EA04FDD60}"/>
              </a:ext>
            </a:extLst>
          </p:cNvPr>
          <p:cNvSpPr txBox="1"/>
          <p:nvPr/>
        </p:nvSpPr>
        <p:spPr>
          <a:xfrm>
            <a:off x="9030291" y="1091576"/>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Urban demographic resurgence and reactivation</a:t>
            </a:r>
          </a:p>
        </p:txBody>
      </p:sp>
      <p:grpSp>
        <p:nvGrpSpPr>
          <p:cNvPr id="10" name="Group 9">
            <a:extLst>
              <a:ext uri="{FF2B5EF4-FFF2-40B4-BE49-F238E27FC236}">
                <a16:creationId xmlns:a16="http://schemas.microsoft.com/office/drawing/2014/main" id="{26AC6E21-670A-F83F-E461-44349BE71CE5}"/>
              </a:ext>
            </a:extLst>
          </p:cNvPr>
          <p:cNvGrpSpPr/>
          <p:nvPr/>
        </p:nvGrpSpPr>
        <p:grpSpPr>
          <a:xfrm>
            <a:off x="8619956" y="1965352"/>
            <a:ext cx="338791" cy="277194"/>
            <a:chOff x="14166850" y="2530475"/>
            <a:chExt cx="558798" cy="457200"/>
          </a:xfrm>
        </p:grpSpPr>
        <p:sp>
          <p:nvSpPr>
            <p:cNvPr id="11" name="Arrow: Chevron 10">
              <a:extLst>
                <a:ext uri="{FF2B5EF4-FFF2-40B4-BE49-F238E27FC236}">
                  <a16:creationId xmlns:a16="http://schemas.microsoft.com/office/drawing/2014/main" id="{FB8E8756-47D4-FBC4-3B0E-2D304A3163B8}"/>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12" name="Arrow: Chevron 11">
              <a:extLst>
                <a:ext uri="{FF2B5EF4-FFF2-40B4-BE49-F238E27FC236}">
                  <a16:creationId xmlns:a16="http://schemas.microsoft.com/office/drawing/2014/main" id="{78542AE6-A993-2B17-1D3C-CF8018FB9BEA}"/>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13" name="TextBox 12">
            <a:extLst>
              <a:ext uri="{FF2B5EF4-FFF2-40B4-BE49-F238E27FC236}">
                <a16:creationId xmlns:a16="http://schemas.microsoft.com/office/drawing/2014/main" id="{10464848-303D-D06C-BDF9-126999EEDABA}"/>
              </a:ext>
            </a:extLst>
          </p:cNvPr>
          <p:cNvSpPr txBox="1"/>
          <p:nvPr/>
        </p:nvSpPr>
        <p:spPr>
          <a:xfrm>
            <a:off x="9030291" y="1799279"/>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Cost mitigation in a higher tariff environment</a:t>
            </a:r>
          </a:p>
        </p:txBody>
      </p:sp>
      <p:grpSp>
        <p:nvGrpSpPr>
          <p:cNvPr id="14" name="Group 13">
            <a:extLst>
              <a:ext uri="{FF2B5EF4-FFF2-40B4-BE49-F238E27FC236}">
                <a16:creationId xmlns:a16="http://schemas.microsoft.com/office/drawing/2014/main" id="{5E0140C9-7249-941A-7C96-9C959A680252}"/>
              </a:ext>
            </a:extLst>
          </p:cNvPr>
          <p:cNvGrpSpPr/>
          <p:nvPr/>
        </p:nvGrpSpPr>
        <p:grpSpPr>
          <a:xfrm>
            <a:off x="8619956" y="2673055"/>
            <a:ext cx="338791" cy="277194"/>
            <a:chOff x="14166850" y="2530475"/>
            <a:chExt cx="558798" cy="457200"/>
          </a:xfrm>
        </p:grpSpPr>
        <p:sp>
          <p:nvSpPr>
            <p:cNvPr id="15" name="Arrow: Chevron 14">
              <a:extLst>
                <a:ext uri="{FF2B5EF4-FFF2-40B4-BE49-F238E27FC236}">
                  <a16:creationId xmlns:a16="http://schemas.microsoft.com/office/drawing/2014/main" id="{CE3163AB-7994-6C68-6F6D-BC3E4ADF048D}"/>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16" name="Arrow: Chevron 15">
              <a:extLst>
                <a:ext uri="{FF2B5EF4-FFF2-40B4-BE49-F238E27FC236}">
                  <a16:creationId xmlns:a16="http://schemas.microsoft.com/office/drawing/2014/main" id="{F8BE2C0F-E874-E708-4724-3A0B3DEE03A6}"/>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17" name="TextBox 16">
            <a:extLst>
              <a:ext uri="{FF2B5EF4-FFF2-40B4-BE49-F238E27FC236}">
                <a16:creationId xmlns:a16="http://schemas.microsoft.com/office/drawing/2014/main" id="{63209977-4136-8722-5B58-AC02BBBC6F0E}"/>
              </a:ext>
            </a:extLst>
          </p:cNvPr>
          <p:cNvSpPr txBox="1"/>
          <p:nvPr/>
        </p:nvSpPr>
        <p:spPr>
          <a:xfrm>
            <a:off x="9030291" y="2506982"/>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A reset basis &amp; value stabilization</a:t>
            </a:r>
          </a:p>
        </p:txBody>
      </p:sp>
      <p:grpSp>
        <p:nvGrpSpPr>
          <p:cNvPr id="18" name="Group 17">
            <a:extLst>
              <a:ext uri="{FF2B5EF4-FFF2-40B4-BE49-F238E27FC236}">
                <a16:creationId xmlns:a16="http://schemas.microsoft.com/office/drawing/2014/main" id="{43EF6EC5-B68C-48E0-EA54-E5700CE31EA2}"/>
              </a:ext>
            </a:extLst>
          </p:cNvPr>
          <p:cNvGrpSpPr/>
          <p:nvPr/>
        </p:nvGrpSpPr>
        <p:grpSpPr>
          <a:xfrm>
            <a:off x="8619956" y="3380758"/>
            <a:ext cx="338791" cy="277194"/>
            <a:chOff x="14166850" y="2530475"/>
            <a:chExt cx="558798" cy="457200"/>
          </a:xfrm>
        </p:grpSpPr>
        <p:sp>
          <p:nvSpPr>
            <p:cNvPr id="19" name="Arrow: Chevron 18">
              <a:extLst>
                <a:ext uri="{FF2B5EF4-FFF2-40B4-BE49-F238E27FC236}">
                  <a16:creationId xmlns:a16="http://schemas.microsoft.com/office/drawing/2014/main" id="{42927CB2-996E-80F4-1D32-F9A659234A6D}"/>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0" name="Arrow: Chevron 19">
              <a:extLst>
                <a:ext uri="{FF2B5EF4-FFF2-40B4-BE49-F238E27FC236}">
                  <a16:creationId xmlns:a16="http://schemas.microsoft.com/office/drawing/2014/main" id="{3897E043-91F8-7059-5953-5337644A8E50}"/>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21" name="TextBox 20">
            <a:extLst>
              <a:ext uri="{FF2B5EF4-FFF2-40B4-BE49-F238E27FC236}">
                <a16:creationId xmlns:a16="http://schemas.microsoft.com/office/drawing/2014/main" id="{11CF132E-FE96-E7F8-1CB7-B593842AF63B}"/>
              </a:ext>
            </a:extLst>
          </p:cNvPr>
          <p:cNvSpPr txBox="1"/>
          <p:nvPr/>
        </p:nvSpPr>
        <p:spPr>
          <a:xfrm>
            <a:off x="9030291" y="3214685"/>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Diversification with income growth and durability </a:t>
            </a:r>
          </a:p>
        </p:txBody>
      </p:sp>
      <p:sp>
        <p:nvSpPr>
          <p:cNvPr id="31" name="TextBox 30">
            <a:extLst>
              <a:ext uri="{FF2B5EF4-FFF2-40B4-BE49-F238E27FC236}">
                <a16:creationId xmlns:a16="http://schemas.microsoft.com/office/drawing/2014/main" id="{74C3A6C6-4AC1-F8B0-5AA0-A36743755069}"/>
              </a:ext>
            </a:extLst>
          </p:cNvPr>
          <p:cNvSpPr txBox="1"/>
          <p:nvPr/>
        </p:nvSpPr>
        <p:spPr>
          <a:xfrm>
            <a:off x="1295399" y="3567683"/>
            <a:ext cx="6862568" cy="3014092"/>
          </a:xfrm>
          <a:prstGeom prst="rect">
            <a:avLst/>
          </a:prstGeom>
          <a:noFill/>
        </p:spPr>
        <p:txBody>
          <a:bodyPr wrap="square" rtlCol="0">
            <a:noAutofit/>
          </a:bodyPr>
          <a:lstStyle/>
          <a:p>
            <a:pPr>
              <a:spcBef>
                <a:spcPts val="600"/>
              </a:spcBef>
              <a:spcAft>
                <a:spcPts val="600"/>
              </a:spcAft>
            </a:pPr>
            <a:r>
              <a:rPr lang="en-US" sz="1400" b="1">
                <a:solidFill>
                  <a:schemeClr val="accent1"/>
                </a:solidFill>
                <a:latin typeface="Manulife JH Sans" panose="020B0503040401060103" pitchFamily="34" charset="0"/>
              </a:rPr>
              <a:t>Sector trends informing market &amp; asset selection</a:t>
            </a:r>
            <a:endParaRPr lang="en-US" sz="1400" baseline="30000">
              <a:solidFill>
                <a:schemeClr val="accent1"/>
              </a:solidFill>
              <a:latin typeface="Manulife JH Sans" panose="020B0503040401060103" pitchFamily="34" charset="0"/>
            </a:endParaRP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Residential </a:t>
            </a:r>
            <a:r>
              <a:rPr lang="en-US" sz="1200">
                <a:latin typeface="Manulife JH Sans" panose="020B0503040401060103" pitchFamily="34" charset="0"/>
              </a:rPr>
              <a:t>chronic housing undersupply and single-family ownership barriers boost renter demand and retention, with past-peak supply wave supporting rebalancing fundamentals.</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Industrial </a:t>
            </a:r>
            <a:r>
              <a:rPr lang="en-US" sz="1200">
                <a:latin typeface="Manulife JH Sans" panose="020B0503040401060103" pitchFamily="34" charset="0"/>
              </a:rPr>
              <a:t>tenants cautiously reengage, adjusting to new tariff realities, emphasizing higher‑functioning facilities and greater supply chain resilience and diversification.</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Retail </a:t>
            </a:r>
            <a:r>
              <a:rPr lang="en-US" sz="1200">
                <a:latin typeface="Manulife JH Sans" panose="020B0503040401060103" pitchFamily="34" charset="0"/>
              </a:rPr>
              <a:t>resilience is steady amid a challenging tariff and labor backdrop, with scarce quality space, more disciplined retail footprints and growing mark-to-market opportunities.</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Office </a:t>
            </a:r>
            <a:r>
              <a:rPr lang="en-US" sz="1200">
                <a:latin typeface="Manulife JH Sans" panose="020B0503040401060103" pitchFamily="34" charset="0"/>
              </a:rPr>
              <a:t>headwinds remain but fewer top-tier options push demand toward less appealing buildings, broadening out the recovery, while conversions/demolitions exceed deliveries.</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Industrial Outdoor Storage </a:t>
            </a:r>
            <a:r>
              <a:rPr lang="en-US" sz="1200">
                <a:latin typeface="Manulife JH Sans" panose="020B0503040401060103" pitchFamily="34" charset="0"/>
              </a:rPr>
              <a:t>plays key role in supply chains - managing disruptions and rising costs - with supply constraints, low vacancy and rent growth above traditional industrial.</a:t>
            </a:r>
            <a:endParaRPr lang="en-US" sz="1200" b="1">
              <a:latin typeface="Manulife JH Sans" panose="020B0503040401060103" pitchFamily="34" charset="0"/>
            </a:endParaRP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Cold Storage</a:t>
            </a:r>
            <a:r>
              <a:rPr lang="en-US" sz="1200">
                <a:latin typeface="Manulife JH Sans" panose="020B0503040401060103" pitchFamily="34" charset="0"/>
              </a:rPr>
              <a:t> is necessity‑based, scarce, and high‑barrier, with significant modernization needs, even amid near-term supply and tariff volatility.</a:t>
            </a:r>
            <a:endParaRPr lang="en-US" sz="1400" b="1">
              <a:latin typeface="Manulife JH Sans" panose="020B0503040401060103" pitchFamily="34" charset="0"/>
            </a:endParaRPr>
          </a:p>
        </p:txBody>
      </p:sp>
      <p:sp>
        <p:nvSpPr>
          <p:cNvPr id="25" name="Slide Number Placeholder 5">
            <a:extLst>
              <a:ext uri="{FF2B5EF4-FFF2-40B4-BE49-F238E27FC236}">
                <a16:creationId xmlns:a16="http://schemas.microsoft.com/office/drawing/2014/main" id="{DEF8DE93-DE5E-6D17-19CD-D09762F2A9B7}"/>
              </a:ext>
            </a:extLst>
          </p:cNvPr>
          <p:cNvSpPr txBox="1">
            <a:spLocks/>
          </p:cNvSpPr>
          <p:nvPr/>
        </p:nvSpPr>
        <p:spPr>
          <a:xfrm>
            <a:off x="11282189" y="6315748"/>
            <a:ext cx="283219" cy="175694"/>
          </a:xfrm>
          <a:prstGeom prst="rect">
            <a:avLst/>
          </a:prstGeom>
        </p:spPr>
        <p:txBody>
          <a:bodyPr vert="horz" lIns="0" tIns="0" rIns="0" bIns="0" rtlCol="0" anchor="b">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solidFill>
                  <a:schemeClr val="bg1"/>
                </a:solidFill>
              </a:rPr>
              <a:pPr/>
              <a:t>7</a:t>
            </a:fld>
            <a:endParaRPr lang="en-CA">
              <a:solidFill>
                <a:schemeClr val="bg1"/>
              </a:solidFill>
            </a:endParaRPr>
          </a:p>
        </p:txBody>
      </p:sp>
      <p:sp>
        <p:nvSpPr>
          <p:cNvPr id="3" name="TextBox 2">
            <a:extLst>
              <a:ext uri="{FF2B5EF4-FFF2-40B4-BE49-F238E27FC236}">
                <a16:creationId xmlns:a16="http://schemas.microsoft.com/office/drawing/2014/main" id="{55B4CF49-0502-57D0-9237-A7B0D62D37BD}"/>
              </a:ext>
            </a:extLst>
          </p:cNvPr>
          <p:cNvSpPr txBox="1"/>
          <p:nvPr/>
        </p:nvSpPr>
        <p:spPr>
          <a:xfrm>
            <a:off x="8592863" y="4015672"/>
            <a:ext cx="2844048" cy="367665"/>
          </a:xfrm>
          <a:prstGeom prst="rect">
            <a:avLst/>
          </a:prstGeom>
          <a:noFill/>
        </p:spPr>
        <p:txBody>
          <a:bodyPr wrap="none" rtlCol="0">
            <a:spAutoFit/>
          </a:bodyPr>
          <a:lstStyle/>
          <a:p>
            <a:r>
              <a:rPr lang="en-US" sz="1789">
                <a:solidFill>
                  <a:schemeClr val="bg1"/>
                </a:solidFill>
                <a:latin typeface="Manulife JH Sans Demibold" panose="020B0703040401060103" pitchFamily="34" charset="0"/>
                <a:ea typeface="+mj-ea"/>
              </a:rPr>
              <a:t>2026 Execution Strategy</a:t>
            </a:r>
          </a:p>
        </p:txBody>
      </p:sp>
      <p:sp>
        <p:nvSpPr>
          <p:cNvPr id="26" name="TextBox 25">
            <a:extLst>
              <a:ext uri="{FF2B5EF4-FFF2-40B4-BE49-F238E27FC236}">
                <a16:creationId xmlns:a16="http://schemas.microsoft.com/office/drawing/2014/main" id="{E2AAD975-802B-0F05-95DE-AB1F6ACB8933}"/>
              </a:ext>
            </a:extLst>
          </p:cNvPr>
          <p:cNvSpPr txBox="1"/>
          <p:nvPr/>
        </p:nvSpPr>
        <p:spPr>
          <a:xfrm>
            <a:off x="8592863" y="4352003"/>
            <a:ext cx="2972545" cy="1895561"/>
          </a:xfrm>
          <a:prstGeom prst="rect">
            <a:avLst/>
          </a:prstGeom>
          <a:noFill/>
        </p:spPr>
        <p:txBody>
          <a:bodyPr wrap="square" rtlCol="0">
            <a:noAutofit/>
          </a:bodyPr>
          <a:lstStyle/>
          <a:p>
            <a:r>
              <a:rPr lang="en-US" sz="1400">
                <a:solidFill>
                  <a:schemeClr val="bg1"/>
                </a:solidFill>
                <a:latin typeface="Manulife JH Sans" panose="020B0503040401060103" pitchFamily="34" charset="0"/>
                <a:ea typeface="Calibri" panose="020F0502020204030204" pitchFamily="34" charset="0"/>
                <a:cs typeface="Calibri" panose="020F0502020204030204" pitchFamily="34" charset="0"/>
              </a:rPr>
              <a:t>Capital markets are gaining momentum, and the development wave is past peak. Investor focus is on recycling capital into more recession-resilient and necessity-based sectors, with an emphasis on alternatives and niche sectors and market selection in a return environment with lower dispersion. </a:t>
            </a:r>
            <a:endParaRPr lang="en-US" sz="1400" baseline="30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3" name="Diagram 22">
            <a:extLst>
              <a:ext uri="{FF2B5EF4-FFF2-40B4-BE49-F238E27FC236}">
                <a16:creationId xmlns:a16="http://schemas.microsoft.com/office/drawing/2014/main" id="{F5E6EF38-3724-1062-E35D-123A36A67DE0}"/>
              </a:ext>
            </a:extLst>
          </p:cNvPr>
          <p:cNvGraphicFramePr/>
          <p:nvPr/>
        </p:nvGraphicFramePr>
        <p:xfrm>
          <a:off x="1295399" y="1149030"/>
          <a:ext cx="6695725" cy="2373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1225B7C-C071-E321-1DF4-3332CE1F3ED8}"/>
              </a:ext>
            </a:extLst>
          </p:cNvPr>
          <p:cNvSpPr txBox="1"/>
          <p:nvPr/>
        </p:nvSpPr>
        <p:spPr>
          <a:xfrm>
            <a:off x="1295400" y="6558915"/>
            <a:ext cx="6668631" cy="275186"/>
          </a:xfrm>
          <a:prstGeom prst="rect">
            <a:avLst/>
          </a:prstGeom>
          <a:noFill/>
        </p:spPr>
        <p:txBody>
          <a:bodyPr wrap="square" lIns="0" tIns="0" rIns="0" bIns="0" numCol="1" spcCol="0" rtlCol="0">
            <a:noAutofit/>
          </a:bodyPr>
          <a:lstStyle/>
          <a:p>
            <a:r>
              <a:rPr lang="en-US" sz="800">
                <a:solidFill>
                  <a:schemeClr val="bg1">
                    <a:lumMod val="65000"/>
                  </a:schemeClr>
                </a:solidFill>
              </a:rPr>
              <a:t>1 “Consumer spending will support the economy in 2026.” Oxford Economics. 12.9.2025.</a:t>
            </a:r>
          </a:p>
        </p:txBody>
      </p:sp>
    </p:spTree>
    <p:extLst>
      <p:ext uri="{BB962C8B-B14F-4D97-AF65-F5344CB8AC3E}">
        <p14:creationId xmlns:p14="http://schemas.microsoft.com/office/powerpoint/2010/main" val="225009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A39A-0714-8270-D03D-8E14E54670F3}"/>
              </a:ext>
            </a:extLst>
          </p:cNvPr>
          <p:cNvSpPr>
            <a:spLocks noGrp="1"/>
          </p:cNvSpPr>
          <p:nvPr>
            <p:ph type="title"/>
          </p:nvPr>
        </p:nvSpPr>
        <p:spPr/>
        <p:txBody>
          <a:bodyPr/>
          <a:lstStyle/>
          <a:p>
            <a:r>
              <a:rPr lang="en-US" sz="2400" spc="-150">
                <a:latin typeface="Manulife JH Sans Demibold" panose="020B0703040401060103" pitchFamily="34" charset="0"/>
              </a:rPr>
              <a:t>Canada</a:t>
            </a:r>
          </a:p>
        </p:txBody>
      </p:sp>
      <p:sp>
        <p:nvSpPr>
          <p:cNvPr id="28" name="Text Placeholder 27">
            <a:extLst>
              <a:ext uri="{FF2B5EF4-FFF2-40B4-BE49-F238E27FC236}">
                <a16:creationId xmlns:a16="http://schemas.microsoft.com/office/drawing/2014/main" id="{F9E86CEE-AC99-5BDD-55C6-4E8D90065828}"/>
              </a:ext>
            </a:extLst>
          </p:cNvPr>
          <p:cNvSpPr>
            <a:spLocks noGrp="1"/>
          </p:cNvSpPr>
          <p:nvPr>
            <p:ph type="body" sz="quarter" idx="13"/>
          </p:nvPr>
        </p:nvSpPr>
        <p:spPr/>
        <p:txBody>
          <a:bodyPr/>
          <a:lstStyle/>
          <a:p>
            <a:r>
              <a:rPr lang="en-US"/>
              <a:t>Executive Summary</a:t>
            </a:r>
          </a:p>
        </p:txBody>
      </p:sp>
      <p:sp>
        <p:nvSpPr>
          <p:cNvPr id="29" name="Text Placeholder 28">
            <a:extLst>
              <a:ext uri="{FF2B5EF4-FFF2-40B4-BE49-F238E27FC236}">
                <a16:creationId xmlns:a16="http://schemas.microsoft.com/office/drawing/2014/main" id="{31C73AB6-E820-0D1B-D9CB-71605C745385}"/>
              </a:ext>
            </a:extLst>
          </p:cNvPr>
          <p:cNvSpPr>
            <a:spLocks noGrp="1"/>
          </p:cNvSpPr>
          <p:nvPr>
            <p:ph type="body" sz="quarter" idx="14"/>
          </p:nvPr>
        </p:nvSpPr>
        <p:spPr>
          <a:xfrm>
            <a:off x="1295400" y="914718"/>
            <a:ext cx="6561844" cy="266382"/>
          </a:xfrm>
        </p:spPr>
        <p:txBody>
          <a:bodyPr/>
          <a:lstStyle/>
          <a:p>
            <a:r>
              <a:rPr lang="en-US"/>
              <a:t>Canada exits 2025 without a recession - but enters 2026 with a structurally slower growth model.</a:t>
            </a:r>
          </a:p>
          <a:p>
            <a:endParaRPr lang="en-US"/>
          </a:p>
        </p:txBody>
      </p:sp>
      <p:sp>
        <p:nvSpPr>
          <p:cNvPr id="5" name="object 31">
            <a:extLst>
              <a:ext uri="{FF2B5EF4-FFF2-40B4-BE49-F238E27FC236}">
                <a16:creationId xmlns:a16="http://schemas.microsoft.com/office/drawing/2014/main" id="{76F8CD85-62EA-B467-5C51-CC78B130175B}"/>
              </a:ext>
            </a:extLst>
          </p:cNvPr>
          <p:cNvSpPr/>
          <p:nvPr/>
        </p:nvSpPr>
        <p:spPr>
          <a:xfrm>
            <a:off x="8311962" y="652"/>
            <a:ext cx="3882277" cy="6856310"/>
          </a:xfrm>
          <a:custGeom>
            <a:avLst/>
            <a:gdLst/>
            <a:ahLst/>
            <a:cxnLst/>
            <a:rect l="l" t="t" r="r" b="b"/>
            <a:pathLst>
              <a:path w="3081655" h="11308715">
                <a:moveTo>
                  <a:pt x="3081434" y="0"/>
                </a:moveTo>
                <a:lnTo>
                  <a:pt x="0" y="0"/>
                </a:lnTo>
                <a:lnTo>
                  <a:pt x="0" y="11308556"/>
                </a:lnTo>
                <a:lnTo>
                  <a:pt x="3081434" y="11308556"/>
                </a:lnTo>
                <a:lnTo>
                  <a:pt x="3081434" y="0"/>
                </a:lnTo>
                <a:close/>
              </a:path>
            </a:pathLst>
          </a:custGeom>
          <a:solidFill>
            <a:srgbClr val="282B3E"/>
          </a:solidFill>
        </p:spPr>
        <p:txBody>
          <a:bodyPr wrap="square" lIns="277194" tIns="554387" rIns="0" bIns="0" rtlCol="0"/>
          <a:lstStyle/>
          <a:p>
            <a:r>
              <a:rPr lang="en-US" sz="1789">
                <a:solidFill>
                  <a:schemeClr val="bg1"/>
                </a:solidFill>
                <a:latin typeface="Manulife JH Sans Demibold" panose="020B0703040401060103" pitchFamily="34" charset="0"/>
              </a:rPr>
              <a:t>Key Investment Themes</a:t>
            </a:r>
            <a:endParaRPr sz="1789">
              <a:solidFill>
                <a:schemeClr val="bg1"/>
              </a:solidFill>
              <a:latin typeface="Manulife JH Sans Demibold" panose="020B0703040401060103" pitchFamily="34" charset="0"/>
            </a:endParaRPr>
          </a:p>
        </p:txBody>
      </p:sp>
      <p:grpSp>
        <p:nvGrpSpPr>
          <p:cNvPr id="8" name="Group 7">
            <a:extLst>
              <a:ext uri="{FF2B5EF4-FFF2-40B4-BE49-F238E27FC236}">
                <a16:creationId xmlns:a16="http://schemas.microsoft.com/office/drawing/2014/main" id="{F744C0B1-D6E2-B04F-25DC-3647E9CA7FD5}"/>
              </a:ext>
            </a:extLst>
          </p:cNvPr>
          <p:cNvGrpSpPr/>
          <p:nvPr/>
        </p:nvGrpSpPr>
        <p:grpSpPr>
          <a:xfrm>
            <a:off x="8619956" y="1192549"/>
            <a:ext cx="338791" cy="277194"/>
            <a:chOff x="14166850" y="2530475"/>
            <a:chExt cx="558798" cy="457200"/>
          </a:xfrm>
        </p:grpSpPr>
        <p:sp>
          <p:nvSpPr>
            <p:cNvPr id="6" name="Arrow: Chevron 5">
              <a:extLst>
                <a:ext uri="{FF2B5EF4-FFF2-40B4-BE49-F238E27FC236}">
                  <a16:creationId xmlns:a16="http://schemas.microsoft.com/office/drawing/2014/main" id="{335621A0-7720-CB45-FCAD-A99729A9BFD1}"/>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7" name="Arrow: Chevron 6">
              <a:extLst>
                <a:ext uri="{FF2B5EF4-FFF2-40B4-BE49-F238E27FC236}">
                  <a16:creationId xmlns:a16="http://schemas.microsoft.com/office/drawing/2014/main" id="{57D4E557-28F1-E591-B7D3-7CB5CF93252D}"/>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grpSp>
        <p:nvGrpSpPr>
          <p:cNvPr id="10" name="Group 9">
            <a:extLst>
              <a:ext uri="{FF2B5EF4-FFF2-40B4-BE49-F238E27FC236}">
                <a16:creationId xmlns:a16="http://schemas.microsoft.com/office/drawing/2014/main" id="{BAE9DEC9-F60B-5BAD-256F-05D849158A26}"/>
              </a:ext>
            </a:extLst>
          </p:cNvPr>
          <p:cNvGrpSpPr/>
          <p:nvPr/>
        </p:nvGrpSpPr>
        <p:grpSpPr>
          <a:xfrm>
            <a:off x="8619956" y="2258109"/>
            <a:ext cx="338791" cy="277194"/>
            <a:chOff x="14166850" y="2530475"/>
            <a:chExt cx="558798" cy="457200"/>
          </a:xfrm>
        </p:grpSpPr>
        <p:sp>
          <p:nvSpPr>
            <p:cNvPr id="11" name="Arrow: Chevron 10">
              <a:extLst>
                <a:ext uri="{FF2B5EF4-FFF2-40B4-BE49-F238E27FC236}">
                  <a16:creationId xmlns:a16="http://schemas.microsoft.com/office/drawing/2014/main" id="{990BB1AE-81D4-D123-85E5-BA6579F84847}"/>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12" name="Arrow: Chevron 11">
              <a:extLst>
                <a:ext uri="{FF2B5EF4-FFF2-40B4-BE49-F238E27FC236}">
                  <a16:creationId xmlns:a16="http://schemas.microsoft.com/office/drawing/2014/main" id="{1E1DC0FE-91A0-1031-4ED5-2DEBBB8FC6BF}"/>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13" name="TextBox 12">
            <a:extLst>
              <a:ext uri="{FF2B5EF4-FFF2-40B4-BE49-F238E27FC236}">
                <a16:creationId xmlns:a16="http://schemas.microsoft.com/office/drawing/2014/main" id="{C9DB3894-BB50-9265-A7BC-C93AF5BD6F30}"/>
              </a:ext>
            </a:extLst>
          </p:cNvPr>
          <p:cNvSpPr txBox="1"/>
          <p:nvPr/>
        </p:nvSpPr>
        <p:spPr>
          <a:xfrm>
            <a:off x="9030290" y="1115479"/>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Capital markets shift from paralysis to selectivity - not broad risk‑on.</a:t>
            </a:r>
          </a:p>
        </p:txBody>
      </p:sp>
      <p:sp>
        <p:nvSpPr>
          <p:cNvPr id="17" name="TextBox 16">
            <a:extLst>
              <a:ext uri="{FF2B5EF4-FFF2-40B4-BE49-F238E27FC236}">
                <a16:creationId xmlns:a16="http://schemas.microsoft.com/office/drawing/2014/main" id="{59FDBB7D-5CC1-2BCA-1D27-B9E175376F7F}"/>
              </a:ext>
            </a:extLst>
          </p:cNvPr>
          <p:cNvSpPr txBox="1"/>
          <p:nvPr/>
        </p:nvSpPr>
        <p:spPr>
          <a:xfrm>
            <a:off x="9030290" y="2108176"/>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Per‑capita GDP a key economic signal, changing how macro strength translates to CRE demand.</a:t>
            </a:r>
          </a:p>
        </p:txBody>
      </p:sp>
      <p:grpSp>
        <p:nvGrpSpPr>
          <p:cNvPr id="18" name="Group 17">
            <a:extLst>
              <a:ext uri="{FF2B5EF4-FFF2-40B4-BE49-F238E27FC236}">
                <a16:creationId xmlns:a16="http://schemas.microsoft.com/office/drawing/2014/main" id="{49651FE8-9D08-4D42-86FE-1D20C7D6AE36}"/>
              </a:ext>
            </a:extLst>
          </p:cNvPr>
          <p:cNvGrpSpPr/>
          <p:nvPr/>
        </p:nvGrpSpPr>
        <p:grpSpPr>
          <a:xfrm>
            <a:off x="8633537" y="3275726"/>
            <a:ext cx="338791" cy="277194"/>
            <a:chOff x="14166850" y="2530475"/>
            <a:chExt cx="558798" cy="457200"/>
          </a:xfrm>
        </p:grpSpPr>
        <p:sp>
          <p:nvSpPr>
            <p:cNvPr id="19" name="Arrow: Chevron 18">
              <a:extLst>
                <a:ext uri="{FF2B5EF4-FFF2-40B4-BE49-F238E27FC236}">
                  <a16:creationId xmlns:a16="http://schemas.microsoft.com/office/drawing/2014/main" id="{CDFBCFF8-DBE0-D98F-6FF5-EAF0E2CDE6A3}"/>
                </a:ext>
              </a:extLst>
            </p:cNvPr>
            <p:cNvSpPr/>
            <p:nvPr/>
          </p:nvSpPr>
          <p:spPr>
            <a:xfrm>
              <a:off x="14166850" y="253047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0" name="Arrow: Chevron 19">
              <a:extLst>
                <a:ext uri="{FF2B5EF4-FFF2-40B4-BE49-F238E27FC236}">
                  <a16:creationId xmlns:a16="http://schemas.microsoft.com/office/drawing/2014/main" id="{C3AC2398-1FDE-0065-D699-1D5F290DB57B}"/>
                </a:ext>
              </a:extLst>
            </p:cNvPr>
            <p:cNvSpPr/>
            <p:nvPr/>
          </p:nvSpPr>
          <p:spPr>
            <a:xfrm>
              <a:off x="14420848" y="2533705"/>
              <a:ext cx="304800" cy="453970"/>
            </a:xfrm>
            <a:prstGeom prst="chevr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sp>
        <p:nvSpPr>
          <p:cNvPr id="21" name="TextBox 20">
            <a:extLst>
              <a:ext uri="{FF2B5EF4-FFF2-40B4-BE49-F238E27FC236}">
                <a16:creationId xmlns:a16="http://schemas.microsoft.com/office/drawing/2014/main" id="{7E345511-4F29-8890-2714-EA185F23367F}"/>
              </a:ext>
            </a:extLst>
          </p:cNvPr>
          <p:cNvSpPr txBox="1"/>
          <p:nvPr/>
        </p:nvSpPr>
        <p:spPr>
          <a:xfrm>
            <a:off x="9030291" y="3111752"/>
            <a:ext cx="2535117" cy="605143"/>
          </a:xfrm>
          <a:prstGeom prst="rect">
            <a:avLst/>
          </a:prstGeom>
          <a:noFill/>
        </p:spPr>
        <p:txBody>
          <a:bodyPr wrap="square" rtlCol="0" anchor="ctr">
            <a:noAutofit/>
          </a:bodyPr>
          <a:lstStyle/>
          <a:p>
            <a:r>
              <a:rPr lang="en-US" sz="1400" b="1">
                <a:solidFill>
                  <a:schemeClr val="bg1"/>
                </a:solidFill>
                <a:latin typeface="Manulife JH Sans Demibold" panose="020B0703040401060103" pitchFamily="34" charset="0"/>
                <a:ea typeface="Calibri" panose="020F0502020204030204" pitchFamily="34" charset="0"/>
                <a:cs typeface="Calibri" panose="020F0502020204030204" pitchFamily="34" charset="0"/>
              </a:rPr>
              <a:t>Tariff risks &amp; policy percolate in select CRE markets and sectors.</a:t>
            </a:r>
          </a:p>
        </p:txBody>
      </p:sp>
      <p:sp>
        <p:nvSpPr>
          <p:cNvPr id="22" name="TextBox 21">
            <a:extLst>
              <a:ext uri="{FF2B5EF4-FFF2-40B4-BE49-F238E27FC236}">
                <a16:creationId xmlns:a16="http://schemas.microsoft.com/office/drawing/2014/main" id="{4BED44D9-60FD-CE8E-EC20-DE4713EE1014}"/>
              </a:ext>
            </a:extLst>
          </p:cNvPr>
          <p:cNvSpPr txBox="1"/>
          <p:nvPr/>
        </p:nvSpPr>
        <p:spPr>
          <a:xfrm>
            <a:off x="8592863" y="3920422"/>
            <a:ext cx="2844048" cy="367665"/>
          </a:xfrm>
          <a:prstGeom prst="rect">
            <a:avLst/>
          </a:prstGeom>
          <a:noFill/>
        </p:spPr>
        <p:txBody>
          <a:bodyPr wrap="none" rtlCol="0">
            <a:spAutoFit/>
          </a:bodyPr>
          <a:lstStyle/>
          <a:p>
            <a:r>
              <a:rPr lang="en-US" sz="1789">
                <a:solidFill>
                  <a:schemeClr val="bg1"/>
                </a:solidFill>
                <a:latin typeface="Manulife JH Sans Demibold" panose="020B0703040401060103" pitchFamily="34" charset="0"/>
              </a:rPr>
              <a:t>2026 Execution Strategy</a:t>
            </a:r>
          </a:p>
        </p:txBody>
      </p:sp>
      <p:sp>
        <p:nvSpPr>
          <p:cNvPr id="23" name="TextBox 22">
            <a:extLst>
              <a:ext uri="{FF2B5EF4-FFF2-40B4-BE49-F238E27FC236}">
                <a16:creationId xmlns:a16="http://schemas.microsoft.com/office/drawing/2014/main" id="{A8B660A4-CBE2-A386-4A86-E01E692AD310}"/>
              </a:ext>
            </a:extLst>
          </p:cNvPr>
          <p:cNvSpPr txBox="1"/>
          <p:nvPr/>
        </p:nvSpPr>
        <p:spPr>
          <a:xfrm>
            <a:off x="8592863" y="4272038"/>
            <a:ext cx="2972544" cy="1791867"/>
          </a:xfrm>
          <a:prstGeom prst="rect">
            <a:avLst/>
          </a:prstGeom>
          <a:noFill/>
        </p:spPr>
        <p:txBody>
          <a:bodyPr wrap="square" rtlCol="0">
            <a:noAutofit/>
          </a:bodyPr>
          <a:lstStyle/>
          <a:p>
            <a:r>
              <a:rPr lang="en-US" sz="1400">
                <a:solidFill>
                  <a:schemeClr val="bg1"/>
                </a:solidFill>
                <a:latin typeface="Manulife JH Sans" panose="020B0503040401060103" pitchFamily="34" charset="0"/>
                <a:ea typeface="Calibri" panose="020F0502020204030204" pitchFamily="34" charset="0"/>
                <a:cs typeface="Calibri" panose="020F0502020204030204" pitchFamily="34" charset="0"/>
              </a:rPr>
              <a:t>Economic improvement, rate stabilization, and narrowing bid‑ask spreads are re‑opening deal flow, but conviction is skewed toward higher‑quality assets, defensible sectors, and more affordable markets rather than aggressive repricing strategies. Capital is re‑engaging, but only where downside is clearly bounded.</a:t>
            </a:r>
          </a:p>
        </p:txBody>
      </p:sp>
      <p:sp>
        <p:nvSpPr>
          <p:cNvPr id="31" name="TextBox 30">
            <a:extLst>
              <a:ext uri="{FF2B5EF4-FFF2-40B4-BE49-F238E27FC236}">
                <a16:creationId xmlns:a16="http://schemas.microsoft.com/office/drawing/2014/main" id="{F0E5B5D3-AC0D-5BAD-EAC0-BFF475BE3706}"/>
              </a:ext>
            </a:extLst>
          </p:cNvPr>
          <p:cNvSpPr txBox="1"/>
          <p:nvPr/>
        </p:nvSpPr>
        <p:spPr>
          <a:xfrm>
            <a:off x="1295400" y="3588539"/>
            <a:ext cx="6595187" cy="2727208"/>
          </a:xfrm>
          <a:prstGeom prst="rect">
            <a:avLst/>
          </a:prstGeom>
          <a:noFill/>
        </p:spPr>
        <p:txBody>
          <a:bodyPr wrap="square" rtlCol="0">
            <a:noAutofit/>
          </a:bodyPr>
          <a:lstStyle/>
          <a:p>
            <a:pPr>
              <a:spcBef>
                <a:spcPts val="600"/>
              </a:spcBef>
              <a:spcAft>
                <a:spcPts val="600"/>
              </a:spcAft>
            </a:pPr>
            <a:r>
              <a:rPr lang="en-US" sz="1400" b="1">
                <a:solidFill>
                  <a:schemeClr val="accent1"/>
                </a:solidFill>
                <a:latin typeface="Manulife JH Sans" panose="020B0503040401060103" pitchFamily="34" charset="0"/>
              </a:rPr>
              <a:t>Sector trends informing market &amp; asset selection</a:t>
            </a:r>
            <a:endParaRPr lang="en-US" sz="1400" b="1" baseline="30000">
              <a:solidFill>
                <a:schemeClr val="accent1"/>
              </a:solidFill>
              <a:latin typeface="Manulife JH Sans" panose="020B0503040401060103" pitchFamily="34" charset="0"/>
            </a:endParaRP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Multifamily is experiencing a cyclical pause, extending into student housing. </a:t>
            </a:r>
            <a:r>
              <a:rPr lang="en-US" sz="1200">
                <a:latin typeface="Manulife JH Sans" panose="020B0503040401060103" pitchFamily="34" charset="0"/>
              </a:rPr>
              <a:t>Immigration caps and student enrollment declines challenge take-up and rent growth, but chronic supply shortages and downstream income potential present selective opportunity.</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Industrial is normalizing from a period of excess strength - </a:t>
            </a:r>
            <a:r>
              <a:rPr lang="en-US" sz="1200">
                <a:latin typeface="Manulife JH Sans" panose="020B0503040401060103" pitchFamily="34" charset="0"/>
              </a:rPr>
              <a:t>not entering a downturn. Sharply reduced development pipelines are restoring balance and positioning the sector for stabilization through 2026, with some caution related to tariffs.</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Retail has reasserted itself as a defensive, income‑reliable sector. </a:t>
            </a:r>
            <a:r>
              <a:rPr lang="en-US" sz="1200">
                <a:latin typeface="Manulife JH Sans" panose="020B0503040401060103" pitchFamily="34" charset="0"/>
              </a:rPr>
              <a:t>Grocery-</a:t>
            </a:r>
            <a:r>
              <a:rPr lang="en-US" sz="1200" b="1">
                <a:latin typeface="Manulife JH Sans" panose="020B0503040401060103" pitchFamily="34" charset="0"/>
              </a:rPr>
              <a:t> </a:t>
            </a:r>
            <a:r>
              <a:rPr lang="en-US" sz="1200">
                <a:latin typeface="Manulife JH Sans" panose="020B0503040401060103" pitchFamily="34" charset="0"/>
              </a:rPr>
              <a:t>anchored</a:t>
            </a:r>
            <a:r>
              <a:rPr lang="en-US" sz="1200" b="1">
                <a:latin typeface="Manulife JH Sans" panose="020B0503040401060103" pitchFamily="34" charset="0"/>
              </a:rPr>
              <a:t> </a:t>
            </a:r>
            <a:r>
              <a:rPr lang="en-US" sz="1200">
                <a:latin typeface="Manulife JH Sans" panose="020B0503040401060103" pitchFamily="34" charset="0"/>
              </a:rPr>
              <a:t>and necessity‑based retail continues to deliver the strongest total returns, supported by tight supply, value‑oriented consumer behavior, and durable tenant demand.</a:t>
            </a:r>
          </a:p>
          <a:p>
            <a:pPr marL="285750" indent="-285750">
              <a:spcBef>
                <a:spcPts val="300"/>
              </a:spcBef>
              <a:spcAft>
                <a:spcPts val="300"/>
              </a:spcAft>
              <a:buFont typeface="Arial" panose="020B0604020202020204" pitchFamily="34" charset="0"/>
              <a:buChar char="•"/>
            </a:pPr>
            <a:r>
              <a:rPr lang="en-US" sz="1200" b="1">
                <a:latin typeface="Manulife JH Sans" panose="020B0503040401060103" pitchFamily="34" charset="0"/>
              </a:rPr>
              <a:t>Office recovery will be shallow and disparate</a:t>
            </a:r>
            <a:r>
              <a:rPr lang="en-US" sz="1200">
                <a:latin typeface="Manulife JH Sans" panose="020B0503040401060103" pitchFamily="34" charset="0"/>
              </a:rPr>
              <a:t>. In‑office mandates, infrastructure investment, and tenant flight to quality are entrenching a permanent divide between viable and functionally obsolete office stock, accelerating repricing, conversions, and write‑downs.</a:t>
            </a:r>
            <a:endParaRPr lang="en-US" sz="1400" b="1">
              <a:solidFill>
                <a:schemeClr val="accent1"/>
              </a:solidFill>
            </a:endParaRPr>
          </a:p>
        </p:txBody>
      </p:sp>
      <p:sp>
        <p:nvSpPr>
          <p:cNvPr id="25" name="Slide Number Placeholder 5">
            <a:extLst>
              <a:ext uri="{FF2B5EF4-FFF2-40B4-BE49-F238E27FC236}">
                <a16:creationId xmlns:a16="http://schemas.microsoft.com/office/drawing/2014/main" id="{CA6057DD-E908-E710-0584-6979986CF608}"/>
              </a:ext>
            </a:extLst>
          </p:cNvPr>
          <p:cNvSpPr txBox="1">
            <a:spLocks/>
          </p:cNvSpPr>
          <p:nvPr/>
        </p:nvSpPr>
        <p:spPr>
          <a:xfrm>
            <a:off x="11282189" y="6315748"/>
            <a:ext cx="283219" cy="175694"/>
          </a:xfrm>
          <a:prstGeom prst="rect">
            <a:avLst/>
          </a:prstGeom>
        </p:spPr>
        <p:txBody>
          <a:bodyPr vert="horz" lIns="0" tIns="0" rIns="0" bIns="0" rtlCol="0" anchor="b">
            <a:noAutofit/>
          </a:bodyPr>
          <a:lstStyle>
            <a:defPPr>
              <a:defRPr lang="en-US"/>
            </a:defPPr>
            <a:lvl1pPr marL="0" algn="r" defTabSz="457200" rtl="0" eaLnBrk="1" latinLnBrk="0" hangingPunct="1">
              <a:defRPr sz="800" b="1" kern="1200">
                <a:solidFill>
                  <a:schemeClr val="tx2"/>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33B34-C87C-402E-ABB0-13B7C9DEBBC4}" type="slidenum">
              <a:rPr lang="en-CA" smtClean="0">
                <a:solidFill>
                  <a:schemeClr val="bg1"/>
                </a:solidFill>
              </a:rPr>
              <a:pPr/>
              <a:t>8</a:t>
            </a:fld>
            <a:endParaRPr lang="en-CA">
              <a:solidFill>
                <a:schemeClr val="bg1"/>
              </a:solidFill>
            </a:endParaRPr>
          </a:p>
        </p:txBody>
      </p:sp>
      <p:graphicFrame>
        <p:nvGraphicFramePr>
          <p:cNvPr id="3" name="Diagram 2">
            <a:extLst>
              <a:ext uri="{FF2B5EF4-FFF2-40B4-BE49-F238E27FC236}">
                <a16:creationId xmlns:a16="http://schemas.microsoft.com/office/drawing/2014/main" id="{EC276ED5-347C-9394-256E-3644DE0AA465}"/>
              </a:ext>
            </a:extLst>
          </p:cNvPr>
          <p:cNvGraphicFramePr/>
          <p:nvPr>
            <p:extLst>
              <p:ext uri="{D42A27DB-BD31-4B8C-83A1-F6EECF244321}">
                <p14:modId xmlns:p14="http://schemas.microsoft.com/office/powerpoint/2010/main" val="204006919"/>
              </p:ext>
            </p:extLst>
          </p:nvPr>
        </p:nvGraphicFramePr>
        <p:xfrm>
          <a:off x="1328743" y="1149030"/>
          <a:ext cx="6561844" cy="2387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D2EDAA8-E00A-90DF-A65C-03C3CD3CBF0C}"/>
              </a:ext>
            </a:extLst>
          </p:cNvPr>
          <p:cNvSpPr txBox="1"/>
          <p:nvPr/>
        </p:nvSpPr>
        <p:spPr>
          <a:xfrm>
            <a:off x="1295400" y="6406515"/>
            <a:ext cx="6905625" cy="275186"/>
          </a:xfrm>
          <a:prstGeom prst="rect">
            <a:avLst/>
          </a:prstGeom>
          <a:noFill/>
        </p:spPr>
        <p:txBody>
          <a:bodyPr wrap="square" lIns="0" tIns="0" rIns="0" bIns="0" numCol="1" spcCol="0" rtlCol="0">
            <a:noAutofit/>
          </a:bodyPr>
          <a:lstStyle/>
          <a:p>
            <a:r>
              <a:rPr lang="en-US" sz="800">
                <a:solidFill>
                  <a:schemeClr val="bg1">
                    <a:lumMod val="65000"/>
                  </a:schemeClr>
                </a:solidFill>
              </a:rPr>
              <a:t>1 Gross domestic product, income and expenditure, third quarter 2025. Statistics Canada. 11.28.25. 2 Canada’s inflation in November steady with mixed details. RBC. 12.15.25. 3 Canada Chartbook. Oxford Economics. 1.7.25. 4 Canada labour markets firmed again in November. RBC. 12.15.25. 5 Canada GDP Jumped 2.6% in Q3 although details are mixed. RBC. 11.28.25</a:t>
            </a:r>
          </a:p>
        </p:txBody>
      </p:sp>
    </p:spTree>
    <p:extLst>
      <p:ext uri="{BB962C8B-B14F-4D97-AF65-F5344CB8AC3E}">
        <p14:creationId xmlns:p14="http://schemas.microsoft.com/office/powerpoint/2010/main" val="1928321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09B3A-B2AA-FC73-BA35-BDB079F63CA2}"/>
            </a:ext>
          </a:extLst>
        </p:cNvPr>
        <p:cNvGrpSpPr/>
        <p:nvPr/>
      </p:nvGrpSpPr>
      <p:grpSpPr>
        <a:xfrm>
          <a:off x="0" y="0"/>
          <a:ext cx="0" cy="0"/>
          <a:chOff x="0" y="0"/>
          <a:chExt cx="0" cy="0"/>
        </a:xfrm>
      </p:grpSpPr>
      <p:pic>
        <p:nvPicPr>
          <p:cNvPr id="4" name="object 2">
            <a:extLst>
              <a:ext uri="{FF2B5EF4-FFF2-40B4-BE49-F238E27FC236}">
                <a16:creationId xmlns:a16="http://schemas.microsoft.com/office/drawing/2014/main" id="{32B7FAC5-C4C3-A00A-9B74-7FFF3C8ACCDB}"/>
              </a:ext>
            </a:extLst>
          </p:cNvPr>
          <p:cNvPicPr/>
          <p:nvPr/>
        </p:nvPicPr>
        <p:blipFill>
          <a:blip r:embed="rId3" cstate="print"/>
          <a:stretch>
            <a:fillRect/>
          </a:stretch>
        </p:blipFill>
        <p:spPr>
          <a:xfrm>
            <a:off x="0" y="0"/>
            <a:ext cx="12188825" cy="6858000"/>
          </a:xfrm>
          <a:prstGeom prst="rect">
            <a:avLst/>
          </a:prstGeom>
        </p:spPr>
      </p:pic>
      <p:sp>
        <p:nvSpPr>
          <p:cNvPr id="3" name="object 3">
            <a:extLst>
              <a:ext uri="{FF2B5EF4-FFF2-40B4-BE49-F238E27FC236}">
                <a16:creationId xmlns:a16="http://schemas.microsoft.com/office/drawing/2014/main" id="{9786AF99-34DC-92AD-D302-6B658AE711AB}"/>
              </a:ext>
            </a:extLst>
          </p:cNvPr>
          <p:cNvSpPr txBox="1"/>
          <p:nvPr/>
        </p:nvSpPr>
        <p:spPr>
          <a:xfrm>
            <a:off x="1026158" y="1882090"/>
            <a:ext cx="10065514" cy="1546910"/>
          </a:xfrm>
          <a:prstGeom prst="rect">
            <a:avLst/>
          </a:prstGeom>
        </p:spPr>
        <p:txBody>
          <a:bodyPr vert="horz" wrap="square" lIns="0" tIns="7315" rIns="0" bIns="0" rtlCol="0">
            <a:spAutoFit/>
          </a:bodyPr>
          <a:lstStyle/>
          <a:p>
            <a:pPr marL="7700">
              <a:spcBef>
                <a:spcPts val="58"/>
              </a:spcBef>
            </a:pPr>
            <a:r>
              <a:rPr lang="en-US" sz="5002">
                <a:solidFill>
                  <a:schemeClr val="bg1"/>
                </a:solidFill>
                <a:latin typeface="Manulife JH Sans Demibold" panose="020B0703040401060103" pitchFamily="34" charset="0"/>
                <a:cs typeface="Calibri"/>
              </a:rPr>
              <a:t>Investment Strategy &amp; </a:t>
            </a:r>
          </a:p>
          <a:p>
            <a:pPr marL="7700">
              <a:spcBef>
                <a:spcPts val="58"/>
              </a:spcBef>
            </a:pPr>
            <a:r>
              <a:rPr lang="en-US" sz="5002">
                <a:solidFill>
                  <a:schemeClr val="bg1"/>
                </a:solidFill>
                <a:latin typeface="Manulife JH Sans Demibold" panose="020B0703040401060103" pitchFamily="34" charset="0"/>
                <a:cs typeface="Calibri"/>
              </a:rPr>
              <a:t>2026 Go-Forward</a:t>
            </a:r>
          </a:p>
        </p:txBody>
      </p:sp>
    </p:spTree>
    <p:extLst>
      <p:ext uri="{BB962C8B-B14F-4D97-AF65-F5344CB8AC3E}">
        <p14:creationId xmlns:p14="http://schemas.microsoft.com/office/powerpoint/2010/main" val="716948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ISMICINSTANCE" val=""/>
</p:tagLst>
</file>

<file path=ppt/theme/theme1.xml><?xml version="1.0" encoding="utf-8"?>
<a:theme xmlns:a="http://schemas.openxmlformats.org/drawingml/2006/main" name="1_Office Theme">
  <a:themeElements>
    <a:clrScheme name="MIM | CQS">
      <a:dk1>
        <a:sysClr val="windowText" lastClr="000000"/>
      </a:dk1>
      <a:lt1>
        <a:sysClr val="window" lastClr="FFFFFF"/>
      </a:lt1>
      <a:dk2>
        <a:srgbClr val="282B3E"/>
      </a:dk2>
      <a:lt2>
        <a:srgbClr val="8E90A2"/>
      </a:lt2>
      <a:accent1>
        <a:srgbClr val="00A758"/>
      </a:accent1>
      <a:accent2>
        <a:srgbClr val="0000C1"/>
      </a:accent2>
      <a:accent3>
        <a:srgbClr val="EC6453"/>
      </a:accent3>
      <a:accent4>
        <a:srgbClr val="604584"/>
      </a:accent4>
      <a:accent5>
        <a:srgbClr val="F49600"/>
      </a:accent5>
      <a:accent6>
        <a:srgbClr val="06C7BA"/>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 (L)_Ltr_March 2020_FIN2" id="{3D66A146-5761-4C84-ACD8-D8602593510D}" vid="{A7D8B8DF-1A14-4FA7-B194-673D40D9B65F}"/>
    </a:ext>
  </a:extLst>
</a:theme>
</file>

<file path=ppt/theme/theme2.xml><?xml version="1.0" encoding="utf-8"?>
<a:theme xmlns:a="http://schemas.openxmlformats.org/drawingml/2006/main" name="Manulife layouts">
  <a:themeElements>
    <a:clrScheme name="Theme">
      <a:dk1>
        <a:sysClr val="windowText" lastClr="000000"/>
      </a:dk1>
      <a:lt1>
        <a:sysClr val="window" lastClr="FFFFFF"/>
      </a:lt1>
      <a:dk2>
        <a:srgbClr val="282B3E"/>
      </a:dk2>
      <a:lt2>
        <a:srgbClr val="8E90A2"/>
      </a:lt2>
      <a:accent1>
        <a:srgbClr val="00A758"/>
      </a:accent1>
      <a:accent2>
        <a:srgbClr val="0000C1"/>
      </a:accent2>
      <a:accent3>
        <a:srgbClr val="EC6453"/>
      </a:accent3>
      <a:accent4>
        <a:srgbClr val="604584"/>
      </a:accent4>
      <a:accent5>
        <a:srgbClr val="F49600"/>
      </a:accent5>
      <a:accent6>
        <a:srgbClr val="06C7BA"/>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anulife JH 2018">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anulife">
    <a:dk1>
      <a:srgbClr val="000000"/>
    </a:dk1>
    <a:lt1>
      <a:srgbClr val="FFFFFF"/>
    </a:lt1>
    <a:dk2>
      <a:srgbClr val="282B3E"/>
    </a:dk2>
    <a:lt2>
      <a:srgbClr val="8E90A2"/>
    </a:lt2>
    <a:accent1>
      <a:srgbClr val="00A758"/>
    </a:accent1>
    <a:accent2>
      <a:srgbClr val="0000C1"/>
    </a:accent2>
    <a:accent3>
      <a:srgbClr val="FF7769"/>
    </a:accent3>
    <a:accent4>
      <a:srgbClr val="604584"/>
    </a:accent4>
    <a:accent5>
      <a:srgbClr val="F49600"/>
    </a:accent5>
    <a:accent6>
      <a:srgbClr val="28D7CB"/>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anulife JH 2018">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anulife JH 2018">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8a22cb-3767-45a5-be1f-a61090163802" xsi:nil="true"/>
    <lcf76f155ced4ddcb4097134ff3c332f xmlns="85472a2b-13d5-42e3-ab09-0a68adfcf7c4">
      <Terms xmlns="http://schemas.microsoft.com/office/infopath/2007/PartnerControls"/>
    </lcf76f155ced4ddcb4097134ff3c332f>
  </documentManagement>
</p:properties>
</file>

<file path=customXml/item10.xml><?xml version="1.0" encoding="utf-8"?>
<ct:contentTypeSchema xmlns:ct="http://schemas.microsoft.com/office/2006/metadata/contentType" xmlns:ma="http://schemas.microsoft.com/office/2006/metadata/properties/metaAttributes" ct:_="" ma:_="" ma:contentTypeName="Document" ma:contentTypeID="0x0101005FBB2EFB25DD2249A551BC24288DDB38" ma:contentTypeVersion="14" ma:contentTypeDescription="Create a new document." ma:contentTypeScope="" ma:versionID="ad966f9cde0bbd62c80520d573bb6871">
  <xsd:schema xmlns:xsd="http://www.w3.org/2001/XMLSchema" xmlns:xs="http://www.w3.org/2001/XMLSchema" xmlns:p="http://schemas.microsoft.com/office/2006/metadata/properties" xmlns:ns2="85472a2b-13d5-42e3-ab09-0a68adfcf7c4" xmlns:ns3="ac8a22cb-3767-45a5-be1f-a61090163802" targetNamespace="http://schemas.microsoft.com/office/2006/metadata/properties" ma:root="true" ma:fieldsID="10ab426da87e0c49ea469e4d9f6fcf41" ns2:_="" ns3:_="">
    <xsd:import namespace="85472a2b-13d5-42e3-ab09-0a68adfcf7c4"/>
    <xsd:import namespace="ac8a22cb-3767-45a5-be1f-a6109016380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72a2b-13d5-42e3-ab09-0a68adfcf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039845-d277-466e-a9af-ee1ca770c93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8a22cb-3767-45a5-be1f-a610901638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832efec-cf98-4658-bb0d-b27073f3bd86}" ma:internalName="TaxCatchAll" ma:showField="CatchAllData" ma:web="ac8a22cb-3767-45a5-be1f-a61090163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DataSourceMapping>
  <Id>40cd5973-4089-40f8-ae9f-b60ab5d73f01</Id>
  <Name>EXPRESSION_VARIABLE_MAPPING</Name>
  <TargetDataSource>bb436c5d-84ad-4b46-8252-a985af1c68d7</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3.xml><?xml version="1.0" encoding="utf-8"?>
<DataSourceInfo>
  <Id>71c64c3b-bcfd-4133-8881-15466f297cec</Id>
  <MajorVersion>0</MajorVersion>
  <MinorVersion>1</MinorVersion>
  <DataSourceType>Ad_Hoc</DataSourceType>
  <Name>AD_HOC</Name>
  <Description/>
  <Filter/>
  <DataFields/>
</DataSourceInfo>
</file>

<file path=customXml/item14.xml><?xml version="1.0" encoding="utf-8"?>
<DataSourceMapping>
  <Id>84fc284b-2c5e-46fe-8138-474480171614</Id>
  <Name>EXPRESSION_VARIABLE_MAPPING</Name>
  <TargetDataSource>effc4257-eaba-4c1f-b89b-113043686fab</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5.xml><?xml version="1.0" encoding="utf-8"?>
<VariableList UniqueId="c2b3e6af-7354-4eaa-b8ad-90c0e11966dc" Name="SectionSelectionDs" ContentType="XML" MajorVersion="0" MinorVersion="1" isLocalCopy="False" IsBaseObject="False" DataSourceId="103" DataSourceMajorVersion="1" DataSourceMinorVersion="0"/>
</file>

<file path=customXml/item16.xml><?xml version="1.0" encoding="utf-8"?>
<VariableListDefinition name="AD_HOC" displayName="AD_HOC" id="a6b3158b-d69a-4d95-b404-e4335c21c443" isdomainofvalue="False" dataSourceId="71c64c3b-bcfd-4133-8881-15466f297cec"/>
</file>

<file path=customXml/item17.xml><?xml version="1.0" encoding="utf-8"?>
<VariableList UniqueId="a6b3158b-d69a-4d95-b404-e4335c21c443" Name="AD_HOC" ContentType="XML" MajorVersion="0" MinorVersion="1" isLocalCopy="False" IsBaseObject="False" DataSourceId="71c64c3b-bcfd-4133-8881-15466f297cec" DataSourceMajorVersion="0" DataSourceMinorVersion="1"/>
</file>

<file path=customXml/item18.xml><?xml version="1.0" encoding="utf-8"?>
<AllExternalAdhocVariableMappings/>
</file>

<file path=customXml/item19.xml><?xml version="1.0" encoding="utf-8"?>
<VariableListDefinition name="Computed" displayName="Computed" id="902b343d-02b7-4a74-8bdb-65d84606eb41" isdomainofvalue="False" dataSourceId="bb436c5d-84ad-4b46-8252-a985af1c68d7"/>
</file>

<file path=customXml/item2.xml><?xml version="1.0" encoding="utf-8"?>
<VariableListCustXmlRels>
  <VariableListCustXmlRel variableListName="AD_HOC">
    <VariableListDefCustXmlId>{FE717064-0AE0-43E6-91C1-B0843FDFF940}</VariableListDefCustXmlId>
    <LibraryMetadataCustXmlId>{AA8A3F25-CB26-4D72-AF79-EEC16A591CF3}</LibraryMetadataCustXmlId>
    <DataSourceInfoCustXmlId>{816D5035-B236-428F-AAD0-C641D0F444FA}</DataSourceInfoCustXmlId>
    <DataSourceMappingCustXmlId>{45D495AA-83CF-4F75-9020-9F807CD46F14}</DataSourceMappingCustXmlId>
    <SdmcCustXmlId>{33199443-9AD2-48C1-B0DA-C04789486B82}</SdmcCustXmlId>
  </VariableListCustXmlRel>
  <VariableListCustXmlRel variableListName="Computed">
    <VariableListDefCustXmlId>{0949E278-6AE9-454B-B743-3A7DFDF36C4A}</VariableListDefCustXmlId>
    <LibraryMetadataCustXmlId>{1C0AAA47-9F9B-458F-AE94-59D0BAC5EC40}</LibraryMetadataCustXmlId>
    <DataSourceInfoCustXmlId>{2DFD8458-B6E9-42E9-922A-8EC61F9F5DDB}</DataSourceInfoCustXmlId>
    <DataSourceMappingCustXmlId>{33134DA2-69CD-406A-AD41-A51495EB8DC8}</DataSourceMappingCustXmlId>
  </VariableListCustXmlRel>
  <VariableListCustXmlRel variableListName="System">
    <VariableListDefCustXmlId>{451BA1D0-2F3A-41D2-955B-E3C0D507CD27}</VariableListDefCustXmlId>
    <LibraryMetadataCustXmlId>{35C86849-9C84-438E-812E-2D158DDB7E91}</LibraryMetadataCustXmlId>
    <DataSourceInfoCustXmlId>{CE56A058-2A13-4728-A6FB-F797141ACBE9}</DataSourceInfoCustXmlId>
    <DataSourceMappingCustXmlId>{F54F8BE5-BD61-4617-9023-78887D6B7175}</DataSourceMappingCustXmlId>
  </VariableListCustXmlRel>
  <VariableListCustXmlRel variableListName="SectionSelectionDs">
    <VariableListDefCustXmlId>{2DFEE773-C820-4159-8728-331FA9B6AC04}</VariableListDefCustXmlId>
    <LibraryMetadataCustXmlId>{0BB8DD23-6539-4FCE-8D22-24DCB17A2447}</LibraryMetadataCustXmlId>
    <DataSourceInfoCustXmlId>{7D60F908-50DA-4CE2-88B5-5441D79C3530}</DataSourceInfoCustXmlId>
    <DataSourceMappingCustXmlId>{B6E80092-12B5-496F-801F-4893FCC2537C}</DataSourceMappingCustXmlId>
  </VariableListCustXmlRel>
</VariableListCustXmlRels>
</file>

<file path=customXml/item20.xml><?xml version="1.0" encoding="utf-8"?>
<VariableListDefinition name="System" displayName="System" id="bfddaad9-20b2-4ee3-ba66-6932211de3cb" isdomainofvalue="False" dataSourceId="effc4257-eaba-4c1f-b89b-113043686fab"/>
</file>

<file path=customXml/item21.xml><?xml version="1.0" encoding="utf-8"?>
<DataSourceMapping>
  <Id>19eba75f-5888-4a27-9372-6e17991d15e6</Id>
  <Name>AD_HOC_MAPPING</Name>
  <TargetDataSource>71c64c3b-bcfd-4133-8881-15466f297cec</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DesignTimeProperties/>
</DataSourceMapping>
</file>

<file path=customXml/item22.xml><?xml version="1.0" encoding="utf-8"?>
<DataSourceMapping>
  <Id>1de2ca08-67a6-4d1f-a47c-a43f086be5ba</Id>
  <Name/>
  <TargetDataSource>103</TargetDataSource>
  <SourceType/>
  <IsReadOnly>false</IsReadOnly>
  <SalesforceOrganizationId>00000000-0000-0000-0000-000000000000</SalesforceOrganizationId>
  <SalesforceOrganizationName/>
  <SalesforceApiVersion/>
  <Properties/>
  <RawMappings/>
  <DesignTimeProperties/>
</DataSourceMapping>
</file>

<file path=customXml/item3.xml><?xml version="1.0" encoding="utf-8"?>
<DataSourceInfo>
  <Id>effc4257-eaba-4c1f-b89b-113043686fab</Id>
  <MajorVersion>0</MajorVersion>
  <MinorVersion>1</MinorVersion>
  <DataSourceType>System</DataSourceType>
  <Name>System</Name>
  <Description/>
  <Filter/>
  <DataFields/>
</DataSourceInfo>
</file>

<file path=customXml/item4.xml><?xml version="1.0" encoding="utf-8"?>
<DataSourceInfo>
  <Id>103</Id>
  <MajorVersion>1</MajorVersion>
  <MinorVersion>0</MinorVersion>
  <DataSourceType>SectionSelectionInfo</DataSourceType>
  <Name>SectionSelectionDs</Name>
  <Description>Internal data source used for selecting/re-ordering ppt 2010 sections in requesters</Description>
  <Filter/>
  <DataFields>
    <TableInfo>
      <Id>200</Id>
      <Name>SectionSelector</Name>
      <Description/>
      <ExpressionString/>
      <FieldType>SectionSelector</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SectionSelector</OriginalName>
      <ValidationMessage/>
      <FieldInfo>
        <Id>300</Id>
        <Name>SectionId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SectionId</OriginalName>
        <ValidationMessage/>
      </FieldInfo>
      <FieldInfo>
        <Id>301</Id>
        <Name>Include</Name>
        <Description/>
        <ExpressionString/>
        <FieldType>System.Boolean</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Include</OriginalName>
        <ValidationMessage/>
      </FieldInfo>
      <FieldInfo>
        <Id>302</Id>
        <Name>Index</Name>
        <Description/>
        <ExpressionString/>
        <FieldType>System.Int32</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Index</OriginalName>
        <ValidationMessage/>
      </FieldInfo>
      <FieldInfo>
        <Id>303</Id>
        <Name>SelectorId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SelectorId</OriginalName>
        <ValidationMessage/>
      </FieldInfo>
    </TableInfo>
  </DataFields>
</DataSourceInfo>
</file>

<file path=customXml/item5.xml><?xml version="1.0" encoding="utf-8"?>
<DataSourceInfo>
  <Id>bb436c5d-84ad-4b46-8252-a985af1c68d7</Id>
  <MajorVersion>0</MajorVersion>
  <MinorVersion>1</MinorVersion>
  <DataSourceType>Expression</DataSourceType>
  <Name>Computed</Name>
  <Description/>
  <Filter/>
  <DataFields/>
</DataSourceInfo>
</file>

<file path=customXml/item6.xml><?xml version="1.0" encoding="utf-8"?>
<VariableList UniqueId="bfddaad9-20b2-4ee3-ba66-6932211de3cb" Name="System" ContentType="XML" MajorVersion="0" MinorVersion="1" isLocalCopy="False" IsBaseObject="False" DataSourceId="effc4257-eaba-4c1f-b89b-113043686fab" DataSourceMajorVersion="0" DataSourceMinorVersion="1"/>
</file>

<file path=customXml/item7.xml><?xml version="1.0" encoding="utf-8"?>
<VariableListDefinition name="SectionSelectionDs" displayName="SectionSelectionDs" id="c2b3e6af-7354-4eaa-b8ad-90c0e11966dc" isdomainofvalue="False" dataSourceId="103">
  <Variable name="SectionSelector" type="TABLE" dataFieldId="200" isRepeatingTable="True">
    <Variable name="SectionId" type="STRING" dataFieldId="300"/>
    <Variable name="Include" type="BOOL" dataFieldId="301"/>
    <Variable name="Index" type="INTEGER" dataFieldId="302"/>
    <Variable name="SelectorId" type="STRING" dataFieldId="303"/>
  </Variable>
</VariableListDefinition>
</file>

<file path=customXml/item8.xml><?xml version="1.0" encoding="utf-8"?>
<SourceDataModel Name="AD_HOC" TargetDataSourceId="71c64c3b-bcfd-4133-8881-15466f297cec"/>
</file>

<file path=customXml/item9.xml><?xml version="1.0" encoding="utf-8"?>
<VariableList UniqueId="902b343d-02b7-4a74-8bdb-65d84606eb41" Name="Computed" ContentType="XML" MajorVersion="0" MinorVersion="1" isLocalCopy="False" IsBaseObject="False" DataSourceId="bb436c5d-84ad-4b46-8252-a985af1c68d7" DataSourceMajorVersion="0" DataSourceMinorVersion="1"/>
</file>

<file path=customXml/itemProps1.xml><?xml version="1.0" encoding="utf-8"?>
<ds:datastoreItem xmlns:ds="http://schemas.openxmlformats.org/officeDocument/2006/customXml" ds:itemID="{DDEEC334-CD36-486F-9E3E-3A7DAB1F5FBC}">
  <ds:schemaRefs>
    <ds:schemaRef ds:uri="http://schemas.microsoft.com/office/2006/metadata/properties"/>
    <ds:schemaRef ds:uri="http://schemas.microsoft.com/office/infopath/2007/PartnerControls"/>
    <ds:schemaRef ds:uri="http://purl.org/dc/elements/1.1/"/>
    <ds:schemaRef ds:uri="http://www.w3.org/XML/1998/namespace"/>
    <ds:schemaRef ds:uri="http://purl.org/dc/dcmitype/"/>
    <ds:schemaRef ds:uri="73e0d06f-a6e6-4bad-9c42-8dbfbb233191"/>
    <ds:schemaRef ds:uri="http://schemas.openxmlformats.org/package/2006/metadata/core-properties"/>
    <ds:schemaRef ds:uri="http://schemas.microsoft.com/office/2006/documentManagement/types"/>
    <ds:schemaRef ds:uri="http://purl.org/dc/terms/"/>
    <ds:schemaRef ds:uri="ac8a22cb-3767-45a5-be1f-a61090163802"/>
    <ds:schemaRef ds:uri="85472a2b-13d5-42e3-ab09-0a68adfcf7c4"/>
  </ds:schemaRefs>
</ds:datastoreItem>
</file>

<file path=customXml/itemProps10.xml><?xml version="1.0" encoding="utf-8"?>
<ds:datastoreItem xmlns:ds="http://schemas.openxmlformats.org/officeDocument/2006/customXml" ds:itemID="{91BDD183-58D5-45EC-8FB1-D4BFD352EC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472a2b-13d5-42e3-ab09-0a68adfcf7c4"/>
    <ds:schemaRef ds:uri="ac8a22cb-3767-45a5-be1f-a610901638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1.xml><?xml version="1.0" encoding="utf-8"?>
<ds:datastoreItem xmlns:ds="http://schemas.openxmlformats.org/officeDocument/2006/customXml" ds:itemID="{362CCDF7-1EA3-4938-9D29-B3130B2F1043}">
  <ds:schemaRefs>
    <ds:schemaRef ds:uri="http://schemas.microsoft.com/sharepoint/v3/contenttype/forms"/>
  </ds:schemaRefs>
</ds:datastoreItem>
</file>

<file path=customXml/itemProps12.xml><?xml version="1.0" encoding="utf-8"?>
<ds:datastoreItem xmlns:ds="http://schemas.openxmlformats.org/officeDocument/2006/customXml" ds:itemID="{33134DA2-69CD-406A-AD41-A51495EB8DC8}">
  <ds:schemaRefs/>
</ds:datastoreItem>
</file>

<file path=customXml/itemProps13.xml><?xml version="1.0" encoding="utf-8"?>
<ds:datastoreItem xmlns:ds="http://schemas.openxmlformats.org/officeDocument/2006/customXml" ds:itemID="{816D5035-B236-428F-AAD0-C641D0F444FA}">
  <ds:schemaRefs/>
</ds:datastoreItem>
</file>

<file path=customXml/itemProps14.xml><?xml version="1.0" encoding="utf-8"?>
<ds:datastoreItem xmlns:ds="http://schemas.openxmlformats.org/officeDocument/2006/customXml" ds:itemID="{F54F8BE5-BD61-4617-9023-78887D6B7175}">
  <ds:schemaRefs/>
</ds:datastoreItem>
</file>

<file path=customXml/itemProps15.xml><?xml version="1.0" encoding="utf-8"?>
<ds:datastoreItem xmlns:ds="http://schemas.openxmlformats.org/officeDocument/2006/customXml" ds:itemID="{0BB8DD23-6539-4FCE-8D22-24DCB17A2447}">
  <ds:schemaRefs/>
</ds:datastoreItem>
</file>

<file path=customXml/itemProps16.xml><?xml version="1.0" encoding="utf-8"?>
<ds:datastoreItem xmlns:ds="http://schemas.openxmlformats.org/officeDocument/2006/customXml" ds:itemID="{FE717064-0AE0-43E6-91C1-B0843FDFF940}">
  <ds:schemaRefs/>
</ds:datastoreItem>
</file>

<file path=customXml/itemProps17.xml><?xml version="1.0" encoding="utf-8"?>
<ds:datastoreItem xmlns:ds="http://schemas.openxmlformats.org/officeDocument/2006/customXml" ds:itemID="{AA8A3F25-CB26-4D72-AF79-EEC16A591CF3}">
  <ds:schemaRefs/>
</ds:datastoreItem>
</file>

<file path=customXml/itemProps18.xml><?xml version="1.0" encoding="utf-8"?>
<ds:datastoreItem xmlns:ds="http://schemas.openxmlformats.org/officeDocument/2006/customXml" ds:itemID="{27D6F067-B3E3-46F7-93ED-DDA698379976}">
  <ds:schemaRefs/>
</ds:datastoreItem>
</file>

<file path=customXml/itemProps19.xml><?xml version="1.0" encoding="utf-8"?>
<ds:datastoreItem xmlns:ds="http://schemas.openxmlformats.org/officeDocument/2006/customXml" ds:itemID="{0949E278-6AE9-454B-B743-3A7DFDF36C4A}">
  <ds:schemaRefs/>
</ds:datastoreItem>
</file>

<file path=customXml/itemProps2.xml><?xml version="1.0" encoding="utf-8"?>
<ds:datastoreItem xmlns:ds="http://schemas.openxmlformats.org/officeDocument/2006/customXml" ds:itemID="{BEDE0A5D-4BA3-44CF-8A64-BC10D5F1CD69}">
  <ds:schemaRefs/>
</ds:datastoreItem>
</file>

<file path=customXml/itemProps20.xml><?xml version="1.0" encoding="utf-8"?>
<ds:datastoreItem xmlns:ds="http://schemas.openxmlformats.org/officeDocument/2006/customXml" ds:itemID="{451BA1D0-2F3A-41D2-955B-E3C0D507CD27}">
  <ds:schemaRefs/>
</ds:datastoreItem>
</file>

<file path=customXml/itemProps21.xml><?xml version="1.0" encoding="utf-8"?>
<ds:datastoreItem xmlns:ds="http://schemas.openxmlformats.org/officeDocument/2006/customXml" ds:itemID="{45D495AA-83CF-4F75-9020-9F807CD46F14}">
  <ds:schemaRefs/>
</ds:datastoreItem>
</file>

<file path=customXml/itemProps22.xml><?xml version="1.0" encoding="utf-8"?>
<ds:datastoreItem xmlns:ds="http://schemas.openxmlformats.org/officeDocument/2006/customXml" ds:itemID="{B6E80092-12B5-496F-801F-4893FCC2537C}">
  <ds:schemaRefs/>
</ds:datastoreItem>
</file>

<file path=customXml/itemProps3.xml><?xml version="1.0" encoding="utf-8"?>
<ds:datastoreItem xmlns:ds="http://schemas.openxmlformats.org/officeDocument/2006/customXml" ds:itemID="{CE56A058-2A13-4728-A6FB-F797141ACBE9}">
  <ds:schemaRefs/>
</ds:datastoreItem>
</file>

<file path=customXml/itemProps4.xml><?xml version="1.0" encoding="utf-8"?>
<ds:datastoreItem xmlns:ds="http://schemas.openxmlformats.org/officeDocument/2006/customXml" ds:itemID="{7D60F908-50DA-4CE2-88B5-5441D79C3530}">
  <ds:schemaRefs/>
</ds:datastoreItem>
</file>

<file path=customXml/itemProps5.xml><?xml version="1.0" encoding="utf-8"?>
<ds:datastoreItem xmlns:ds="http://schemas.openxmlformats.org/officeDocument/2006/customXml" ds:itemID="{2DFD8458-B6E9-42E9-922A-8EC61F9F5DDB}">
  <ds:schemaRefs/>
</ds:datastoreItem>
</file>

<file path=customXml/itemProps6.xml><?xml version="1.0" encoding="utf-8"?>
<ds:datastoreItem xmlns:ds="http://schemas.openxmlformats.org/officeDocument/2006/customXml" ds:itemID="{35C86849-9C84-438E-812E-2D158DDB7E91}">
  <ds:schemaRefs/>
</ds:datastoreItem>
</file>

<file path=customXml/itemProps7.xml><?xml version="1.0" encoding="utf-8"?>
<ds:datastoreItem xmlns:ds="http://schemas.openxmlformats.org/officeDocument/2006/customXml" ds:itemID="{2DFEE773-C820-4159-8728-331FA9B6AC04}">
  <ds:schemaRefs/>
</ds:datastoreItem>
</file>

<file path=customXml/itemProps8.xml><?xml version="1.0" encoding="utf-8"?>
<ds:datastoreItem xmlns:ds="http://schemas.openxmlformats.org/officeDocument/2006/customXml" ds:itemID="{33199443-9AD2-48C1-B0DA-C04789486B82}">
  <ds:schemaRefs/>
</ds:datastoreItem>
</file>

<file path=customXml/itemProps9.xml><?xml version="1.0" encoding="utf-8"?>
<ds:datastoreItem xmlns:ds="http://schemas.openxmlformats.org/officeDocument/2006/customXml" ds:itemID="{1C0AAA47-9F9B-458F-AE94-59D0BAC5EC40}">
  <ds:schemaRefs/>
</ds:datastoreItem>
</file>

<file path=docProps/app.xml><?xml version="1.0" encoding="utf-8"?>
<Properties xmlns="http://schemas.openxmlformats.org/officeDocument/2006/extended-properties" xmlns:vt="http://schemas.openxmlformats.org/officeDocument/2006/docPropsVTypes">
  <Template>MIM (L)_Ltr_September_2019_FINAL2</Template>
  <TotalTime>576</TotalTime>
  <Words>13973</Words>
  <Application>Microsoft Office PowerPoint</Application>
  <PresentationFormat>Custom</PresentationFormat>
  <Paragraphs>845</Paragraphs>
  <Slides>44</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44</vt:i4>
      </vt:variant>
    </vt:vector>
  </HeadingPairs>
  <TitlesOfParts>
    <vt:vector size="55" baseType="lpstr">
      <vt:lpstr>Arial Black</vt:lpstr>
      <vt:lpstr>Trebuchet MS</vt:lpstr>
      <vt:lpstr>Manulife JH Sans Demibold</vt:lpstr>
      <vt:lpstr>Calibri</vt:lpstr>
      <vt:lpstr>Manulife JH Sans</vt:lpstr>
      <vt:lpstr>Arial Narrow</vt:lpstr>
      <vt:lpstr>Arial</vt:lpstr>
      <vt:lpstr>Manulife JH Serif Italic</vt:lpstr>
      <vt:lpstr>Manulife JH Sans Light</vt:lpstr>
      <vt:lpstr>1_Office Theme</vt:lpstr>
      <vt:lpstr>Manulife layouts</vt:lpstr>
      <vt:lpstr>PowerPoint Presentation</vt:lpstr>
      <vt:lpstr>What you’ll find</vt:lpstr>
      <vt:lpstr>PowerPoint Presentation</vt:lpstr>
      <vt:lpstr>2026 Investment Strategy Guideposts</vt:lpstr>
      <vt:lpstr>Concepts Powering High-Conviction Strategies</vt:lpstr>
      <vt:lpstr>The Property Type Investment Spectrum Is Expanding</vt:lpstr>
      <vt:lpstr>U.S.</vt:lpstr>
      <vt:lpstr>Canada</vt:lpstr>
      <vt:lpstr>PowerPoint Presentation</vt:lpstr>
      <vt:lpstr>2026: What’s Next, What Matters </vt:lpstr>
      <vt:lpstr>PowerPoint Presentation</vt:lpstr>
      <vt:lpstr>PowerPoint Presentation</vt:lpstr>
      <vt:lpstr>U.S. Macro-Economic Overview </vt:lpstr>
      <vt:lpstr>U.S. Capital Markets</vt:lpstr>
      <vt:lpstr>U.S. Credit Markets</vt:lpstr>
      <vt:lpstr>U.S. Commercial Real Estate Returns</vt:lpstr>
      <vt:lpstr>U.S. Real Estate Performance Outlook</vt:lpstr>
      <vt:lpstr>What’s ahead in 2026 for the U.S. Commercial Real Estate market?</vt:lpstr>
      <vt:lpstr>U.S. Multifamily Fundamentals </vt:lpstr>
      <vt:lpstr>Affordable/Attainable</vt:lpstr>
      <vt:lpstr>BTR/SFR</vt:lpstr>
      <vt:lpstr>U.S. Industrial Fundamentals </vt:lpstr>
      <vt:lpstr>U.S. Retail Fundamentals </vt:lpstr>
      <vt:lpstr>Industrial Outdoor Storage “IOS”</vt:lpstr>
      <vt:lpstr>U.S. Office Fundamentals </vt:lpstr>
      <vt:lpstr>PowerPoint Presentation</vt:lpstr>
      <vt:lpstr>Canada Macro-Economic Overview </vt:lpstr>
      <vt:lpstr>Canada Capital Markets</vt:lpstr>
      <vt:lpstr>Canada Commercial Real Estate Returns</vt:lpstr>
      <vt:lpstr>Canada Real Estate Performance Outlook</vt:lpstr>
      <vt:lpstr>What’s ahead in 2026 for the Canada Commercial Real Estate market? </vt:lpstr>
      <vt:lpstr>Canada Multifamily Fundamentals </vt:lpstr>
      <vt:lpstr>Student Housing</vt:lpstr>
      <vt:lpstr>Affordable &amp; Attainable Housing</vt:lpstr>
      <vt:lpstr>Canada Industrial Fundamentals </vt:lpstr>
      <vt:lpstr>Cold Storage</vt:lpstr>
      <vt:lpstr>Canada Retail Fundamentals</vt:lpstr>
      <vt:lpstr>Canada Office Fundamentals </vt:lpstr>
      <vt:lpstr>PowerPoint Presentation</vt:lpstr>
      <vt:lpstr>Sustainability Integration in our House View: Market, Asset &amp; Opportunity</vt:lpstr>
      <vt:lpstr>Sustainability Considerations to Advance Opportunity Filtering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Cecile  Osselin</dc:creator>
  <cp:lastModifiedBy>Mina Im</cp:lastModifiedBy>
  <cp:revision>10</cp:revision>
  <cp:lastPrinted>2025-07-23T15:37:56Z</cp:lastPrinted>
  <dcterms:created xsi:type="dcterms:W3CDTF">2019-09-27T19:45:49Z</dcterms:created>
  <dcterms:modified xsi:type="dcterms:W3CDTF">2026-02-26T16:47:49Z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MediaServiceImageTags">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ContentTypeId">
    <vt:lpwstr>0x0101005FBB2EFB25DD2249A551BC24288DDB38</vt:lpwstr>
  </property>
  <property fmtid="{D5CDD505-2E9C-101B-9397-08002B2CF9AE}" pid="10" name="MSIP_Label_1108c967-199d-4b98-ba6b-d51c54a50e98_Enabled">
    <vt:lpwstr>true</vt:lpwstr>
  </property>
  <property fmtid="{D5CDD505-2E9C-101B-9397-08002B2CF9AE}" pid="11" name="MSIP_Label_1108c967-199d-4b98-ba6b-d51c54a50e98_SetDate">
    <vt:lpwstr>2026-02-19T18:15:05Z</vt:lpwstr>
  </property>
  <property fmtid="{D5CDD505-2E9C-101B-9397-08002B2CF9AE}" pid="12" name="MSIP_Label_1108c967-199d-4b98-ba6b-d51c54a50e98_Method">
    <vt:lpwstr>Privileged</vt:lpwstr>
  </property>
  <property fmtid="{D5CDD505-2E9C-101B-9397-08002B2CF9AE}" pid="13" name="MSIP_Label_1108c967-199d-4b98-ba6b-d51c54a50e98_Name">
    <vt:lpwstr>Internal (Company-wide Content)</vt:lpwstr>
  </property>
  <property fmtid="{D5CDD505-2E9C-101B-9397-08002B2CF9AE}" pid="14" name="MSIP_Label_1108c967-199d-4b98-ba6b-d51c54a50e98_SiteId">
    <vt:lpwstr>5d3e2773-e07f-4432-a630-1a0f68a28a05</vt:lpwstr>
  </property>
  <property fmtid="{D5CDD505-2E9C-101B-9397-08002B2CF9AE}" pid="15" name="MSIP_Label_1108c967-199d-4b98-ba6b-d51c54a50e98_ActionId">
    <vt:lpwstr>84aa6ada-c2cf-4d25-8b41-1b00aaf93c81</vt:lpwstr>
  </property>
  <property fmtid="{D5CDD505-2E9C-101B-9397-08002B2CF9AE}" pid="16" name="MSIP_Label_1108c967-199d-4b98-ba6b-d51c54a50e98_ContentBits">
    <vt:lpwstr>2</vt:lpwstr>
  </property>
  <property fmtid="{D5CDD505-2E9C-101B-9397-08002B2CF9AE}" pid="17" name="MSIP_Label_1108c967-199d-4b98-ba6b-d51c54a50e98_Tag">
    <vt:lpwstr>10, 0, 1, 1</vt:lpwstr>
  </property>
  <property fmtid="{D5CDD505-2E9C-101B-9397-08002B2CF9AE}" pid="18" name="ClassificationContentMarkingFooterLocations">
    <vt:lpwstr>1_Office Theme:8\Manulife layouts:5</vt:lpwstr>
  </property>
  <property fmtid="{D5CDD505-2E9C-101B-9397-08002B2CF9AE}" pid="19" name="ClassificationContentMarkingFooterText">
    <vt:lpwstr>Internal</vt:lpwstr>
  </property>
</Properties>
</file>